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8"/>
  </p:notesMasterIdLst>
  <p:sldIdLst>
    <p:sldId id="256" r:id="rId2"/>
    <p:sldId id="257" r:id="rId3"/>
    <p:sldId id="366" r:id="rId4"/>
    <p:sldId id="540" r:id="rId5"/>
    <p:sldId id="258" r:id="rId6"/>
    <p:sldId id="541" r:id="rId7"/>
    <p:sldId id="271" r:id="rId8"/>
    <p:sldId id="272" r:id="rId9"/>
    <p:sldId id="273" r:id="rId10"/>
    <p:sldId id="274" r:id="rId11"/>
    <p:sldId id="543" r:id="rId12"/>
    <p:sldId id="544" r:id="rId13"/>
    <p:sldId id="277" r:id="rId14"/>
    <p:sldId id="278" r:id="rId15"/>
    <p:sldId id="269" r:id="rId16"/>
    <p:sldId id="270" r:id="rId17"/>
    <p:sldId id="545" r:id="rId18"/>
    <p:sldId id="546" r:id="rId19"/>
    <p:sldId id="547" r:id="rId20"/>
    <p:sldId id="548" r:id="rId21"/>
    <p:sldId id="275" r:id="rId22"/>
    <p:sldId id="276" r:id="rId23"/>
    <p:sldId id="279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95" r:id="rId39"/>
    <p:sldId id="296" r:id="rId40"/>
    <p:sldId id="297" r:id="rId41"/>
    <p:sldId id="298" r:id="rId42"/>
    <p:sldId id="299" r:id="rId43"/>
    <p:sldId id="300" r:id="rId44"/>
    <p:sldId id="301" r:id="rId45"/>
    <p:sldId id="302" r:id="rId46"/>
    <p:sldId id="303" r:id="rId47"/>
    <p:sldId id="304" r:id="rId48"/>
    <p:sldId id="305" r:id="rId49"/>
    <p:sldId id="306" r:id="rId50"/>
    <p:sldId id="307" r:id="rId51"/>
    <p:sldId id="308" r:id="rId52"/>
    <p:sldId id="309" r:id="rId53"/>
    <p:sldId id="310" r:id="rId54"/>
    <p:sldId id="313" r:id="rId55"/>
    <p:sldId id="314" r:id="rId56"/>
    <p:sldId id="315" r:id="rId57"/>
    <p:sldId id="316" r:id="rId58"/>
    <p:sldId id="317" r:id="rId59"/>
    <p:sldId id="318" r:id="rId60"/>
    <p:sldId id="319" r:id="rId61"/>
    <p:sldId id="320" r:id="rId62"/>
    <p:sldId id="321" r:id="rId63"/>
    <p:sldId id="322" r:id="rId64"/>
    <p:sldId id="323" r:id="rId65"/>
    <p:sldId id="324" r:id="rId66"/>
    <p:sldId id="325" r:id="rId67"/>
    <p:sldId id="326" r:id="rId68"/>
    <p:sldId id="327" r:id="rId69"/>
    <p:sldId id="328" r:id="rId70"/>
    <p:sldId id="329" r:id="rId71"/>
    <p:sldId id="330" r:id="rId72"/>
    <p:sldId id="331" r:id="rId73"/>
    <p:sldId id="332" r:id="rId74"/>
    <p:sldId id="333" r:id="rId75"/>
    <p:sldId id="334" r:id="rId76"/>
    <p:sldId id="335" r:id="rId77"/>
    <p:sldId id="336" r:id="rId78"/>
    <p:sldId id="337" r:id="rId79"/>
    <p:sldId id="338" r:id="rId80"/>
    <p:sldId id="339" r:id="rId81"/>
    <p:sldId id="340" r:id="rId82"/>
    <p:sldId id="341" r:id="rId83"/>
    <p:sldId id="342" r:id="rId84"/>
    <p:sldId id="343" r:id="rId85"/>
    <p:sldId id="344" r:id="rId86"/>
    <p:sldId id="345" r:id="rId87"/>
    <p:sldId id="346" r:id="rId88"/>
    <p:sldId id="347" r:id="rId89"/>
    <p:sldId id="348" r:id="rId90"/>
    <p:sldId id="349" r:id="rId91"/>
    <p:sldId id="350" r:id="rId92"/>
    <p:sldId id="351" r:id="rId93"/>
    <p:sldId id="352" r:id="rId94"/>
    <p:sldId id="353" r:id="rId95"/>
    <p:sldId id="354" r:id="rId96"/>
    <p:sldId id="355" r:id="rId97"/>
    <p:sldId id="356" r:id="rId98"/>
    <p:sldId id="357" r:id="rId99"/>
    <p:sldId id="358" r:id="rId100"/>
    <p:sldId id="359" r:id="rId101"/>
    <p:sldId id="360" r:id="rId102"/>
    <p:sldId id="361" r:id="rId103"/>
    <p:sldId id="362" r:id="rId104"/>
    <p:sldId id="363" r:id="rId105"/>
    <p:sldId id="364" r:id="rId106"/>
    <p:sldId id="365" r:id="rId107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5912227-4F70-4AEC-B96E-60AEE5281F62}" v="75" dt="2025-10-18T04:46:02.091"/>
    <p1510:client id="{BC405FF4-1D4A-4489-82C7-0899FE9E8417}" v="1" dt="2025-10-18T11:36:45.90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1" autoAdjust="0"/>
    <p:restoredTop sz="64205" autoAdjust="0"/>
  </p:normalViewPr>
  <p:slideViewPr>
    <p:cSldViewPr snapToGrid="0">
      <p:cViewPr varScale="1">
        <p:scale>
          <a:sx n="42" d="100"/>
          <a:sy n="42" d="100"/>
        </p:scale>
        <p:origin x="318" y="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tableStyles" Target="tableStyle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microsoft.com/office/2016/11/relationships/changesInfo" Target="changesInfos/changesInfo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notesMaster" Target="notesMasters/notesMaster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microsoft.com/office/2015/10/relationships/revisionInfo" Target="revisionInfo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presProps" Target="presProp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矢口勇一" userId="912075d5-8e90-457e-8e5d-489657d52d38" providerId="ADAL" clId="{F2D8900C-93BC-4D53-A1F5-D49F286E078A}"/>
    <pc:docChg chg="undo custSel addSld delSld modSld sldOrd modMainMaster">
      <pc:chgData name="矢口勇一" userId="912075d5-8e90-457e-8e5d-489657d52d38" providerId="ADAL" clId="{F2D8900C-93BC-4D53-A1F5-D49F286E078A}" dt="2025-10-18T04:47:52.628" v="899" actId="1076"/>
      <pc:docMkLst>
        <pc:docMk/>
      </pc:docMkLst>
      <pc:sldChg chg="modSp mod">
        <pc:chgData name="矢口勇一" userId="912075d5-8e90-457e-8e5d-489657d52d38" providerId="ADAL" clId="{F2D8900C-93BC-4D53-A1F5-D49F286E078A}" dt="2025-10-18T04:41:37.374" v="851" actId="20577"/>
        <pc:sldMkLst>
          <pc:docMk/>
          <pc:sldMk cId="838898554" sldId="257"/>
        </pc:sldMkLst>
        <pc:spChg chg="mod">
          <ac:chgData name="矢口勇一" userId="912075d5-8e90-457e-8e5d-489657d52d38" providerId="ADAL" clId="{F2D8900C-93BC-4D53-A1F5-D49F286E078A}" dt="2025-10-18T04:36:35.883" v="777" actId="27636"/>
          <ac:spMkLst>
            <pc:docMk/>
            <pc:sldMk cId="838898554" sldId="257"/>
            <ac:spMk id="2" creationId="{BF70EE8E-DD3E-A2CD-FEAD-6D19C828FCBF}"/>
          </ac:spMkLst>
        </pc:spChg>
        <pc:spChg chg="mod">
          <ac:chgData name="矢口勇一" userId="912075d5-8e90-457e-8e5d-489657d52d38" providerId="ADAL" clId="{F2D8900C-93BC-4D53-A1F5-D49F286E078A}" dt="2025-10-18T04:41:37.374" v="851" actId="20577"/>
          <ac:spMkLst>
            <pc:docMk/>
            <pc:sldMk cId="838898554" sldId="257"/>
            <ac:spMk id="3" creationId="{A43E64FA-2B86-BE68-CA07-8B947702DF0F}"/>
          </ac:spMkLst>
        </pc:spChg>
      </pc:sldChg>
      <pc:sldChg chg="addSp delSp modSp mod">
        <pc:chgData name="矢口勇一" userId="912075d5-8e90-457e-8e5d-489657d52d38" providerId="ADAL" clId="{F2D8900C-93BC-4D53-A1F5-D49F286E078A}" dt="2025-10-18T04:36:35.935" v="780" actId="27636"/>
        <pc:sldMkLst>
          <pc:docMk/>
          <pc:sldMk cId="2263175203" sldId="258"/>
        </pc:sldMkLst>
        <pc:spChg chg="mod">
          <ac:chgData name="矢口勇一" userId="912075d5-8e90-457e-8e5d-489657d52d38" providerId="ADAL" clId="{F2D8900C-93BC-4D53-A1F5-D49F286E078A}" dt="2025-10-18T04:36:35.935" v="780" actId="27636"/>
          <ac:spMkLst>
            <pc:docMk/>
            <pc:sldMk cId="2263175203" sldId="258"/>
            <ac:spMk id="2" creationId="{39649E63-8758-4136-2715-6E2612413F99}"/>
          </ac:spMkLst>
        </pc:spChg>
        <pc:spChg chg="mod">
          <ac:chgData name="矢口勇一" userId="912075d5-8e90-457e-8e5d-489657d52d38" providerId="ADAL" clId="{F2D8900C-93BC-4D53-A1F5-D49F286E078A}" dt="2025-10-18T04:14:48.146" v="646" actId="20577"/>
          <ac:spMkLst>
            <pc:docMk/>
            <pc:sldMk cId="2263175203" sldId="258"/>
            <ac:spMk id="3" creationId="{23BE147B-5B55-9CB9-8322-C425636FA357}"/>
          </ac:spMkLst>
        </pc:spChg>
        <pc:spChg chg="add mod">
          <ac:chgData name="矢口勇一" userId="912075d5-8e90-457e-8e5d-489657d52d38" providerId="ADAL" clId="{F2D8900C-93BC-4D53-A1F5-D49F286E078A}" dt="2025-10-18T04:13:52.217" v="644" actId="1076"/>
          <ac:spMkLst>
            <pc:docMk/>
            <pc:sldMk cId="2263175203" sldId="258"/>
            <ac:spMk id="4" creationId="{716F9F2F-1C34-841A-FF22-AF6A2B39FF41}"/>
          </ac:spMkLst>
        </pc:spChg>
        <pc:graphicFrameChg chg="add del mod replId">
          <ac:chgData name="矢口勇一" userId="912075d5-8e90-457e-8e5d-489657d52d38" providerId="ADAL" clId="{F2D8900C-93BC-4D53-A1F5-D49F286E078A}" dt="2025-10-18T04:05:32.384" v="464"/>
          <ac:graphicFrameMkLst>
            <pc:docMk/>
            <pc:sldMk cId="2263175203" sldId="258"/>
            <ac:graphicFrameMk id="5" creationId="{716F9F2F-1C34-841A-FF22-AF6A2B39FF41}"/>
          </ac:graphicFrameMkLst>
        </pc:graphicFrameChg>
        <pc:picChg chg="add mod">
          <ac:chgData name="矢口勇一" userId="912075d5-8e90-457e-8e5d-489657d52d38" providerId="ADAL" clId="{F2D8900C-93BC-4D53-A1F5-D49F286E078A}" dt="2025-10-18T04:08:13.471" v="576" actId="1076"/>
          <ac:picMkLst>
            <pc:docMk/>
            <pc:sldMk cId="2263175203" sldId="258"/>
            <ac:picMk id="7" creationId="{A85C19E4-8432-99D0-95FC-E62A40DB9DF6}"/>
          </ac:picMkLst>
        </pc:picChg>
        <pc:picChg chg="add mod">
          <ac:chgData name="矢口勇一" userId="912075d5-8e90-457e-8e5d-489657d52d38" providerId="ADAL" clId="{F2D8900C-93BC-4D53-A1F5-D49F286E078A}" dt="2025-10-18T04:08:18.881" v="577"/>
          <ac:picMkLst>
            <pc:docMk/>
            <pc:sldMk cId="2263175203" sldId="258"/>
            <ac:picMk id="8" creationId="{BBCBD859-C983-6A7C-6FEB-5BA47B3CB248}"/>
          </ac:picMkLst>
        </pc:picChg>
      </pc:sldChg>
      <pc:sldChg chg="del">
        <pc:chgData name="矢口勇一" userId="912075d5-8e90-457e-8e5d-489657d52d38" providerId="ADAL" clId="{F2D8900C-93BC-4D53-A1F5-D49F286E078A}" dt="2025-10-18T03:59:21.558" v="370" actId="47"/>
        <pc:sldMkLst>
          <pc:docMk/>
          <pc:sldMk cId="0" sldId="259"/>
        </pc:sldMkLst>
      </pc:sldChg>
      <pc:sldChg chg="del">
        <pc:chgData name="矢口勇一" userId="912075d5-8e90-457e-8e5d-489657d52d38" providerId="ADAL" clId="{F2D8900C-93BC-4D53-A1F5-D49F286E078A}" dt="2025-10-18T03:59:21.558" v="370" actId="47"/>
        <pc:sldMkLst>
          <pc:docMk/>
          <pc:sldMk cId="0" sldId="260"/>
        </pc:sldMkLst>
      </pc:sldChg>
      <pc:sldChg chg="del">
        <pc:chgData name="矢口勇一" userId="912075d5-8e90-457e-8e5d-489657d52d38" providerId="ADAL" clId="{F2D8900C-93BC-4D53-A1F5-D49F286E078A}" dt="2025-10-18T03:59:21.558" v="370" actId="47"/>
        <pc:sldMkLst>
          <pc:docMk/>
          <pc:sldMk cId="0" sldId="261"/>
        </pc:sldMkLst>
      </pc:sldChg>
      <pc:sldChg chg="del">
        <pc:chgData name="矢口勇一" userId="912075d5-8e90-457e-8e5d-489657d52d38" providerId="ADAL" clId="{F2D8900C-93BC-4D53-A1F5-D49F286E078A}" dt="2025-10-18T03:59:21.558" v="370" actId="47"/>
        <pc:sldMkLst>
          <pc:docMk/>
          <pc:sldMk cId="0" sldId="262"/>
        </pc:sldMkLst>
      </pc:sldChg>
      <pc:sldChg chg="del">
        <pc:chgData name="矢口勇一" userId="912075d5-8e90-457e-8e5d-489657d52d38" providerId="ADAL" clId="{F2D8900C-93BC-4D53-A1F5-D49F286E078A}" dt="2025-10-18T03:59:21.558" v="370" actId="47"/>
        <pc:sldMkLst>
          <pc:docMk/>
          <pc:sldMk cId="0" sldId="263"/>
        </pc:sldMkLst>
      </pc:sldChg>
      <pc:sldChg chg="del">
        <pc:chgData name="矢口勇一" userId="912075d5-8e90-457e-8e5d-489657d52d38" providerId="ADAL" clId="{F2D8900C-93BC-4D53-A1F5-D49F286E078A}" dt="2025-10-18T03:59:27.101" v="371" actId="47"/>
        <pc:sldMkLst>
          <pc:docMk/>
          <pc:sldMk cId="0" sldId="264"/>
        </pc:sldMkLst>
      </pc:sldChg>
      <pc:sldChg chg="del">
        <pc:chgData name="矢口勇一" userId="912075d5-8e90-457e-8e5d-489657d52d38" providerId="ADAL" clId="{F2D8900C-93BC-4D53-A1F5-D49F286E078A}" dt="2025-10-18T03:59:27.101" v="371" actId="47"/>
        <pc:sldMkLst>
          <pc:docMk/>
          <pc:sldMk cId="0" sldId="265"/>
        </pc:sldMkLst>
      </pc:sldChg>
      <pc:sldChg chg="del">
        <pc:chgData name="矢口勇一" userId="912075d5-8e90-457e-8e5d-489657d52d38" providerId="ADAL" clId="{F2D8900C-93BC-4D53-A1F5-D49F286E078A}" dt="2025-10-18T03:59:27.101" v="371" actId="47"/>
        <pc:sldMkLst>
          <pc:docMk/>
          <pc:sldMk cId="0" sldId="266"/>
        </pc:sldMkLst>
      </pc:sldChg>
      <pc:sldChg chg="del">
        <pc:chgData name="矢口勇一" userId="912075d5-8e90-457e-8e5d-489657d52d38" providerId="ADAL" clId="{F2D8900C-93BC-4D53-A1F5-D49F286E078A}" dt="2025-10-18T03:59:30.123" v="372" actId="47"/>
        <pc:sldMkLst>
          <pc:docMk/>
          <pc:sldMk cId="0" sldId="267"/>
        </pc:sldMkLst>
      </pc:sldChg>
      <pc:sldChg chg="del">
        <pc:chgData name="矢口勇一" userId="912075d5-8e90-457e-8e5d-489657d52d38" providerId="ADAL" clId="{F2D8900C-93BC-4D53-A1F5-D49F286E078A}" dt="2025-10-18T04:16:44.072" v="647" actId="47"/>
        <pc:sldMkLst>
          <pc:docMk/>
          <pc:sldMk cId="0" sldId="268"/>
        </pc:sldMkLst>
      </pc:sldChg>
      <pc:sldChg chg="modSp add del mod">
        <pc:chgData name="矢口勇一" userId="912075d5-8e90-457e-8e5d-489657d52d38" providerId="ADAL" clId="{F2D8900C-93BC-4D53-A1F5-D49F286E078A}" dt="2025-10-18T04:46:13.758" v="855" actId="1076"/>
        <pc:sldMkLst>
          <pc:docMk/>
          <pc:sldMk cId="0" sldId="269"/>
        </pc:sldMkLst>
        <pc:spChg chg="mod">
          <ac:chgData name="矢口勇一" userId="912075d5-8e90-457e-8e5d-489657d52d38" providerId="ADAL" clId="{F2D8900C-93BC-4D53-A1F5-D49F286E078A}" dt="2025-10-18T04:46:13.758" v="855" actId="1076"/>
          <ac:spMkLst>
            <pc:docMk/>
            <pc:sldMk cId="0" sldId="269"/>
            <ac:spMk id="2" creationId="{00000000-0000-0000-0000-000000000000}"/>
          </ac:spMkLst>
        </pc:spChg>
        <pc:spChg chg="mod">
          <ac:chgData name="矢口勇一" userId="912075d5-8e90-457e-8e5d-489657d52d38" providerId="ADAL" clId="{F2D8900C-93BC-4D53-A1F5-D49F286E078A}" dt="2025-10-18T04:46:02.091" v="852"/>
          <ac:spMkLst>
            <pc:docMk/>
            <pc:sldMk cId="0" sldId="269"/>
            <ac:spMk id="6" creationId="{00000000-0000-0000-0000-000000000000}"/>
          </ac:spMkLst>
        </pc:spChg>
      </pc:sldChg>
      <pc:sldChg chg="modSp add del">
        <pc:chgData name="矢口勇一" userId="912075d5-8e90-457e-8e5d-489657d52d38" providerId="ADAL" clId="{F2D8900C-93BC-4D53-A1F5-D49F286E078A}" dt="2025-10-18T04:46:02.091" v="852"/>
        <pc:sldMkLst>
          <pc:docMk/>
          <pc:sldMk cId="0" sldId="270"/>
        </pc:sldMkLst>
        <pc:spChg chg="mod">
          <ac:chgData name="矢口勇一" userId="912075d5-8e90-457e-8e5d-489657d52d38" providerId="ADAL" clId="{F2D8900C-93BC-4D53-A1F5-D49F286E078A}" dt="2025-10-18T04:46:02.091" v="852"/>
          <ac:spMkLst>
            <pc:docMk/>
            <pc:sldMk cId="0" sldId="270"/>
            <ac:spMk id="4" creationId="{00000000-0000-0000-0000-000000000000}"/>
          </ac:spMkLst>
        </pc:spChg>
      </pc:sldChg>
      <pc:sldChg chg="addSp delSp modSp mod chgLayout">
        <pc:chgData name="矢口勇一" userId="912075d5-8e90-457e-8e5d-489657d52d38" providerId="ADAL" clId="{F2D8900C-93BC-4D53-A1F5-D49F286E078A}" dt="2025-10-18T04:38:14.882" v="793" actId="6264"/>
        <pc:sldMkLst>
          <pc:docMk/>
          <pc:sldMk cId="0" sldId="271"/>
        </pc:sldMkLst>
        <pc:spChg chg="mod ord">
          <ac:chgData name="矢口勇一" userId="912075d5-8e90-457e-8e5d-489657d52d38" providerId="ADAL" clId="{F2D8900C-93BC-4D53-A1F5-D49F286E078A}" dt="2025-10-18T04:38:14.882" v="793" actId="6264"/>
          <ac:spMkLst>
            <pc:docMk/>
            <pc:sldMk cId="0" sldId="271"/>
            <ac:spMk id="5" creationId="{00000000-0000-0000-0000-000000000000}"/>
          </ac:spMkLst>
        </pc:spChg>
        <pc:spChg chg="del">
          <ac:chgData name="矢口勇一" userId="912075d5-8e90-457e-8e5d-489657d52d38" providerId="ADAL" clId="{F2D8900C-93BC-4D53-A1F5-D49F286E078A}" dt="2025-10-18T04:16:55.327" v="650" actId="21"/>
          <ac:spMkLst>
            <pc:docMk/>
            <pc:sldMk cId="0" sldId="271"/>
            <ac:spMk id="6" creationId="{00000000-0000-0000-0000-000000000000}"/>
          </ac:spMkLst>
        </pc:spChg>
        <pc:spChg chg="del">
          <ac:chgData name="矢口勇一" userId="912075d5-8e90-457e-8e5d-489657d52d38" providerId="ADAL" clId="{F2D8900C-93BC-4D53-A1F5-D49F286E078A}" dt="2025-10-18T04:16:55.327" v="650" actId="21"/>
          <ac:spMkLst>
            <pc:docMk/>
            <pc:sldMk cId="0" sldId="271"/>
            <ac:spMk id="7" creationId="{00000000-0000-0000-0000-000000000000}"/>
          </ac:spMkLst>
        </pc:spChg>
        <pc:spChg chg="del">
          <ac:chgData name="矢口勇一" userId="912075d5-8e90-457e-8e5d-489657d52d38" providerId="ADAL" clId="{F2D8900C-93BC-4D53-A1F5-D49F286E078A}" dt="2025-10-18T04:16:55.327" v="650" actId="21"/>
          <ac:spMkLst>
            <pc:docMk/>
            <pc:sldMk cId="0" sldId="271"/>
            <ac:spMk id="13" creationId="{00000000-0000-0000-0000-000000000000}"/>
          </ac:spMkLst>
        </pc:spChg>
        <pc:spChg chg="del">
          <ac:chgData name="矢口勇一" userId="912075d5-8e90-457e-8e5d-489657d52d38" providerId="ADAL" clId="{F2D8900C-93BC-4D53-A1F5-D49F286E078A}" dt="2025-10-18T04:16:55.327" v="650" actId="21"/>
          <ac:spMkLst>
            <pc:docMk/>
            <pc:sldMk cId="0" sldId="271"/>
            <ac:spMk id="14" creationId="{00000000-0000-0000-0000-000000000000}"/>
          </ac:spMkLst>
        </pc:spChg>
        <pc:spChg chg="del">
          <ac:chgData name="矢口勇一" userId="912075d5-8e90-457e-8e5d-489657d52d38" providerId="ADAL" clId="{F2D8900C-93BC-4D53-A1F5-D49F286E078A}" dt="2025-10-18T04:16:55.327" v="650" actId="21"/>
          <ac:spMkLst>
            <pc:docMk/>
            <pc:sldMk cId="0" sldId="271"/>
            <ac:spMk id="15" creationId="{00000000-0000-0000-0000-000000000000}"/>
          </ac:spMkLst>
        </pc:spChg>
        <pc:spChg chg="del">
          <ac:chgData name="矢口勇一" userId="912075d5-8e90-457e-8e5d-489657d52d38" providerId="ADAL" clId="{F2D8900C-93BC-4D53-A1F5-D49F286E078A}" dt="2025-10-18T04:16:55.327" v="650" actId="21"/>
          <ac:spMkLst>
            <pc:docMk/>
            <pc:sldMk cId="0" sldId="271"/>
            <ac:spMk id="16" creationId="{00000000-0000-0000-0000-000000000000}"/>
          </ac:spMkLst>
        </pc:spChg>
        <pc:spChg chg="del">
          <ac:chgData name="矢口勇一" userId="912075d5-8e90-457e-8e5d-489657d52d38" providerId="ADAL" clId="{F2D8900C-93BC-4D53-A1F5-D49F286E078A}" dt="2025-10-18T04:16:55.327" v="650" actId="21"/>
          <ac:spMkLst>
            <pc:docMk/>
            <pc:sldMk cId="0" sldId="271"/>
            <ac:spMk id="17" creationId="{00000000-0000-0000-0000-000000000000}"/>
          </ac:spMkLst>
        </pc:spChg>
        <pc:spChg chg="del">
          <ac:chgData name="矢口勇一" userId="912075d5-8e90-457e-8e5d-489657d52d38" providerId="ADAL" clId="{F2D8900C-93BC-4D53-A1F5-D49F286E078A}" dt="2025-10-18T04:16:55.327" v="650" actId="21"/>
          <ac:spMkLst>
            <pc:docMk/>
            <pc:sldMk cId="0" sldId="271"/>
            <ac:spMk id="18" creationId="{00000000-0000-0000-0000-000000000000}"/>
          </ac:spMkLst>
        </pc:spChg>
        <pc:spChg chg="del">
          <ac:chgData name="矢口勇一" userId="912075d5-8e90-457e-8e5d-489657d52d38" providerId="ADAL" clId="{F2D8900C-93BC-4D53-A1F5-D49F286E078A}" dt="2025-10-18T04:16:55.327" v="650" actId="21"/>
          <ac:spMkLst>
            <pc:docMk/>
            <pc:sldMk cId="0" sldId="271"/>
            <ac:spMk id="19" creationId="{00000000-0000-0000-0000-000000000000}"/>
          </ac:spMkLst>
        </pc:spChg>
        <pc:spChg chg="mod ord">
          <ac:chgData name="矢口勇一" userId="912075d5-8e90-457e-8e5d-489657d52d38" providerId="ADAL" clId="{F2D8900C-93BC-4D53-A1F5-D49F286E078A}" dt="2025-10-18T04:38:14.882" v="793" actId="6264"/>
          <ac:spMkLst>
            <pc:docMk/>
            <pc:sldMk cId="0" sldId="271"/>
            <ac:spMk id="20" creationId="{00000000-0000-0000-0000-000000000000}"/>
          </ac:spMkLst>
        </pc:spChg>
        <pc:spChg chg="add del mod">
          <ac:chgData name="矢口勇一" userId="912075d5-8e90-457e-8e5d-489657d52d38" providerId="ADAL" clId="{F2D8900C-93BC-4D53-A1F5-D49F286E078A}" dt="2025-10-18T04:16:48.609" v="648" actId="6264"/>
          <ac:spMkLst>
            <pc:docMk/>
            <pc:sldMk cId="0" sldId="271"/>
            <ac:spMk id="21" creationId="{52CDECFE-6F9B-9A49-06F2-214EBD8D09DB}"/>
          </ac:spMkLst>
        </pc:spChg>
        <pc:spChg chg="add del mod ord">
          <ac:chgData name="矢口勇一" userId="912075d5-8e90-457e-8e5d-489657d52d38" providerId="ADAL" clId="{F2D8900C-93BC-4D53-A1F5-D49F286E078A}" dt="2025-10-18T04:16:52.426" v="649" actId="478"/>
          <ac:spMkLst>
            <pc:docMk/>
            <pc:sldMk cId="0" sldId="271"/>
            <ac:spMk id="22" creationId="{25C6D328-9764-8989-BA44-2788EC8EE90E}"/>
          </ac:spMkLst>
        </pc:spChg>
        <pc:spChg chg="add del mod">
          <ac:chgData name="矢口勇一" userId="912075d5-8e90-457e-8e5d-489657d52d38" providerId="ADAL" clId="{F2D8900C-93BC-4D53-A1F5-D49F286E078A}" dt="2025-10-18T04:38:14.882" v="793" actId="6264"/>
          <ac:spMkLst>
            <pc:docMk/>
            <pc:sldMk cId="0" sldId="271"/>
            <ac:spMk id="24" creationId="{03156DA9-598B-E790-0BF9-4CA82ACDFD2D}"/>
          </ac:spMkLst>
        </pc:spChg>
        <pc:spChg chg="add del mod">
          <ac:chgData name="矢口勇一" userId="912075d5-8e90-457e-8e5d-489657d52d38" providerId="ADAL" clId="{F2D8900C-93BC-4D53-A1F5-D49F286E078A}" dt="2025-10-18T04:38:14.882" v="793" actId="6264"/>
          <ac:spMkLst>
            <pc:docMk/>
            <pc:sldMk cId="0" sldId="271"/>
            <ac:spMk id="25" creationId="{E32433E7-5F21-5A14-1939-012C7A64EA42}"/>
          </ac:spMkLst>
        </pc:spChg>
        <pc:spChg chg="add del mod ord">
          <ac:chgData name="矢口勇一" userId="912075d5-8e90-457e-8e5d-489657d52d38" providerId="ADAL" clId="{F2D8900C-93BC-4D53-A1F5-D49F286E078A}" dt="2025-10-18T04:38:14.882" v="793" actId="6264"/>
          <ac:spMkLst>
            <pc:docMk/>
            <pc:sldMk cId="0" sldId="271"/>
            <ac:spMk id="26" creationId="{B899EA8A-E6B5-BD09-8339-AE6B214AFBA4}"/>
          </ac:spMkLst>
        </pc:spChg>
        <pc:grpChg chg="del">
          <ac:chgData name="矢口勇一" userId="912075d5-8e90-457e-8e5d-489657d52d38" providerId="ADAL" clId="{F2D8900C-93BC-4D53-A1F5-D49F286E078A}" dt="2025-10-18T04:16:55.327" v="650" actId="21"/>
          <ac:grpSpMkLst>
            <pc:docMk/>
            <pc:sldMk cId="0" sldId="271"/>
            <ac:grpSpMk id="8" creationId="{00000000-0000-0000-0000-000000000000}"/>
          </ac:grpSpMkLst>
        </pc:grpChg>
        <pc:picChg chg="add mod">
          <ac:chgData name="矢口勇一" userId="912075d5-8e90-457e-8e5d-489657d52d38" providerId="ADAL" clId="{F2D8900C-93BC-4D53-A1F5-D49F286E078A}" dt="2025-10-18T04:17:01.996" v="653" actId="1076"/>
          <ac:picMkLst>
            <pc:docMk/>
            <pc:sldMk cId="0" sldId="271"/>
            <ac:picMk id="23" creationId="{4513E442-A3B6-4A67-828A-890956E97D32}"/>
          </ac:picMkLst>
        </pc:picChg>
      </pc:sldChg>
      <pc:sldChg chg="addSp delSp modSp mod chgLayout">
        <pc:chgData name="矢口勇一" userId="912075d5-8e90-457e-8e5d-489657d52d38" providerId="ADAL" clId="{F2D8900C-93BC-4D53-A1F5-D49F286E078A}" dt="2025-10-18T04:17:24.790" v="659" actId="1076"/>
        <pc:sldMkLst>
          <pc:docMk/>
          <pc:sldMk cId="0" sldId="272"/>
        </pc:sldMkLst>
        <pc:spChg chg="mod ord">
          <ac:chgData name="矢口勇一" userId="912075d5-8e90-457e-8e5d-489657d52d38" providerId="ADAL" clId="{F2D8900C-93BC-4D53-A1F5-D49F286E078A}" dt="2025-10-18T04:17:08.072" v="654" actId="6264"/>
          <ac:spMkLst>
            <pc:docMk/>
            <pc:sldMk cId="0" sldId="272"/>
            <ac:spMk id="6" creationId="{00000000-0000-0000-0000-000000000000}"/>
          </ac:spMkLst>
        </pc:spChg>
        <pc:spChg chg="del">
          <ac:chgData name="矢口勇一" userId="912075d5-8e90-457e-8e5d-489657d52d38" providerId="ADAL" clId="{F2D8900C-93BC-4D53-A1F5-D49F286E078A}" dt="2025-10-18T04:17:19.314" v="656" actId="21"/>
          <ac:spMkLst>
            <pc:docMk/>
            <pc:sldMk cId="0" sldId="272"/>
            <ac:spMk id="7" creationId="{00000000-0000-0000-0000-000000000000}"/>
          </ac:spMkLst>
        </pc:spChg>
        <pc:spChg chg="del">
          <ac:chgData name="矢口勇一" userId="912075d5-8e90-457e-8e5d-489657d52d38" providerId="ADAL" clId="{F2D8900C-93BC-4D53-A1F5-D49F286E078A}" dt="2025-10-18T04:17:19.314" v="656" actId="21"/>
          <ac:spMkLst>
            <pc:docMk/>
            <pc:sldMk cId="0" sldId="272"/>
            <ac:spMk id="8" creationId="{00000000-0000-0000-0000-000000000000}"/>
          </ac:spMkLst>
        </pc:spChg>
        <pc:spChg chg="mod ord">
          <ac:chgData name="矢口勇一" userId="912075d5-8e90-457e-8e5d-489657d52d38" providerId="ADAL" clId="{F2D8900C-93BC-4D53-A1F5-D49F286E078A}" dt="2025-10-18T04:17:08.072" v="654" actId="6264"/>
          <ac:spMkLst>
            <pc:docMk/>
            <pc:sldMk cId="0" sldId="272"/>
            <ac:spMk id="9" creationId="{00000000-0000-0000-0000-000000000000}"/>
          </ac:spMkLst>
        </pc:spChg>
        <pc:spChg chg="add del mod">
          <ac:chgData name="矢口勇一" userId="912075d5-8e90-457e-8e5d-489657d52d38" providerId="ADAL" clId="{F2D8900C-93BC-4D53-A1F5-D49F286E078A}" dt="2025-10-18T04:17:08.072" v="654" actId="6264"/>
          <ac:spMkLst>
            <pc:docMk/>
            <pc:sldMk cId="0" sldId="272"/>
            <ac:spMk id="10" creationId="{D4CF6587-C976-B385-25EB-75F5C6B80886}"/>
          </ac:spMkLst>
        </pc:spChg>
        <pc:spChg chg="add del mod ord">
          <ac:chgData name="矢口勇一" userId="912075d5-8e90-457e-8e5d-489657d52d38" providerId="ADAL" clId="{F2D8900C-93BC-4D53-A1F5-D49F286E078A}" dt="2025-10-18T04:17:13.201" v="655" actId="478"/>
          <ac:spMkLst>
            <pc:docMk/>
            <pc:sldMk cId="0" sldId="272"/>
            <ac:spMk id="11" creationId="{57914CAD-D74F-1C59-0059-762E715E63C1}"/>
          </ac:spMkLst>
        </pc:spChg>
        <pc:grpChg chg="del">
          <ac:chgData name="矢口勇一" userId="912075d5-8e90-457e-8e5d-489657d52d38" providerId="ADAL" clId="{F2D8900C-93BC-4D53-A1F5-D49F286E078A}" dt="2025-10-18T04:17:19.314" v="656" actId="21"/>
          <ac:grpSpMkLst>
            <pc:docMk/>
            <pc:sldMk cId="0" sldId="272"/>
            <ac:grpSpMk id="2" creationId="{00000000-0000-0000-0000-000000000000}"/>
          </ac:grpSpMkLst>
        </pc:grpChg>
        <pc:picChg chg="add mod">
          <ac:chgData name="矢口勇一" userId="912075d5-8e90-457e-8e5d-489657d52d38" providerId="ADAL" clId="{F2D8900C-93BC-4D53-A1F5-D49F286E078A}" dt="2025-10-18T04:17:24.790" v="659" actId="1076"/>
          <ac:picMkLst>
            <pc:docMk/>
            <pc:sldMk cId="0" sldId="272"/>
            <ac:picMk id="12" creationId="{42FE79C5-457F-3664-26A6-BD28975AD26E}"/>
          </ac:picMkLst>
        </pc:picChg>
      </pc:sldChg>
      <pc:sldChg chg="addSp delSp modSp add del mod">
        <pc:chgData name="矢口勇一" userId="912075d5-8e90-457e-8e5d-489657d52d38" providerId="ADAL" clId="{F2D8900C-93BC-4D53-A1F5-D49F286E078A}" dt="2025-10-18T04:19:11.690" v="669" actId="47"/>
        <pc:sldMkLst>
          <pc:docMk/>
          <pc:sldMk cId="0" sldId="273"/>
        </pc:sldMkLst>
        <pc:spChg chg="del">
          <ac:chgData name="矢口勇一" userId="912075d5-8e90-457e-8e5d-489657d52d38" providerId="ADAL" clId="{F2D8900C-93BC-4D53-A1F5-D49F286E078A}" dt="2025-10-18T04:17:39.830" v="660" actId="21"/>
          <ac:spMkLst>
            <pc:docMk/>
            <pc:sldMk cId="0" sldId="273"/>
            <ac:spMk id="3" creationId="{00000000-0000-0000-0000-000000000000}"/>
          </ac:spMkLst>
        </pc:spChg>
        <pc:spChg chg="del">
          <ac:chgData name="矢口勇一" userId="912075d5-8e90-457e-8e5d-489657d52d38" providerId="ADAL" clId="{F2D8900C-93BC-4D53-A1F5-D49F286E078A}" dt="2025-10-18T04:17:39.830" v="660" actId="21"/>
          <ac:spMkLst>
            <pc:docMk/>
            <pc:sldMk cId="0" sldId="273"/>
            <ac:spMk id="4" creationId="{00000000-0000-0000-0000-000000000000}"/>
          </ac:spMkLst>
        </pc:spChg>
        <pc:spChg chg="del">
          <ac:chgData name="矢口勇一" userId="912075d5-8e90-457e-8e5d-489657d52d38" providerId="ADAL" clId="{F2D8900C-93BC-4D53-A1F5-D49F286E078A}" dt="2025-10-18T04:17:39.830" v="660" actId="21"/>
          <ac:spMkLst>
            <pc:docMk/>
            <pc:sldMk cId="0" sldId="273"/>
            <ac:spMk id="5" creationId="{00000000-0000-0000-0000-000000000000}"/>
          </ac:spMkLst>
        </pc:spChg>
        <pc:spChg chg="del">
          <ac:chgData name="矢口勇一" userId="912075d5-8e90-457e-8e5d-489657d52d38" providerId="ADAL" clId="{F2D8900C-93BC-4D53-A1F5-D49F286E078A}" dt="2025-10-18T04:17:39.830" v="660" actId="21"/>
          <ac:spMkLst>
            <pc:docMk/>
            <pc:sldMk cId="0" sldId="273"/>
            <ac:spMk id="6" creationId="{00000000-0000-0000-0000-000000000000}"/>
          </ac:spMkLst>
        </pc:spChg>
        <pc:spChg chg="del">
          <ac:chgData name="矢口勇一" userId="912075d5-8e90-457e-8e5d-489657d52d38" providerId="ADAL" clId="{F2D8900C-93BC-4D53-A1F5-D49F286E078A}" dt="2025-10-18T04:17:39.830" v="660" actId="21"/>
          <ac:spMkLst>
            <pc:docMk/>
            <pc:sldMk cId="0" sldId="273"/>
            <ac:spMk id="7" creationId="{00000000-0000-0000-0000-000000000000}"/>
          </ac:spMkLst>
        </pc:spChg>
        <pc:spChg chg="del">
          <ac:chgData name="矢口勇一" userId="912075d5-8e90-457e-8e5d-489657d52d38" providerId="ADAL" clId="{F2D8900C-93BC-4D53-A1F5-D49F286E078A}" dt="2025-10-18T04:17:39.830" v="660" actId="21"/>
          <ac:spMkLst>
            <pc:docMk/>
            <pc:sldMk cId="0" sldId="273"/>
            <ac:spMk id="8" creationId="{00000000-0000-0000-0000-000000000000}"/>
          </ac:spMkLst>
        </pc:spChg>
        <pc:spChg chg="del">
          <ac:chgData name="矢口勇一" userId="912075d5-8e90-457e-8e5d-489657d52d38" providerId="ADAL" clId="{F2D8900C-93BC-4D53-A1F5-D49F286E078A}" dt="2025-10-18T04:17:39.830" v="660" actId="21"/>
          <ac:spMkLst>
            <pc:docMk/>
            <pc:sldMk cId="0" sldId="273"/>
            <ac:spMk id="9" creationId="{00000000-0000-0000-0000-000000000000}"/>
          </ac:spMkLst>
        </pc:spChg>
        <pc:spChg chg="del">
          <ac:chgData name="矢口勇一" userId="912075d5-8e90-457e-8e5d-489657d52d38" providerId="ADAL" clId="{F2D8900C-93BC-4D53-A1F5-D49F286E078A}" dt="2025-10-18T04:17:39.830" v="660" actId="21"/>
          <ac:spMkLst>
            <pc:docMk/>
            <pc:sldMk cId="0" sldId="273"/>
            <ac:spMk id="10" creationId="{00000000-0000-0000-0000-000000000000}"/>
          </ac:spMkLst>
        </pc:spChg>
        <pc:spChg chg="del">
          <ac:chgData name="矢口勇一" userId="912075d5-8e90-457e-8e5d-489657d52d38" providerId="ADAL" clId="{F2D8900C-93BC-4D53-A1F5-D49F286E078A}" dt="2025-10-18T04:17:39.830" v="660" actId="21"/>
          <ac:spMkLst>
            <pc:docMk/>
            <pc:sldMk cId="0" sldId="273"/>
            <ac:spMk id="12" creationId="{00000000-0000-0000-0000-000000000000}"/>
          </ac:spMkLst>
        </pc:spChg>
        <pc:spChg chg="del">
          <ac:chgData name="矢口勇一" userId="912075d5-8e90-457e-8e5d-489657d52d38" providerId="ADAL" clId="{F2D8900C-93BC-4D53-A1F5-D49F286E078A}" dt="2025-10-18T04:17:39.830" v="660" actId="21"/>
          <ac:spMkLst>
            <pc:docMk/>
            <pc:sldMk cId="0" sldId="273"/>
            <ac:spMk id="13" creationId="{00000000-0000-0000-0000-000000000000}"/>
          </ac:spMkLst>
        </pc:spChg>
        <pc:spChg chg="add mod">
          <ac:chgData name="矢口勇一" userId="912075d5-8e90-457e-8e5d-489657d52d38" providerId="ADAL" clId="{F2D8900C-93BC-4D53-A1F5-D49F286E078A}" dt="2025-10-18T04:17:46.076" v="662" actId="1076"/>
          <ac:spMkLst>
            <pc:docMk/>
            <pc:sldMk cId="0" sldId="273"/>
            <ac:spMk id="15" creationId="{00000000-0000-0000-0000-000000000000}"/>
          </ac:spMkLst>
        </pc:spChg>
        <pc:spChg chg="add mod">
          <ac:chgData name="矢口勇一" userId="912075d5-8e90-457e-8e5d-489657d52d38" providerId="ADAL" clId="{F2D8900C-93BC-4D53-A1F5-D49F286E078A}" dt="2025-10-18T04:18:12.108" v="667" actId="1076"/>
          <ac:spMkLst>
            <pc:docMk/>
            <pc:sldMk cId="0" sldId="273"/>
            <ac:spMk id="16" creationId="{00000000-0000-0000-0000-000000000000}"/>
          </ac:spMkLst>
        </pc:spChg>
        <pc:spChg chg="add mod">
          <ac:chgData name="矢口勇一" userId="912075d5-8e90-457e-8e5d-489657d52d38" providerId="ADAL" clId="{F2D8900C-93BC-4D53-A1F5-D49F286E078A}" dt="2025-10-18T04:18:08.721" v="666" actId="1076"/>
          <ac:spMkLst>
            <pc:docMk/>
            <pc:sldMk cId="0" sldId="273"/>
            <ac:spMk id="17" creationId="{00000000-0000-0000-0000-000000000000}"/>
          </ac:spMkLst>
        </pc:spChg>
        <pc:spChg chg="add mod">
          <ac:chgData name="矢口勇一" userId="912075d5-8e90-457e-8e5d-489657d52d38" providerId="ADAL" clId="{F2D8900C-93BC-4D53-A1F5-D49F286E078A}" dt="2025-10-18T04:18:02.377" v="664" actId="1076"/>
          <ac:spMkLst>
            <pc:docMk/>
            <pc:sldMk cId="0" sldId="273"/>
            <ac:spMk id="18" creationId="{00000000-0000-0000-0000-000000000000}"/>
          </ac:spMkLst>
        </pc:spChg>
        <pc:spChg chg="add mod">
          <ac:chgData name="矢口勇一" userId="912075d5-8e90-457e-8e5d-489657d52d38" providerId="ADAL" clId="{F2D8900C-93BC-4D53-A1F5-D49F286E078A}" dt="2025-10-18T04:18:06.466" v="665" actId="1076"/>
          <ac:spMkLst>
            <pc:docMk/>
            <pc:sldMk cId="0" sldId="273"/>
            <ac:spMk id="19" creationId="{00000000-0000-0000-0000-000000000000}"/>
          </ac:spMkLst>
        </pc:spChg>
        <pc:spChg chg="add mod">
          <ac:chgData name="矢口勇一" userId="912075d5-8e90-457e-8e5d-489657d52d38" providerId="ADAL" clId="{F2D8900C-93BC-4D53-A1F5-D49F286E078A}" dt="2025-10-18T04:17:46.076" v="662" actId="1076"/>
          <ac:spMkLst>
            <pc:docMk/>
            <pc:sldMk cId="0" sldId="273"/>
            <ac:spMk id="20" creationId="{00000000-0000-0000-0000-000000000000}"/>
          </ac:spMkLst>
        </pc:spChg>
        <pc:spChg chg="add mod">
          <ac:chgData name="矢口勇一" userId="912075d5-8e90-457e-8e5d-489657d52d38" providerId="ADAL" clId="{F2D8900C-93BC-4D53-A1F5-D49F286E078A}" dt="2025-10-18T04:18:06.466" v="665" actId="1076"/>
          <ac:spMkLst>
            <pc:docMk/>
            <pc:sldMk cId="0" sldId="273"/>
            <ac:spMk id="21" creationId="{00000000-0000-0000-0000-000000000000}"/>
          </ac:spMkLst>
        </pc:spChg>
        <pc:spChg chg="add mod">
          <ac:chgData name="矢口勇一" userId="912075d5-8e90-457e-8e5d-489657d52d38" providerId="ADAL" clId="{F2D8900C-93BC-4D53-A1F5-D49F286E078A}" dt="2025-10-18T04:18:06.466" v="665" actId="1076"/>
          <ac:spMkLst>
            <pc:docMk/>
            <pc:sldMk cId="0" sldId="273"/>
            <ac:spMk id="22" creationId="{00000000-0000-0000-0000-000000000000}"/>
          </ac:spMkLst>
        </pc:spChg>
        <pc:spChg chg="add mod">
          <ac:chgData name="矢口勇一" userId="912075d5-8e90-457e-8e5d-489657d52d38" providerId="ADAL" clId="{F2D8900C-93BC-4D53-A1F5-D49F286E078A}" dt="2025-10-18T04:18:06.466" v="665" actId="1076"/>
          <ac:spMkLst>
            <pc:docMk/>
            <pc:sldMk cId="0" sldId="273"/>
            <ac:spMk id="24" creationId="{00000000-0000-0000-0000-000000000000}"/>
          </ac:spMkLst>
        </pc:spChg>
        <pc:spChg chg="add mod">
          <ac:chgData name="矢口勇一" userId="912075d5-8e90-457e-8e5d-489657d52d38" providerId="ADAL" clId="{F2D8900C-93BC-4D53-A1F5-D49F286E078A}" dt="2025-10-18T04:17:46.076" v="662" actId="1076"/>
          <ac:spMkLst>
            <pc:docMk/>
            <pc:sldMk cId="0" sldId="273"/>
            <ac:spMk id="25" creationId="{00000000-0000-0000-0000-000000000000}"/>
          </ac:spMkLst>
        </pc:spChg>
        <pc:graphicFrameChg chg="mod">
          <ac:chgData name="矢口勇一" userId="912075d5-8e90-457e-8e5d-489657d52d38" providerId="ADAL" clId="{F2D8900C-93BC-4D53-A1F5-D49F286E078A}" dt="2025-10-18T04:18:06.466" v="665" actId="1076"/>
          <ac:graphicFrameMkLst>
            <pc:docMk/>
            <pc:sldMk cId="0" sldId="273"/>
            <ac:graphicFrameMk id="23" creationId="{00000000-0000-0000-0000-000000000000}"/>
          </ac:graphicFrameMkLst>
        </pc:graphicFrameChg>
      </pc:sldChg>
      <pc:sldChg chg="addSp delSp modSp add del mod ord">
        <pc:chgData name="矢口勇一" userId="912075d5-8e90-457e-8e5d-489657d52d38" providerId="ADAL" clId="{F2D8900C-93BC-4D53-A1F5-D49F286E078A}" dt="2025-10-18T04:38:07.943" v="791" actId="14100"/>
        <pc:sldMkLst>
          <pc:docMk/>
          <pc:sldMk cId="0" sldId="274"/>
        </pc:sldMkLst>
        <pc:spChg chg="mod">
          <ac:chgData name="矢口勇一" userId="912075d5-8e90-457e-8e5d-489657d52d38" providerId="ADAL" clId="{F2D8900C-93BC-4D53-A1F5-D49F286E078A}" dt="2025-10-18T04:38:07.943" v="791" actId="14100"/>
          <ac:spMkLst>
            <pc:docMk/>
            <pc:sldMk cId="0" sldId="274"/>
            <ac:spMk id="2" creationId="{00000000-0000-0000-0000-000000000000}"/>
          </ac:spMkLst>
        </pc:spChg>
        <pc:spChg chg="del">
          <ac:chgData name="矢口勇一" userId="912075d5-8e90-457e-8e5d-489657d52d38" providerId="ADAL" clId="{F2D8900C-93BC-4D53-A1F5-D49F286E078A}" dt="2025-10-18T04:20:08.282" v="671" actId="478"/>
          <ac:spMkLst>
            <pc:docMk/>
            <pc:sldMk cId="0" sldId="274"/>
            <ac:spMk id="3" creationId="{00000000-0000-0000-0000-000000000000}"/>
          </ac:spMkLst>
        </pc:spChg>
        <pc:spChg chg="del">
          <ac:chgData name="矢口勇一" userId="912075d5-8e90-457e-8e5d-489657d52d38" providerId="ADAL" clId="{F2D8900C-93BC-4D53-A1F5-D49F286E078A}" dt="2025-10-18T04:20:08.282" v="671" actId="478"/>
          <ac:spMkLst>
            <pc:docMk/>
            <pc:sldMk cId="0" sldId="274"/>
            <ac:spMk id="4" creationId="{00000000-0000-0000-0000-000000000000}"/>
          </ac:spMkLst>
        </pc:spChg>
        <pc:spChg chg="del">
          <ac:chgData name="矢口勇一" userId="912075d5-8e90-457e-8e5d-489657d52d38" providerId="ADAL" clId="{F2D8900C-93BC-4D53-A1F5-D49F286E078A}" dt="2025-10-18T04:20:08.282" v="671" actId="478"/>
          <ac:spMkLst>
            <pc:docMk/>
            <pc:sldMk cId="0" sldId="274"/>
            <ac:spMk id="5" creationId="{00000000-0000-0000-0000-000000000000}"/>
          </ac:spMkLst>
        </pc:spChg>
        <pc:spChg chg="del">
          <ac:chgData name="矢口勇一" userId="912075d5-8e90-457e-8e5d-489657d52d38" providerId="ADAL" clId="{F2D8900C-93BC-4D53-A1F5-D49F286E078A}" dt="2025-10-18T04:20:08.282" v="671" actId="478"/>
          <ac:spMkLst>
            <pc:docMk/>
            <pc:sldMk cId="0" sldId="274"/>
            <ac:spMk id="7" creationId="{00000000-0000-0000-0000-000000000000}"/>
          </ac:spMkLst>
        </pc:spChg>
        <pc:spChg chg="del">
          <ac:chgData name="矢口勇一" userId="912075d5-8e90-457e-8e5d-489657d52d38" providerId="ADAL" clId="{F2D8900C-93BC-4D53-A1F5-D49F286E078A}" dt="2025-10-18T04:20:08.282" v="671" actId="478"/>
          <ac:spMkLst>
            <pc:docMk/>
            <pc:sldMk cId="0" sldId="274"/>
            <ac:spMk id="8" creationId="{00000000-0000-0000-0000-000000000000}"/>
          </ac:spMkLst>
        </pc:spChg>
        <pc:spChg chg="del">
          <ac:chgData name="矢口勇一" userId="912075d5-8e90-457e-8e5d-489657d52d38" providerId="ADAL" clId="{F2D8900C-93BC-4D53-A1F5-D49F286E078A}" dt="2025-10-18T04:20:08.282" v="671" actId="478"/>
          <ac:spMkLst>
            <pc:docMk/>
            <pc:sldMk cId="0" sldId="274"/>
            <ac:spMk id="9" creationId="{00000000-0000-0000-0000-000000000000}"/>
          </ac:spMkLst>
        </pc:spChg>
        <pc:spChg chg="del">
          <ac:chgData name="矢口勇一" userId="912075d5-8e90-457e-8e5d-489657d52d38" providerId="ADAL" clId="{F2D8900C-93BC-4D53-A1F5-D49F286E078A}" dt="2025-10-18T04:20:08.282" v="671" actId="478"/>
          <ac:spMkLst>
            <pc:docMk/>
            <pc:sldMk cId="0" sldId="274"/>
            <ac:spMk id="10" creationId="{00000000-0000-0000-0000-000000000000}"/>
          </ac:spMkLst>
        </pc:spChg>
        <pc:spChg chg="add del mod">
          <ac:chgData name="矢口勇一" userId="912075d5-8e90-457e-8e5d-489657d52d38" providerId="ADAL" clId="{F2D8900C-93BC-4D53-A1F5-D49F286E078A}" dt="2025-10-18T04:20:11.581" v="674" actId="478"/>
          <ac:spMkLst>
            <pc:docMk/>
            <pc:sldMk cId="0" sldId="274"/>
            <ac:spMk id="13" creationId="{C1780AEF-1726-FF08-9D25-BE3539707EF9}"/>
          </ac:spMkLst>
        </pc:spChg>
        <pc:spChg chg="add mod">
          <ac:chgData name="矢口勇一" userId="912075d5-8e90-457e-8e5d-489657d52d38" providerId="ADAL" clId="{F2D8900C-93BC-4D53-A1F5-D49F286E078A}" dt="2025-10-18T04:20:10.047" v="673"/>
          <ac:spMkLst>
            <pc:docMk/>
            <pc:sldMk cId="0" sldId="274"/>
            <ac:spMk id="14" creationId="{5619AF8A-C245-581F-ACBA-5659117AE6C1}"/>
          </ac:spMkLst>
        </pc:spChg>
        <pc:spChg chg="add mod">
          <ac:chgData name="矢口勇一" userId="912075d5-8e90-457e-8e5d-489657d52d38" providerId="ADAL" clId="{F2D8900C-93BC-4D53-A1F5-D49F286E078A}" dt="2025-10-18T04:20:08.760" v="672"/>
          <ac:spMkLst>
            <pc:docMk/>
            <pc:sldMk cId="0" sldId="274"/>
            <ac:spMk id="15" creationId="{FA328F5E-4AC7-B4C1-F4AE-6263D189E541}"/>
          </ac:spMkLst>
        </pc:spChg>
        <pc:spChg chg="add mod">
          <ac:chgData name="矢口勇一" userId="912075d5-8e90-457e-8e5d-489657d52d38" providerId="ADAL" clId="{F2D8900C-93BC-4D53-A1F5-D49F286E078A}" dt="2025-10-18T04:20:08.760" v="672"/>
          <ac:spMkLst>
            <pc:docMk/>
            <pc:sldMk cId="0" sldId="274"/>
            <ac:spMk id="16" creationId="{154FCD47-4E09-47B2-C5BA-BCFB5428D680}"/>
          </ac:spMkLst>
        </pc:spChg>
        <pc:spChg chg="add mod">
          <ac:chgData name="矢口勇一" userId="912075d5-8e90-457e-8e5d-489657d52d38" providerId="ADAL" clId="{F2D8900C-93BC-4D53-A1F5-D49F286E078A}" dt="2025-10-18T04:20:08.760" v="672"/>
          <ac:spMkLst>
            <pc:docMk/>
            <pc:sldMk cId="0" sldId="274"/>
            <ac:spMk id="18" creationId="{66732E45-BBFD-DB92-FB12-492563650CB3}"/>
          </ac:spMkLst>
        </pc:spChg>
        <pc:spChg chg="add mod">
          <ac:chgData name="矢口勇一" userId="912075d5-8e90-457e-8e5d-489657d52d38" providerId="ADAL" clId="{F2D8900C-93BC-4D53-A1F5-D49F286E078A}" dt="2025-10-18T04:20:08.760" v="672"/>
          <ac:spMkLst>
            <pc:docMk/>
            <pc:sldMk cId="0" sldId="274"/>
            <ac:spMk id="19" creationId="{2E9A77C7-2D2D-6C8F-5906-7E85D2CAA724}"/>
          </ac:spMkLst>
        </pc:spChg>
        <pc:spChg chg="add mod">
          <ac:chgData name="矢口勇一" userId="912075d5-8e90-457e-8e5d-489657d52d38" providerId="ADAL" clId="{F2D8900C-93BC-4D53-A1F5-D49F286E078A}" dt="2025-10-18T04:20:08.760" v="672"/>
          <ac:spMkLst>
            <pc:docMk/>
            <pc:sldMk cId="0" sldId="274"/>
            <ac:spMk id="20" creationId="{E6F06AD4-9931-CA32-881F-DF0E2B3F3D93}"/>
          </ac:spMkLst>
        </pc:spChg>
        <pc:spChg chg="add mod">
          <ac:chgData name="矢口勇一" userId="912075d5-8e90-457e-8e5d-489657d52d38" providerId="ADAL" clId="{F2D8900C-93BC-4D53-A1F5-D49F286E078A}" dt="2025-10-18T04:20:08.760" v="672"/>
          <ac:spMkLst>
            <pc:docMk/>
            <pc:sldMk cId="0" sldId="274"/>
            <ac:spMk id="21" creationId="{3A71F901-B3E9-6CD8-2B5F-84483210E4EC}"/>
          </ac:spMkLst>
        </pc:spChg>
        <pc:graphicFrameChg chg="del">
          <ac:chgData name="矢口勇一" userId="912075d5-8e90-457e-8e5d-489657d52d38" providerId="ADAL" clId="{F2D8900C-93BC-4D53-A1F5-D49F286E078A}" dt="2025-10-18T04:20:08.282" v="671" actId="478"/>
          <ac:graphicFrameMkLst>
            <pc:docMk/>
            <pc:sldMk cId="0" sldId="274"/>
            <ac:graphicFrameMk id="6" creationId="{00000000-0000-0000-0000-000000000000}"/>
          </ac:graphicFrameMkLst>
        </pc:graphicFrameChg>
        <pc:graphicFrameChg chg="add mod">
          <ac:chgData name="矢口勇一" userId="912075d5-8e90-457e-8e5d-489657d52d38" providerId="ADAL" clId="{F2D8900C-93BC-4D53-A1F5-D49F286E078A}" dt="2025-10-18T04:20:08.760" v="672"/>
          <ac:graphicFrameMkLst>
            <pc:docMk/>
            <pc:sldMk cId="0" sldId="274"/>
            <ac:graphicFrameMk id="17" creationId="{FFD86FC5-DF31-6A1B-22FA-186E3DE2FCBE}"/>
          </ac:graphicFrameMkLst>
        </pc:graphicFrameChg>
        <pc:picChg chg="add mod">
          <ac:chgData name="矢口勇一" userId="912075d5-8e90-457e-8e5d-489657d52d38" providerId="ADAL" clId="{F2D8900C-93BC-4D53-A1F5-D49F286E078A}" dt="2025-10-18T04:20:15.718" v="676" actId="1076"/>
          <ac:picMkLst>
            <pc:docMk/>
            <pc:sldMk cId="0" sldId="274"/>
            <ac:picMk id="22" creationId="{14BF2970-7E8A-F4B9-C9F1-437F9C330B00}"/>
          </ac:picMkLst>
        </pc:picChg>
      </pc:sldChg>
      <pc:sldChg chg="modSp add del mod">
        <pc:chgData name="矢口勇一" userId="912075d5-8e90-457e-8e5d-489657d52d38" providerId="ADAL" clId="{F2D8900C-93BC-4D53-A1F5-D49F286E078A}" dt="2025-10-18T04:46:57.565" v="868" actId="1076"/>
        <pc:sldMkLst>
          <pc:docMk/>
          <pc:sldMk cId="0" sldId="275"/>
        </pc:sldMkLst>
        <pc:spChg chg="mod">
          <ac:chgData name="矢口勇一" userId="912075d5-8e90-457e-8e5d-489657d52d38" providerId="ADAL" clId="{F2D8900C-93BC-4D53-A1F5-D49F286E078A}" dt="2025-10-18T04:46:57.565" v="868" actId="1076"/>
          <ac:spMkLst>
            <pc:docMk/>
            <pc:sldMk cId="0" sldId="275"/>
            <ac:spMk id="2" creationId="{00000000-0000-0000-0000-000000000000}"/>
          </ac:spMkLst>
        </pc:spChg>
        <pc:spChg chg="mod">
          <ac:chgData name="矢口勇一" userId="912075d5-8e90-457e-8e5d-489657d52d38" providerId="ADAL" clId="{F2D8900C-93BC-4D53-A1F5-D49F286E078A}" dt="2025-10-18T04:46:02.091" v="852"/>
          <ac:spMkLst>
            <pc:docMk/>
            <pc:sldMk cId="0" sldId="275"/>
            <ac:spMk id="6" creationId="{00000000-0000-0000-0000-000000000000}"/>
          </ac:spMkLst>
        </pc:spChg>
      </pc:sldChg>
      <pc:sldChg chg="modSp add del">
        <pc:chgData name="矢口勇一" userId="912075d5-8e90-457e-8e5d-489657d52d38" providerId="ADAL" clId="{F2D8900C-93BC-4D53-A1F5-D49F286E078A}" dt="2025-10-18T04:46:02.091" v="852"/>
        <pc:sldMkLst>
          <pc:docMk/>
          <pc:sldMk cId="0" sldId="276"/>
        </pc:sldMkLst>
        <pc:spChg chg="mod">
          <ac:chgData name="矢口勇一" userId="912075d5-8e90-457e-8e5d-489657d52d38" providerId="ADAL" clId="{F2D8900C-93BC-4D53-A1F5-D49F286E078A}" dt="2025-10-18T04:46:02.091" v="852"/>
          <ac:spMkLst>
            <pc:docMk/>
            <pc:sldMk cId="0" sldId="276"/>
            <ac:spMk id="12" creationId="{00000000-0000-0000-0000-000000000000}"/>
          </ac:spMkLst>
        </pc:spChg>
      </pc:sldChg>
      <pc:sldChg chg="modSp mod">
        <pc:chgData name="矢口勇一" userId="912075d5-8e90-457e-8e5d-489657d52d38" providerId="ADAL" clId="{F2D8900C-93BC-4D53-A1F5-D49F286E078A}" dt="2025-10-18T04:38:32.552" v="795" actId="14100"/>
        <pc:sldMkLst>
          <pc:docMk/>
          <pc:sldMk cId="0" sldId="277"/>
        </pc:sldMkLst>
        <pc:spChg chg="mod">
          <ac:chgData name="矢口勇一" userId="912075d5-8e90-457e-8e5d-489657d52d38" providerId="ADAL" clId="{F2D8900C-93BC-4D53-A1F5-D49F286E078A}" dt="2025-10-18T04:38:32.552" v="795" actId="14100"/>
          <ac:spMkLst>
            <pc:docMk/>
            <pc:sldMk cId="0" sldId="277"/>
            <ac:spMk id="2" creationId="{00000000-0000-0000-0000-000000000000}"/>
          </ac:spMkLst>
        </pc:spChg>
        <pc:spChg chg="mod">
          <ac:chgData name="矢口勇一" userId="912075d5-8e90-457e-8e5d-489657d52d38" providerId="ADAL" clId="{F2D8900C-93BC-4D53-A1F5-D49F286E078A}" dt="2025-10-18T04:23:54.524" v="720" actId="1076"/>
          <ac:spMkLst>
            <pc:docMk/>
            <pc:sldMk cId="0" sldId="277"/>
            <ac:spMk id="3" creationId="{00000000-0000-0000-0000-000000000000}"/>
          </ac:spMkLst>
        </pc:spChg>
      </pc:sldChg>
      <pc:sldChg chg="addSp modSp mod modNotesTx">
        <pc:chgData name="矢口勇一" userId="912075d5-8e90-457e-8e5d-489657d52d38" providerId="ADAL" clId="{F2D8900C-93BC-4D53-A1F5-D49F286E078A}" dt="2025-10-18T04:34:22.592" v="769" actId="20577"/>
        <pc:sldMkLst>
          <pc:docMk/>
          <pc:sldMk cId="0" sldId="278"/>
        </pc:sldMkLst>
        <pc:spChg chg="mod">
          <ac:chgData name="矢口勇一" userId="912075d5-8e90-457e-8e5d-489657d52d38" providerId="ADAL" clId="{F2D8900C-93BC-4D53-A1F5-D49F286E078A}" dt="2025-10-18T04:24:25.003" v="721" actId="1076"/>
          <ac:spMkLst>
            <pc:docMk/>
            <pc:sldMk cId="0" sldId="278"/>
            <ac:spMk id="3" creationId="{00000000-0000-0000-0000-000000000000}"/>
          </ac:spMkLst>
        </pc:spChg>
        <pc:spChg chg="mod">
          <ac:chgData name="矢口勇一" userId="912075d5-8e90-457e-8e5d-489657d52d38" providerId="ADAL" clId="{F2D8900C-93BC-4D53-A1F5-D49F286E078A}" dt="2025-10-18T04:24:37.590" v="723" actId="1076"/>
          <ac:spMkLst>
            <pc:docMk/>
            <pc:sldMk cId="0" sldId="278"/>
            <ac:spMk id="4" creationId="{00000000-0000-0000-0000-000000000000}"/>
          </ac:spMkLst>
        </pc:spChg>
        <pc:spChg chg="mod">
          <ac:chgData name="矢口勇一" userId="912075d5-8e90-457e-8e5d-489657d52d38" providerId="ADAL" clId="{F2D8900C-93BC-4D53-A1F5-D49F286E078A}" dt="2025-10-18T04:24:37.590" v="723" actId="1076"/>
          <ac:spMkLst>
            <pc:docMk/>
            <pc:sldMk cId="0" sldId="278"/>
            <ac:spMk id="5" creationId="{00000000-0000-0000-0000-000000000000}"/>
          </ac:spMkLst>
        </pc:spChg>
        <pc:spChg chg="mod">
          <ac:chgData name="矢口勇一" userId="912075d5-8e90-457e-8e5d-489657d52d38" providerId="ADAL" clId="{F2D8900C-93BC-4D53-A1F5-D49F286E078A}" dt="2025-10-18T04:24:31.273" v="722" actId="1076"/>
          <ac:spMkLst>
            <pc:docMk/>
            <pc:sldMk cId="0" sldId="278"/>
            <ac:spMk id="6" creationId="{00000000-0000-0000-0000-000000000000}"/>
          </ac:spMkLst>
        </pc:spChg>
        <pc:spChg chg="mod">
          <ac:chgData name="矢口勇一" userId="912075d5-8e90-457e-8e5d-489657d52d38" providerId="ADAL" clId="{F2D8900C-93BC-4D53-A1F5-D49F286E078A}" dt="2025-10-18T04:24:31.273" v="722" actId="1076"/>
          <ac:spMkLst>
            <pc:docMk/>
            <pc:sldMk cId="0" sldId="278"/>
            <ac:spMk id="7" creationId="{00000000-0000-0000-0000-000000000000}"/>
          </ac:spMkLst>
        </pc:spChg>
        <pc:spChg chg="mod">
          <ac:chgData name="矢口勇一" userId="912075d5-8e90-457e-8e5d-489657d52d38" providerId="ADAL" clId="{F2D8900C-93BC-4D53-A1F5-D49F286E078A}" dt="2025-10-18T04:24:31.273" v="722" actId="1076"/>
          <ac:spMkLst>
            <pc:docMk/>
            <pc:sldMk cId="0" sldId="278"/>
            <ac:spMk id="8" creationId="{00000000-0000-0000-0000-000000000000}"/>
          </ac:spMkLst>
        </pc:spChg>
        <pc:spChg chg="mod">
          <ac:chgData name="矢口勇一" userId="912075d5-8e90-457e-8e5d-489657d52d38" providerId="ADAL" clId="{F2D8900C-93BC-4D53-A1F5-D49F286E078A}" dt="2025-10-18T04:24:37.590" v="723" actId="1076"/>
          <ac:spMkLst>
            <pc:docMk/>
            <pc:sldMk cId="0" sldId="278"/>
            <ac:spMk id="12" creationId="{00000000-0000-0000-0000-000000000000}"/>
          </ac:spMkLst>
        </pc:spChg>
        <pc:spChg chg="add mod">
          <ac:chgData name="矢口勇一" userId="912075d5-8e90-457e-8e5d-489657d52d38" providerId="ADAL" clId="{F2D8900C-93BC-4D53-A1F5-D49F286E078A}" dt="2025-10-18T04:26:25.803" v="739" actId="1076"/>
          <ac:spMkLst>
            <pc:docMk/>
            <pc:sldMk cId="0" sldId="278"/>
            <ac:spMk id="14" creationId="{42FC71E4-3FCB-8FAD-42F5-DEFD7BA20891}"/>
          </ac:spMkLst>
        </pc:spChg>
        <pc:picChg chg="mod">
          <ac:chgData name="矢口勇一" userId="912075d5-8e90-457e-8e5d-489657d52d38" providerId="ADAL" clId="{F2D8900C-93BC-4D53-A1F5-D49F286E078A}" dt="2025-10-18T04:24:31.273" v="722" actId="1076"/>
          <ac:picMkLst>
            <pc:docMk/>
            <pc:sldMk cId="0" sldId="278"/>
            <ac:picMk id="9" creationId="{00000000-0000-0000-0000-000000000000}"/>
          </ac:picMkLst>
        </pc:picChg>
        <pc:picChg chg="mod">
          <ac:chgData name="矢口勇一" userId="912075d5-8e90-457e-8e5d-489657d52d38" providerId="ADAL" clId="{F2D8900C-93BC-4D53-A1F5-D49F286E078A}" dt="2025-10-18T04:24:37.590" v="723" actId="1076"/>
          <ac:picMkLst>
            <pc:docMk/>
            <pc:sldMk cId="0" sldId="278"/>
            <ac:picMk id="10" creationId="{00000000-0000-0000-0000-000000000000}"/>
          </ac:picMkLst>
        </pc:picChg>
        <pc:picChg chg="mod">
          <ac:chgData name="矢口勇一" userId="912075d5-8e90-457e-8e5d-489657d52d38" providerId="ADAL" clId="{F2D8900C-93BC-4D53-A1F5-D49F286E078A}" dt="2025-10-18T04:24:37.590" v="723" actId="1076"/>
          <ac:picMkLst>
            <pc:docMk/>
            <pc:sldMk cId="0" sldId="278"/>
            <ac:picMk id="11" creationId="{00000000-0000-0000-0000-000000000000}"/>
          </ac:picMkLst>
        </pc:picChg>
      </pc:sldChg>
      <pc:sldChg chg="modSp mod">
        <pc:chgData name="矢口勇一" userId="912075d5-8e90-457e-8e5d-489657d52d38" providerId="ADAL" clId="{F2D8900C-93BC-4D53-A1F5-D49F286E078A}" dt="2025-10-18T04:47:52.628" v="899" actId="1076"/>
        <pc:sldMkLst>
          <pc:docMk/>
          <pc:sldMk cId="0" sldId="279"/>
        </pc:sldMkLst>
        <pc:spChg chg="mod">
          <ac:chgData name="矢口勇一" userId="912075d5-8e90-457e-8e5d-489657d52d38" providerId="ADAL" clId="{F2D8900C-93BC-4D53-A1F5-D49F286E078A}" dt="2025-10-18T04:47:46.609" v="898" actId="20577"/>
          <ac:spMkLst>
            <pc:docMk/>
            <pc:sldMk cId="0" sldId="279"/>
            <ac:spMk id="5" creationId="{00000000-0000-0000-0000-000000000000}"/>
          </ac:spMkLst>
        </pc:spChg>
        <pc:spChg chg="mod">
          <ac:chgData name="矢口勇一" userId="912075d5-8e90-457e-8e5d-489657d52d38" providerId="ADAL" clId="{F2D8900C-93BC-4D53-A1F5-D49F286E078A}" dt="2025-10-18T04:47:52.628" v="899" actId="1076"/>
          <ac:spMkLst>
            <pc:docMk/>
            <pc:sldMk cId="0" sldId="279"/>
            <ac:spMk id="6" creationId="{00000000-0000-0000-0000-000000000000}"/>
          </ac:spMkLst>
        </pc:spChg>
        <pc:spChg chg="mod">
          <ac:chgData name="矢口勇一" userId="912075d5-8e90-457e-8e5d-489657d52d38" providerId="ADAL" clId="{F2D8900C-93BC-4D53-A1F5-D49F286E078A}" dt="2025-10-18T04:47:52.628" v="899" actId="1076"/>
          <ac:spMkLst>
            <pc:docMk/>
            <pc:sldMk cId="0" sldId="279"/>
            <ac:spMk id="7" creationId="{00000000-0000-0000-0000-000000000000}"/>
          </ac:spMkLst>
        </pc:spChg>
        <pc:spChg chg="mod">
          <ac:chgData name="矢口勇一" userId="912075d5-8e90-457e-8e5d-489657d52d38" providerId="ADAL" clId="{F2D8900C-93BC-4D53-A1F5-D49F286E078A}" dt="2025-10-18T04:47:52.628" v="899" actId="1076"/>
          <ac:spMkLst>
            <pc:docMk/>
            <pc:sldMk cId="0" sldId="279"/>
            <ac:spMk id="8" creationId="{00000000-0000-0000-0000-000000000000}"/>
          </ac:spMkLst>
        </pc:spChg>
        <pc:spChg chg="mod">
          <ac:chgData name="矢口勇一" userId="912075d5-8e90-457e-8e5d-489657d52d38" providerId="ADAL" clId="{F2D8900C-93BC-4D53-A1F5-D49F286E078A}" dt="2025-10-18T04:47:52.628" v="899" actId="1076"/>
          <ac:spMkLst>
            <pc:docMk/>
            <pc:sldMk cId="0" sldId="279"/>
            <ac:spMk id="18" creationId="{00000000-0000-0000-0000-000000000000}"/>
          </ac:spMkLst>
        </pc:spChg>
        <pc:grpChg chg="mod">
          <ac:chgData name="矢口勇一" userId="912075d5-8e90-457e-8e5d-489657d52d38" providerId="ADAL" clId="{F2D8900C-93BC-4D53-A1F5-D49F286E078A}" dt="2025-10-18T04:47:52.628" v="899" actId="1076"/>
          <ac:grpSpMkLst>
            <pc:docMk/>
            <pc:sldMk cId="0" sldId="279"/>
            <ac:grpSpMk id="9" creationId="{00000000-0000-0000-0000-000000000000}"/>
          </ac:grpSpMkLst>
        </pc:grpChg>
        <pc:picChg chg="mod">
          <ac:chgData name="矢口勇一" userId="912075d5-8e90-457e-8e5d-489657d52d38" providerId="ADAL" clId="{F2D8900C-93BC-4D53-A1F5-D49F286E078A}" dt="2025-10-18T04:47:22.551" v="894" actId="1036"/>
          <ac:picMkLst>
            <pc:docMk/>
            <pc:sldMk cId="0" sldId="279"/>
            <ac:picMk id="3" creationId="{00000000-0000-0000-0000-000000000000}"/>
          </ac:picMkLst>
        </pc:picChg>
        <pc:picChg chg="mod">
          <ac:chgData name="矢口勇一" userId="912075d5-8e90-457e-8e5d-489657d52d38" providerId="ADAL" clId="{F2D8900C-93BC-4D53-A1F5-D49F286E078A}" dt="2025-10-18T04:47:22.551" v="894" actId="1036"/>
          <ac:picMkLst>
            <pc:docMk/>
            <pc:sldMk cId="0" sldId="279"/>
            <ac:picMk id="4" creationId="{00000000-0000-0000-0000-000000000000}"/>
          </ac:picMkLst>
        </pc:picChg>
      </pc:sldChg>
      <pc:sldChg chg="addSp delSp modSp del mod chgLayout">
        <pc:chgData name="矢口勇一" userId="912075d5-8e90-457e-8e5d-489657d52d38" providerId="ADAL" clId="{F2D8900C-93BC-4D53-A1F5-D49F286E078A}" dt="2025-10-18T04:38:52.862" v="800" actId="47"/>
        <pc:sldMkLst>
          <pc:docMk/>
          <pc:sldMk cId="0" sldId="280"/>
        </pc:sldMkLst>
        <pc:spChg chg="mod ord">
          <ac:chgData name="矢口勇一" userId="912075d5-8e90-457e-8e5d-489657d52d38" providerId="ADAL" clId="{F2D8900C-93BC-4D53-A1F5-D49F286E078A}" dt="2025-10-18T04:38:50.829" v="799" actId="6264"/>
          <ac:spMkLst>
            <pc:docMk/>
            <pc:sldMk cId="0" sldId="280"/>
            <ac:spMk id="2" creationId="{00000000-0000-0000-0000-000000000000}"/>
          </ac:spMkLst>
        </pc:spChg>
        <pc:spChg chg="mod ord">
          <ac:chgData name="矢口勇一" userId="912075d5-8e90-457e-8e5d-489657d52d38" providerId="ADAL" clId="{F2D8900C-93BC-4D53-A1F5-D49F286E078A}" dt="2025-10-18T04:38:50.829" v="799" actId="6264"/>
          <ac:spMkLst>
            <pc:docMk/>
            <pc:sldMk cId="0" sldId="280"/>
            <ac:spMk id="13" creationId="{00000000-0000-0000-0000-000000000000}"/>
          </ac:spMkLst>
        </pc:spChg>
        <pc:spChg chg="add del mod">
          <ac:chgData name="矢口勇一" userId="912075d5-8e90-457e-8e5d-489657d52d38" providerId="ADAL" clId="{F2D8900C-93BC-4D53-A1F5-D49F286E078A}" dt="2025-10-18T04:30:20.692" v="748" actId="6264"/>
          <ac:spMkLst>
            <pc:docMk/>
            <pc:sldMk cId="0" sldId="280"/>
            <ac:spMk id="14" creationId="{AA7DE5D9-3E00-883E-9BE4-BFC32E8FC184}"/>
          </ac:spMkLst>
        </pc:spChg>
        <pc:spChg chg="add del mod ord">
          <ac:chgData name="矢口勇一" userId="912075d5-8e90-457e-8e5d-489657d52d38" providerId="ADAL" clId="{F2D8900C-93BC-4D53-A1F5-D49F286E078A}" dt="2025-10-18T04:38:50.829" v="799" actId="6264"/>
          <ac:spMkLst>
            <pc:docMk/>
            <pc:sldMk cId="0" sldId="280"/>
            <ac:spMk id="15" creationId="{43E145C3-A540-1086-4368-7A5E513A2908}"/>
          </ac:spMkLst>
        </pc:spChg>
        <pc:spChg chg="add del mod">
          <ac:chgData name="矢口勇一" userId="912075d5-8e90-457e-8e5d-489657d52d38" providerId="ADAL" clId="{F2D8900C-93BC-4D53-A1F5-D49F286E078A}" dt="2025-10-18T04:38:50.829" v="799" actId="6264"/>
          <ac:spMkLst>
            <pc:docMk/>
            <pc:sldMk cId="0" sldId="280"/>
            <ac:spMk id="16" creationId="{23C474DF-A844-24C2-CF8F-63B2E0BA8BC1}"/>
          </ac:spMkLst>
        </pc:spChg>
        <pc:spChg chg="add del mod">
          <ac:chgData name="矢口勇一" userId="912075d5-8e90-457e-8e5d-489657d52d38" providerId="ADAL" clId="{F2D8900C-93BC-4D53-A1F5-D49F286E078A}" dt="2025-10-18T04:38:50.829" v="799" actId="6264"/>
          <ac:spMkLst>
            <pc:docMk/>
            <pc:sldMk cId="0" sldId="280"/>
            <ac:spMk id="17" creationId="{FAC1BD8B-D9F9-52E0-D85C-B06B2E2BAEDE}"/>
          </ac:spMkLst>
        </pc:spChg>
        <pc:spChg chg="add mod ord">
          <ac:chgData name="矢口勇一" userId="912075d5-8e90-457e-8e5d-489657d52d38" providerId="ADAL" clId="{F2D8900C-93BC-4D53-A1F5-D49F286E078A}" dt="2025-10-18T04:38:50.829" v="799" actId="6264"/>
          <ac:spMkLst>
            <pc:docMk/>
            <pc:sldMk cId="0" sldId="280"/>
            <ac:spMk id="18" creationId="{B5A202F7-426A-3CA0-9F15-9EEDA3F4EF2C}"/>
          </ac:spMkLst>
        </pc:spChg>
      </pc:sldChg>
      <pc:sldChg chg="addSp delSp modSp mod chgLayout">
        <pc:chgData name="矢口勇一" userId="912075d5-8e90-457e-8e5d-489657d52d38" providerId="ADAL" clId="{F2D8900C-93BC-4D53-A1F5-D49F286E078A}" dt="2025-10-18T04:38:47.504" v="798" actId="478"/>
        <pc:sldMkLst>
          <pc:docMk/>
          <pc:sldMk cId="0" sldId="281"/>
        </pc:sldMkLst>
        <pc:spChg chg="mod ord">
          <ac:chgData name="矢口勇一" userId="912075d5-8e90-457e-8e5d-489657d52d38" providerId="ADAL" clId="{F2D8900C-93BC-4D53-A1F5-D49F286E078A}" dt="2025-10-18T04:38:45.397" v="797" actId="6264"/>
          <ac:spMkLst>
            <pc:docMk/>
            <pc:sldMk cId="0" sldId="281"/>
            <ac:spMk id="2" creationId="{00000000-0000-0000-0000-000000000000}"/>
          </ac:spMkLst>
        </pc:spChg>
        <pc:spChg chg="mod">
          <ac:chgData name="矢口勇一" userId="912075d5-8e90-457e-8e5d-489657d52d38" providerId="ADAL" clId="{F2D8900C-93BC-4D53-A1F5-D49F286E078A}" dt="2025-10-18T04:30:51.043" v="756" actId="1076"/>
          <ac:spMkLst>
            <pc:docMk/>
            <pc:sldMk cId="0" sldId="281"/>
            <ac:spMk id="3" creationId="{00000000-0000-0000-0000-000000000000}"/>
          </ac:spMkLst>
        </pc:spChg>
        <pc:spChg chg="mod">
          <ac:chgData name="矢口勇一" userId="912075d5-8e90-457e-8e5d-489657d52d38" providerId="ADAL" clId="{F2D8900C-93BC-4D53-A1F5-D49F286E078A}" dt="2025-10-18T04:30:51.043" v="756" actId="1076"/>
          <ac:spMkLst>
            <pc:docMk/>
            <pc:sldMk cId="0" sldId="281"/>
            <ac:spMk id="4" creationId="{00000000-0000-0000-0000-000000000000}"/>
          </ac:spMkLst>
        </pc:spChg>
        <pc:spChg chg="mod">
          <ac:chgData name="矢口勇一" userId="912075d5-8e90-457e-8e5d-489657d52d38" providerId="ADAL" clId="{F2D8900C-93BC-4D53-A1F5-D49F286E078A}" dt="2025-10-18T04:30:51.043" v="756" actId="1076"/>
          <ac:spMkLst>
            <pc:docMk/>
            <pc:sldMk cId="0" sldId="281"/>
            <ac:spMk id="5" creationId="{00000000-0000-0000-0000-000000000000}"/>
          </ac:spMkLst>
        </pc:spChg>
        <pc:spChg chg="mod">
          <ac:chgData name="矢口勇一" userId="912075d5-8e90-457e-8e5d-489657d52d38" providerId="ADAL" clId="{F2D8900C-93BC-4D53-A1F5-D49F286E078A}" dt="2025-10-18T04:30:51.043" v="756" actId="1076"/>
          <ac:spMkLst>
            <pc:docMk/>
            <pc:sldMk cId="0" sldId="281"/>
            <ac:spMk id="6" creationId="{00000000-0000-0000-0000-000000000000}"/>
          </ac:spMkLst>
        </pc:spChg>
        <pc:spChg chg="mod">
          <ac:chgData name="矢口勇一" userId="912075d5-8e90-457e-8e5d-489657d52d38" providerId="ADAL" clId="{F2D8900C-93BC-4D53-A1F5-D49F286E078A}" dt="2025-10-18T04:30:51.043" v="756" actId="1076"/>
          <ac:spMkLst>
            <pc:docMk/>
            <pc:sldMk cId="0" sldId="281"/>
            <ac:spMk id="36" creationId="{00000000-0000-0000-0000-000000000000}"/>
          </ac:spMkLst>
        </pc:spChg>
        <pc:spChg chg="mod">
          <ac:chgData name="矢口勇一" userId="912075d5-8e90-457e-8e5d-489657d52d38" providerId="ADAL" clId="{F2D8900C-93BC-4D53-A1F5-D49F286E078A}" dt="2025-10-18T04:30:51.043" v="756" actId="1076"/>
          <ac:spMkLst>
            <pc:docMk/>
            <pc:sldMk cId="0" sldId="281"/>
            <ac:spMk id="73" creationId="{00000000-0000-0000-0000-000000000000}"/>
          </ac:spMkLst>
        </pc:spChg>
        <pc:spChg chg="mod">
          <ac:chgData name="矢口勇一" userId="912075d5-8e90-457e-8e5d-489657d52d38" providerId="ADAL" clId="{F2D8900C-93BC-4D53-A1F5-D49F286E078A}" dt="2025-10-18T04:30:51.043" v="756" actId="1076"/>
          <ac:spMkLst>
            <pc:docMk/>
            <pc:sldMk cId="0" sldId="281"/>
            <ac:spMk id="79" creationId="{00000000-0000-0000-0000-000000000000}"/>
          </ac:spMkLst>
        </pc:spChg>
        <pc:spChg chg="mod">
          <ac:chgData name="矢口勇一" userId="912075d5-8e90-457e-8e5d-489657d52d38" providerId="ADAL" clId="{F2D8900C-93BC-4D53-A1F5-D49F286E078A}" dt="2025-10-18T04:30:51.043" v="756" actId="1076"/>
          <ac:spMkLst>
            <pc:docMk/>
            <pc:sldMk cId="0" sldId="281"/>
            <ac:spMk id="81" creationId="{00000000-0000-0000-0000-000000000000}"/>
          </ac:spMkLst>
        </pc:spChg>
        <pc:spChg chg="mod">
          <ac:chgData name="矢口勇一" userId="912075d5-8e90-457e-8e5d-489657d52d38" providerId="ADAL" clId="{F2D8900C-93BC-4D53-A1F5-D49F286E078A}" dt="2025-10-18T04:30:51.043" v="756" actId="1076"/>
          <ac:spMkLst>
            <pc:docMk/>
            <pc:sldMk cId="0" sldId="281"/>
            <ac:spMk id="82" creationId="{00000000-0000-0000-0000-000000000000}"/>
          </ac:spMkLst>
        </pc:spChg>
        <pc:spChg chg="mod">
          <ac:chgData name="矢口勇一" userId="912075d5-8e90-457e-8e5d-489657d52d38" providerId="ADAL" clId="{F2D8900C-93BC-4D53-A1F5-D49F286E078A}" dt="2025-10-18T04:30:51.043" v="756" actId="1076"/>
          <ac:spMkLst>
            <pc:docMk/>
            <pc:sldMk cId="0" sldId="281"/>
            <ac:spMk id="83" creationId="{00000000-0000-0000-0000-000000000000}"/>
          </ac:spMkLst>
        </pc:spChg>
        <pc:spChg chg="mod ord">
          <ac:chgData name="矢口勇一" userId="912075d5-8e90-457e-8e5d-489657d52d38" providerId="ADAL" clId="{F2D8900C-93BC-4D53-A1F5-D49F286E078A}" dt="2025-10-18T04:38:45.397" v="797" actId="6264"/>
          <ac:spMkLst>
            <pc:docMk/>
            <pc:sldMk cId="0" sldId="281"/>
            <ac:spMk id="85" creationId="{00000000-0000-0000-0000-000000000000}"/>
          </ac:spMkLst>
        </pc:spChg>
        <pc:spChg chg="add del mod">
          <ac:chgData name="矢口勇一" userId="912075d5-8e90-457e-8e5d-489657d52d38" providerId="ADAL" clId="{F2D8900C-93BC-4D53-A1F5-D49F286E078A}" dt="2025-10-18T04:30:39.768" v="749" actId="6264"/>
          <ac:spMkLst>
            <pc:docMk/>
            <pc:sldMk cId="0" sldId="281"/>
            <ac:spMk id="86" creationId="{1FECF247-E8A9-39A6-9D58-5824A5061F36}"/>
          </ac:spMkLst>
        </pc:spChg>
        <pc:spChg chg="add del mod ord">
          <ac:chgData name="矢口勇一" userId="912075d5-8e90-457e-8e5d-489657d52d38" providerId="ADAL" clId="{F2D8900C-93BC-4D53-A1F5-D49F286E078A}" dt="2025-10-18T04:30:42.951" v="750" actId="478"/>
          <ac:spMkLst>
            <pc:docMk/>
            <pc:sldMk cId="0" sldId="281"/>
            <ac:spMk id="87" creationId="{182EFDD4-CCB4-9963-80CC-C10069887007}"/>
          </ac:spMkLst>
        </pc:spChg>
        <pc:spChg chg="add del mod">
          <ac:chgData name="矢口勇一" userId="912075d5-8e90-457e-8e5d-489657d52d38" providerId="ADAL" clId="{F2D8900C-93BC-4D53-A1F5-D49F286E078A}" dt="2025-10-18T04:38:45.397" v="797" actId="6264"/>
          <ac:spMkLst>
            <pc:docMk/>
            <pc:sldMk cId="0" sldId="281"/>
            <ac:spMk id="88" creationId="{A300A471-E611-F42B-D420-5EF904B9ECAC}"/>
          </ac:spMkLst>
        </pc:spChg>
        <pc:spChg chg="add del mod">
          <ac:chgData name="矢口勇一" userId="912075d5-8e90-457e-8e5d-489657d52d38" providerId="ADAL" clId="{F2D8900C-93BC-4D53-A1F5-D49F286E078A}" dt="2025-10-18T04:38:45.397" v="797" actId="6264"/>
          <ac:spMkLst>
            <pc:docMk/>
            <pc:sldMk cId="0" sldId="281"/>
            <ac:spMk id="89" creationId="{1971BAF7-DDD3-08CF-1DE8-0584699CB879}"/>
          </ac:spMkLst>
        </pc:spChg>
        <pc:spChg chg="add del mod ord">
          <ac:chgData name="矢口勇一" userId="912075d5-8e90-457e-8e5d-489657d52d38" providerId="ADAL" clId="{F2D8900C-93BC-4D53-A1F5-D49F286E078A}" dt="2025-10-18T04:38:47.504" v="798" actId="478"/>
          <ac:spMkLst>
            <pc:docMk/>
            <pc:sldMk cId="0" sldId="281"/>
            <ac:spMk id="90" creationId="{944969F1-05A7-940D-C836-AB8DA79983F0}"/>
          </ac:spMkLst>
        </pc:spChg>
      </pc:sldChg>
      <pc:sldChg chg="addSp delSp modSp mod chgLayout">
        <pc:chgData name="矢口勇一" userId="912075d5-8e90-457e-8e5d-489657d52d38" providerId="ADAL" clId="{F2D8900C-93BC-4D53-A1F5-D49F286E078A}" dt="2025-10-18T04:31:21.978" v="763" actId="1076"/>
        <pc:sldMkLst>
          <pc:docMk/>
          <pc:sldMk cId="0" sldId="282"/>
        </pc:sldMkLst>
        <pc:spChg chg="mod ord">
          <ac:chgData name="矢口勇一" userId="912075d5-8e90-457e-8e5d-489657d52d38" providerId="ADAL" clId="{F2D8900C-93BC-4D53-A1F5-D49F286E078A}" dt="2025-10-18T04:31:21.978" v="763" actId="1076"/>
          <ac:spMkLst>
            <pc:docMk/>
            <pc:sldMk cId="0" sldId="282"/>
            <ac:spMk id="2" creationId="{00000000-0000-0000-0000-000000000000}"/>
          </ac:spMkLst>
        </pc:spChg>
        <pc:spChg chg="add del">
          <ac:chgData name="矢口勇一" userId="912075d5-8e90-457e-8e5d-489657d52d38" providerId="ADAL" clId="{F2D8900C-93BC-4D53-A1F5-D49F286E078A}" dt="2025-10-18T04:31:03.021" v="759" actId="478"/>
          <ac:spMkLst>
            <pc:docMk/>
            <pc:sldMk cId="0" sldId="282"/>
            <ac:spMk id="81" creationId="{00000000-0000-0000-0000-000000000000}"/>
          </ac:spMkLst>
        </pc:spChg>
        <pc:spChg chg="mod ord">
          <ac:chgData name="矢口勇一" userId="912075d5-8e90-457e-8e5d-489657d52d38" providerId="ADAL" clId="{F2D8900C-93BC-4D53-A1F5-D49F286E078A}" dt="2025-10-18T04:30:58.129" v="757" actId="6264"/>
          <ac:spMkLst>
            <pc:docMk/>
            <pc:sldMk cId="0" sldId="282"/>
            <ac:spMk id="83" creationId="{00000000-0000-0000-0000-000000000000}"/>
          </ac:spMkLst>
        </pc:spChg>
        <pc:spChg chg="add del mod">
          <ac:chgData name="矢口勇一" userId="912075d5-8e90-457e-8e5d-489657d52d38" providerId="ADAL" clId="{F2D8900C-93BC-4D53-A1F5-D49F286E078A}" dt="2025-10-18T04:30:58.129" v="757" actId="6264"/>
          <ac:spMkLst>
            <pc:docMk/>
            <pc:sldMk cId="0" sldId="282"/>
            <ac:spMk id="84" creationId="{37DE91DD-76DA-E24D-5E74-5567D9ACF58D}"/>
          </ac:spMkLst>
        </pc:spChg>
        <pc:spChg chg="add del mod ord">
          <ac:chgData name="矢口勇一" userId="912075d5-8e90-457e-8e5d-489657d52d38" providerId="ADAL" clId="{F2D8900C-93BC-4D53-A1F5-D49F286E078A}" dt="2025-10-18T04:31:04.208" v="760" actId="478"/>
          <ac:spMkLst>
            <pc:docMk/>
            <pc:sldMk cId="0" sldId="282"/>
            <ac:spMk id="85" creationId="{B7A268CB-7C52-146D-5F80-FB6E278D8D0E}"/>
          </ac:spMkLst>
        </pc:spChg>
      </pc:sldChg>
      <pc:sldChg chg="modSp mod">
        <pc:chgData name="矢口勇一" userId="912075d5-8e90-457e-8e5d-489657d52d38" providerId="ADAL" clId="{F2D8900C-93BC-4D53-A1F5-D49F286E078A}" dt="2025-10-18T04:39:10.015" v="802" actId="14100"/>
        <pc:sldMkLst>
          <pc:docMk/>
          <pc:sldMk cId="0" sldId="295"/>
        </pc:sldMkLst>
        <pc:spChg chg="mod">
          <ac:chgData name="矢口勇一" userId="912075d5-8e90-457e-8e5d-489657d52d38" providerId="ADAL" clId="{F2D8900C-93BC-4D53-A1F5-D49F286E078A}" dt="2025-10-18T04:39:10.015" v="802" actId="14100"/>
          <ac:spMkLst>
            <pc:docMk/>
            <pc:sldMk cId="0" sldId="295"/>
            <ac:spMk id="48" creationId="{00000000-0000-0000-0000-000000000000}"/>
          </ac:spMkLst>
        </pc:spChg>
      </pc:sldChg>
      <pc:sldChg chg="modSp mod">
        <pc:chgData name="矢口勇一" userId="912075d5-8e90-457e-8e5d-489657d52d38" providerId="ADAL" clId="{F2D8900C-93BC-4D53-A1F5-D49F286E078A}" dt="2025-10-18T04:39:19.853" v="805" actId="404"/>
        <pc:sldMkLst>
          <pc:docMk/>
          <pc:sldMk cId="0" sldId="296"/>
        </pc:sldMkLst>
        <pc:spChg chg="mod">
          <ac:chgData name="矢口勇一" userId="912075d5-8e90-457e-8e5d-489657d52d38" providerId="ADAL" clId="{F2D8900C-93BC-4D53-A1F5-D49F286E078A}" dt="2025-10-18T04:39:19.853" v="805" actId="404"/>
          <ac:spMkLst>
            <pc:docMk/>
            <pc:sldMk cId="0" sldId="296"/>
            <ac:spMk id="2" creationId="{00000000-0000-0000-0000-000000000000}"/>
          </ac:spMkLst>
        </pc:spChg>
      </pc:sldChg>
      <pc:sldChg chg="modSp mod">
        <pc:chgData name="矢口勇一" userId="912075d5-8e90-457e-8e5d-489657d52d38" providerId="ADAL" clId="{F2D8900C-93BC-4D53-A1F5-D49F286E078A}" dt="2025-10-18T04:39:34.535" v="807" actId="14100"/>
        <pc:sldMkLst>
          <pc:docMk/>
          <pc:sldMk cId="0" sldId="297"/>
        </pc:sldMkLst>
        <pc:spChg chg="mod">
          <ac:chgData name="矢口勇一" userId="912075d5-8e90-457e-8e5d-489657d52d38" providerId="ADAL" clId="{F2D8900C-93BC-4D53-A1F5-D49F286E078A}" dt="2025-10-18T04:39:34.535" v="807" actId="14100"/>
          <ac:spMkLst>
            <pc:docMk/>
            <pc:sldMk cId="0" sldId="297"/>
            <ac:spMk id="2" creationId="{00000000-0000-0000-0000-000000000000}"/>
          </ac:spMkLst>
        </pc:spChg>
      </pc:sldChg>
      <pc:sldChg chg="del">
        <pc:chgData name="矢口勇一" userId="912075d5-8e90-457e-8e5d-489657d52d38" providerId="ADAL" clId="{F2D8900C-93BC-4D53-A1F5-D49F286E078A}" dt="2025-10-18T04:31:56.071" v="764" actId="47"/>
        <pc:sldMkLst>
          <pc:docMk/>
          <pc:sldMk cId="0" sldId="311"/>
        </pc:sldMkLst>
      </pc:sldChg>
      <pc:sldChg chg="del">
        <pc:chgData name="矢口勇一" userId="912075d5-8e90-457e-8e5d-489657d52d38" providerId="ADAL" clId="{F2D8900C-93BC-4D53-A1F5-D49F286E078A}" dt="2025-10-18T04:31:56.071" v="764" actId="47"/>
        <pc:sldMkLst>
          <pc:docMk/>
          <pc:sldMk cId="0" sldId="312"/>
        </pc:sldMkLst>
      </pc:sldChg>
      <pc:sldChg chg="addSp delSp modSp mod">
        <pc:chgData name="矢口勇一" userId="912075d5-8e90-457e-8e5d-489657d52d38" providerId="ADAL" clId="{F2D8900C-93BC-4D53-A1F5-D49F286E078A}" dt="2025-10-18T04:40:05.766" v="813" actId="1076"/>
        <pc:sldMkLst>
          <pc:docMk/>
          <pc:sldMk cId="0" sldId="320"/>
        </pc:sldMkLst>
        <pc:spChg chg="del mod">
          <ac:chgData name="矢口勇一" userId="912075d5-8e90-457e-8e5d-489657d52d38" providerId="ADAL" clId="{F2D8900C-93BC-4D53-A1F5-D49F286E078A}" dt="2025-10-18T04:40:02.203" v="811" actId="478"/>
          <ac:spMkLst>
            <pc:docMk/>
            <pc:sldMk cId="0" sldId="320"/>
            <ac:spMk id="11" creationId="{00000000-0000-0000-0000-000000000000}"/>
          </ac:spMkLst>
        </pc:spChg>
        <pc:spChg chg="add mod">
          <ac:chgData name="矢口勇一" userId="912075d5-8e90-457e-8e5d-489657d52d38" providerId="ADAL" clId="{F2D8900C-93BC-4D53-A1F5-D49F286E078A}" dt="2025-10-18T04:40:05.766" v="813" actId="1076"/>
          <ac:spMkLst>
            <pc:docMk/>
            <pc:sldMk cId="0" sldId="320"/>
            <ac:spMk id="14" creationId="{A4D58D3D-7AD4-6EB3-B708-71F3D7ED201E}"/>
          </ac:spMkLst>
        </pc:spChg>
        <pc:grpChg chg="mod">
          <ac:chgData name="矢口勇一" userId="912075d5-8e90-457e-8e5d-489657d52d38" providerId="ADAL" clId="{F2D8900C-93BC-4D53-A1F5-D49F286E078A}" dt="2025-10-18T04:39:54.191" v="809" actId="1076"/>
          <ac:grpSpMkLst>
            <pc:docMk/>
            <pc:sldMk cId="0" sldId="320"/>
            <ac:grpSpMk id="7" creationId="{00000000-0000-0000-0000-000000000000}"/>
          </ac:grpSpMkLst>
        </pc:grpChg>
      </pc:sldChg>
      <pc:sldChg chg="modSp mod">
        <pc:chgData name="矢口勇一" userId="912075d5-8e90-457e-8e5d-489657d52d38" providerId="ADAL" clId="{F2D8900C-93BC-4D53-A1F5-D49F286E078A}" dt="2025-10-18T04:40:25.531" v="815" actId="1076"/>
        <pc:sldMkLst>
          <pc:docMk/>
          <pc:sldMk cId="0" sldId="337"/>
        </pc:sldMkLst>
        <pc:spChg chg="mod">
          <ac:chgData name="矢口勇一" userId="912075d5-8e90-457e-8e5d-489657d52d38" providerId="ADAL" clId="{F2D8900C-93BC-4D53-A1F5-D49F286E078A}" dt="2025-10-18T04:40:25.531" v="815" actId="1076"/>
          <ac:spMkLst>
            <pc:docMk/>
            <pc:sldMk cId="0" sldId="337"/>
            <ac:spMk id="4" creationId="{00000000-0000-0000-0000-000000000000}"/>
          </ac:spMkLst>
        </pc:spChg>
      </pc:sldChg>
      <pc:sldChg chg="delSp modSp mod">
        <pc:chgData name="矢口勇一" userId="912075d5-8e90-457e-8e5d-489657d52d38" providerId="ADAL" clId="{F2D8900C-93BC-4D53-A1F5-D49F286E078A}" dt="2025-10-18T04:41:18.313" v="828" actId="478"/>
        <pc:sldMkLst>
          <pc:docMk/>
          <pc:sldMk cId="0" sldId="365"/>
        </pc:sldMkLst>
        <pc:spChg chg="mod">
          <ac:chgData name="矢口勇一" userId="912075d5-8e90-457e-8e5d-489657d52d38" providerId="ADAL" clId="{F2D8900C-93BC-4D53-A1F5-D49F286E078A}" dt="2025-10-18T04:41:06.420" v="825" actId="20577"/>
          <ac:spMkLst>
            <pc:docMk/>
            <pc:sldMk cId="0" sldId="365"/>
            <ac:spMk id="2" creationId="{00000000-0000-0000-0000-000000000000}"/>
          </ac:spMkLst>
        </pc:spChg>
        <pc:spChg chg="del mod">
          <ac:chgData name="矢口勇一" userId="912075d5-8e90-457e-8e5d-489657d52d38" providerId="ADAL" clId="{F2D8900C-93BC-4D53-A1F5-D49F286E078A}" dt="2025-10-18T04:41:18.313" v="828" actId="478"/>
          <ac:spMkLst>
            <pc:docMk/>
            <pc:sldMk cId="0" sldId="365"/>
            <ac:spMk id="4" creationId="{00000000-0000-0000-0000-000000000000}"/>
          </ac:spMkLst>
        </pc:spChg>
        <pc:spChg chg="del">
          <ac:chgData name="矢口勇一" userId="912075d5-8e90-457e-8e5d-489657d52d38" providerId="ADAL" clId="{F2D8900C-93BC-4D53-A1F5-D49F286E078A}" dt="2025-10-18T04:41:15.003" v="827" actId="478"/>
          <ac:spMkLst>
            <pc:docMk/>
            <pc:sldMk cId="0" sldId="365"/>
            <ac:spMk id="25" creationId="{00000000-0000-0000-0000-000000000000}"/>
          </ac:spMkLst>
        </pc:spChg>
        <pc:spChg chg="del">
          <ac:chgData name="矢口勇一" userId="912075d5-8e90-457e-8e5d-489657d52d38" providerId="ADAL" clId="{F2D8900C-93BC-4D53-A1F5-D49F286E078A}" dt="2025-10-18T04:41:15.003" v="827" actId="478"/>
          <ac:spMkLst>
            <pc:docMk/>
            <pc:sldMk cId="0" sldId="365"/>
            <ac:spMk id="46" creationId="{00000000-0000-0000-0000-000000000000}"/>
          </ac:spMkLst>
        </pc:spChg>
        <pc:spChg chg="del">
          <ac:chgData name="矢口勇一" userId="912075d5-8e90-457e-8e5d-489657d52d38" providerId="ADAL" clId="{F2D8900C-93BC-4D53-A1F5-D49F286E078A}" dt="2025-10-18T04:41:15.003" v="827" actId="478"/>
          <ac:spMkLst>
            <pc:docMk/>
            <pc:sldMk cId="0" sldId="365"/>
            <ac:spMk id="74" creationId="{00000000-0000-0000-0000-000000000000}"/>
          </ac:spMkLst>
        </pc:spChg>
        <pc:spChg chg="del">
          <ac:chgData name="矢口勇一" userId="912075d5-8e90-457e-8e5d-489657d52d38" providerId="ADAL" clId="{F2D8900C-93BC-4D53-A1F5-D49F286E078A}" dt="2025-10-18T04:41:15.003" v="827" actId="478"/>
          <ac:spMkLst>
            <pc:docMk/>
            <pc:sldMk cId="0" sldId="365"/>
            <ac:spMk id="75" creationId="{00000000-0000-0000-0000-000000000000}"/>
          </ac:spMkLst>
        </pc:spChg>
        <pc:spChg chg="del">
          <ac:chgData name="矢口勇一" userId="912075d5-8e90-457e-8e5d-489657d52d38" providerId="ADAL" clId="{F2D8900C-93BC-4D53-A1F5-D49F286E078A}" dt="2025-10-18T04:41:15.003" v="827" actId="478"/>
          <ac:spMkLst>
            <pc:docMk/>
            <pc:sldMk cId="0" sldId="365"/>
            <ac:spMk id="110" creationId="{00000000-0000-0000-0000-000000000000}"/>
          </ac:spMkLst>
        </pc:spChg>
        <pc:spChg chg="del">
          <ac:chgData name="矢口勇一" userId="912075d5-8e90-457e-8e5d-489657d52d38" providerId="ADAL" clId="{F2D8900C-93BC-4D53-A1F5-D49F286E078A}" dt="2025-10-18T04:41:15.003" v="827" actId="478"/>
          <ac:spMkLst>
            <pc:docMk/>
            <pc:sldMk cId="0" sldId="365"/>
            <ac:spMk id="144" creationId="{00000000-0000-0000-0000-000000000000}"/>
          </ac:spMkLst>
        </pc:spChg>
        <pc:spChg chg="del">
          <ac:chgData name="矢口勇一" userId="912075d5-8e90-457e-8e5d-489657d52d38" providerId="ADAL" clId="{F2D8900C-93BC-4D53-A1F5-D49F286E078A}" dt="2025-10-18T04:41:15.003" v="827" actId="478"/>
          <ac:spMkLst>
            <pc:docMk/>
            <pc:sldMk cId="0" sldId="365"/>
            <ac:spMk id="169" creationId="{00000000-0000-0000-0000-000000000000}"/>
          </ac:spMkLst>
        </pc:spChg>
        <pc:spChg chg="del">
          <ac:chgData name="矢口勇一" userId="912075d5-8e90-457e-8e5d-489657d52d38" providerId="ADAL" clId="{F2D8900C-93BC-4D53-A1F5-D49F286E078A}" dt="2025-10-18T04:41:15.003" v="827" actId="478"/>
          <ac:spMkLst>
            <pc:docMk/>
            <pc:sldMk cId="0" sldId="365"/>
            <ac:spMk id="193" creationId="{00000000-0000-0000-0000-000000000000}"/>
          </ac:spMkLst>
        </pc:spChg>
        <pc:spChg chg="del">
          <ac:chgData name="矢口勇一" userId="912075d5-8e90-457e-8e5d-489657d52d38" providerId="ADAL" clId="{F2D8900C-93BC-4D53-A1F5-D49F286E078A}" dt="2025-10-18T04:41:15.003" v="827" actId="478"/>
          <ac:spMkLst>
            <pc:docMk/>
            <pc:sldMk cId="0" sldId="365"/>
            <ac:spMk id="209" creationId="{00000000-0000-0000-0000-000000000000}"/>
          </ac:spMkLst>
        </pc:spChg>
        <pc:spChg chg="del">
          <ac:chgData name="矢口勇一" userId="912075d5-8e90-457e-8e5d-489657d52d38" providerId="ADAL" clId="{F2D8900C-93BC-4D53-A1F5-D49F286E078A}" dt="2025-10-18T04:41:15.003" v="827" actId="478"/>
          <ac:spMkLst>
            <pc:docMk/>
            <pc:sldMk cId="0" sldId="365"/>
            <ac:spMk id="246" creationId="{00000000-0000-0000-0000-000000000000}"/>
          </ac:spMkLst>
        </pc:spChg>
      </pc:sldChg>
      <pc:sldChg chg="addSp modSp new mod">
        <pc:chgData name="矢口勇一" userId="912075d5-8e90-457e-8e5d-489657d52d38" providerId="ADAL" clId="{F2D8900C-93BC-4D53-A1F5-D49F286E078A}" dt="2025-10-18T04:36:35.887" v="778" actId="27636"/>
        <pc:sldMkLst>
          <pc:docMk/>
          <pc:sldMk cId="4151641166" sldId="366"/>
        </pc:sldMkLst>
        <pc:spChg chg="mod">
          <ac:chgData name="矢口勇一" userId="912075d5-8e90-457e-8e5d-489657d52d38" providerId="ADAL" clId="{F2D8900C-93BC-4D53-A1F5-D49F286E078A}" dt="2025-10-18T04:36:35.887" v="778" actId="27636"/>
          <ac:spMkLst>
            <pc:docMk/>
            <pc:sldMk cId="4151641166" sldId="366"/>
            <ac:spMk id="2" creationId="{6A534CC6-C128-6528-00C9-664107136A0E}"/>
          </ac:spMkLst>
        </pc:spChg>
        <pc:spChg chg="mod">
          <ac:chgData name="矢口勇一" userId="912075d5-8e90-457e-8e5d-489657d52d38" providerId="ADAL" clId="{F2D8900C-93BC-4D53-A1F5-D49F286E078A}" dt="2025-10-18T03:58:52.397" v="367"/>
          <ac:spMkLst>
            <pc:docMk/>
            <pc:sldMk cId="4151641166" sldId="366"/>
            <ac:spMk id="3" creationId="{30FBB9AA-A1CA-B61E-564F-82C0586FEC2F}"/>
          </ac:spMkLst>
        </pc:spChg>
        <pc:graphicFrameChg chg="add mod">
          <ac:chgData name="矢口勇一" userId="912075d5-8e90-457e-8e5d-489657d52d38" providerId="ADAL" clId="{F2D8900C-93BC-4D53-A1F5-D49F286E078A}" dt="2025-10-18T03:58:19.984" v="360"/>
          <ac:graphicFrameMkLst>
            <pc:docMk/>
            <pc:sldMk cId="4151641166" sldId="366"/>
            <ac:graphicFrameMk id="4" creationId="{3E9C5D3E-0086-202E-169E-6053E484DA55}"/>
          </ac:graphicFrameMkLst>
        </pc:graphicFrameChg>
        <pc:graphicFrameChg chg="add mod">
          <ac:chgData name="矢口勇一" userId="912075d5-8e90-457e-8e5d-489657d52d38" providerId="ADAL" clId="{F2D8900C-93BC-4D53-A1F5-D49F286E078A}" dt="2025-10-18T03:58:38.552" v="365" actId="1076"/>
          <ac:graphicFrameMkLst>
            <pc:docMk/>
            <pc:sldMk cId="4151641166" sldId="366"/>
            <ac:graphicFrameMk id="5" creationId="{27246D7A-2BE2-628D-CD35-BF9FC5AA6FDB}"/>
          </ac:graphicFrameMkLst>
        </pc:graphicFrameChg>
        <pc:graphicFrameChg chg="add mod">
          <ac:chgData name="矢口勇一" userId="912075d5-8e90-457e-8e5d-489657d52d38" providerId="ADAL" clId="{F2D8900C-93BC-4D53-A1F5-D49F286E078A}" dt="2025-10-18T03:59:04.511" v="369" actId="1076"/>
          <ac:graphicFrameMkLst>
            <pc:docMk/>
            <pc:sldMk cId="4151641166" sldId="366"/>
            <ac:graphicFrameMk id="6" creationId="{0059FB84-DC43-8A67-CD85-981AD1EFD2C7}"/>
          </ac:graphicFrameMkLst>
        </pc:graphicFrameChg>
      </pc:sldChg>
      <pc:sldChg chg="add del">
        <pc:chgData name="矢口勇一" userId="912075d5-8e90-457e-8e5d-489657d52d38" providerId="ADAL" clId="{F2D8900C-93BC-4D53-A1F5-D49F286E078A}" dt="2025-10-18T04:01:41.447" v="447" actId="47"/>
        <pc:sldMkLst>
          <pc:docMk/>
          <pc:sldMk cId="2668430368" sldId="367"/>
        </pc:sldMkLst>
      </pc:sldChg>
      <pc:sldChg chg="add del">
        <pc:chgData name="矢口勇一" userId="912075d5-8e90-457e-8e5d-489657d52d38" providerId="ADAL" clId="{F2D8900C-93BC-4D53-A1F5-D49F286E078A}" dt="2025-10-18T04:01:47.508" v="450" actId="47"/>
        <pc:sldMkLst>
          <pc:docMk/>
          <pc:sldMk cId="1350893376" sldId="368"/>
        </pc:sldMkLst>
      </pc:sldChg>
      <pc:sldChg chg="add del">
        <pc:chgData name="矢口勇一" userId="912075d5-8e90-457e-8e5d-489657d52d38" providerId="ADAL" clId="{F2D8900C-93BC-4D53-A1F5-D49F286E078A}" dt="2025-10-18T04:01:49.130" v="451" actId="47"/>
        <pc:sldMkLst>
          <pc:docMk/>
          <pc:sldMk cId="1557708925" sldId="539"/>
        </pc:sldMkLst>
      </pc:sldChg>
      <pc:sldChg chg="addSp delSp modSp new mod">
        <pc:chgData name="矢口勇一" userId="912075d5-8e90-457e-8e5d-489657d52d38" providerId="ADAL" clId="{F2D8900C-93BC-4D53-A1F5-D49F286E078A}" dt="2025-10-18T04:36:35.887" v="779" actId="27636"/>
        <pc:sldMkLst>
          <pc:docMk/>
          <pc:sldMk cId="4016333305" sldId="540"/>
        </pc:sldMkLst>
        <pc:spChg chg="mod">
          <ac:chgData name="矢口勇一" userId="912075d5-8e90-457e-8e5d-489657d52d38" providerId="ADAL" clId="{F2D8900C-93BC-4D53-A1F5-D49F286E078A}" dt="2025-10-18T04:36:35.887" v="779" actId="27636"/>
          <ac:spMkLst>
            <pc:docMk/>
            <pc:sldMk cId="4016333305" sldId="540"/>
            <ac:spMk id="2" creationId="{DC794B5A-EE52-AC75-05A5-ABCBCF37F7B5}"/>
          </ac:spMkLst>
        </pc:spChg>
        <pc:spChg chg="del mod">
          <ac:chgData name="矢口勇一" userId="912075d5-8e90-457e-8e5d-489657d52d38" providerId="ADAL" clId="{F2D8900C-93BC-4D53-A1F5-D49F286E078A}" dt="2025-10-18T04:01:32.368" v="446" actId="478"/>
          <ac:spMkLst>
            <pc:docMk/>
            <pc:sldMk cId="4016333305" sldId="540"/>
            <ac:spMk id="3" creationId="{AB1E3308-3319-4F7F-CF22-1F9EBB31A249}"/>
          </ac:spMkLst>
        </pc:spChg>
        <pc:spChg chg="add mod">
          <ac:chgData name="矢口勇一" userId="912075d5-8e90-457e-8e5d-489657d52d38" providerId="ADAL" clId="{F2D8900C-93BC-4D53-A1F5-D49F286E078A}" dt="2025-10-18T04:01:27.485" v="445" actId="20577"/>
          <ac:spMkLst>
            <pc:docMk/>
            <pc:sldMk cId="4016333305" sldId="540"/>
            <ac:spMk id="5" creationId="{6A0C0DB3-62FF-A448-A5D3-A8030ADB620A}"/>
          </ac:spMkLst>
        </pc:spChg>
        <pc:spChg chg="add mod">
          <ac:chgData name="矢口勇一" userId="912075d5-8e90-457e-8e5d-489657d52d38" providerId="ADAL" clId="{F2D8900C-93BC-4D53-A1F5-D49F286E078A}" dt="2025-10-18T04:00:09.265" v="406"/>
          <ac:spMkLst>
            <pc:docMk/>
            <pc:sldMk cId="4016333305" sldId="540"/>
            <ac:spMk id="6" creationId="{63FE5156-FD84-6C64-CD1C-FAEB965F166C}"/>
          </ac:spMkLst>
        </pc:spChg>
        <pc:spChg chg="mod">
          <ac:chgData name="矢口勇一" userId="912075d5-8e90-457e-8e5d-489657d52d38" providerId="ADAL" clId="{F2D8900C-93BC-4D53-A1F5-D49F286E078A}" dt="2025-10-18T04:00:09.265" v="406"/>
          <ac:spMkLst>
            <pc:docMk/>
            <pc:sldMk cId="4016333305" sldId="540"/>
            <ac:spMk id="9" creationId="{4D605819-A270-CDCD-A47A-2E2B20868319}"/>
          </ac:spMkLst>
        </pc:spChg>
        <pc:spChg chg="mod">
          <ac:chgData name="矢口勇一" userId="912075d5-8e90-457e-8e5d-489657d52d38" providerId="ADAL" clId="{F2D8900C-93BC-4D53-A1F5-D49F286E078A}" dt="2025-10-18T04:00:09.265" v="406"/>
          <ac:spMkLst>
            <pc:docMk/>
            <pc:sldMk cId="4016333305" sldId="540"/>
            <ac:spMk id="10" creationId="{451DBC3A-9C43-068E-30DC-29E1EEDB47C8}"/>
          </ac:spMkLst>
        </pc:spChg>
        <pc:spChg chg="mod">
          <ac:chgData name="矢口勇一" userId="912075d5-8e90-457e-8e5d-489657d52d38" providerId="ADAL" clId="{F2D8900C-93BC-4D53-A1F5-D49F286E078A}" dt="2025-10-18T04:00:09.265" v="406"/>
          <ac:spMkLst>
            <pc:docMk/>
            <pc:sldMk cId="4016333305" sldId="540"/>
            <ac:spMk id="11" creationId="{535DFEA8-4559-EE8E-766B-234C467C5F01}"/>
          </ac:spMkLst>
        </pc:spChg>
        <pc:spChg chg="mod">
          <ac:chgData name="矢口勇一" userId="912075d5-8e90-457e-8e5d-489657d52d38" providerId="ADAL" clId="{F2D8900C-93BC-4D53-A1F5-D49F286E078A}" dt="2025-10-18T04:00:09.265" v="406"/>
          <ac:spMkLst>
            <pc:docMk/>
            <pc:sldMk cId="4016333305" sldId="540"/>
            <ac:spMk id="12" creationId="{5922DB73-484D-DD73-C1BC-8404650E0AD4}"/>
          </ac:spMkLst>
        </pc:spChg>
        <pc:spChg chg="mod">
          <ac:chgData name="矢口勇一" userId="912075d5-8e90-457e-8e5d-489657d52d38" providerId="ADAL" clId="{F2D8900C-93BC-4D53-A1F5-D49F286E078A}" dt="2025-10-18T04:00:09.265" v="406"/>
          <ac:spMkLst>
            <pc:docMk/>
            <pc:sldMk cId="4016333305" sldId="540"/>
            <ac:spMk id="15" creationId="{3006BCDE-65C6-5EEB-1B2C-701C68D98376}"/>
          </ac:spMkLst>
        </pc:spChg>
        <pc:spChg chg="add mod">
          <ac:chgData name="矢口勇一" userId="912075d5-8e90-457e-8e5d-489657d52d38" providerId="ADAL" clId="{F2D8900C-93BC-4D53-A1F5-D49F286E078A}" dt="2025-10-18T04:01:21.944" v="443" actId="1076"/>
          <ac:spMkLst>
            <pc:docMk/>
            <pc:sldMk cId="4016333305" sldId="540"/>
            <ac:spMk id="16" creationId="{36B97805-9FEF-926B-873D-398151500677}"/>
          </ac:spMkLst>
        </pc:spChg>
        <pc:spChg chg="add mod">
          <ac:chgData name="矢口勇一" userId="912075d5-8e90-457e-8e5d-489657d52d38" providerId="ADAL" clId="{F2D8900C-93BC-4D53-A1F5-D49F286E078A}" dt="2025-10-18T04:00:09.265" v="406"/>
          <ac:spMkLst>
            <pc:docMk/>
            <pc:sldMk cId="4016333305" sldId="540"/>
            <ac:spMk id="17" creationId="{BFF1FBFE-BF76-8DD9-18DD-10B6A63D34B3}"/>
          </ac:spMkLst>
        </pc:spChg>
        <pc:spChg chg="add mod">
          <ac:chgData name="矢口勇一" userId="912075d5-8e90-457e-8e5d-489657d52d38" providerId="ADAL" clId="{F2D8900C-93BC-4D53-A1F5-D49F286E078A}" dt="2025-10-18T04:00:09.265" v="406"/>
          <ac:spMkLst>
            <pc:docMk/>
            <pc:sldMk cId="4016333305" sldId="540"/>
            <ac:spMk id="18" creationId="{175F59FB-4ECB-65C2-0373-34ABE80C61AD}"/>
          </ac:spMkLst>
        </pc:spChg>
        <pc:spChg chg="add mod">
          <ac:chgData name="矢口勇一" userId="912075d5-8e90-457e-8e5d-489657d52d38" providerId="ADAL" clId="{F2D8900C-93BC-4D53-A1F5-D49F286E078A}" dt="2025-10-18T04:01:17.488" v="442" actId="1036"/>
          <ac:spMkLst>
            <pc:docMk/>
            <pc:sldMk cId="4016333305" sldId="540"/>
            <ac:spMk id="20" creationId="{DC57DA67-CE5E-D44E-BC17-4560C07A4EE7}"/>
          </ac:spMkLst>
        </pc:spChg>
        <pc:spChg chg="add mod">
          <ac:chgData name="矢口勇一" userId="912075d5-8e90-457e-8e5d-489657d52d38" providerId="ADAL" clId="{F2D8900C-93BC-4D53-A1F5-D49F286E078A}" dt="2025-10-18T04:01:17.488" v="442" actId="1036"/>
          <ac:spMkLst>
            <pc:docMk/>
            <pc:sldMk cId="4016333305" sldId="540"/>
            <ac:spMk id="22" creationId="{E5C25A96-99ED-A7CE-B0C8-F4FD01B03FD6}"/>
          </ac:spMkLst>
        </pc:spChg>
        <pc:grpChg chg="mod">
          <ac:chgData name="矢口勇一" userId="912075d5-8e90-457e-8e5d-489657d52d38" providerId="ADAL" clId="{F2D8900C-93BC-4D53-A1F5-D49F286E078A}" dt="2025-10-18T04:01:17.488" v="442" actId="1036"/>
          <ac:grpSpMkLst>
            <pc:docMk/>
            <pc:sldMk cId="4016333305" sldId="540"/>
            <ac:grpSpMk id="13" creationId="{9AF34A05-5C68-0C92-F7E7-843FA0382D1D}"/>
          </ac:grpSpMkLst>
        </pc:grpChg>
      </pc:sldChg>
      <pc:sldChg chg="addSp delSp modSp add mod">
        <pc:chgData name="矢口勇一" userId="912075d5-8e90-457e-8e5d-489657d52d38" providerId="ADAL" clId="{F2D8900C-93BC-4D53-A1F5-D49F286E078A}" dt="2025-10-18T04:36:35.967" v="781" actId="27636"/>
        <pc:sldMkLst>
          <pc:docMk/>
          <pc:sldMk cId="2137816911" sldId="541"/>
        </pc:sldMkLst>
        <pc:spChg chg="mod">
          <ac:chgData name="矢口勇一" userId="912075d5-8e90-457e-8e5d-489657d52d38" providerId="ADAL" clId="{F2D8900C-93BC-4D53-A1F5-D49F286E078A}" dt="2025-10-18T04:36:35.967" v="781" actId="27636"/>
          <ac:spMkLst>
            <pc:docMk/>
            <pc:sldMk cId="2137816911" sldId="541"/>
            <ac:spMk id="2" creationId="{F8A52ABE-64D6-8288-DC0D-43A08428BD21}"/>
          </ac:spMkLst>
        </pc:spChg>
        <pc:spChg chg="mod">
          <ac:chgData name="矢口勇一" userId="912075d5-8e90-457e-8e5d-489657d52d38" providerId="ADAL" clId="{F2D8900C-93BC-4D53-A1F5-D49F286E078A}" dt="2025-10-18T04:08:37.311" v="597" actId="6549"/>
          <ac:spMkLst>
            <pc:docMk/>
            <pc:sldMk cId="2137816911" sldId="541"/>
            <ac:spMk id="3" creationId="{B92C3914-0B78-BF42-BD6E-9B9B08A18F9A}"/>
          </ac:spMkLst>
        </pc:spChg>
        <pc:spChg chg="del">
          <ac:chgData name="矢口勇一" userId="912075d5-8e90-457e-8e5d-489657d52d38" providerId="ADAL" clId="{F2D8900C-93BC-4D53-A1F5-D49F286E078A}" dt="2025-10-18T04:08:40.802" v="598" actId="478"/>
          <ac:spMkLst>
            <pc:docMk/>
            <pc:sldMk cId="2137816911" sldId="541"/>
            <ac:spMk id="4" creationId="{D3A997AF-0131-1F2D-4CD9-429B8311EB06}"/>
          </ac:spMkLst>
        </pc:spChg>
        <pc:spChg chg="add del mod">
          <ac:chgData name="矢口勇一" userId="912075d5-8e90-457e-8e5d-489657d52d38" providerId="ADAL" clId="{F2D8900C-93BC-4D53-A1F5-D49F286E078A}" dt="2025-10-18T04:10:21.774" v="606" actId="21"/>
          <ac:spMkLst>
            <pc:docMk/>
            <pc:sldMk cId="2137816911" sldId="541"/>
            <ac:spMk id="6" creationId="{BB4236BC-D06E-46EB-6622-F4880F778831}"/>
          </ac:spMkLst>
        </pc:spChg>
        <pc:spChg chg="add del mod">
          <ac:chgData name="矢口勇一" userId="912075d5-8e90-457e-8e5d-489657d52d38" providerId="ADAL" clId="{F2D8900C-93BC-4D53-A1F5-D49F286E078A}" dt="2025-10-18T04:10:21.774" v="606" actId="21"/>
          <ac:spMkLst>
            <pc:docMk/>
            <pc:sldMk cId="2137816911" sldId="541"/>
            <ac:spMk id="10" creationId="{44D052F2-ABEA-36E4-E0CB-77629558319F}"/>
          </ac:spMkLst>
        </pc:spChg>
        <pc:spChg chg="add del mod">
          <ac:chgData name="矢口勇一" userId="912075d5-8e90-457e-8e5d-489657d52d38" providerId="ADAL" clId="{F2D8900C-93BC-4D53-A1F5-D49F286E078A}" dt="2025-10-18T04:10:21.774" v="606" actId="21"/>
          <ac:spMkLst>
            <pc:docMk/>
            <pc:sldMk cId="2137816911" sldId="541"/>
            <ac:spMk id="12" creationId="{5B769C97-CD66-6B2C-DF9C-7F99C20880EB}"/>
          </ac:spMkLst>
        </pc:spChg>
        <pc:spChg chg="add del mod">
          <ac:chgData name="矢口勇一" userId="912075d5-8e90-457e-8e5d-489657d52d38" providerId="ADAL" clId="{F2D8900C-93BC-4D53-A1F5-D49F286E078A}" dt="2025-10-18T04:10:21.774" v="606" actId="21"/>
          <ac:spMkLst>
            <pc:docMk/>
            <pc:sldMk cId="2137816911" sldId="541"/>
            <ac:spMk id="14" creationId="{CAF1CF70-BB9B-2061-7449-ADC213E7694D}"/>
          </ac:spMkLst>
        </pc:spChg>
        <pc:spChg chg="add del mod">
          <ac:chgData name="矢口勇一" userId="912075d5-8e90-457e-8e5d-489657d52d38" providerId="ADAL" clId="{F2D8900C-93BC-4D53-A1F5-D49F286E078A}" dt="2025-10-18T04:10:21.774" v="606" actId="21"/>
          <ac:spMkLst>
            <pc:docMk/>
            <pc:sldMk cId="2137816911" sldId="541"/>
            <ac:spMk id="17" creationId="{4DCD32BA-D9D9-A327-7259-4CCB2138BE86}"/>
          </ac:spMkLst>
        </pc:spChg>
        <pc:spChg chg="add del mod">
          <ac:chgData name="矢口勇一" userId="912075d5-8e90-457e-8e5d-489657d52d38" providerId="ADAL" clId="{F2D8900C-93BC-4D53-A1F5-D49F286E078A}" dt="2025-10-18T04:10:21.774" v="606" actId="21"/>
          <ac:spMkLst>
            <pc:docMk/>
            <pc:sldMk cId="2137816911" sldId="541"/>
            <ac:spMk id="20" creationId="{7C64C2E4-395A-4B2E-F501-DBC7E7FCFD9A}"/>
          </ac:spMkLst>
        </pc:spChg>
        <pc:spChg chg="add del mod">
          <ac:chgData name="矢口勇一" userId="912075d5-8e90-457e-8e5d-489657d52d38" providerId="ADAL" clId="{F2D8900C-93BC-4D53-A1F5-D49F286E078A}" dt="2025-10-18T04:10:21.774" v="606" actId="21"/>
          <ac:spMkLst>
            <pc:docMk/>
            <pc:sldMk cId="2137816911" sldId="541"/>
            <ac:spMk id="21" creationId="{14B4213A-6EF0-9DB0-9DB8-76D2B3F161EE}"/>
          </ac:spMkLst>
        </pc:spChg>
        <pc:spChg chg="add del mod">
          <ac:chgData name="矢口勇一" userId="912075d5-8e90-457e-8e5d-489657d52d38" providerId="ADAL" clId="{F2D8900C-93BC-4D53-A1F5-D49F286E078A}" dt="2025-10-18T04:10:21.774" v="606" actId="21"/>
          <ac:spMkLst>
            <pc:docMk/>
            <pc:sldMk cId="2137816911" sldId="541"/>
            <ac:spMk id="23" creationId="{5F279C27-5AB2-1351-8174-EAA1C1F0B451}"/>
          </ac:spMkLst>
        </pc:spChg>
        <pc:spChg chg="add del mod">
          <ac:chgData name="矢口勇一" userId="912075d5-8e90-457e-8e5d-489657d52d38" providerId="ADAL" clId="{F2D8900C-93BC-4D53-A1F5-D49F286E078A}" dt="2025-10-18T04:10:21.774" v="606" actId="21"/>
          <ac:spMkLst>
            <pc:docMk/>
            <pc:sldMk cId="2137816911" sldId="541"/>
            <ac:spMk id="24" creationId="{F7894CA2-1D83-1748-803F-055E1DA102E7}"/>
          </ac:spMkLst>
        </pc:spChg>
        <pc:spChg chg="add del mod">
          <ac:chgData name="矢口勇一" userId="912075d5-8e90-457e-8e5d-489657d52d38" providerId="ADAL" clId="{F2D8900C-93BC-4D53-A1F5-D49F286E078A}" dt="2025-10-18T04:10:21.774" v="606" actId="21"/>
          <ac:spMkLst>
            <pc:docMk/>
            <pc:sldMk cId="2137816911" sldId="541"/>
            <ac:spMk id="26" creationId="{135391C6-1079-6690-61B7-AC2E7841D07C}"/>
          </ac:spMkLst>
        </pc:spChg>
        <pc:spChg chg="add mod">
          <ac:chgData name="矢口勇一" userId="912075d5-8e90-457e-8e5d-489657d52d38" providerId="ADAL" clId="{F2D8900C-93BC-4D53-A1F5-D49F286E078A}" dt="2025-10-18T04:10:09.805" v="602"/>
          <ac:spMkLst>
            <pc:docMk/>
            <pc:sldMk cId="2137816911" sldId="541"/>
            <ac:spMk id="32" creationId="{539BAD5D-0788-B291-B7F7-BA3DDD52202F}"/>
          </ac:spMkLst>
        </pc:spChg>
        <pc:spChg chg="mod">
          <ac:chgData name="矢口勇一" userId="912075d5-8e90-457e-8e5d-489657d52d38" providerId="ADAL" clId="{F2D8900C-93BC-4D53-A1F5-D49F286E078A}" dt="2025-10-18T04:10:09.805" v="602"/>
          <ac:spMkLst>
            <pc:docMk/>
            <pc:sldMk cId="2137816911" sldId="541"/>
            <ac:spMk id="45" creationId="{26EC565C-2628-0C42-B1B9-CA4D78763A71}"/>
          </ac:spMkLst>
        </pc:spChg>
        <pc:spChg chg="add mod">
          <ac:chgData name="矢口勇一" userId="912075d5-8e90-457e-8e5d-489657d52d38" providerId="ADAL" clId="{F2D8900C-93BC-4D53-A1F5-D49F286E078A}" dt="2025-10-18T04:10:09.805" v="602"/>
          <ac:spMkLst>
            <pc:docMk/>
            <pc:sldMk cId="2137816911" sldId="541"/>
            <ac:spMk id="46" creationId="{8260F382-E5F8-A01C-1F96-FC770FAD6061}"/>
          </ac:spMkLst>
        </pc:spChg>
        <pc:spChg chg="mod">
          <ac:chgData name="矢口勇一" userId="912075d5-8e90-457e-8e5d-489657d52d38" providerId="ADAL" clId="{F2D8900C-93BC-4D53-A1F5-D49F286E078A}" dt="2025-10-18T04:10:09.805" v="602"/>
          <ac:spMkLst>
            <pc:docMk/>
            <pc:sldMk cId="2137816911" sldId="541"/>
            <ac:spMk id="52" creationId="{906B1621-3153-82E4-0F33-AC6E725227AE}"/>
          </ac:spMkLst>
        </pc:spChg>
        <pc:spChg chg="add mod">
          <ac:chgData name="矢口勇一" userId="912075d5-8e90-457e-8e5d-489657d52d38" providerId="ADAL" clId="{F2D8900C-93BC-4D53-A1F5-D49F286E078A}" dt="2025-10-18T04:10:09.805" v="602"/>
          <ac:spMkLst>
            <pc:docMk/>
            <pc:sldMk cId="2137816911" sldId="541"/>
            <ac:spMk id="53" creationId="{29CED656-E46C-E8F8-EBED-1D0CA9570AC3}"/>
          </ac:spMkLst>
        </pc:spChg>
        <pc:spChg chg="add mod">
          <ac:chgData name="矢口勇一" userId="912075d5-8e90-457e-8e5d-489657d52d38" providerId="ADAL" clId="{F2D8900C-93BC-4D53-A1F5-D49F286E078A}" dt="2025-10-18T04:10:09.805" v="602"/>
          <ac:spMkLst>
            <pc:docMk/>
            <pc:sldMk cId="2137816911" sldId="541"/>
            <ac:spMk id="55" creationId="{9C2F6BE5-77B0-AC58-363E-BCA7F4192EDF}"/>
          </ac:spMkLst>
        </pc:spChg>
        <pc:spChg chg="mod">
          <ac:chgData name="矢口勇一" userId="912075d5-8e90-457e-8e5d-489657d52d38" providerId="ADAL" clId="{F2D8900C-93BC-4D53-A1F5-D49F286E078A}" dt="2025-10-18T04:10:09.805" v="602"/>
          <ac:spMkLst>
            <pc:docMk/>
            <pc:sldMk cId="2137816911" sldId="541"/>
            <ac:spMk id="57" creationId="{FCB9D983-4A95-5E25-CCD0-86384748E2A4}"/>
          </ac:spMkLst>
        </pc:spChg>
        <pc:spChg chg="mod">
          <ac:chgData name="矢口勇一" userId="912075d5-8e90-457e-8e5d-489657d52d38" providerId="ADAL" clId="{F2D8900C-93BC-4D53-A1F5-D49F286E078A}" dt="2025-10-18T04:10:09.805" v="602"/>
          <ac:spMkLst>
            <pc:docMk/>
            <pc:sldMk cId="2137816911" sldId="541"/>
            <ac:spMk id="58" creationId="{F50BC3A7-2CA7-A1D0-B45A-79327B444F9A}"/>
          </ac:spMkLst>
        </pc:spChg>
        <pc:spChg chg="add mod">
          <ac:chgData name="矢口勇一" userId="912075d5-8e90-457e-8e5d-489657d52d38" providerId="ADAL" clId="{F2D8900C-93BC-4D53-A1F5-D49F286E078A}" dt="2025-10-18T04:10:09.805" v="602"/>
          <ac:spMkLst>
            <pc:docMk/>
            <pc:sldMk cId="2137816911" sldId="541"/>
            <ac:spMk id="61" creationId="{C5500AB9-7505-A0AC-8154-F8BA6B28648C}"/>
          </ac:spMkLst>
        </pc:spChg>
        <pc:spChg chg="add mod">
          <ac:chgData name="矢口勇一" userId="912075d5-8e90-457e-8e5d-489657d52d38" providerId="ADAL" clId="{F2D8900C-93BC-4D53-A1F5-D49F286E078A}" dt="2025-10-18T04:10:09.805" v="602"/>
          <ac:spMkLst>
            <pc:docMk/>
            <pc:sldMk cId="2137816911" sldId="541"/>
            <ac:spMk id="62" creationId="{C5F1ED2D-98D5-5956-6DE8-259D823ED04A}"/>
          </ac:spMkLst>
        </pc:spChg>
        <pc:picChg chg="del">
          <ac:chgData name="矢口勇一" userId="912075d5-8e90-457e-8e5d-489657d52d38" providerId="ADAL" clId="{F2D8900C-93BC-4D53-A1F5-D49F286E078A}" dt="2025-10-18T04:08:42.783" v="599" actId="478"/>
          <ac:picMkLst>
            <pc:docMk/>
            <pc:sldMk cId="2137816911" sldId="541"/>
            <ac:picMk id="7" creationId="{B4366238-6F86-4A2B-0ABB-92A3988A25B8}"/>
          </ac:picMkLst>
        </pc:picChg>
        <pc:picChg chg="add mod">
          <ac:chgData name="矢口勇一" userId="912075d5-8e90-457e-8e5d-489657d52d38" providerId="ADAL" clId="{F2D8900C-93BC-4D53-A1F5-D49F286E078A}" dt="2025-10-18T04:10:30.988" v="610" actId="1076"/>
          <ac:picMkLst>
            <pc:docMk/>
            <pc:sldMk cId="2137816911" sldId="541"/>
            <ac:picMk id="63" creationId="{07E6908B-C267-CA84-9F8F-E0B3F4D8BBE7}"/>
          </ac:picMkLst>
        </pc:picChg>
        <pc:picChg chg="add mod">
          <ac:chgData name="矢口勇一" userId="912075d5-8e90-457e-8e5d-489657d52d38" providerId="ADAL" clId="{F2D8900C-93BC-4D53-A1F5-D49F286E078A}" dt="2025-10-18T04:10:29.597" v="609" actId="14100"/>
          <ac:picMkLst>
            <pc:docMk/>
            <pc:sldMk cId="2137816911" sldId="541"/>
            <ac:picMk id="64" creationId="{AB6D4890-FA72-7784-540F-DC9D6225EB54}"/>
          </ac:picMkLst>
        </pc:picChg>
        <pc:picChg chg="add mod">
          <ac:chgData name="矢口勇一" userId="912075d5-8e90-457e-8e5d-489657d52d38" providerId="ADAL" clId="{F2D8900C-93BC-4D53-A1F5-D49F286E078A}" dt="2025-10-18T04:12:52.514" v="613" actId="1076"/>
          <ac:picMkLst>
            <pc:docMk/>
            <pc:sldMk cId="2137816911" sldId="541"/>
            <ac:picMk id="65" creationId="{1092DA01-D2A5-C14A-B83F-39A2B101B790}"/>
          </ac:picMkLst>
        </pc:picChg>
      </pc:sldChg>
      <pc:sldChg chg="addSp delSp modSp new del mod">
        <pc:chgData name="矢口勇一" userId="912075d5-8e90-457e-8e5d-489657d52d38" providerId="ADAL" clId="{F2D8900C-93BC-4D53-A1F5-D49F286E078A}" dt="2025-10-18T04:21:49.661" v="689" actId="47"/>
        <pc:sldMkLst>
          <pc:docMk/>
          <pc:sldMk cId="2320218073" sldId="542"/>
        </pc:sldMkLst>
        <pc:spChg chg="mod">
          <ac:chgData name="矢口勇一" userId="912075d5-8e90-457e-8e5d-489657d52d38" providerId="ADAL" clId="{F2D8900C-93BC-4D53-A1F5-D49F286E078A}" dt="2025-10-18T04:21:22.113" v="681"/>
          <ac:spMkLst>
            <pc:docMk/>
            <pc:sldMk cId="2320218073" sldId="542"/>
            <ac:spMk id="2" creationId="{08E28932-CBF7-6AF6-6A88-CEA75BED9C86}"/>
          </ac:spMkLst>
        </pc:spChg>
        <pc:picChg chg="add del">
          <ac:chgData name="矢口勇一" userId="912075d5-8e90-457e-8e5d-489657d52d38" providerId="ADAL" clId="{F2D8900C-93BC-4D53-A1F5-D49F286E078A}" dt="2025-10-18T04:21:24.296" v="682" actId="21"/>
          <ac:picMkLst>
            <pc:docMk/>
            <pc:sldMk cId="2320218073" sldId="542"/>
            <ac:picMk id="4" creationId="{6FAF871C-B676-3D9B-87C3-D1BB948CB03C}"/>
          </ac:picMkLst>
        </pc:picChg>
      </pc:sldChg>
      <pc:sldChg chg="addSp delSp modSp add mod">
        <pc:chgData name="矢口勇一" userId="912075d5-8e90-457e-8e5d-489657d52d38" providerId="ADAL" clId="{F2D8900C-93BC-4D53-A1F5-D49F286E078A}" dt="2025-10-18T04:37:42.946" v="789" actId="14100"/>
        <pc:sldMkLst>
          <pc:docMk/>
          <pc:sldMk cId="560445217" sldId="543"/>
        </pc:sldMkLst>
        <pc:spChg chg="mod">
          <ac:chgData name="矢口勇一" userId="912075d5-8e90-457e-8e5d-489657d52d38" providerId="ADAL" clId="{F2D8900C-93BC-4D53-A1F5-D49F286E078A}" dt="2025-10-18T04:37:42.946" v="789" actId="14100"/>
          <ac:spMkLst>
            <pc:docMk/>
            <pc:sldMk cId="560445217" sldId="543"/>
            <ac:spMk id="2" creationId="{9B40C9A7-89E3-1873-064E-95A6239353FC}"/>
          </ac:spMkLst>
        </pc:spChg>
        <pc:picChg chg="add mod">
          <ac:chgData name="矢口勇一" userId="912075d5-8e90-457e-8e5d-489657d52d38" providerId="ADAL" clId="{F2D8900C-93BC-4D53-A1F5-D49F286E078A}" dt="2025-10-18T04:21:35.752" v="687"/>
          <ac:picMkLst>
            <pc:docMk/>
            <pc:sldMk cId="560445217" sldId="543"/>
            <ac:picMk id="3" creationId="{6FAF871C-B676-3D9B-87C3-D1BB948CB03C}"/>
          </ac:picMkLst>
        </pc:picChg>
        <pc:picChg chg="add del mod">
          <ac:chgData name="矢口勇一" userId="912075d5-8e90-457e-8e5d-489657d52d38" providerId="ADAL" clId="{F2D8900C-93BC-4D53-A1F5-D49F286E078A}" dt="2025-10-18T04:21:32.284" v="685" actId="21"/>
          <ac:picMkLst>
            <pc:docMk/>
            <pc:sldMk cId="560445217" sldId="543"/>
            <ac:picMk id="4" creationId="{6FAF871C-B676-3D9B-87C3-D1BB948CB03C}"/>
          </ac:picMkLst>
        </pc:picChg>
        <pc:picChg chg="del">
          <ac:chgData name="矢口勇一" userId="912075d5-8e90-457e-8e5d-489657d52d38" providerId="ADAL" clId="{F2D8900C-93BC-4D53-A1F5-D49F286E078A}" dt="2025-10-18T04:21:35.348" v="686" actId="478"/>
          <ac:picMkLst>
            <pc:docMk/>
            <pc:sldMk cId="560445217" sldId="543"/>
            <ac:picMk id="22" creationId="{39C29F80-BB34-35B2-CBA8-87F034AFFF1B}"/>
          </ac:picMkLst>
        </pc:picChg>
      </pc:sldChg>
      <pc:sldChg chg="addSp delSp modSp add mod">
        <pc:chgData name="矢口勇一" userId="912075d5-8e90-457e-8e5d-489657d52d38" providerId="ADAL" clId="{F2D8900C-93BC-4D53-A1F5-D49F286E078A}" dt="2025-10-18T04:23:04.531" v="698"/>
        <pc:sldMkLst>
          <pc:docMk/>
          <pc:sldMk cId="2430120076" sldId="544"/>
        </pc:sldMkLst>
        <pc:spChg chg="add mod">
          <ac:chgData name="矢口勇一" userId="912075d5-8e90-457e-8e5d-489657d52d38" providerId="ADAL" clId="{F2D8900C-93BC-4D53-A1F5-D49F286E078A}" dt="2025-10-18T04:22:56.866" v="692"/>
          <ac:spMkLst>
            <pc:docMk/>
            <pc:sldMk cId="2430120076" sldId="544"/>
            <ac:spMk id="4" creationId="{B97A8DF1-911D-B6D4-785D-473434A932D4}"/>
          </ac:spMkLst>
        </pc:spChg>
        <pc:spChg chg="add mod">
          <ac:chgData name="矢口勇一" userId="912075d5-8e90-457e-8e5d-489657d52d38" providerId="ADAL" clId="{F2D8900C-93BC-4D53-A1F5-D49F286E078A}" dt="2025-10-18T04:22:55.957" v="691"/>
          <ac:spMkLst>
            <pc:docMk/>
            <pc:sldMk cId="2430120076" sldId="544"/>
            <ac:spMk id="5" creationId="{B5B47C8C-5389-F568-1F5C-51869A9FCF92}"/>
          </ac:spMkLst>
        </pc:spChg>
        <pc:spChg chg="add mod">
          <ac:chgData name="矢口勇一" userId="912075d5-8e90-457e-8e5d-489657d52d38" providerId="ADAL" clId="{F2D8900C-93BC-4D53-A1F5-D49F286E078A}" dt="2025-10-18T04:22:55.957" v="691"/>
          <ac:spMkLst>
            <pc:docMk/>
            <pc:sldMk cId="2430120076" sldId="544"/>
            <ac:spMk id="6" creationId="{B027286E-6D6A-8C46-6841-F7BE2DFD772E}"/>
          </ac:spMkLst>
        </pc:spChg>
        <pc:spChg chg="add mod">
          <ac:chgData name="矢口勇一" userId="912075d5-8e90-457e-8e5d-489657d52d38" providerId="ADAL" clId="{F2D8900C-93BC-4D53-A1F5-D49F286E078A}" dt="2025-10-18T04:22:55.957" v="691"/>
          <ac:spMkLst>
            <pc:docMk/>
            <pc:sldMk cId="2430120076" sldId="544"/>
            <ac:spMk id="7" creationId="{F93C276F-6947-1886-3488-210C8AE06774}"/>
          </ac:spMkLst>
        </pc:spChg>
        <pc:spChg chg="add mod">
          <ac:chgData name="矢口勇一" userId="912075d5-8e90-457e-8e5d-489657d52d38" providerId="ADAL" clId="{F2D8900C-93BC-4D53-A1F5-D49F286E078A}" dt="2025-10-18T04:22:55.957" v="691"/>
          <ac:spMkLst>
            <pc:docMk/>
            <pc:sldMk cId="2430120076" sldId="544"/>
            <ac:spMk id="8" creationId="{4B3C53B2-E5C7-FE89-BBB6-935059F58422}"/>
          </ac:spMkLst>
        </pc:spChg>
        <pc:spChg chg="add mod">
          <ac:chgData name="矢口勇一" userId="912075d5-8e90-457e-8e5d-489657d52d38" providerId="ADAL" clId="{F2D8900C-93BC-4D53-A1F5-D49F286E078A}" dt="2025-10-18T04:22:55.957" v="691"/>
          <ac:spMkLst>
            <pc:docMk/>
            <pc:sldMk cId="2430120076" sldId="544"/>
            <ac:spMk id="9" creationId="{4E743260-64F3-139C-4535-79DE2D3B8864}"/>
          </ac:spMkLst>
        </pc:spChg>
        <pc:spChg chg="add mod">
          <ac:chgData name="矢口勇一" userId="912075d5-8e90-457e-8e5d-489657d52d38" providerId="ADAL" clId="{F2D8900C-93BC-4D53-A1F5-D49F286E078A}" dt="2025-10-18T04:22:55.957" v="691"/>
          <ac:spMkLst>
            <pc:docMk/>
            <pc:sldMk cId="2430120076" sldId="544"/>
            <ac:spMk id="10" creationId="{14D39F35-BB13-25FF-1F83-040834DC4AE1}"/>
          </ac:spMkLst>
        </pc:spChg>
        <pc:spChg chg="add mod">
          <ac:chgData name="矢口勇一" userId="912075d5-8e90-457e-8e5d-489657d52d38" providerId="ADAL" clId="{F2D8900C-93BC-4D53-A1F5-D49F286E078A}" dt="2025-10-18T04:22:55.957" v="691"/>
          <ac:spMkLst>
            <pc:docMk/>
            <pc:sldMk cId="2430120076" sldId="544"/>
            <ac:spMk id="12" creationId="{2D089C96-9474-0BAC-5486-B123ED067A04}"/>
          </ac:spMkLst>
        </pc:spChg>
        <pc:spChg chg="add mod">
          <ac:chgData name="矢口勇一" userId="912075d5-8e90-457e-8e5d-489657d52d38" providerId="ADAL" clId="{F2D8900C-93BC-4D53-A1F5-D49F286E078A}" dt="2025-10-18T04:22:55.957" v="691"/>
          <ac:spMkLst>
            <pc:docMk/>
            <pc:sldMk cId="2430120076" sldId="544"/>
            <ac:spMk id="13" creationId="{C986EB48-1FD0-8D2D-812E-DD644D6ABCCD}"/>
          </ac:spMkLst>
        </pc:spChg>
        <pc:spChg chg="add mod">
          <ac:chgData name="矢口勇一" userId="912075d5-8e90-457e-8e5d-489657d52d38" providerId="ADAL" clId="{F2D8900C-93BC-4D53-A1F5-D49F286E078A}" dt="2025-10-18T04:22:55.957" v="691"/>
          <ac:spMkLst>
            <pc:docMk/>
            <pc:sldMk cId="2430120076" sldId="544"/>
            <ac:spMk id="14" creationId="{6128ED28-B8D6-E830-9F22-1D0640F91F40}"/>
          </ac:spMkLst>
        </pc:spChg>
        <pc:picChg chg="add del">
          <ac:chgData name="矢口勇一" userId="912075d5-8e90-457e-8e5d-489657d52d38" providerId="ADAL" clId="{F2D8900C-93BC-4D53-A1F5-D49F286E078A}" dt="2025-10-18T04:23:04.236" v="697" actId="478"/>
          <ac:picMkLst>
            <pc:docMk/>
            <pc:sldMk cId="2430120076" sldId="544"/>
            <ac:picMk id="3" creationId="{88E4A964-8231-0C52-B527-B7D377982AED}"/>
          </ac:picMkLst>
        </pc:picChg>
        <pc:picChg chg="add del mod">
          <ac:chgData name="矢口勇一" userId="912075d5-8e90-457e-8e5d-489657d52d38" providerId="ADAL" clId="{F2D8900C-93BC-4D53-A1F5-D49F286E078A}" dt="2025-10-18T04:23:02.854" v="696" actId="21"/>
          <ac:picMkLst>
            <pc:docMk/>
            <pc:sldMk cId="2430120076" sldId="544"/>
            <ac:picMk id="15" creationId="{FD99F611-71B5-4BC4-7C93-6F57DB2A270A}"/>
          </ac:picMkLst>
        </pc:picChg>
        <pc:picChg chg="add mod">
          <ac:chgData name="矢口勇一" userId="912075d5-8e90-457e-8e5d-489657d52d38" providerId="ADAL" clId="{F2D8900C-93BC-4D53-A1F5-D49F286E078A}" dt="2025-10-18T04:23:04.531" v="698"/>
          <ac:picMkLst>
            <pc:docMk/>
            <pc:sldMk cId="2430120076" sldId="544"/>
            <ac:picMk id="16" creationId="{FD99F611-71B5-4BC4-7C93-6F57DB2A270A}"/>
          </ac:picMkLst>
        </pc:picChg>
      </pc:sldChg>
      <pc:sldChg chg="modSp add">
        <pc:chgData name="矢口勇一" userId="912075d5-8e90-457e-8e5d-489657d52d38" providerId="ADAL" clId="{F2D8900C-93BC-4D53-A1F5-D49F286E078A}" dt="2025-10-18T04:46:02.091" v="852"/>
        <pc:sldMkLst>
          <pc:docMk/>
          <pc:sldMk cId="0" sldId="545"/>
        </pc:sldMkLst>
        <pc:spChg chg="mod">
          <ac:chgData name="矢口勇一" userId="912075d5-8e90-457e-8e5d-489657d52d38" providerId="ADAL" clId="{F2D8900C-93BC-4D53-A1F5-D49F286E078A}" dt="2025-10-18T04:46:02.091" v="852"/>
          <ac:spMkLst>
            <pc:docMk/>
            <pc:sldMk cId="0" sldId="545"/>
            <ac:spMk id="9" creationId="{00000000-0000-0000-0000-000000000000}"/>
          </ac:spMkLst>
        </pc:spChg>
      </pc:sldChg>
      <pc:sldChg chg="addSp delSp modSp add mod chgLayout">
        <pc:chgData name="矢口勇一" userId="912075d5-8e90-457e-8e5d-489657d52d38" providerId="ADAL" clId="{F2D8900C-93BC-4D53-A1F5-D49F286E078A}" dt="2025-10-18T04:46:34.562" v="860" actId="478"/>
        <pc:sldMkLst>
          <pc:docMk/>
          <pc:sldMk cId="0" sldId="546"/>
        </pc:sldMkLst>
        <pc:spChg chg="mod ord">
          <ac:chgData name="矢口勇一" userId="912075d5-8e90-457e-8e5d-489657d52d38" providerId="ADAL" clId="{F2D8900C-93BC-4D53-A1F5-D49F286E078A}" dt="2025-10-18T04:46:31.030" v="859" actId="1076"/>
          <ac:spMkLst>
            <pc:docMk/>
            <pc:sldMk cId="0" sldId="546"/>
            <ac:spMk id="2" creationId="{00000000-0000-0000-0000-000000000000}"/>
          </ac:spMkLst>
        </pc:spChg>
        <pc:spChg chg="mod ord">
          <ac:chgData name="矢口勇一" userId="912075d5-8e90-457e-8e5d-489657d52d38" providerId="ADAL" clId="{F2D8900C-93BC-4D53-A1F5-D49F286E078A}" dt="2025-10-18T04:46:22.093" v="856" actId="6264"/>
          <ac:spMkLst>
            <pc:docMk/>
            <pc:sldMk cId="0" sldId="546"/>
            <ac:spMk id="37" creationId="{00000000-0000-0000-0000-000000000000}"/>
          </ac:spMkLst>
        </pc:spChg>
        <pc:spChg chg="add del mod">
          <ac:chgData name="矢口勇一" userId="912075d5-8e90-457e-8e5d-489657d52d38" providerId="ADAL" clId="{F2D8900C-93BC-4D53-A1F5-D49F286E078A}" dt="2025-10-18T04:46:22.093" v="856" actId="6264"/>
          <ac:spMkLst>
            <pc:docMk/>
            <pc:sldMk cId="0" sldId="546"/>
            <ac:spMk id="38" creationId="{22C4F052-5971-3199-DEDA-9135AF7D2908}"/>
          </ac:spMkLst>
        </pc:spChg>
        <pc:spChg chg="add del mod ord">
          <ac:chgData name="矢口勇一" userId="912075d5-8e90-457e-8e5d-489657d52d38" providerId="ADAL" clId="{F2D8900C-93BC-4D53-A1F5-D49F286E078A}" dt="2025-10-18T04:46:34.562" v="860" actId="478"/>
          <ac:spMkLst>
            <pc:docMk/>
            <pc:sldMk cId="0" sldId="546"/>
            <ac:spMk id="39" creationId="{2F93A485-BF33-00A1-7CBA-B408D5DE5798}"/>
          </ac:spMkLst>
        </pc:spChg>
      </pc:sldChg>
      <pc:sldChg chg="add">
        <pc:chgData name="矢口勇一" userId="912075d5-8e90-457e-8e5d-489657d52d38" providerId="ADAL" clId="{F2D8900C-93BC-4D53-A1F5-D49F286E078A}" dt="2025-10-18T04:46:02.091" v="852"/>
        <pc:sldMkLst>
          <pc:docMk/>
          <pc:sldMk cId="0" sldId="547"/>
        </pc:sldMkLst>
      </pc:sldChg>
      <pc:sldChg chg="modSp add mod">
        <pc:chgData name="矢口勇一" userId="912075d5-8e90-457e-8e5d-489657d52d38" providerId="ADAL" clId="{F2D8900C-93BC-4D53-A1F5-D49F286E078A}" dt="2025-10-18T04:46:47.242" v="865" actId="1076"/>
        <pc:sldMkLst>
          <pc:docMk/>
          <pc:sldMk cId="0" sldId="548"/>
        </pc:sldMkLst>
        <pc:spChg chg="mod">
          <ac:chgData name="矢口勇一" userId="912075d5-8e90-457e-8e5d-489657d52d38" providerId="ADAL" clId="{F2D8900C-93BC-4D53-A1F5-D49F286E078A}" dt="2025-10-18T04:46:47.242" v="865" actId="1076"/>
          <ac:spMkLst>
            <pc:docMk/>
            <pc:sldMk cId="0" sldId="548"/>
            <ac:spMk id="2" creationId="{00000000-0000-0000-0000-000000000000}"/>
          </ac:spMkLst>
        </pc:spChg>
        <pc:spChg chg="mod">
          <ac:chgData name="矢口勇一" userId="912075d5-8e90-457e-8e5d-489657d52d38" providerId="ADAL" clId="{F2D8900C-93BC-4D53-A1F5-D49F286E078A}" dt="2025-10-18T04:46:02.091" v="852"/>
          <ac:spMkLst>
            <pc:docMk/>
            <pc:sldMk cId="0" sldId="548"/>
            <ac:spMk id="15" creationId="{00000000-0000-0000-0000-000000000000}"/>
          </ac:spMkLst>
        </pc:spChg>
      </pc:sldChg>
      <pc:sldMasterChg chg="modSp mod">
        <pc:chgData name="矢口勇一" userId="912075d5-8e90-457e-8e5d-489657d52d38" providerId="ADAL" clId="{F2D8900C-93BC-4D53-A1F5-D49F286E078A}" dt="2025-10-18T04:37:20.954" v="787" actId="113"/>
        <pc:sldMasterMkLst>
          <pc:docMk/>
          <pc:sldMasterMk cId="2161044743" sldId="2147483648"/>
        </pc:sldMasterMkLst>
        <pc:spChg chg="mod">
          <ac:chgData name="矢口勇一" userId="912075d5-8e90-457e-8e5d-489657d52d38" providerId="ADAL" clId="{F2D8900C-93BC-4D53-A1F5-D49F286E078A}" dt="2025-10-18T04:37:20.954" v="787" actId="113"/>
          <ac:spMkLst>
            <pc:docMk/>
            <pc:sldMasterMk cId="2161044743" sldId="2147483648"/>
            <ac:spMk id="2" creationId="{27EF57DA-AD2C-53BC-F6C1-3AFF55295405}"/>
          </ac:spMkLst>
        </pc:spChg>
      </pc:sldMasterChg>
    </pc:docChg>
  </pc:docChgLst>
  <pc:docChgLst>
    <pc:chgData name="矢口勇一" userId="912075d5-8e90-457e-8e5d-489657d52d38" providerId="ADAL" clId="{85AA8867-8CB9-4548-8D55-5814589BB9F7}"/>
    <pc:docChg chg="custSel modSld">
      <pc:chgData name="矢口勇一" userId="912075d5-8e90-457e-8e5d-489657d52d38" providerId="ADAL" clId="{85AA8867-8CB9-4548-8D55-5814589BB9F7}" dt="2025-10-18T11:37:35.010" v="22" actId="27636"/>
      <pc:docMkLst>
        <pc:docMk/>
      </pc:docMkLst>
      <pc:sldChg chg="addSp modSp mod chgLayout">
        <pc:chgData name="矢口勇一" userId="912075d5-8e90-457e-8e5d-489657d52d38" providerId="ADAL" clId="{85AA8867-8CB9-4548-8D55-5814589BB9F7}" dt="2025-10-18T11:37:35.010" v="22" actId="27636"/>
        <pc:sldMkLst>
          <pc:docMk/>
          <pc:sldMk cId="0" sldId="365"/>
        </pc:sldMkLst>
        <pc:spChg chg="mod ord">
          <ac:chgData name="矢口勇一" userId="912075d5-8e90-457e-8e5d-489657d52d38" providerId="ADAL" clId="{85AA8867-8CB9-4548-8D55-5814589BB9F7}" dt="2025-10-18T11:36:45.061" v="0" actId="700"/>
          <ac:spMkLst>
            <pc:docMk/>
            <pc:sldMk cId="0" sldId="365"/>
            <ac:spMk id="2" creationId="{00000000-0000-0000-0000-000000000000}"/>
          </ac:spMkLst>
        </pc:spChg>
        <pc:spChg chg="add mod ord">
          <ac:chgData name="矢口勇一" userId="912075d5-8e90-457e-8e5d-489657d52d38" providerId="ADAL" clId="{85AA8867-8CB9-4548-8D55-5814589BB9F7}" dt="2025-10-18T11:37:35.010" v="22" actId="27636"/>
          <ac:spMkLst>
            <pc:docMk/>
            <pc:sldMk cId="0" sldId="365"/>
            <ac:spMk id="3" creationId="{EA020004-91B3-7A3C-78E8-5933C0CBA0AE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3CA27F-871A-4E15-B6D3-04B0DE8EFDCF}" type="datetimeFigureOut">
              <a:rPr kumimoji="1" lang="ja-JP" altLang="en-US" smtClean="0"/>
              <a:t>2025/10/18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C6B23F-616D-43F5-9606-B3986A35F2A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955740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b="1" dirty="0"/>
              <a:t>🔹 </a:t>
            </a:r>
            <a:r>
              <a:rPr lang="en-US" altLang="ja-JP" b="1" dirty="0"/>
              <a:t>Conceptual Meaning</a:t>
            </a:r>
          </a:p>
          <a:p>
            <a:r>
              <a:rPr lang="en-US" altLang="ja-JP" b="1" dirty="0"/>
              <a:t>Perplexity</a:t>
            </a:r>
            <a:r>
              <a:rPr lang="en-US" altLang="ja-JP" dirty="0"/>
              <a:t> is a numerical value indicating</a:t>
            </a:r>
          </a:p>
          <a:p>
            <a:r>
              <a:rPr lang="en-US" altLang="ja-JP" dirty="0"/>
              <a:t>“how ‘predictable’ (or ‘confused’) a language model is about the text.”</a:t>
            </a:r>
          </a:p>
          <a:p>
            <a:r>
              <a:rPr lang="en-US" altLang="ja-JP" b="1" dirty="0"/>
              <a:t>The smaller the value</a:t>
            </a:r>
            <a:r>
              <a:rPr lang="en-US" altLang="ja-JP" dirty="0"/>
              <a:t>: The model accurately predicts the next word and is “not confused” = a smart model.</a:t>
            </a:r>
          </a:p>
          <a:p>
            <a:r>
              <a:rPr lang="en-US" altLang="ja-JP" b="1" dirty="0"/>
              <a:t>The larger the value</a:t>
            </a:r>
            <a:r>
              <a:rPr lang="en-US" altLang="ja-JP" dirty="0"/>
              <a:t>: The model struggles to guess the next word and is “confused” = a low-performance model.</a:t>
            </a:r>
          </a:p>
          <a:p>
            <a:r>
              <a:rPr lang="ja-JP" altLang="en-US" b="1" dirty="0"/>
              <a:t>🔹 </a:t>
            </a:r>
            <a:r>
              <a:rPr lang="en-US" altLang="ja-JP" b="1" dirty="0"/>
              <a:t>Meaning of the formula (interpreting the slide's equation in Japanese)</a:t>
            </a:r>
          </a:p>
          <a:p>
            <a:r>
              <a:rPr lang="en-US" altLang="ja-JP" dirty="0"/>
              <a:t>perplexity=(∏T PLM(x(t+1)∣x(t),…,x(1))1)1/T</a:t>
            </a:r>
          </a:p>
          <a:p>
            <a:r>
              <a:rPr lang="en-US" altLang="ja-JP" dirty="0"/>
              <a:t>PLM(x(t+1)∣x(t),…): Probability the language model predicted “the next word”</a:t>
            </a:r>
          </a:p>
          <a:p>
            <a:r>
              <a:rPr lang="en-US" altLang="ja-JP" dirty="0"/>
              <a:t>Its reciprocal 1/PLM: Degree to which the model finds predicting that word difficult (surprised)</a:t>
            </a:r>
          </a:p>
          <a:p>
            <a:r>
              <a:rPr lang="en-US" altLang="ja-JP" dirty="0"/>
              <a:t>Taking the geometric mean across the entire text (T words) represents the overall “confusion level”</a:t>
            </a:r>
          </a:p>
          <a:p>
            <a:r>
              <a:rPr lang="ja-JP" altLang="en-US" b="1" dirty="0"/>
              <a:t>🔹 </a:t>
            </a:r>
            <a:r>
              <a:rPr lang="en-US" altLang="ja-JP" b="1" dirty="0"/>
              <a:t>Intuitive Image</a:t>
            </a:r>
          </a:p>
          <a:p>
            <a:r>
              <a:rPr lang="en-US" altLang="ja-JP" b="1" dirty="0"/>
              <a:t>perplexity = 1</a:t>
            </a:r>
            <a:r>
              <a:rPr lang="en-US" altLang="ja-JP" dirty="0"/>
              <a:t> → Model perfectly predicts the correct answer (ideal)</a:t>
            </a:r>
          </a:p>
          <a:p>
            <a:r>
              <a:rPr lang="en-US" altLang="ja-JP" b="1" dirty="0"/>
              <a:t>perplexity = 10</a:t>
            </a:r>
            <a:r>
              <a:rPr lang="en-US" altLang="ja-JP" dirty="0"/>
              <a:t> → Model has ambiguity equivalent to choosing “from about 10 possible candidates” on average</a:t>
            </a:r>
          </a:p>
          <a:p>
            <a:r>
              <a:rPr lang="en-US" altLang="ja-JP" b="1" dirty="0"/>
              <a:t>perplexity = 100</a:t>
            </a:r>
            <a:r>
              <a:rPr lang="en-US" altLang="ja-JP" dirty="0"/>
              <a:t> → Model is extremely confused</a:t>
            </a:r>
          </a:p>
          <a:p>
            <a:r>
              <a:rPr lang="ja-JP" altLang="en-US" b="1" dirty="0"/>
              <a:t>🔹 </a:t>
            </a:r>
            <a:r>
              <a:rPr lang="en-US" altLang="ja-JP" b="1" dirty="0"/>
              <a:t>Conclusion</a:t>
            </a:r>
          </a:p>
          <a:p>
            <a:r>
              <a:rPr lang="en-US" altLang="ja-JP" b="1" dirty="0"/>
              <a:t>Perplexity is a metric indicating “how confidently the model predicts the next word without hesitation.”</a:t>
            </a:r>
            <a:endParaRPr lang="en-US" altLang="ja-JP" dirty="0"/>
          </a:p>
          <a:p>
            <a:r>
              <a:rPr lang="en-US" altLang="ja-JP" dirty="0"/>
              <a:t>A lower value indicates a better-trained language model.</a:t>
            </a:r>
          </a:p>
          <a:p>
            <a:r>
              <a:rPr lang="en-US" altLang="ja-JP" dirty="0"/>
              <a:t>The final slide's statement “Lower perplexity is better!” demonstrates this.</a:t>
            </a:r>
          </a:p>
          <a:p>
            <a:endParaRPr kumimoji="1" lang="en-US" altLang="ja-JP" dirty="0"/>
          </a:p>
          <a:p>
            <a:r>
              <a:rPr kumimoji="1" lang="en-US" altLang="ja-JP" dirty="0"/>
              <a:t>Symbol Meaning Relationship with cross-</a:t>
            </a:r>
            <a:r>
              <a:rPr kumimoji="1" lang="en-US" altLang="ja-JP" dirty="0" err="1"/>
              <a:t>entropyxt</a:t>
            </a:r>
            <a:r>
              <a:rPr kumimoji="1" lang="en-US" altLang="ja-JP" dirty="0"/>
              <a:t>​</a:t>
            </a:r>
          </a:p>
          <a:p>
            <a:r>
              <a:rPr kumimoji="1" lang="en-US" altLang="ja-JP" dirty="0"/>
              <a:t>The t-</a:t>
            </a:r>
            <a:r>
              <a:rPr kumimoji="1" lang="en-US" altLang="ja-JP" dirty="0" err="1"/>
              <a:t>th</a:t>
            </a:r>
            <a:r>
              <a:rPr kumimoji="1" lang="en-US" altLang="ja-JP" dirty="0"/>
              <a:t> word in the input sequence Input to the language </a:t>
            </a:r>
            <a:r>
              <a:rPr kumimoji="1" lang="en-US" altLang="ja-JP" dirty="0" err="1"/>
              <a:t>modelx</a:t>
            </a:r>
            <a:endParaRPr kumimoji="1" lang="en-US" altLang="ja-JP" dirty="0"/>
          </a:p>
          <a:p>
            <a:r>
              <a:rPr kumimoji="1" lang="en-US" altLang="ja-JP" dirty="0"/>
              <a:t>t+1​The next word to be predicted True </a:t>
            </a:r>
            <a:r>
              <a:rPr kumimoji="1" lang="en-US" altLang="ja-JP" dirty="0" err="1"/>
              <a:t>labely</a:t>
            </a:r>
            <a:r>
              <a:rPr kumimoji="1" lang="en-US" altLang="ja-JP" dirty="0"/>
              <a:t>^​xt+1​(t)​The probability the model assigns to “xt+1​ being the next word” True class probability in the output distribution−logy^​xt+1​(t)​Loss of the log-likelihood of the correct word. One sample of the cross-entropy </a:t>
            </a:r>
            <a:r>
              <a:rPr kumimoji="1" lang="en-US" altLang="ja-JP" dirty="0" err="1"/>
              <a:t>loss.J</a:t>
            </a:r>
            <a:r>
              <a:rPr kumimoji="1" lang="en-US" altLang="ja-JP" dirty="0"/>
              <a:t>(θ) Average cross-entropy loss (Negative Log Likelihood). Perplexity transformed into log </a:t>
            </a:r>
            <a:r>
              <a:rPr kumimoji="1" lang="en-US" altLang="ja-JP" dirty="0" err="1"/>
              <a:t>space.exp</a:t>
            </a:r>
            <a:r>
              <a:rPr kumimoji="1" lang="en-US" altLang="ja-JP" dirty="0"/>
              <a:t>(J(θ)) Value of cross-entropy restored using an exponential function. Perplexity.</a:t>
            </a:r>
          </a:p>
          <a:p>
            <a:endParaRPr kumimoji="1" lang="en-US" altLang="ja-JP" dirty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C6B23F-616D-43F5-9606-B3986A35F2AA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81087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C6B23F-616D-43F5-9606-B3986A35F2AA}" type="slidenum">
              <a:rPr kumimoji="1" lang="ja-JP" altLang="en-US" smtClean="0"/>
              <a:t>39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811042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jp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jpg"/><Relationship Id="rId16" Type="http://schemas.openxmlformats.org/officeDocument/2006/relationships/image" Target="../media/image15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jpg"/><Relationship Id="rId15" Type="http://schemas.openxmlformats.org/officeDocument/2006/relationships/image" Target="../media/image14.jpg"/><Relationship Id="rId10" Type="http://schemas.openxmlformats.org/officeDocument/2006/relationships/image" Target="../media/image9.png"/><Relationship Id="rId4" Type="http://schemas.openxmlformats.org/officeDocument/2006/relationships/image" Target="../media/image3.jp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FE35C77-8059-7764-7898-C4FED77141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0CC8E85F-B54C-D66E-AC35-37183CE769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9174535-16E6-E55A-C42D-7648AC020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E232D-941C-43E9-827B-8A485D88B51E}" type="datetimeFigureOut">
              <a:rPr kumimoji="1" lang="ja-JP" altLang="en-US" smtClean="0"/>
              <a:t>2025/10/18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2D6A0CF-87A5-D3A7-F8D2-680AF5CA3D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C502EF2-E82B-58C9-02A0-688070B6D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84AA32-DAC3-4148-9176-1DE6367B2DE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426030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B567A01-0750-13B5-9FF6-ACE66FA14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C88B7540-B90C-D69B-95AF-4799B630F7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3F2E330-9C0F-3242-3C50-2E1E0BD8F5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E232D-941C-43E9-827B-8A485D88B51E}" type="datetimeFigureOut">
              <a:rPr kumimoji="1" lang="ja-JP" altLang="en-US" smtClean="0"/>
              <a:t>2025/10/18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F2B18CA-3A9D-E2CE-D83C-38F76D26AF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C7AB04A-9632-24A4-E697-9362DEB137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84AA32-DAC3-4148-9176-1DE6367B2DE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956362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1F55C810-1595-0665-B349-BA4C5EDA6EF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27A4958C-A2FB-9259-9D97-8D563B955C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B4F00D5-AA63-3B6F-5B78-353AA939C6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E232D-941C-43E9-827B-8A485D88B51E}" type="datetimeFigureOut">
              <a:rPr kumimoji="1" lang="ja-JP" altLang="en-US" smtClean="0"/>
              <a:t>2025/10/18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D5C7DF0-CBEC-E68D-A584-75470C98A8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1016C7C-6C5A-544F-6132-BCE00E0AFB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84AA32-DAC3-4148-9176-1DE6367B2DE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582547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1" i="0">
                <a:solidFill>
                  <a:srgbClr val="007B92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10/18/2025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1450"/>
              </a:lnSpc>
            </a:pPr>
            <a:fld id="{81D60167-4931-47E6-BA6A-407CBD079E47}" type="slidenum">
              <a:rPr spc="-50" dirty="0"/>
              <a:t>‹#›</a:t>
            </a:fld>
            <a:endParaRPr spc="-50" dirty="0"/>
          </a:p>
        </p:txBody>
      </p:sp>
    </p:spTree>
    <p:extLst>
      <p:ext uri="{BB962C8B-B14F-4D97-AF65-F5344CB8AC3E}">
        <p14:creationId xmlns:p14="http://schemas.microsoft.com/office/powerpoint/2010/main" val="38661114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11991975" y="0"/>
            <a:ext cx="200025" cy="990600"/>
          </a:xfrm>
          <a:custGeom>
            <a:avLst/>
            <a:gdLst/>
            <a:ahLst/>
            <a:cxnLst/>
            <a:rect l="l" t="t" r="r" b="b"/>
            <a:pathLst>
              <a:path w="200025" h="990600">
                <a:moveTo>
                  <a:pt x="200025" y="0"/>
                </a:moveTo>
                <a:lnTo>
                  <a:pt x="0" y="0"/>
                </a:lnTo>
                <a:lnTo>
                  <a:pt x="0" y="990346"/>
                </a:lnTo>
                <a:lnTo>
                  <a:pt x="200025" y="990346"/>
                </a:lnTo>
                <a:lnTo>
                  <a:pt x="200025" y="0"/>
                </a:lnTo>
                <a:close/>
              </a:path>
            </a:pathLst>
          </a:custGeom>
          <a:solidFill>
            <a:srgbClr val="8B151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0" y="5865867"/>
            <a:ext cx="200025" cy="990600"/>
          </a:xfrm>
          <a:custGeom>
            <a:avLst/>
            <a:gdLst/>
            <a:ahLst/>
            <a:cxnLst/>
            <a:rect l="l" t="t" r="r" b="b"/>
            <a:pathLst>
              <a:path w="200025" h="990600">
                <a:moveTo>
                  <a:pt x="200025" y="0"/>
                </a:moveTo>
                <a:lnTo>
                  <a:pt x="0" y="0"/>
                </a:lnTo>
                <a:lnTo>
                  <a:pt x="0" y="990346"/>
                </a:lnTo>
                <a:lnTo>
                  <a:pt x="200025" y="990346"/>
                </a:lnTo>
                <a:lnTo>
                  <a:pt x="200025" y="0"/>
                </a:lnTo>
                <a:close/>
              </a:path>
            </a:pathLst>
          </a:custGeom>
          <a:solidFill>
            <a:srgbClr val="007B92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8" name="bg object 1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99968" y="2373152"/>
            <a:ext cx="362931" cy="214439"/>
          </a:xfrm>
          <a:prstGeom prst="rect">
            <a:avLst/>
          </a:prstGeom>
        </p:spPr>
      </p:pic>
      <p:pic>
        <p:nvPicPr>
          <p:cNvPr id="19" name="bg object 1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516406" y="2352128"/>
            <a:ext cx="379168" cy="248076"/>
          </a:xfrm>
          <a:prstGeom prst="rect">
            <a:avLst/>
          </a:prstGeom>
        </p:spPr>
      </p:pic>
      <p:pic>
        <p:nvPicPr>
          <p:cNvPr id="20" name="bg object 2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487311" y="2352128"/>
            <a:ext cx="385893" cy="248076"/>
          </a:xfrm>
          <a:prstGeom prst="rect">
            <a:avLst/>
          </a:prstGeom>
        </p:spPr>
      </p:pic>
      <p:pic>
        <p:nvPicPr>
          <p:cNvPr id="21" name="bg object 2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485876" y="2381561"/>
            <a:ext cx="380281" cy="218643"/>
          </a:xfrm>
          <a:prstGeom prst="rect">
            <a:avLst/>
          </a:prstGeom>
        </p:spPr>
      </p:pic>
      <p:pic>
        <p:nvPicPr>
          <p:cNvPr id="22" name="bg object 2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828922" y="2713860"/>
            <a:ext cx="161930" cy="171455"/>
          </a:xfrm>
          <a:prstGeom prst="rect">
            <a:avLst/>
          </a:prstGeom>
        </p:spPr>
      </p:pic>
      <p:pic>
        <p:nvPicPr>
          <p:cNvPr id="23" name="bg object 2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828922" y="2951985"/>
            <a:ext cx="161930" cy="171455"/>
          </a:xfrm>
          <a:prstGeom prst="rect">
            <a:avLst/>
          </a:prstGeom>
        </p:spPr>
      </p:pic>
      <p:pic>
        <p:nvPicPr>
          <p:cNvPr id="24" name="bg object 2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828922" y="3180458"/>
            <a:ext cx="161930" cy="171455"/>
          </a:xfrm>
          <a:prstGeom prst="rect">
            <a:avLst/>
          </a:prstGeom>
        </p:spPr>
      </p:pic>
      <p:pic>
        <p:nvPicPr>
          <p:cNvPr id="25" name="bg object 25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828922" y="3409058"/>
            <a:ext cx="161930" cy="180980"/>
          </a:xfrm>
          <a:prstGeom prst="rect">
            <a:avLst/>
          </a:prstGeom>
        </p:spPr>
      </p:pic>
      <p:sp>
        <p:nvSpPr>
          <p:cNvPr id="26" name="bg object 26"/>
          <p:cNvSpPr/>
          <p:nvPr/>
        </p:nvSpPr>
        <p:spPr>
          <a:xfrm>
            <a:off x="2714625" y="2618739"/>
            <a:ext cx="371475" cy="1076325"/>
          </a:xfrm>
          <a:custGeom>
            <a:avLst/>
            <a:gdLst/>
            <a:ahLst/>
            <a:cxnLst/>
            <a:rect l="l" t="t" r="r" b="b"/>
            <a:pathLst>
              <a:path w="371475" h="1076325">
                <a:moveTo>
                  <a:pt x="309499" y="0"/>
                </a:moveTo>
                <a:lnTo>
                  <a:pt x="333648" y="4859"/>
                </a:lnTo>
                <a:lnTo>
                  <a:pt x="353345" y="18113"/>
                </a:lnTo>
                <a:lnTo>
                  <a:pt x="366613" y="37772"/>
                </a:lnTo>
                <a:lnTo>
                  <a:pt x="371475" y="61849"/>
                </a:lnTo>
                <a:lnTo>
                  <a:pt x="371475" y="1014095"/>
                </a:lnTo>
                <a:lnTo>
                  <a:pt x="366613" y="1038171"/>
                </a:lnTo>
                <a:lnTo>
                  <a:pt x="353345" y="1057830"/>
                </a:lnTo>
                <a:lnTo>
                  <a:pt x="333648" y="1071084"/>
                </a:lnTo>
                <a:lnTo>
                  <a:pt x="309499" y="1075944"/>
                </a:lnTo>
                <a:lnTo>
                  <a:pt x="61975" y="1075944"/>
                </a:lnTo>
                <a:lnTo>
                  <a:pt x="37826" y="1071084"/>
                </a:lnTo>
                <a:lnTo>
                  <a:pt x="18129" y="1057830"/>
                </a:lnTo>
                <a:lnTo>
                  <a:pt x="4861" y="1038171"/>
                </a:lnTo>
                <a:lnTo>
                  <a:pt x="0" y="1014095"/>
                </a:lnTo>
                <a:lnTo>
                  <a:pt x="0" y="61849"/>
                </a:lnTo>
                <a:lnTo>
                  <a:pt x="4861" y="37772"/>
                </a:lnTo>
                <a:lnTo>
                  <a:pt x="18129" y="18113"/>
                </a:lnTo>
                <a:lnTo>
                  <a:pt x="37826" y="4859"/>
                </a:lnTo>
                <a:lnTo>
                  <a:pt x="61975" y="0"/>
                </a:lnTo>
                <a:lnTo>
                  <a:pt x="309499" y="0"/>
                </a:lnTo>
                <a:close/>
              </a:path>
            </a:pathLst>
          </a:custGeom>
          <a:ln w="19055">
            <a:solidFill>
              <a:srgbClr val="8B151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bg object 27"/>
          <p:cNvSpPr/>
          <p:nvPr/>
        </p:nvSpPr>
        <p:spPr>
          <a:xfrm>
            <a:off x="7096125" y="1209293"/>
            <a:ext cx="1884680" cy="2007870"/>
          </a:xfrm>
          <a:custGeom>
            <a:avLst/>
            <a:gdLst/>
            <a:ahLst/>
            <a:cxnLst/>
            <a:rect l="l" t="t" r="r" b="b"/>
            <a:pathLst>
              <a:path w="1884679" h="2007870">
                <a:moveTo>
                  <a:pt x="1641602" y="1952244"/>
                </a:moveTo>
                <a:lnTo>
                  <a:pt x="1625282" y="1942719"/>
                </a:lnTo>
                <a:lnTo>
                  <a:pt x="1603908" y="1930247"/>
                </a:lnTo>
                <a:lnTo>
                  <a:pt x="1603908" y="1952180"/>
                </a:lnTo>
                <a:lnTo>
                  <a:pt x="1603908" y="1930247"/>
                </a:lnTo>
                <a:lnTo>
                  <a:pt x="1546733" y="1896872"/>
                </a:lnTo>
                <a:lnTo>
                  <a:pt x="1540891" y="1898396"/>
                </a:lnTo>
                <a:lnTo>
                  <a:pt x="1538224" y="1902968"/>
                </a:lnTo>
                <a:lnTo>
                  <a:pt x="1535684" y="1907413"/>
                </a:lnTo>
                <a:lnTo>
                  <a:pt x="1537208" y="1913255"/>
                </a:lnTo>
                <a:lnTo>
                  <a:pt x="1541653" y="1915922"/>
                </a:lnTo>
                <a:lnTo>
                  <a:pt x="1587665" y="1942719"/>
                </a:lnTo>
                <a:lnTo>
                  <a:pt x="0" y="1942719"/>
                </a:lnTo>
                <a:lnTo>
                  <a:pt x="0" y="1961769"/>
                </a:lnTo>
                <a:lnTo>
                  <a:pt x="1587449" y="1961769"/>
                </a:lnTo>
                <a:lnTo>
                  <a:pt x="1541653" y="1988439"/>
                </a:lnTo>
                <a:lnTo>
                  <a:pt x="1537208" y="1991106"/>
                </a:lnTo>
                <a:lnTo>
                  <a:pt x="1535684" y="1996948"/>
                </a:lnTo>
                <a:lnTo>
                  <a:pt x="1538224" y="2001393"/>
                </a:lnTo>
                <a:lnTo>
                  <a:pt x="1540891" y="2005965"/>
                </a:lnTo>
                <a:lnTo>
                  <a:pt x="1546733" y="2007489"/>
                </a:lnTo>
                <a:lnTo>
                  <a:pt x="1625244" y="1961769"/>
                </a:lnTo>
                <a:lnTo>
                  <a:pt x="1641602" y="1952244"/>
                </a:lnTo>
                <a:close/>
              </a:path>
              <a:path w="1884679" h="2007870">
                <a:moveTo>
                  <a:pt x="1884172" y="94869"/>
                </a:moveTo>
                <a:lnTo>
                  <a:pt x="1839836" y="18923"/>
                </a:lnTo>
                <a:lnTo>
                  <a:pt x="1828800" y="0"/>
                </a:lnTo>
                <a:lnTo>
                  <a:pt x="1773428" y="94869"/>
                </a:lnTo>
                <a:lnTo>
                  <a:pt x="1774952" y="100711"/>
                </a:lnTo>
                <a:lnTo>
                  <a:pt x="1784096" y="106045"/>
                </a:lnTo>
                <a:lnTo>
                  <a:pt x="1789938" y="104521"/>
                </a:lnTo>
                <a:lnTo>
                  <a:pt x="1819275" y="54229"/>
                </a:lnTo>
                <a:lnTo>
                  <a:pt x="1819275" y="1409065"/>
                </a:lnTo>
                <a:lnTo>
                  <a:pt x="1838325" y="1409065"/>
                </a:lnTo>
                <a:lnTo>
                  <a:pt x="1838325" y="54229"/>
                </a:lnTo>
                <a:lnTo>
                  <a:pt x="1867662" y="104521"/>
                </a:lnTo>
                <a:lnTo>
                  <a:pt x="1873504" y="106045"/>
                </a:lnTo>
                <a:lnTo>
                  <a:pt x="1882648" y="100711"/>
                </a:lnTo>
                <a:lnTo>
                  <a:pt x="1884172" y="94869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8" name="bg object 2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848722" y="2713860"/>
            <a:ext cx="161930" cy="171455"/>
          </a:xfrm>
          <a:prstGeom prst="rect">
            <a:avLst/>
          </a:prstGeom>
        </p:spPr>
      </p:pic>
      <p:pic>
        <p:nvPicPr>
          <p:cNvPr id="29" name="bg object 2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848722" y="2951985"/>
            <a:ext cx="161930" cy="171455"/>
          </a:xfrm>
          <a:prstGeom prst="rect">
            <a:avLst/>
          </a:prstGeom>
        </p:spPr>
      </p:pic>
      <p:pic>
        <p:nvPicPr>
          <p:cNvPr id="30" name="bg object 3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848722" y="3180458"/>
            <a:ext cx="161930" cy="171455"/>
          </a:xfrm>
          <a:prstGeom prst="rect">
            <a:avLst/>
          </a:prstGeom>
        </p:spPr>
      </p:pic>
      <p:pic>
        <p:nvPicPr>
          <p:cNvPr id="31" name="bg object 3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848722" y="3409058"/>
            <a:ext cx="161930" cy="180980"/>
          </a:xfrm>
          <a:prstGeom prst="rect">
            <a:avLst/>
          </a:prstGeom>
        </p:spPr>
      </p:pic>
      <p:sp>
        <p:nvSpPr>
          <p:cNvPr id="32" name="bg object 32"/>
          <p:cNvSpPr/>
          <p:nvPr/>
        </p:nvSpPr>
        <p:spPr>
          <a:xfrm>
            <a:off x="8743950" y="2618739"/>
            <a:ext cx="361950" cy="1076325"/>
          </a:xfrm>
          <a:custGeom>
            <a:avLst/>
            <a:gdLst/>
            <a:ahLst/>
            <a:cxnLst/>
            <a:rect l="l" t="t" r="r" b="b"/>
            <a:pathLst>
              <a:path w="361950" h="1076325">
                <a:moveTo>
                  <a:pt x="301625" y="0"/>
                </a:moveTo>
                <a:lnTo>
                  <a:pt x="325088" y="4728"/>
                </a:lnTo>
                <a:lnTo>
                  <a:pt x="344265" y="17637"/>
                </a:lnTo>
                <a:lnTo>
                  <a:pt x="357203" y="36808"/>
                </a:lnTo>
                <a:lnTo>
                  <a:pt x="361950" y="60325"/>
                </a:lnTo>
                <a:lnTo>
                  <a:pt x="361950" y="1015746"/>
                </a:lnTo>
                <a:lnTo>
                  <a:pt x="357203" y="1039189"/>
                </a:lnTo>
                <a:lnTo>
                  <a:pt x="344265" y="1058322"/>
                </a:lnTo>
                <a:lnTo>
                  <a:pt x="325088" y="1071217"/>
                </a:lnTo>
                <a:lnTo>
                  <a:pt x="301625" y="1075944"/>
                </a:lnTo>
                <a:lnTo>
                  <a:pt x="60325" y="1075944"/>
                </a:lnTo>
                <a:lnTo>
                  <a:pt x="36861" y="1071217"/>
                </a:lnTo>
                <a:lnTo>
                  <a:pt x="17684" y="1058322"/>
                </a:lnTo>
                <a:lnTo>
                  <a:pt x="4746" y="1039189"/>
                </a:lnTo>
                <a:lnTo>
                  <a:pt x="0" y="1015746"/>
                </a:lnTo>
                <a:lnTo>
                  <a:pt x="0" y="60325"/>
                </a:lnTo>
                <a:lnTo>
                  <a:pt x="4746" y="36808"/>
                </a:lnTo>
                <a:lnTo>
                  <a:pt x="17684" y="17637"/>
                </a:lnTo>
                <a:lnTo>
                  <a:pt x="36861" y="4728"/>
                </a:lnTo>
                <a:lnTo>
                  <a:pt x="60325" y="0"/>
                </a:lnTo>
                <a:lnTo>
                  <a:pt x="301625" y="0"/>
                </a:lnTo>
                <a:close/>
              </a:path>
            </a:pathLst>
          </a:custGeom>
          <a:ln w="19055">
            <a:solidFill>
              <a:srgbClr val="8B151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bg object 33"/>
          <p:cNvSpPr/>
          <p:nvPr/>
        </p:nvSpPr>
        <p:spPr>
          <a:xfrm>
            <a:off x="5095875" y="3106165"/>
            <a:ext cx="1642110" cy="111125"/>
          </a:xfrm>
          <a:custGeom>
            <a:avLst/>
            <a:gdLst/>
            <a:ahLst/>
            <a:cxnLst/>
            <a:rect l="l" t="t" r="r" b="b"/>
            <a:pathLst>
              <a:path w="1642109" h="111125">
                <a:moveTo>
                  <a:pt x="1617979" y="47117"/>
                </a:moveTo>
                <a:lnTo>
                  <a:pt x="1541652" y="91567"/>
                </a:lnTo>
                <a:lnTo>
                  <a:pt x="1537207" y="94234"/>
                </a:lnTo>
                <a:lnTo>
                  <a:pt x="1535683" y="100075"/>
                </a:lnTo>
                <a:lnTo>
                  <a:pt x="1538224" y="104521"/>
                </a:lnTo>
                <a:lnTo>
                  <a:pt x="1540891" y="109093"/>
                </a:lnTo>
                <a:lnTo>
                  <a:pt x="1546732" y="110617"/>
                </a:lnTo>
                <a:lnTo>
                  <a:pt x="1625245" y="64897"/>
                </a:lnTo>
                <a:lnTo>
                  <a:pt x="1622678" y="64897"/>
                </a:lnTo>
                <a:lnTo>
                  <a:pt x="1622678" y="63500"/>
                </a:lnTo>
                <a:lnTo>
                  <a:pt x="1617979" y="63500"/>
                </a:lnTo>
                <a:lnTo>
                  <a:pt x="1604023" y="55372"/>
                </a:lnTo>
                <a:lnTo>
                  <a:pt x="1617979" y="55372"/>
                </a:lnTo>
                <a:lnTo>
                  <a:pt x="1617979" y="47117"/>
                </a:lnTo>
                <a:close/>
              </a:path>
              <a:path w="1642109" h="111125">
                <a:moveTo>
                  <a:pt x="1587667" y="45847"/>
                </a:moveTo>
                <a:lnTo>
                  <a:pt x="0" y="45847"/>
                </a:lnTo>
                <a:lnTo>
                  <a:pt x="0" y="64897"/>
                </a:lnTo>
                <a:lnTo>
                  <a:pt x="1587449" y="64897"/>
                </a:lnTo>
                <a:lnTo>
                  <a:pt x="1603804" y="55372"/>
                </a:lnTo>
                <a:lnTo>
                  <a:pt x="1604023" y="55372"/>
                </a:lnTo>
                <a:lnTo>
                  <a:pt x="1587667" y="45847"/>
                </a:lnTo>
                <a:close/>
              </a:path>
              <a:path w="1642109" h="111125">
                <a:moveTo>
                  <a:pt x="1625283" y="45847"/>
                </a:moveTo>
                <a:lnTo>
                  <a:pt x="1622678" y="45847"/>
                </a:lnTo>
                <a:lnTo>
                  <a:pt x="1622678" y="64897"/>
                </a:lnTo>
                <a:lnTo>
                  <a:pt x="1625245" y="64897"/>
                </a:lnTo>
                <a:lnTo>
                  <a:pt x="1641602" y="55372"/>
                </a:lnTo>
                <a:lnTo>
                  <a:pt x="1625283" y="45847"/>
                </a:lnTo>
                <a:close/>
              </a:path>
              <a:path w="1642109" h="111125">
                <a:moveTo>
                  <a:pt x="1617979" y="55372"/>
                </a:moveTo>
                <a:lnTo>
                  <a:pt x="1604023" y="55372"/>
                </a:lnTo>
                <a:lnTo>
                  <a:pt x="1617979" y="63500"/>
                </a:lnTo>
                <a:lnTo>
                  <a:pt x="1617979" y="55372"/>
                </a:lnTo>
                <a:close/>
              </a:path>
              <a:path w="1642109" h="111125">
                <a:moveTo>
                  <a:pt x="1622678" y="47117"/>
                </a:moveTo>
                <a:lnTo>
                  <a:pt x="1617979" y="47117"/>
                </a:lnTo>
                <a:lnTo>
                  <a:pt x="1617979" y="63500"/>
                </a:lnTo>
                <a:lnTo>
                  <a:pt x="1622678" y="63500"/>
                </a:lnTo>
                <a:lnTo>
                  <a:pt x="1622678" y="47117"/>
                </a:lnTo>
                <a:close/>
              </a:path>
              <a:path w="1642109" h="111125">
                <a:moveTo>
                  <a:pt x="1546732" y="0"/>
                </a:moveTo>
                <a:lnTo>
                  <a:pt x="1540891" y="1524"/>
                </a:lnTo>
                <a:lnTo>
                  <a:pt x="1538224" y="6096"/>
                </a:lnTo>
                <a:lnTo>
                  <a:pt x="1535683" y="10541"/>
                </a:lnTo>
                <a:lnTo>
                  <a:pt x="1537207" y="16383"/>
                </a:lnTo>
                <a:lnTo>
                  <a:pt x="1541652" y="19050"/>
                </a:lnTo>
                <a:lnTo>
                  <a:pt x="1604023" y="55372"/>
                </a:lnTo>
                <a:lnTo>
                  <a:pt x="1603804" y="55372"/>
                </a:lnTo>
                <a:lnTo>
                  <a:pt x="1617979" y="47117"/>
                </a:lnTo>
                <a:lnTo>
                  <a:pt x="1622678" y="47117"/>
                </a:lnTo>
                <a:lnTo>
                  <a:pt x="1622678" y="45847"/>
                </a:lnTo>
                <a:lnTo>
                  <a:pt x="1625283" y="45847"/>
                </a:lnTo>
                <a:lnTo>
                  <a:pt x="1546732" y="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4" name="bg object 34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6838947" y="2713860"/>
            <a:ext cx="161930" cy="171455"/>
          </a:xfrm>
          <a:prstGeom prst="rect">
            <a:avLst/>
          </a:prstGeom>
        </p:spPr>
      </p:pic>
      <p:pic>
        <p:nvPicPr>
          <p:cNvPr id="35" name="bg object 35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6838947" y="2951985"/>
            <a:ext cx="161930" cy="171455"/>
          </a:xfrm>
          <a:prstGeom prst="rect">
            <a:avLst/>
          </a:prstGeom>
        </p:spPr>
      </p:pic>
      <p:pic>
        <p:nvPicPr>
          <p:cNvPr id="36" name="bg object 36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6838947" y="3180458"/>
            <a:ext cx="161930" cy="171455"/>
          </a:xfrm>
          <a:prstGeom prst="rect">
            <a:avLst/>
          </a:prstGeom>
        </p:spPr>
      </p:pic>
      <p:pic>
        <p:nvPicPr>
          <p:cNvPr id="37" name="bg object 37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6838947" y="3409058"/>
            <a:ext cx="161930" cy="180980"/>
          </a:xfrm>
          <a:prstGeom prst="rect">
            <a:avLst/>
          </a:prstGeom>
        </p:spPr>
      </p:pic>
      <p:sp>
        <p:nvSpPr>
          <p:cNvPr id="38" name="bg object 38"/>
          <p:cNvSpPr/>
          <p:nvPr/>
        </p:nvSpPr>
        <p:spPr>
          <a:xfrm>
            <a:off x="6734175" y="2618739"/>
            <a:ext cx="361950" cy="1076325"/>
          </a:xfrm>
          <a:custGeom>
            <a:avLst/>
            <a:gdLst/>
            <a:ahLst/>
            <a:cxnLst/>
            <a:rect l="l" t="t" r="r" b="b"/>
            <a:pathLst>
              <a:path w="361950" h="1076325">
                <a:moveTo>
                  <a:pt x="301625" y="0"/>
                </a:moveTo>
                <a:lnTo>
                  <a:pt x="325088" y="4728"/>
                </a:lnTo>
                <a:lnTo>
                  <a:pt x="344265" y="17637"/>
                </a:lnTo>
                <a:lnTo>
                  <a:pt x="357203" y="36808"/>
                </a:lnTo>
                <a:lnTo>
                  <a:pt x="361950" y="60325"/>
                </a:lnTo>
                <a:lnTo>
                  <a:pt x="361950" y="1015746"/>
                </a:lnTo>
                <a:lnTo>
                  <a:pt x="357203" y="1039189"/>
                </a:lnTo>
                <a:lnTo>
                  <a:pt x="344265" y="1058322"/>
                </a:lnTo>
                <a:lnTo>
                  <a:pt x="325088" y="1071217"/>
                </a:lnTo>
                <a:lnTo>
                  <a:pt x="301625" y="1075944"/>
                </a:lnTo>
                <a:lnTo>
                  <a:pt x="60325" y="1075944"/>
                </a:lnTo>
                <a:lnTo>
                  <a:pt x="36861" y="1071217"/>
                </a:lnTo>
                <a:lnTo>
                  <a:pt x="17684" y="1058322"/>
                </a:lnTo>
                <a:lnTo>
                  <a:pt x="4746" y="1039189"/>
                </a:lnTo>
                <a:lnTo>
                  <a:pt x="0" y="1015746"/>
                </a:lnTo>
                <a:lnTo>
                  <a:pt x="0" y="60325"/>
                </a:lnTo>
                <a:lnTo>
                  <a:pt x="4746" y="36808"/>
                </a:lnTo>
                <a:lnTo>
                  <a:pt x="17684" y="17637"/>
                </a:lnTo>
                <a:lnTo>
                  <a:pt x="36861" y="4728"/>
                </a:lnTo>
                <a:lnTo>
                  <a:pt x="60325" y="0"/>
                </a:lnTo>
                <a:lnTo>
                  <a:pt x="301625" y="0"/>
                </a:lnTo>
                <a:close/>
              </a:path>
            </a:pathLst>
          </a:custGeom>
          <a:ln w="19055">
            <a:solidFill>
              <a:srgbClr val="8B151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bg object 39"/>
          <p:cNvSpPr/>
          <p:nvPr/>
        </p:nvSpPr>
        <p:spPr>
          <a:xfrm>
            <a:off x="3086100" y="3106165"/>
            <a:ext cx="1642110" cy="111125"/>
          </a:xfrm>
          <a:custGeom>
            <a:avLst/>
            <a:gdLst/>
            <a:ahLst/>
            <a:cxnLst/>
            <a:rect l="l" t="t" r="r" b="b"/>
            <a:pathLst>
              <a:path w="1642110" h="111125">
                <a:moveTo>
                  <a:pt x="1617979" y="47117"/>
                </a:moveTo>
                <a:lnTo>
                  <a:pt x="1541652" y="91567"/>
                </a:lnTo>
                <a:lnTo>
                  <a:pt x="1537208" y="94234"/>
                </a:lnTo>
                <a:lnTo>
                  <a:pt x="1535684" y="100075"/>
                </a:lnTo>
                <a:lnTo>
                  <a:pt x="1538224" y="104521"/>
                </a:lnTo>
                <a:lnTo>
                  <a:pt x="1540890" y="109093"/>
                </a:lnTo>
                <a:lnTo>
                  <a:pt x="1546733" y="110617"/>
                </a:lnTo>
                <a:lnTo>
                  <a:pt x="1625245" y="64897"/>
                </a:lnTo>
                <a:lnTo>
                  <a:pt x="1622678" y="64897"/>
                </a:lnTo>
                <a:lnTo>
                  <a:pt x="1622678" y="63500"/>
                </a:lnTo>
                <a:lnTo>
                  <a:pt x="1617979" y="63500"/>
                </a:lnTo>
                <a:lnTo>
                  <a:pt x="1604023" y="55372"/>
                </a:lnTo>
                <a:lnTo>
                  <a:pt x="1617979" y="55372"/>
                </a:lnTo>
                <a:lnTo>
                  <a:pt x="1617979" y="47117"/>
                </a:lnTo>
                <a:close/>
              </a:path>
              <a:path w="1642110" h="111125">
                <a:moveTo>
                  <a:pt x="1587667" y="45847"/>
                </a:moveTo>
                <a:lnTo>
                  <a:pt x="0" y="45847"/>
                </a:lnTo>
                <a:lnTo>
                  <a:pt x="0" y="64897"/>
                </a:lnTo>
                <a:lnTo>
                  <a:pt x="1587449" y="64897"/>
                </a:lnTo>
                <a:lnTo>
                  <a:pt x="1603804" y="55372"/>
                </a:lnTo>
                <a:lnTo>
                  <a:pt x="1604023" y="55372"/>
                </a:lnTo>
                <a:lnTo>
                  <a:pt x="1587667" y="45847"/>
                </a:lnTo>
                <a:close/>
              </a:path>
              <a:path w="1642110" h="111125">
                <a:moveTo>
                  <a:pt x="1625283" y="45847"/>
                </a:moveTo>
                <a:lnTo>
                  <a:pt x="1622678" y="45847"/>
                </a:lnTo>
                <a:lnTo>
                  <a:pt x="1622678" y="64897"/>
                </a:lnTo>
                <a:lnTo>
                  <a:pt x="1625245" y="64897"/>
                </a:lnTo>
                <a:lnTo>
                  <a:pt x="1641602" y="55372"/>
                </a:lnTo>
                <a:lnTo>
                  <a:pt x="1625283" y="45847"/>
                </a:lnTo>
                <a:close/>
              </a:path>
              <a:path w="1642110" h="111125">
                <a:moveTo>
                  <a:pt x="1617979" y="55372"/>
                </a:moveTo>
                <a:lnTo>
                  <a:pt x="1604023" y="55372"/>
                </a:lnTo>
                <a:lnTo>
                  <a:pt x="1617979" y="63500"/>
                </a:lnTo>
                <a:lnTo>
                  <a:pt x="1617979" y="55372"/>
                </a:lnTo>
                <a:close/>
              </a:path>
              <a:path w="1642110" h="111125">
                <a:moveTo>
                  <a:pt x="1622678" y="47117"/>
                </a:moveTo>
                <a:lnTo>
                  <a:pt x="1617979" y="47117"/>
                </a:lnTo>
                <a:lnTo>
                  <a:pt x="1617979" y="63500"/>
                </a:lnTo>
                <a:lnTo>
                  <a:pt x="1622678" y="63500"/>
                </a:lnTo>
                <a:lnTo>
                  <a:pt x="1622678" y="47117"/>
                </a:lnTo>
                <a:close/>
              </a:path>
              <a:path w="1642110" h="111125">
                <a:moveTo>
                  <a:pt x="1546733" y="0"/>
                </a:moveTo>
                <a:lnTo>
                  <a:pt x="1540890" y="1524"/>
                </a:lnTo>
                <a:lnTo>
                  <a:pt x="1538224" y="6096"/>
                </a:lnTo>
                <a:lnTo>
                  <a:pt x="1535684" y="10541"/>
                </a:lnTo>
                <a:lnTo>
                  <a:pt x="1537208" y="16383"/>
                </a:lnTo>
                <a:lnTo>
                  <a:pt x="1541652" y="19050"/>
                </a:lnTo>
                <a:lnTo>
                  <a:pt x="1604023" y="55372"/>
                </a:lnTo>
                <a:lnTo>
                  <a:pt x="1603804" y="55372"/>
                </a:lnTo>
                <a:lnTo>
                  <a:pt x="1617979" y="47117"/>
                </a:lnTo>
                <a:lnTo>
                  <a:pt x="1622678" y="47117"/>
                </a:lnTo>
                <a:lnTo>
                  <a:pt x="1622678" y="45847"/>
                </a:lnTo>
                <a:lnTo>
                  <a:pt x="1625283" y="45847"/>
                </a:lnTo>
                <a:lnTo>
                  <a:pt x="1546733" y="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0" name="bg object 40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4829172" y="2713860"/>
            <a:ext cx="171455" cy="171455"/>
          </a:xfrm>
          <a:prstGeom prst="rect">
            <a:avLst/>
          </a:prstGeom>
        </p:spPr>
      </p:pic>
      <p:pic>
        <p:nvPicPr>
          <p:cNvPr id="41" name="bg object 41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4829172" y="2951985"/>
            <a:ext cx="171455" cy="171455"/>
          </a:xfrm>
          <a:prstGeom prst="rect">
            <a:avLst/>
          </a:prstGeom>
        </p:spPr>
      </p:pic>
      <p:pic>
        <p:nvPicPr>
          <p:cNvPr id="42" name="bg object 42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4829172" y="3180458"/>
            <a:ext cx="171455" cy="171455"/>
          </a:xfrm>
          <a:prstGeom prst="rect">
            <a:avLst/>
          </a:prstGeom>
        </p:spPr>
      </p:pic>
      <p:pic>
        <p:nvPicPr>
          <p:cNvPr id="43" name="bg object 43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4829172" y="3409058"/>
            <a:ext cx="171455" cy="180980"/>
          </a:xfrm>
          <a:prstGeom prst="rect">
            <a:avLst/>
          </a:prstGeom>
        </p:spPr>
      </p:pic>
      <p:sp>
        <p:nvSpPr>
          <p:cNvPr id="44" name="bg object 44"/>
          <p:cNvSpPr/>
          <p:nvPr/>
        </p:nvSpPr>
        <p:spPr>
          <a:xfrm>
            <a:off x="4724400" y="2618739"/>
            <a:ext cx="371475" cy="1076325"/>
          </a:xfrm>
          <a:custGeom>
            <a:avLst/>
            <a:gdLst/>
            <a:ahLst/>
            <a:cxnLst/>
            <a:rect l="l" t="t" r="r" b="b"/>
            <a:pathLst>
              <a:path w="371475" h="1076325">
                <a:moveTo>
                  <a:pt x="309499" y="0"/>
                </a:moveTo>
                <a:lnTo>
                  <a:pt x="333648" y="4859"/>
                </a:lnTo>
                <a:lnTo>
                  <a:pt x="353345" y="18113"/>
                </a:lnTo>
                <a:lnTo>
                  <a:pt x="366613" y="37772"/>
                </a:lnTo>
                <a:lnTo>
                  <a:pt x="371475" y="61849"/>
                </a:lnTo>
                <a:lnTo>
                  <a:pt x="371475" y="1014095"/>
                </a:lnTo>
                <a:lnTo>
                  <a:pt x="366613" y="1038171"/>
                </a:lnTo>
                <a:lnTo>
                  <a:pt x="353345" y="1057830"/>
                </a:lnTo>
                <a:lnTo>
                  <a:pt x="333648" y="1071084"/>
                </a:lnTo>
                <a:lnTo>
                  <a:pt x="309499" y="1075944"/>
                </a:lnTo>
                <a:lnTo>
                  <a:pt x="61975" y="1075944"/>
                </a:lnTo>
                <a:lnTo>
                  <a:pt x="37826" y="1071084"/>
                </a:lnTo>
                <a:lnTo>
                  <a:pt x="18129" y="1057830"/>
                </a:lnTo>
                <a:lnTo>
                  <a:pt x="4861" y="1038171"/>
                </a:lnTo>
                <a:lnTo>
                  <a:pt x="0" y="1014095"/>
                </a:lnTo>
                <a:lnTo>
                  <a:pt x="0" y="61849"/>
                </a:lnTo>
                <a:lnTo>
                  <a:pt x="4861" y="37772"/>
                </a:lnTo>
                <a:lnTo>
                  <a:pt x="18129" y="18113"/>
                </a:lnTo>
                <a:lnTo>
                  <a:pt x="37826" y="4859"/>
                </a:lnTo>
                <a:lnTo>
                  <a:pt x="61975" y="0"/>
                </a:lnTo>
                <a:lnTo>
                  <a:pt x="309499" y="0"/>
                </a:lnTo>
                <a:close/>
              </a:path>
            </a:pathLst>
          </a:custGeom>
          <a:ln w="19055">
            <a:solidFill>
              <a:srgbClr val="8B151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5" name="bg object 45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3754210" y="2876161"/>
            <a:ext cx="285750" cy="177436"/>
          </a:xfrm>
          <a:prstGeom prst="rect">
            <a:avLst/>
          </a:prstGeom>
        </p:spPr>
      </p:pic>
      <p:pic>
        <p:nvPicPr>
          <p:cNvPr id="46" name="bg object 46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5774129" y="2876161"/>
            <a:ext cx="294409" cy="177436"/>
          </a:xfrm>
          <a:prstGeom prst="rect">
            <a:avLst/>
          </a:prstGeom>
        </p:spPr>
      </p:pic>
      <p:pic>
        <p:nvPicPr>
          <p:cNvPr id="47" name="bg object 47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7783285" y="2876161"/>
            <a:ext cx="285750" cy="177436"/>
          </a:xfrm>
          <a:prstGeom prst="rect">
            <a:avLst/>
          </a:prstGeom>
        </p:spPr>
      </p:pic>
      <p:pic>
        <p:nvPicPr>
          <p:cNvPr id="48" name="bg object 48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8581196" y="915577"/>
            <a:ext cx="666750" cy="265274"/>
          </a:xfrm>
          <a:prstGeom prst="rect">
            <a:avLst/>
          </a:prstGeom>
        </p:spPr>
      </p:pic>
      <p:sp>
        <p:nvSpPr>
          <p:cNvPr id="49" name="bg object 49"/>
          <p:cNvSpPr/>
          <p:nvPr/>
        </p:nvSpPr>
        <p:spPr>
          <a:xfrm>
            <a:off x="2447925" y="818895"/>
            <a:ext cx="6943725" cy="3190240"/>
          </a:xfrm>
          <a:custGeom>
            <a:avLst/>
            <a:gdLst/>
            <a:ahLst/>
            <a:cxnLst/>
            <a:rect l="l" t="t" r="r" b="b"/>
            <a:pathLst>
              <a:path w="6943725" h="3190240">
                <a:moveTo>
                  <a:pt x="895350" y="1495044"/>
                </a:moveTo>
                <a:lnTo>
                  <a:pt x="0" y="1495044"/>
                </a:lnTo>
                <a:lnTo>
                  <a:pt x="0" y="3190113"/>
                </a:lnTo>
                <a:lnTo>
                  <a:pt x="895350" y="3190113"/>
                </a:lnTo>
                <a:lnTo>
                  <a:pt x="895350" y="1495044"/>
                </a:lnTo>
                <a:close/>
              </a:path>
              <a:path w="6943725" h="3190240">
                <a:moveTo>
                  <a:pt x="6943725" y="0"/>
                </a:moveTo>
                <a:lnTo>
                  <a:pt x="6000750" y="0"/>
                </a:lnTo>
                <a:lnTo>
                  <a:pt x="6000750" y="447548"/>
                </a:lnTo>
                <a:lnTo>
                  <a:pt x="6943725" y="447548"/>
                </a:lnTo>
                <a:lnTo>
                  <a:pt x="6943725" y="0"/>
                </a:lnTo>
                <a:close/>
              </a:path>
            </a:pathLst>
          </a:custGeom>
          <a:solidFill>
            <a:srgbClr val="4285F4">
              <a:alpha val="3490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bg object 50"/>
          <p:cNvSpPr/>
          <p:nvPr/>
        </p:nvSpPr>
        <p:spPr>
          <a:xfrm>
            <a:off x="8924925" y="1266443"/>
            <a:ext cx="8255" cy="1923414"/>
          </a:xfrm>
          <a:custGeom>
            <a:avLst/>
            <a:gdLst/>
            <a:ahLst/>
            <a:cxnLst/>
            <a:rect l="l" t="t" r="r" b="b"/>
            <a:pathLst>
              <a:path w="8254" h="1923414">
                <a:moveTo>
                  <a:pt x="0" y="0"/>
                </a:moveTo>
                <a:lnTo>
                  <a:pt x="8254" y="1923288"/>
                </a:lnTo>
              </a:path>
            </a:pathLst>
          </a:custGeom>
          <a:ln w="190550">
            <a:solidFill>
              <a:srgbClr val="4285F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bg object 51"/>
          <p:cNvSpPr/>
          <p:nvPr/>
        </p:nvSpPr>
        <p:spPr>
          <a:xfrm>
            <a:off x="3343275" y="2866262"/>
            <a:ext cx="5643245" cy="571500"/>
          </a:xfrm>
          <a:custGeom>
            <a:avLst/>
            <a:gdLst/>
            <a:ahLst/>
            <a:cxnLst/>
            <a:rect l="l" t="t" r="r" b="b"/>
            <a:pathLst>
              <a:path w="5643245" h="571500">
                <a:moveTo>
                  <a:pt x="571626" y="0"/>
                </a:moveTo>
                <a:lnTo>
                  <a:pt x="0" y="285750"/>
                </a:lnTo>
                <a:lnTo>
                  <a:pt x="571626" y="571500"/>
                </a:lnTo>
                <a:lnTo>
                  <a:pt x="571626" y="381000"/>
                </a:lnTo>
                <a:lnTo>
                  <a:pt x="476376" y="381000"/>
                </a:lnTo>
                <a:lnTo>
                  <a:pt x="476376" y="190500"/>
                </a:lnTo>
                <a:lnTo>
                  <a:pt x="571626" y="190500"/>
                </a:lnTo>
                <a:lnTo>
                  <a:pt x="571626" y="0"/>
                </a:lnTo>
                <a:close/>
              </a:path>
              <a:path w="5643245" h="571500">
                <a:moveTo>
                  <a:pt x="571626" y="190500"/>
                </a:moveTo>
                <a:lnTo>
                  <a:pt x="476376" y="190500"/>
                </a:lnTo>
                <a:lnTo>
                  <a:pt x="476376" y="381000"/>
                </a:lnTo>
                <a:lnTo>
                  <a:pt x="571626" y="381000"/>
                </a:lnTo>
                <a:lnTo>
                  <a:pt x="571626" y="190500"/>
                </a:lnTo>
                <a:close/>
              </a:path>
              <a:path w="5643245" h="571500">
                <a:moveTo>
                  <a:pt x="5642736" y="190500"/>
                </a:moveTo>
                <a:lnTo>
                  <a:pt x="571626" y="190500"/>
                </a:lnTo>
                <a:lnTo>
                  <a:pt x="571626" y="381000"/>
                </a:lnTo>
                <a:lnTo>
                  <a:pt x="5642736" y="381000"/>
                </a:lnTo>
                <a:lnTo>
                  <a:pt x="5642736" y="190500"/>
                </a:lnTo>
                <a:close/>
              </a:path>
            </a:pathLst>
          </a:custGeom>
          <a:solidFill>
            <a:srgbClr val="4285F4">
              <a:alpha val="5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10/18/2025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1450"/>
              </a:lnSpc>
            </a:pPr>
            <a:fld id="{81D60167-4931-47E6-BA6A-407CBD079E47}" type="slidenum">
              <a:rPr spc="-50" dirty="0"/>
              <a:t>‹#›</a:t>
            </a:fld>
            <a:endParaRPr spc="-50" dirty="0"/>
          </a:p>
        </p:txBody>
      </p:sp>
    </p:spTree>
    <p:extLst>
      <p:ext uri="{BB962C8B-B14F-4D97-AF65-F5344CB8AC3E}">
        <p14:creationId xmlns:p14="http://schemas.microsoft.com/office/powerpoint/2010/main" val="32939481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485457" y="263524"/>
            <a:ext cx="5647055" cy="5181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1" i="0">
                <a:solidFill>
                  <a:srgbClr val="007B92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rgbClr val="FF2FED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10/18/2025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186690">
              <a:lnSpc>
                <a:spcPts val="1450"/>
              </a:lnSpc>
            </a:pPr>
            <a:fld id="{81D60167-4931-47E6-BA6A-407CBD079E47}" type="slidenum">
              <a:rPr spc="-50" dirty="0"/>
              <a:t>‹#›</a:t>
            </a:fld>
            <a:endParaRPr spc="-50" dirty="0"/>
          </a:p>
        </p:txBody>
      </p:sp>
    </p:spTree>
    <p:extLst>
      <p:ext uri="{BB962C8B-B14F-4D97-AF65-F5344CB8AC3E}">
        <p14:creationId xmlns:p14="http://schemas.microsoft.com/office/powerpoint/2010/main" val="40924943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1" i="0">
                <a:solidFill>
                  <a:srgbClr val="007B92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10/18/2025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186690">
              <a:lnSpc>
                <a:spcPts val="1450"/>
              </a:lnSpc>
            </a:pPr>
            <a:fld id="{81D60167-4931-47E6-BA6A-407CBD079E47}" type="slidenum">
              <a:rPr spc="-50" dirty="0"/>
              <a:t>‹#›</a:t>
            </a:fld>
            <a:endParaRPr spc="-50" dirty="0"/>
          </a:p>
        </p:txBody>
      </p:sp>
    </p:spTree>
    <p:extLst>
      <p:ext uri="{BB962C8B-B14F-4D97-AF65-F5344CB8AC3E}">
        <p14:creationId xmlns:p14="http://schemas.microsoft.com/office/powerpoint/2010/main" val="20782385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85BF5B4-99DF-B76B-6C78-4A499516FA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4DCAE4F-4184-76D6-B39A-A4951C96AC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75033BE-6DEB-D871-6E93-80E0821CE4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E232D-941C-43E9-827B-8A485D88B51E}" type="datetimeFigureOut">
              <a:rPr kumimoji="1" lang="ja-JP" altLang="en-US" smtClean="0"/>
              <a:t>2025/10/18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F8FB017-85EB-53D1-0CB4-B2A76CE199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635917A-F7BF-41C1-DB66-AEAA1FD52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84AA32-DAC3-4148-9176-1DE6367B2DE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521738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F9B43EC-E598-4720-485C-71C6CFC815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3E2EA73B-DC72-E226-90E1-2915581999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D3E3DC2-2772-0823-131F-EFC591466A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E232D-941C-43E9-827B-8A485D88B51E}" type="datetimeFigureOut">
              <a:rPr kumimoji="1" lang="ja-JP" altLang="en-US" smtClean="0"/>
              <a:t>2025/10/18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16292AA-E45D-BA07-EFC7-716847C75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6D68801-E65A-6469-6A78-360D75CFA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84AA32-DAC3-4148-9176-1DE6367B2DE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279815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448E631-9537-5F04-239E-E9CBC4C57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E1C0F97-C7A4-FDD7-4822-281E146434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21405E44-01B3-0C76-F298-747502C383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086F246F-C9FC-F700-D58D-DB79D27B29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E232D-941C-43E9-827B-8A485D88B51E}" type="datetimeFigureOut">
              <a:rPr kumimoji="1" lang="ja-JP" altLang="en-US" smtClean="0"/>
              <a:t>2025/10/18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F14F7DA1-63A3-51D8-54F8-E82F2FD218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88EFB9C5-03A3-A9A3-1E61-8577A61352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84AA32-DAC3-4148-9176-1DE6367B2DE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893283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57327D4-D943-476E-B99A-CAB2667FA5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B0C77791-998B-69B8-DC87-96ECA266FB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9A4C28E4-8A9D-D8EE-B0DD-B405150531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52B8C5EC-2CA8-F7BB-C0C2-D122E470FA1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B3CEFBAC-3662-69BF-DBEC-A53A33BEC4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72F302D0-65C0-58C0-7C5C-B1B14A6622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E232D-941C-43E9-827B-8A485D88B51E}" type="datetimeFigureOut">
              <a:rPr kumimoji="1" lang="ja-JP" altLang="en-US" smtClean="0"/>
              <a:t>2025/10/18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266CE77C-D95A-A8D3-04D0-D05B256BDE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F367E447-5712-6298-DD30-5C25B012FF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84AA32-DAC3-4148-9176-1DE6367B2DE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91098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8C95338-A111-E573-27EB-104E6EE88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52D784BE-F962-BA64-9EA1-81F2B2B385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E232D-941C-43E9-827B-8A485D88B51E}" type="datetimeFigureOut">
              <a:rPr kumimoji="1" lang="ja-JP" altLang="en-US" smtClean="0"/>
              <a:t>2025/10/18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5925BC99-B482-560A-A21D-41FC6C2A66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7F58FD19-ADEE-3853-6F41-8D3BEA7A68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84AA32-DAC3-4148-9176-1DE6367B2DE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126589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34ADB17D-F415-BFDA-E30B-4036A075CE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E232D-941C-43E9-827B-8A485D88B51E}" type="datetimeFigureOut">
              <a:rPr kumimoji="1" lang="ja-JP" altLang="en-US" smtClean="0"/>
              <a:t>2025/10/18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DFF1BB28-6357-2AED-5B6B-1942B5D747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42C9CEC9-E875-F577-475F-C81EC5C9DC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84AA32-DAC3-4148-9176-1DE6367B2DE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102947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A62F961-C542-29CD-48DA-7AD931A97E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93CD3B1-30FC-9B33-078E-5CDC94383A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1CD4B0D0-DD4C-6A24-9BA0-F30D93FA93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EF5C6905-EB60-82E9-EA38-F022B4160D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E232D-941C-43E9-827B-8A485D88B51E}" type="datetimeFigureOut">
              <a:rPr kumimoji="1" lang="ja-JP" altLang="en-US" smtClean="0"/>
              <a:t>2025/10/18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BB5AF0F3-8C11-741D-EE76-6084033E43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13388385-90A9-2935-A9B0-D49F4C5AE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84AA32-DAC3-4148-9176-1DE6367B2DE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361916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327BF01-E202-038B-8705-32DCC213D2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A1430D1B-241B-7F43-ECB7-16779A878EF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AD74F8B5-4DC2-4B8A-D0C4-047DD61886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5FCCF85F-3F69-49C4-0D16-846EA2A068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E232D-941C-43E9-827B-8A485D88B51E}" type="datetimeFigureOut">
              <a:rPr kumimoji="1" lang="ja-JP" altLang="en-US" smtClean="0"/>
              <a:t>2025/10/18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9DA9AF9C-797C-6ADC-80CF-2FB7431D60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2A6EB4C4-6FE7-C25A-BDFC-BA669A932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84AA32-DAC3-4148-9176-1DE6367B2DE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823918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27EF57DA-AD2C-53BC-F6C1-3AFF552954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7425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04E12623-B572-7A3F-8E59-1B6069DE52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D2AF007-80AB-878B-20E5-D63E5636FE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8AE232D-941C-43E9-827B-8A485D88B51E}" type="datetimeFigureOut">
              <a:rPr kumimoji="1" lang="ja-JP" altLang="en-US" smtClean="0"/>
              <a:t>2025/10/18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4EB00A1-41B3-6BD3-C629-AFAEAC036D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0694119-5CBA-5357-0818-CA41F24C83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184AA32-DAC3-4148-9176-1DE6367B2DE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610447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000" b="0" kern="1200">
          <a:solidFill>
            <a:schemeClr val="tx1"/>
          </a:solidFill>
          <a:latin typeface="Meiryo UI" panose="020B0604030504040204" pitchFamily="50" charset="-128"/>
          <a:ea typeface="Meiryo UI" panose="020B0604030504040204" pitchFamily="50" charset="-128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9.png"/><Relationship Id="rId3" Type="http://schemas.openxmlformats.org/officeDocument/2006/relationships/image" Target="../media/image306.png"/><Relationship Id="rId7" Type="http://schemas.openxmlformats.org/officeDocument/2006/relationships/image" Target="../media/image308.png"/><Relationship Id="rId2" Type="http://schemas.openxmlformats.org/officeDocument/2006/relationships/image" Target="../media/image2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8.png"/><Relationship Id="rId11" Type="http://schemas.openxmlformats.org/officeDocument/2006/relationships/image" Target="../media/image332.png"/><Relationship Id="rId5" Type="http://schemas.openxmlformats.org/officeDocument/2006/relationships/image" Target="../media/image284.png"/><Relationship Id="rId10" Type="http://schemas.openxmlformats.org/officeDocument/2006/relationships/image" Target="../media/image331.png"/><Relationship Id="rId4" Type="http://schemas.openxmlformats.org/officeDocument/2006/relationships/image" Target="../media/image285.png"/><Relationship Id="rId9" Type="http://schemas.openxmlformats.org/officeDocument/2006/relationships/image" Target="../media/image330.png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9.jpg"/><Relationship Id="rId3" Type="http://schemas.openxmlformats.org/officeDocument/2006/relationships/image" Target="../media/image334.jpg"/><Relationship Id="rId7" Type="http://schemas.openxmlformats.org/officeDocument/2006/relationships/image" Target="../media/image338.jpg"/><Relationship Id="rId2" Type="http://schemas.openxmlformats.org/officeDocument/2006/relationships/image" Target="../media/image33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7.jpg"/><Relationship Id="rId11" Type="http://schemas.openxmlformats.org/officeDocument/2006/relationships/image" Target="../media/image342.jpg"/><Relationship Id="rId5" Type="http://schemas.openxmlformats.org/officeDocument/2006/relationships/image" Target="../media/image336.jpg"/><Relationship Id="rId10" Type="http://schemas.openxmlformats.org/officeDocument/2006/relationships/image" Target="../media/image341.jpg"/><Relationship Id="rId4" Type="http://schemas.openxmlformats.org/officeDocument/2006/relationships/image" Target="../media/image335.jpg"/><Relationship Id="rId9" Type="http://schemas.openxmlformats.org/officeDocument/2006/relationships/image" Target="../media/image340.jpg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7.jp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jpg"/><Relationship Id="rId4" Type="http://schemas.openxmlformats.org/officeDocument/2006/relationships/image" Target="../media/image33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jp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12" Type="http://schemas.openxmlformats.org/officeDocument/2006/relationships/image" Target="../media/image48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5" Type="http://schemas.openxmlformats.org/officeDocument/2006/relationships/image" Target="../media/image41.pn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59.png"/><Relationship Id="rId18" Type="http://schemas.openxmlformats.org/officeDocument/2006/relationships/hyperlink" Target="https://arxiv.org/abs/1606.08415" TargetMode="External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12" Type="http://schemas.openxmlformats.org/officeDocument/2006/relationships/hyperlink" Target="https://arxiv.org/abs/1710.05941" TargetMode="External"/><Relationship Id="rId17" Type="http://schemas.openxmlformats.org/officeDocument/2006/relationships/image" Target="../media/image63.png"/><Relationship Id="rId2" Type="http://schemas.openxmlformats.org/officeDocument/2006/relationships/image" Target="../media/image49.png"/><Relationship Id="rId16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jpg"/><Relationship Id="rId11" Type="http://schemas.openxmlformats.org/officeDocument/2006/relationships/image" Target="../media/image58.png"/><Relationship Id="rId5" Type="http://schemas.openxmlformats.org/officeDocument/2006/relationships/image" Target="../media/image52.png"/><Relationship Id="rId15" Type="http://schemas.openxmlformats.org/officeDocument/2006/relationships/image" Target="../media/image61.png"/><Relationship Id="rId10" Type="http://schemas.openxmlformats.org/officeDocument/2006/relationships/image" Target="../media/image57.png"/><Relationship Id="rId19" Type="http://schemas.openxmlformats.org/officeDocument/2006/relationships/image" Target="../media/image64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Relationship Id="rId14" Type="http://schemas.openxmlformats.org/officeDocument/2006/relationships/image" Target="../media/image6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jpg"/><Relationship Id="rId5" Type="http://schemas.openxmlformats.org/officeDocument/2006/relationships/image" Target="../media/image68.jpg"/><Relationship Id="rId4" Type="http://schemas.openxmlformats.org/officeDocument/2006/relationships/image" Target="../media/image6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jpg"/><Relationship Id="rId3" Type="http://schemas.openxmlformats.org/officeDocument/2006/relationships/image" Target="../media/image73.jpg"/><Relationship Id="rId7" Type="http://schemas.openxmlformats.org/officeDocument/2006/relationships/image" Target="../media/image77.png"/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jpg"/><Relationship Id="rId4" Type="http://schemas.openxmlformats.org/officeDocument/2006/relationships/image" Target="../media/image7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13" Type="http://schemas.openxmlformats.org/officeDocument/2006/relationships/image" Target="../media/image88.jpg"/><Relationship Id="rId18" Type="http://schemas.openxmlformats.org/officeDocument/2006/relationships/image" Target="../media/image93.jpg"/><Relationship Id="rId3" Type="http://schemas.openxmlformats.org/officeDocument/2006/relationships/image" Target="../media/image80.png"/><Relationship Id="rId7" Type="http://schemas.openxmlformats.org/officeDocument/2006/relationships/image" Target="../media/image84.png"/><Relationship Id="rId12" Type="http://schemas.openxmlformats.org/officeDocument/2006/relationships/image" Target="../media/image87.jpg"/><Relationship Id="rId17" Type="http://schemas.openxmlformats.org/officeDocument/2006/relationships/image" Target="../media/image92.jpg"/><Relationship Id="rId2" Type="http://schemas.openxmlformats.org/officeDocument/2006/relationships/image" Target="../media/image79.png"/><Relationship Id="rId16" Type="http://schemas.openxmlformats.org/officeDocument/2006/relationships/image" Target="../media/image9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11" Type="http://schemas.openxmlformats.org/officeDocument/2006/relationships/image" Target="../media/image86.jpg"/><Relationship Id="rId5" Type="http://schemas.openxmlformats.org/officeDocument/2006/relationships/image" Target="../media/image82.png"/><Relationship Id="rId15" Type="http://schemas.openxmlformats.org/officeDocument/2006/relationships/image" Target="../media/image90.jpg"/><Relationship Id="rId10" Type="http://schemas.openxmlformats.org/officeDocument/2006/relationships/image" Target="../media/image78.jpg"/><Relationship Id="rId4" Type="http://schemas.openxmlformats.org/officeDocument/2006/relationships/image" Target="../media/image81.png"/><Relationship Id="rId9" Type="http://schemas.openxmlformats.org/officeDocument/2006/relationships/image" Target="../media/image75.jpg"/><Relationship Id="rId14" Type="http://schemas.openxmlformats.org/officeDocument/2006/relationships/image" Target="../media/image89.jp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13" Type="http://schemas.openxmlformats.org/officeDocument/2006/relationships/image" Target="../media/image89.jpg"/><Relationship Id="rId3" Type="http://schemas.openxmlformats.org/officeDocument/2006/relationships/image" Target="../media/image95.png"/><Relationship Id="rId7" Type="http://schemas.openxmlformats.org/officeDocument/2006/relationships/image" Target="../media/image99.png"/><Relationship Id="rId12" Type="http://schemas.openxmlformats.org/officeDocument/2006/relationships/image" Target="../media/image88.jp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11" Type="http://schemas.openxmlformats.org/officeDocument/2006/relationships/image" Target="../media/image87.jpg"/><Relationship Id="rId5" Type="http://schemas.openxmlformats.org/officeDocument/2006/relationships/image" Target="../media/image97.png"/><Relationship Id="rId10" Type="http://schemas.openxmlformats.org/officeDocument/2006/relationships/image" Target="../media/image78.jpg"/><Relationship Id="rId4" Type="http://schemas.openxmlformats.org/officeDocument/2006/relationships/image" Target="../media/image96.png"/><Relationship Id="rId9" Type="http://schemas.openxmlformats.org/officeDocument/2006/relationships/image" Target="../media/image75.jpg"/><Relationship Id="rId14" Type="http://schemas.openxmlformats.org/officeDocument/2006/relationships/image" Target="../media/image90.jp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11.png"/><Relationship Id="rId18" Type="http://schemas.openxmlformats.org/officeDocument/2006/relationships/image" Target="../media/image5.png"/><Relationship Id="rId3" Type="http://schemas.openxmlformats.org/officeDocument/2006/relationships/image" Target="../media/image102.jpg"/><Relationship Id="rId21" Type="http://schemas.openxmlformats.org/officeDocument/2006/relationships/image" Target="../media/image115.jpg"/><Relationship Id="rId7" Type="http://schemas.openxmlformats.org/officeDocument/2006/relationships/image" Target="../media/image106.png"/><Relationship Id="rId12" Type="http://schemas.openxmlformats.org/officeDocument/2006/relationships/image" Target="../media/image110.jpg"/><Relationship Id="rId17" Type="http://schemas.openxmlformats.org/officeDocument/2006/relationships/image" Target="../media/image6.png"/><Relationship Id="rId2" Type="http://schemas.openxmlformats.org/officeDocument/2006/relationships/image" Target="../media/image101.jpg"/><Relationship Id="rId16" Type="http://schemas.openxmlformats.org/officeDocument/2006/relationships/image" Target="../media/image112.png"/><Relationship Id="rId20" Type="http://schemas.openxmlformats.org/officeDocument/2006/relationships/image" Target="../media/image11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jpg"/><Relationship Id="rId11" Type="http://schemas.openxmlformats.org/officeDocument/2006/relationships/image" Target="../media/image109.jpg"/><Relationship Id="rId24" Type="http://schemas.openxmlformats.org/officeDocument/2006/relationships/image" Target="../media/image118.jpg"/><Relationship Id="rId5" Type="http://schemas.openxmlformats.org/officeDocument/2006/relationships/image" Target="../media/image104.jpg"/><Relationship Id="rId15" Type="http://schemas.openxmlformats.org/officeDocument/2006/relationships/image" Target="../media/image8.png"/><Relationship Id="rId23" Type="http://schemas.openxmlformats.org/officeDocument/2006/relationships/image" Target="../media/image117.jpg"/><Relationship Id="rId10" Type="http://schemas.openxmlformats.org/officeDocument/2006/relationships/image" Target="../media/image108.jpg"/><Relationship Id="rId19" Type="http://schemas.openxmlformats.org/officeDocument/2006/relationships/image" Target="../media/image113.jpg"/><Relationship Id="rId4" Type="http://schemas.openxmlformats.org/officeDocument/2006/relationships/image" Target="../media/image103.jpg"/><Relationship Id="rId9" Type="http://schemas.openxmlformats.org/officeDocument/2006/relationships/image" Target="../media/image107.png"/><Relationship Id="rId14" Type="http://schemas.openxmlformats.org/officeDocument/2006/relationships/image" Target="../media/image9.png"/><Relationship Id="rId22" Type="http://schemas.openxmlformats.org/officeDocument/2006/relationships/image" Target="../media/image116.jpg"/></Relationships>
</file>

<file path=ppt/slides/_rels/slide2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6.jpg"/><Relationship Id="rId18" Type="http://schemas.openxmlformats.org/officeDocument/2006/relationships/image" Target="../media/image130.png"/><Relationship Id="rId26" Type="http://schemas.openxmlformats.org/officeDocument/2006/relationships/image" Target="../media/image135.png"/><Relationship Id="rId39" Type="http://schemas.openxmlformats.org/officeDocument/2006/relationships/image" Target="../media/image106.png"/><Relationship Id="rId21" Type="http://schemas.openxmlformats.org/officeDocument/2006/relationships/image" Target="../media/image100.png"/><Relationship Id="rId34" Type="http://schemas.openxmlformats.org/officeDocument/2006/relationships/image" Target="../media/image138.png"/><Relationship Id="rId42" Type="http://schemas.openxmlformats.org/officeDocument/2006/relationships/image" Target="../media/image143.jpg"/><Relationship Id="rId7" Type="http://schemas.openxmlformats.org/officeDocument/2006/relationships/image" Target="../media/image120.jpg"/><Relationship Id="rId2" Type="http://schemas.openxmlformats.org/officeDocument/2006/relationships/image" Target="../media/image119.jpg"/><Relationship Id="rId16" Type="http://schemas.openxmlformats.org/officeDocument/2006/relationships/image" Target="../media/image128.png"/><Relationship Id="rId20" Type="http://schemas.openxmlformats.org/officeDocument/2006/relationships/image" Target="../media/image132.png"/><Relationship Id="rId29" Type="http://schemas.openxmlformats.org/officeDocument/2006/relationships/image" Target="../media/image103.jpg"/><Relationship Id="rId41" Type="http://schemas.openxmlformats.org/officeDocument/2006/relationships/image" Target="../media/image14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jpg"/><Relationship Id="rId11" Type="http://schemas.openxmlformats.org/officeDocument/2006/relationships/image" Target="../media/image124.png"/><Relationship Id="rId24" Type="http://schemas.openxmlformats.org/officeDocument/2006/relationships/image" Target="../media/image134.png"/><Relationship Id="rId32" Type="http://schemas.openxmlformats.org/officeDocument/2006/relationships/image" Target="../media/image96.png"/><Relationship Id="rId37" Type="http://schemas.openxmlformats.org/officeDocument/2006/relationships/image" Target="../media/image102.jpg"/><Relationship Id="rId40" Type="http://schemas.openxmlformats.org/officeDocument/2006/relationships/image" Target="../media/image141.png"/><Relationship Id="rId5" Type="http://schemas.openxmlformats.org/officeDocument/2006/relationships/image" Target="../media/image89.jpg"/><Relationship Id="rId15" Type="http://schemas.openxmlformats.org/officeDocument/2006/relationships/image" Target="../media/image99.png"/><Relationship Id="rId23" Type="http://schemas.openxmlformats.org/officeDocument/2006/relationships/image" Target="../media/image10.png"/><Relationship Id="rId28" Type="http://schemas.openxmlformats.org/officeDocument/2006/relationships/image" Target="../media/image137.jpg"/><Relationship Id="rId36" Type="http://schemas.openxmlformats.org/officeDocument/2006/relationships/image" Target="../media/image139.png"/><Relationship Id="rId10" Type="http://schemas.openxmlformats.org/officeDocument/2006/relationships/image" Target="../media/image123.jpg"/><Relationship Id="rId19" Type="http://schemas.openxmlformats.org/officeDocument/2006/relationships/image" Target="../media/image131.png"/><Relationship Id="rId31" Type="http://schemas.openxmlformats.org/officeDocument/2006/relationships/image" Target="../media/image7.png"/><Relationship Id="rId4" Type="http://schemas.openxmlformats.org/officeDocument/2006/relationships/image" Target="../media/image88.jpg"/><Relationship Id="rId9" Type="http://schemas.openxmlformats.org/officeDocument/2006/relationships/image" Target="../media/image122.jpg"/><Relationship Id="rId14" Type="http://schemas.openxmlformats.org/officeDocument/2006/relationships/image" Target="../media/image127.jpg"/><Relationship Id="rId22" Type="http://schemas.openxmlformats.org/officeDocument/2006/relationships/image" Target="../media/image133.png"/><Relationship Id="rId27" Type="http://schemas.openxmlformats.org/officeDocument/2006/relationships/image" Target="../media/image136.jpg"/><Relationship Id="rId30" Type="http://schemas.openxmlformats.org/officeDocument/2006/relationships/image" Target="../media/image104.jpg"/><Relationship Id="rId35" Type="http://schemas.openxmlformats.org/officeDocument/2006/relationships/image" Target="../media/image105.jpg"/><Relationship Id="rId8" Type="http://schemas.openxmlformats.org/officeDocument/2006/relationships/image" Target="../media/image121.jpg"/><Relationship Id="rId3" Type="http://schemas.openxmlformats.org/officeDocument/2006/relationships/image" Target="../media/image87.jpg"/><Relationship Id="rId12" Type="http://schemas.openxmlformats.org/officeDocument/2006/relationships/image" Target="../media/image125.jpg"/><Relationship Id="rId17" Type="http://schemas.openxmlformats.org/officeDocument/2006/relationships/image" Target="../media/image129.png"/><Relationship Id="rId25" Type="http://schemas.openxmlformats.org/officeDocument/2006/relationships/image" Target="../media/image111.png"/><Relationship Id="rId33" Type="http://schemas.openxmlformats.org/officeDocument/2006/relationships/image" Target="../media/image112.png"/><Relationship Id="rId38" Type="http://schemas.openxmlformats.org/officeDocument/2006/relationships/image" Target="../media/image140.jpg"/></Relationships>
</file>

<file path=ppt/slides/_rels/slide2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99.png"/><Relationship Id="rId18" Type="http://schemas.openxmlformats.org/officeDocument/2006/relationships/image" Target="../media/image132.png"/><Relationship Id="rId26" Type="http://schemas.openxmlformats.org/officeDocument/2006/relationships/image" Target="../media/image137.jpg"/><Relationship Id="rId21" Type="http://schemas.openxmlformats.org/officeDocument/2006/relationships/image" Target="../media/image102.jpg"/><Relationship Id="rId34" Type="http://schemas.openxmlformats.org/officeDocument/2006/relationships/image" Target="../media/image96.png"/><Relationship Id="rId7" Type="http://schemas.openxmlformats.org/officeDocument/2006/relationships/image" Target="../media/image122.jpg"/><Relationship Id="rId12" Type="http://schemas.openxmlformats.org/officeDocument/2006/relationships/image" Target="../media/image127.jpg"/><Relationship Id="rId17" Type="http://schemas.openxmlformats.org/officeDocument/2006/relationships/image" Target="../media/image131.png"/><Relationship Id="rId25" Type="http://schemas.openxmlformats.org/officeDocument/2006/relationships/image" Target="../media/image136.jpg"/><Relationship Id="rId33" Type="http://schemas.openxmlformats.org/officeDocument/2006/relationships/image" Target="../media/image7.png"/><Relationship Id="rId2" Type="http://schemas.openxmlformats.org/officeDocument/2006/relationships/image" Target="../media/image87.jpg"/><Relationship Id="rId16" Type="http://schemas.openxmlformats.org/officeDocument/2006/relationships/image" Target="../media/image130.png"/><Relationship Id="rId20" Type="http://schemas.openxmlformats.org/officeDocument/2006/relationships/image" Target="../media/image133.png"/><Relationship Id="rId29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jpg"/><Relationship Id="rId11" Type="http://schemas.openxmlformats.org/officeDocument/2006/relationships/image" Target="../media/image126.jpg"/><Relationship Id="rId24" Type="http://schemas.openxmlformats.org/officeDocument/2006/relationships/image" Target="../media/image135.png"/><Relationship Id="rId32" Type="http://schemas.openxmlformats.org/officeDocument/2006/relationships/image" Target="../media/image104.jpg"/><Relationship Id="rId37" Type="http://schemas.openxmlformats.org/officeDocument/2006/relationships/image" Target="../media/image105.jpg"/><Relationship Id="rId5" Type="http://schemas.openxmlformats.org/officeDocument/2006/relationships/image" Target="../media/image90.jpg"/><Relationship Id="rId15" Type="http://schemas.openxmlformats.org/officeDocument/2006/relationships/image" Target="../media/image129.png"/><Relationship Id="rId23" Type="http://schemas.openxmlformats.org/officeDocument/2006/relationships/image" Target="../media/image111.png"/><Relationship Id="rId28" Type="http://schemas.openxmlformats.org/officeDocument/2006/relationships/image" Target="../media/image139.png"/><Relationship Id="rId36" Type="http://schemas.openxmlformats.org/officeDocument/2006/relationships/image" Target="../media/image138.png"/><Relationship Id="rId10" Type="http://schemas.openxmlformats.org/officeDocument/2006/relationships/image" Target="../media/image125.jpg"/><Relationship Id="rId19" Type="http://schemas.openxmlformats.org/officeDocument/2006/relationships/image" Target="../media/image100.png"/><Relationship Id="rId31" Type="http://schemas.openxmlformats.org/officeDocument/2006/relationships/image" Target="../media/image103.jpg"/><Relationship Id="rId4" Type="http://schemas.openxmlformats.org/officeDocument/2006/relationships/image" Target="../media/image89.jpg"/><Relationship Id="rId9" Type="http://schemas.openxmlformats.org/officeDocument/2006/relationships/image" Target="../media/image124.png"/><Relationship Id="rId14" Type="http://schemas.openxmlformats.org/officeDocument/2006/relationships/image" Target="../media/image128.png"/><Relationship Id="rId22" Type="http://schemas.openxmlformats.org/officeDocument/2006/relationships/image" Target="../media/image140.jpg"/><Relationship Id="rId27" Type="http://schemas.openxmlformats.org/officeDocument/2006/relationships/image" Target="../media/image144.png"/><Relationship Id="rId30" Type="http://schemas.openxmlformats.org/officeDocument/2006/relationships/image" Target="../media/image134.png"/><Relationship Id="rId35" Type="http://schemas.openxmlformats.org/officeDocument/2006/relationships/image" Target="../media/image112.png"/><Relationship Id="rId8" Type="http://schemas.openxmlformats.org/officeDocument/2006/relationships/image" Target="../media/image123.jpg"/><Relationship Id="rId3" Type="http://schemas.openxmlformats.org/officeDocument/2006/relationships/image" Target="../media/image88.jp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1.jpg"/><Relationship Id="rId3" Type="http://schemas.openxmlformats.org/officeDocument/2006/relationships/image" Target="../media/image146.jpg"/><Relationship Id="rId7" Type="http://schemas.openxmlformats.org/officeDocument/2006/relationships/image" Target="../media/image150.jpg"/><Relationship Id="rId2" Type="http://schemas.openxmlformats.org/officeDocument/2006/relationships/image" Target="../media/image14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9.jpg"/><Relationship Id="rId5" Type="http://schemas.openxmlformats.org/officeDocument/2006/relationships/image" Target="../media/image148.jpg"/><Relationship Id="rId4" Type="http://schemas.openxmlformats.org/officeDocument/2006/relationships/image" Target="../media/image147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wmf"/><Relationship Id="rId7" Type="http://schemas.openxmlformats.org/officeDocument/2006/relationships/image" Target="../media/image18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17.wmf"/><Relationship Id="rId4" Type="http://schemas.openxmlformats.org/officeDocument/2006/relationships/oleObject" Target="../embeddings/oleObject2.bin"/></Relationships>
</file>

<file path=ppt/slides/_rels/slide3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53.png"/><Relationship Id="rId18" Type="http://schemas.openxmlformats.org/officeDocument/2006/relationships/image" Target="../media/image156.png"/><Relationship Id="rId26" Type="http://schemas.openxmlformats.org/officeDocument/2006/relationships/image" Target="../media/image112.png"/><Relationship Id="rId39" Type="http://schemas.openxmlformats.org/officeDocument/2006/relationships/image" Target="../media/image158.jpg"/><Relationship Id="rId21" Type="http://schemas.openxmlformats.org/officeDocument/2006/relationships/image" Target="../media/image111.png"/><Relationship Id="rId34" Type="http://schemas.openxmlformats.org/officeDocument/2006/relationships/image" Target="../media/image120.jpg"/><Relationship Id="rId42" Type="http://schemas.openxmlformats.org/officeDocument/2006/relationships/image" Target="../media/image161.jpg"/><Relationship Id="rId7" Type="http://schemas.openxmlformats.org/officeDocument/2006/relationships/image" Target="../media/image126.jpg"/><Relationship Id="rId2" Type="http://schemas.openxmlformats.org/officeDocument/2006/relationships/image" Target="../media/image108.jpg"/><Relationship Id="rId16" Type="http://schemas.openxmlformats.org/officeDocument/2006/relationships/image" Target="../media/image99.png"/><Relationship Id="rId20" Type="http://schemas.openxmlformats.org/officeDocument/2006/relationships/image" Target="../media/image140.jpg"/><Relationship Id="rId29" Type="http://schemas.openxmlformats.org/officeDocument/2006/relationships/image" Target="../media/image6.png"/><Relationship Id="rId41" Type="http://schemas.openxmlformats.org/officeDocument/2006/relationships/image" Target="../media/image16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5.jpg"/><Relationship Id="rId11" Type="http://schemas.openxmlformats.org/officeDocument/2006/relationships/image" Target="../media/image152.png"/><Relationship Id="rId24" Type="http://schemas.openxmlformats.org/officeDocument/2006/relationships/image" Target="../media/image136.jpg"/><Relationship Id="rId32" Type="http://schemas.openxmlformats.org/officeDocument/2006/relationships/image" Target="../media/image105.jpg"/><Relationship Id="rId37" Type="http://schemas.openxmlformats.org/officeDocument/2006/relationships/image" Target="../media/image116.jpg"/><Relationship Id="rId40" Type="http://schemas.openxmlformats.org/officeDocument/2006/relationships/image" Target="../media/image159.jpg"/><Relationship Id="rId5" Type="http://schemas.openxmlformats.org/officeDocument/2006/relationships/image" Target="../media/image110.jpg"/><Relationship Id="rId15" Type="http://schemas.openxmlformats.org/officeDocument/2006/relationships/image" Target="../media/image155.png"/><Relationship Id="rId23" Type="http://schemas.openxmlformats.org/officeDocument/2006/relationships/image" Target="../media/image157.png"/><Relationship Id="rId28" Type="http://schemas.openxmlformats.org/officeDocument/2006/relationships/image" Target="../media/image5.png"/><Relationship Id="rId36" Type="http://schemas.openxmlformats.org/officeDocument/2006/relationships/image" Target="../media/image115.jpg"/><Relationship Id="rId10" Type="http://schemas.openxmlformats.org/officeDocument/2006/relationships/image" Target="../media/image100.png"/><Relationship Id="rId19" Type="http://schemas.openxmlformats.org/officeDocument/2006/relationships/image" Target="../media/image102.jpg"/><Relationship Id="rId31" Type="http://schemas.openxmlformats.org/officeDocument/2006/relationships/image" Target="../media/image104.jpg"/><Relationship Id="rId4" Type="http://schemas.openxmlformats.org/officeDocument/2006/relationships/image" Target="../media/image109.jpg"/><Relationship Id="rId9" Type="http://schemas.openxmlformats.org/officeDocument/2006/relationships/image" Target="../media/image131.png"/><Relationship Id="rId14" Type="http://schemas.openxmlformats.org/officeDocument/2006/relationships/image" Target="../media/image154.png"/><Relationship Id="rId22" Type="http://schemas.openxmlformats.org/officeDocument/2006/relationships/image" Target="../media/image9.png"/><Relationship Id="rId27" Type="http://schemas.openxmlformats.org/officeDocument/2006/relationships/image" Target="../media/image7.png"/><Relationship Id="rId30" Type="http://schemas.openxmlformats.org/officeDocument/2006/relationships/image" Target="../media/image103.jpg"/><Relationship Id="rId35" Type="http://schemas.openxmlformats.org/officeDocument/2006/relationships/image" Target="../media/image101.jpg"/><Relationship Id="rId8" Type="http://schemas.openxmlformats.org/officeDocument/2006/relationships/image" Target="../media/image127.jpg"/><Relationship Id="rId3" Type="http://schemas.openxmlformats.org/officeDocument/2006/relationships/image" Target="../media/image118.jpg"/><Relationship Id="rId12" Type="http://schemas.openxmlformats.org/officeDocument/2006/relationships/image" Target="../media/image130.png"/><Relationship Id="rId17" Type="http://schemas.openxmlformats.org/officeDocument/2006/relationships/image" Target="../media/image129.png"/><Relationship Id="rId25" Type="http://schemas.openxmlformats.org/officeDocument/2006/relationships/image" Target="../media/image137.jpg"/><Relationship Id="rId33" Type="http://schemas.openxmlformats.org/officeDocument/2006/relationships/image" Target="../media/image123.jpg"/><Relationship Id="rId38" Type="http://schemas.openxmlformats.org/officeDocument/2006/relationships/image" Target="../media/image117.jpg"/></Relationships>
</file>

<file path=ppt/slides/_rels/slide3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53.png"/><Relationship Id="rId18" Type="http://schemas.openxmlformats.org/officeDocument/2006/relationships/image" Target="../media/image156.png"/><Relationship Id="rId26" Type="http://schemas.openxmlformats.org/officeDocument/2006/relationships/image" Target="../media/image112.png"/><Relationship Id="rId39" Type="http://schemas.openxmlformats.org/officeDocument/2006/relationships/image" Target="../media/image158.jpg"/><Relationship Id="rId21" Type="http://schemas.openxmlformats.org/officeDocument/2006/relationships/image" Target="../media/image111.png"/><Relationship Id="rId34" Type="http://schemas.openxmlformats.org/officeDocument/2006/relationships/image" Target="../media/image120.jpg"/><Relationship Id="rId42" Type="http://schemas.openxmlformats.org/officeDocument/2006/relationships/image" Target="../media/image162.jpg"/><Relationship Id="rId7" Type="http://schemas.openxmlformats.org/officeDocument/2006/relationships/image" Target="../media/image126.jpg"/><Relationship Id="rId2" Type="http://schemas.openxmlformats.org/officeDocument/2006/relationships/image" Target="../media/image108.jpg"/><Relationship Id="rId16" Type="http://schemas.openxmlformats.org/officeDocument/2006/relationships/image" Target="../media/image99.png"/><Relationship Id="rId20" Type="http://schemas.openxmlformats.org/officeDocument/2006/relationships/image" Target="../media/image140.jpg"/><Relationship Id="rId29" Type="http://schemas.openxmlformats.org/officeDocument/2006/relationships/image" Target="../media/image6.png"/><Relationship Id="rId41" Type="http://schemas.openxmlformats.org/officeDocument/2006/relationships/image" Target="../media/image16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5.jpg"/><Relationship Id="rId11" Type="http://schemas.openxmlformats.org/officeDocument/2006/relationships/image" Target="../media/image152.png"/><Relationship Id="rId24" Type="http://schemas.openxmlformats.org/officeDocument/2006/relationships/image" Target="../media/image136.jpg"/><Relationship Id="rId32" Type="http://schemas.openxmlformats.org/officeDocument/2006/relationships/image" Target="../media/image105.jpg"/><Relationship Id="rId37" Type="http://schemas.openxmlformats.org/officeDocument/2006/relationships/image" Target="../media/image116.jpg"/><Relationship Id="rId40" Type="http://schemas.openxmlformats.org/officeDocument/2006/relationships/image" Target="../media/image159.jpg"/><Relationship Id="rId5" Type="http://schemas.openxmlformats.org/officeDocument/2006/relationships/image" Target="../media/image110.jpg"/><Relationship Id="rId15" Type="http://schemas.openxmlformats.org/officeDocument/2006/relationships/image" Target="../media/image155.png"/><Relationship Id="rId23" Type="http://schemas.openxmlformats.org/officeDocument/2006/relationships/image" Target="../media/image157.png"/><Relationship Id="rId28" Type="http://schemas.openxmlformats.org/officeDocument/2006/relationships/image" Target="../media/image5.png"/><Relationship Id="rId36" Type="http://schemas.openxmlformats.org/officeDocument/2006/relationships/image" Target="../media/image115.jpg"/><Relationship Id="rId10" Type="http://schemas.openxmlformats.org/officeDocument/2006/relationships/image" Target="../media/image100.png"/><Relationship Id="rId19" Type="http://schemas.openxmlformats.org/officeDocument/2006/relationships/image" Target="../media/image102.jpg"/><Relationship Id="rId31" Type="http://schemas.openxmlformats.org/officeDocument/2006/relationships/image" Target="../media/image104.jpg"/><Relationship Id="rId4" Type="http://schemas.openxmlformats.org/officeDocument/2006/relationships/image" Target="../media/image109.jpg"/><Relationship Id="rId9" Type="http://schemas.openxmlformats.org/officeDocument/2006/relationships/image" Target="../media/image131.png"/><Relationship Id="rId14" Type="http://schemas.openxmlformats.org/officeDocument/2006/relationships/image" Target="../media/image154.png"/><Relationship Id="rId22" Type="http://schemas.openxmlformats.org/officeDocument/2006/relationships/image" Target="../media/image9.png"/><Relationship Id="rId27" Type="http://schemas.openxmlformats.org/officeDocument/2006/relationships/image" Target="../media/image7.png"/><Relationship Id="rId30" Type="http://schemas.openxmlformats.org/officeDocument/2006/relationships/image" Target="../media/image103.jpg"/><Relationship Id="rId35" Type="http://schemas.openxmlformats.org/officeDocument/2006/relationships/image" Target="../media/image101.jpg"/><Relationship Id="rId43" Type="http://schemas.openxmlformats.org/officeDocument/2006/relationships/image" Target="../media/image161.jpg"/><Relationship Id="rId8" Type="http://schemas.openxmlformats.org/officeDocument/2006/relationships/image" Target="../media/image127.jpg"/><Relationship Id="rId3" Type="http://schemas.openxmlformats.org/officeDocument/2006/relationships/image" Target="../media/image118.jpg"/><Relationship Id="rId12" Type="http://schemas.openxmlformats.org/officeDocument/2006/relationships/image" Target="../media/image130.png"/><Relationship Id="rId17" Type="http://schemas.openxmlformats.org/officeDocument/2006/relationships/image" Target="../media/image129.png"/><Relationship Id="rId25" Type="http://schemas.openxmlformats.org/officeDocument/2006/relationships/image" Target="../media/image137.jpg"/><Relationship Id="rId33" Type="http://schemas.openxmlformats.org/officeDocument/2006/relationships/image" Target="../media/image123.jpg"/><Relationship Id="rId38" Type="http://schemas.openxmlformats.org/officeDocument/2006/relationships/image" Target="../media/image117.jpg"/></Relationships>
</file>

<file path=ppt/slides/_rels/slide3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53.png"/><Relationship Id="rId18" Type="http://schemas.openxmlformats.org/officeDocument/2006/relationships/image" Target="../media/image156.png"/><Relationship Id="rId26" Type="http://schemas.openxmlformats.org/officeDocument/2006/relationships/image" Target="../media/image112.png"/><Relationship Id="rId39" Type="http://schemas.openxmlformats.org/officeDocument/2006/relationships/image" Target="../media/image158.jpg"/><Relationship Id="rId21" Type="http://schemas.openxmlformats.org/officeDocument/2006/relationships/image" Target="../media/image111.png"/><Relationship Id="rId34" Type="http://schemas.openxmlformats.org/officeDocument/2006/relationships/image" Target="../media/image120.jpg"/><Relationship Id="rId42" Type="http://schemas.openxmlformats.org/officeDocument/2006/relationships/image" Target="../media/image162.jpg"/><Relationship Id="rId7" Type="http://schemas.openxmlformats.org/officeDocument/2006/relationships/image" Target="../media/image126.jpg"/><Relationship Id="rId2" Type="http://schemas.openxmlformats.org/officeDocument/2006/relationships/image" Target="../media/image108.jpg"/><Relationship Id="rId16" Type="http://schemas.openxmlformats.org/officeDocument/2006/relationships/image" Target="../media/image99.png"/><Relationship Id="rId20" Type="http://schemas.openxmlformats.org/officeDocument/2006/relationships/image" Target="../media/image140.jpg"/><Relationship Id="rId29" Type="http://schemas.openxmlformats.org/officeDocument/2006/relationships/image" Target="../media/image6.png"/><Relationship Id="rId41" Type="http://schemas.openxmlformats.org/officeDocument/2006/relationships/image" Target="../media/image16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5.jpg"/><Relationship Id="rId11" Type="http://schemas.openxmlformats.org/officeDocument/2006/relationships/image" Target="../media/image152.png"/><Relationship Id="rId24" Type="http://schemas.openxmlformats.org/officeDocument/2006/relationships/image" Target="../media/image136.jpg"/><Relationship Id="rId32" Type="http://schemas.openxmlformats.org/officeDocument/2006/relationships/image" Target="../media/image105.jpg"/><Relationship Id="rId37" Type="http://schemas.openxmlformats.org/officeDocument/2006/relationships/image" Target="../media/image116.jpg"/><Relationship Id="rId40" Type="http://schemas.openxmlformats.org/officeDocument/2006/relationships/image" Target="../media/image159.jpg"/><Relationship Id="rId5" Type="http://schemas.openxmlformats.org/officeDocument/2006/relationships/image" Target="../media/image110.jpg"/><Relationship Id="rId15" Type="http://schemas.openxmlformats.org/officeDocument/2006/relationships/image" Target="../media/image155.png"/><Relationship Id="rId23" Type="http://schemas.openxmlformats.org/officeDocument/2006/relationships/image" Target="../media/image157.png"/><Relationship Id="rId28" Type="http://schemas.openxmlformats.org/officeDocument/2006/relationships/image" Target="../media/image5.png"/><Relationship Id="rId36" Type="http://schemas.openxmlformats.org/officeDocument/2006/relationships/image" Target="../media/image115.jpg"/><Relationship Id="rId10" Type="http://schemas.openxmlformats.org/officeDocument/2006/relationships/image" Target="../media/image100.png"/><Relationship Id="rId19" Type="http://schemas.openxmlformats.org/officeDocument/2006/relationships/image" Target="../media/image102.jpg"/><Relationship Id="rId31" Type="http://schemas.openxmlformats.org/officeDocument/2006/relationships/image" Target="../media/image104.jpg"/><Relationship Id="rId4" Type="http://schemas.openxmlformats.org/officeDocument/2006/relationships/image" Target="../media/image109.jpg"/><Relationship Id="rId9" Type="http://schemas.openxmlformats.org/officeDocument/2006/relationships/image" Target="../media/image131.png"/><Relationship Id="rId14" Type="http://schemas.openxmlformats.org/officeDocument/2006/relationships/image" Target="../media/image154.png"/><Relationship Id="rId22" Type="http://schemas.openxmlformats.org/officeDocument/2006/relationships/image" Target="../media/image9.png"/><Relationship Id="rId27" Type="http://schemas.openxmlformats.org/officeDocument/2006/relationships/image" Target="../media/image7.png"/><Relationship Id="rId30" Type="http://schemas.openxmlformats.org/officeDocument/2006/relationships/image" Target="../media/image103.jpg"/><Relationship Id="rId35" Type="http://schemas.openxmlformats.org/officeDocument/2006/relationships/image" Target="../media/image101.jpg"/><Relationship Id="rId43" Type="http://schemas.openxmlformats.org/officeDocument/2006/relationships/image" Target="../media/image161.jpg"/><Relationship Id="rId8" Type="http://schemas.openxmlformats.org/officeDocument/2006/relationships/image" Target="../media/image127.jpg"/><Relationship Id="rId3" Type="http://schemas.openxmlformats.org/officeDocument/2006/relationships/image" Target="../media/image118.jpg"/><Relationship Id="rId12" Type="http://schemas.openxmlformats.org/officeDocument/2006/relationships/image" Target="../media/image130.png"/><Relationship Id="rId17" Type="http://schemas.openxmlformats.org/officeDocument/2006/relationships/image" Target="../media/image129.png"/><Relationship Id="rId25" Type="http://schemas.openxmlformats.org/officeDocument/2006/relationships/image" Target="../media/image137.jpg"/><Relationship Id="rId33" Type="http://schemas.openxmlformats.org/officeDocument/2006/relationships/image" Target="../media/image123.jpg"/><Relationship Id="rId38" Type="http://schemas.openxmlformats.org/officeDocument/2006/relationships/image" Target="../media/image117.jpg"/></Relationships>
</file>

<file path=ppt/slides/_rels/slide3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53.png"/><Relationship Id="rId18" Type="http://schemas.openxmlformats.org/officeDocument/2006/relationships/image" Target="../media/image156.png"/><Relationship Id="rId26" Type="http://schemas.openxmlformats.org/officeDocument/2006/relationships/image" Target="../media/image112.png"/><Relationship Id="rId39" Type="http://schemas.openxmlformats.org/officeDocument/2006/relationships/image" Target="../media/image158.jpg"/><Relationship Id="rId21" Type="http://schemas.openxmlformats.org/officeDocument/2006/relationships/image" Target="../media/image111.png"/><Relationship Id="rId34" Type="http://schemas.openxmlformats.org/officeDocument/2006/relationships/image" Target="../media/image120.jpg"/><Relationship Id="rId42" Type="http://schemas.openxmlformats.org/officeDocument/2006/relationships/image" Target="../media/image162.jpg"/><Relationship Id="rId7" Type="http://schemas.openxmlformats.org/officeDocument/2006/relationships/image" Target="../media/image126.jpg"/><Relationship Id="rId2" Type="http://schemas.openxmlformats.org/officeDocument/2006/relationships/image" Target="../media/image108.jpg"/><Relationship Id="rId16" Type="http://schemas.openxmlformats.org/officeDocument/2006/relationships/image" Target="../media/image99.png"/><Relationship Id="rId20" Type="http://schemas.openxmlformats.org/officeDocument/2006/relationships/image" Target="../media/image140.jpg"/><Relationship Id="rId29" Type="http://schemas.openxmlformats.org/officeDocument/2006/relationships/image" Target="../media/image6.png"/><Relationship Id="rId41" Type="http://schemas.openxmlformats.org/officeDocument/2006/relationships/image" Target="../media/image16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5.jpg"/><Relationship Id="rId11" Type="http://schemas.openxmlformats.org/officeDocument/2006/relationships/image" Target="../media/image152.png"/><Relationship Id="rId24" Type="http://schemas.openxmlformats.org/officeDocument/2006/relationships/image" Target="../media/image136.jpg"/><Relationship Id="rId32" Type="http://schemas.openxmlformats.org/officeDocument/2006/relationships/image" Target="../media/image105.jpg"/><Relationship Id="rId37" Type="http://schemas.openxmlformats.org/officeDocument/2006/relationships/image" Target="../media/image116.jpg"/><Relationship Id="rId40" Type="http://schemas.openxmlformats.org/officeDocument/2006/relationships/image" Target="../media/image159.jpg"/><Relationship Id="rId5" Type="http://schemas.openxmlformats.org/officeDocument/2006/relationships/image" Target="../media/image110.jpg"/><Relationship Id="rId15" Type="http://schemas.openxmlformats.org/officeDocument/2006/relationships/image" Target="../media/image155.png"/><Relationship Id="rId23" Type="http://schemas.openxmlformats.org/officeDocument/2006/relationships/image" Target="../media/image157.png"/><Relationship Id="rId28" Type="http://schemas.openxmlformats.org/officeDocument/2006/relationships/image" Target="../media/image5.png"/><Relationship Id="rId36" Type="http://schemas.openxmlformats.org/officeDocument/2006/relationships/image" Target="../media/image115.jpg"/><Relationship Id="rId10" Type="http://schemas.openxmlformats.org/officeDocument/2006/relationships/image" Target="../media/image100.png"/><Relationship Id="rId19" Type="http://schemas.openxmlformats.org/officeDocument/2006/relationships/image" Target="../media/image102.jpg"/><Relationship Id="rId31" Type="http://schemas.openxmlformats.org/officeDocument/2006/relationships/image" Target="../media/image104.jpg"/><Relationship Id="rId4" Type="http://schemas.openxmlformats.org/officeDocument/2006/relationships/image" Target="../media/image109.jpg"/><Relationship Id="rId9" Type="http://schemas.openxmlformats.org/officeDocument/2006/relationships/image" Target="../media/image131.png"/><Relationship Id="rId14" Type="http://schemas.openxmlformats.org/officeDocument/2006/relationships/image" Target="../media/image154.png"/><Relationship Id="rId22" Type="http://schemas.openxmlformats.org/officeDocument/2006/relationships/image" Target="../media/image9.png"/><Relationship Id="rId27" Type="http://schemas.openxmlformats.org/officeDocument/2006/relationships/image" Target="../media/image7.png"/><Relationship Id="rId30" Type="http://schemas.openxmlformats.org/officeDocument/2006/relationships/image" Target="../media/image103.jpg"/><Relationship Id="rId35" Type="http://schemas.openxmlformats.org/officeDocument/2006/relationships/image" Target="../media/image101.jpg"/><Relationship Id="rId43" Type="http://schemas.openxmlformats.org/officeDocument/2006/relationships/image" Target="../media/image161.jpg"/><Relationship Id="rId8" Type="http://schemas.openxmlformats.org/officeDocument/2006/relationships/image" Target="../media/image127.jpg"/><Relationship Id="rId3" Type="http://schemas.openxmlformats.org/officeDocument/2006/relationships/image" Target="../media/image118.jpg"/><Relationship Id="rId12" Type="http://schemas.openxmlformats.org/officeDocument/2006/relationships/image" Target="../media/image130.png"/><Relationship Id="rId17" Type="http://schemas.openxmlformats.org/officeDocument/2006/relationships/image" Target="../media/image129.png"/><Relationship Id="rId25" Type="http://schemas.openxmlformats.org/officeDocument/2006/relationships/image" Target="../media/image137.jpg"/><Relationship Id="rId33" Type="http://schemas.openxmlformats.org/officeDocument/2006/relationships/image" Target="../media/image123.jpg"/><Relationship Id="rId38" Type="http://schemas.openxmlformats.org/officeDocument/2006/relationships/image" Target="../media/image117.jpg"/></Relationships>
</file>

<file path=ppt/slides/_rels/slide3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53.png"/><Relationship Id="rId18" Type="http://schemas.openxmlformats.org/officeDocument/2006/relationships/image" Target="../media/image156.png"/><Relationship Id="rId26" Type="http://schemas.openxmlformats.org/officeDocument/2006/relationships/image" Target="../media/image112.png"/><Relationship Id="rId39" Type="http://schemas.openxmlformats.org/officeDocument/2006/relationships/image" Target="../media/image158.jpg"/><Relationship Id="rId21" Type="http://schemas.openxmlformats.org/officeDocument/2006/relationships/image" Target="../media/image111.png"/><Relationship Id="rId34" Type="http://schemas.openxmlformats.org/officeDocument/2006/relationships/image" Target="../media/image120.jpg"/><Relationship Id="rId42" Type="http://schemas.openxmlformats.org/officeDocument/2006/relationships/image" Target="../media/image161.jpg"/><Relationship Id="rId7" Type="http://schemas.openxmlformats.org/officeDocument/2006/relationships/image" Target="../media/image126.jpg"/><Relationship Id="rId2" Type="http://schemas.openxmlformats.org/officeDocument/2006/relationships/image" Target="../media/image108.jpg"/><Relationship Id="rId16" Type="http://schemas.openxmlformats.org/officeDocument/2006/relationships/image" Target="../media/image99.png"/><Relationship Id="rId20" Type="http://schemas.openxmlformats.org/officeDocument/2006/relationships/image" Target="../media/image140.jpg"/><Relationship Id="rId29" Type="http://schemas.openxmlformats.org/officeDocument/2006/relationships/image" Target="../media/image6.png"/><Relationship Id="rId41" Type="http://schemas.openxmlformats.org/officeDocument/2006/relationships/image" Target="../media/image16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5.jpg"/><Relationship Id="rId11" Type="http://schemas.openxmlformats.org/officeDocument/2006/relationships/image" Target="../media/image152.png"/><Relationship Id="rId24" Type="http://schemas.openxmlformats.org/officeDocument/2006/relationships/image" Target="../media/image136.jpg"/><Relationship Id="rId32" Type="http://schemas.openxmlformats.org/officeDocument/2006/relationships/image" Target="../media/image105.jpg"/><Relationship Id="rId37" Type="http://schemas.openxmlformats.org/officeDocument/2006/relationships/image" Target="../media/image116.jpg"/><Relationship Id="rId40" Type="http://schemas.openxmlformats.org/officeDocument/2006/relationships/image" Target="../media/image159.jpg"/><Relationship Id="rId5" Type="http://schemas.openxmlformats.org/officeDocument/2006/relationships/image" Target="../media/image110.jpg"/><Relationship Id="rId15" Type="http://schemas.openxmlformats.org/officeDocument/2006/relationships/image" Target="../media/image155.png"/><Relationship Id="rId23" Type="http://schemas.openxmlformats.org/officeDocument/2006/relationships/image" Target="../media/image157.png"/><Relationship Id="rId28" Type="http://schemas.openxmlformats.org/officeDocument/2006/relationships/image" Target="../media/image5.png"/><Relationship Id="rId36" Type="http://schemas.openxmlformats.org/officeDocument/2006/relationships/image" Target="../media/image115.jpg"/><Relationship Id="rId10" Type="http://schemas.openxmlformats.org/officeDocument/2006/relationships/image" Target="../media/image100.png"/><Relationship Id="rId19" Type="http://schemas.openxmlformats.org/officeDocument/2006/relationships/image" Target="../media/image102.jpg"/><Relationship Id="rId31" Type="http://schemas.openxmlformats.org/officeDocument/2006/relationships/image" Target="../media/image104.jpg"/><Relationship Id="rId4" Type="http://schemas.openxmlformats.org/officeDocument/2006/relationships/image" Target="../media/image109.jpg"/><Relationship Id="rId9" Type="http://schemas.openxmlformats.org/officeDocument/2006/relationships/image" Target="../media/image131.png"/><Relationship Id="rId14" Type="http://schemas.openxmlformats.org/officeDocument/2006/relationships/image" Target="../media/image154.png"/><Relationship Id="rId22" Type="http://schemas.openxmlformats.org/officeDocument/2006/relationships/image" Target="../media/image9.png"/><Relationship Id="rId27" Type="http://schemas.openxmlformats.org/officeDocument/2006/relationships/image" Target="../media/image7.png"/><Relationship Id="rId30" Type="http://schemas.openxmlformats.org/officeDocument/2006/relationships/image" Target="../media/image103.jpg"/><Relationship Id="rId35" Type="http://schemas.openxmlformats.org/officeDocument/2006/relationships/image" Target="../media/image101.jpg"/><Relationship Id="rId43" Type="http://schemas.openxmlformats.org/officeDocument/2006/relationships/image" Target="../media/image163.jpg"/><Relationship Id="rId8" Type="http://schemas.openxmlformats.org/officeDocument/2006/relationships/image" Target="../media/image127.jpg"/><Relationship Id="rId3" Type="http://schemas.openxmlformats.org/officeDocument/2006/relationships/image" Target="../media/image118.jpg"/><Relationship Id="rId12" Type="http://schemas.openxmlformats.org/officeDocument/2006/relationships/image" Target="../media/image130.png"/><Relationship Id="rId17" Type="http://schemas.openxmlformats.org/officeDocument/2006/relationships/image" Target="../media/image129.png"/><Relationship Id="rId25" Type="http://schemas.openxmlformats.org/officeDocument/2006/relationships/image" Target="../media/image137.jpg"/><Relationship Id="rId33" Type="http://schemas.openxmlformats.org/officeDocument/2006/relationships/image" Target="../media/image123.jpg"/><Relationship Id="rId38" Type="http://schemas.openxmlformats.org/officeDocument/2006/relationships/image" Target="../media/image117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16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6.jpg"/><Relationship Id="rId4" Type="http://schemas.openxmlformats.org/officeDocument/2006/relationships/image" Target="../media/image165.jp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13" Type="http://schemas.openxmlformats.org/officeDocument/2006/relationships/image" Target="../media/image10.png"/><Relationship Id="rId18" Type="http://schemas.openxmlformats.org/officeDocument/2006/relationships/image" Target="../media/image172.jpg"/><Relationship Id="rId3" Type="http://schemas.openxmlformats.org/officeDocument/2006/relationships/image" Target="../media/image168.jpg"/><Relationship Id="rId7" Type="http://schemas.openxmlformats.org/officeDocument/2006/relationships/image" Target="../media/image112.png"/><Relationship Id="rId12" Type="http://schemas.openxmlformats.org/officeDocument/2006/relationships/image" Target="../media/image97.png"/><Relationship Id="rId17" Type="http://schemas.openxmlformats.org/officeDocument/2006/relationships/image" Target="../media/image171.jpg"/><Relationship Id="rId2" Type="http://schemas.openxmlformats.org/officeDocument/2006/relationships/image" Target="../media/image167.jpg"/><Relationship Id="rId16" Type="http://schemas.openxmlformats.org/officeDocument/2006/relationships/image" Target="../media/image144.png"/><Relationship Id="rId20" Type="http://schemas.openxmlformats.org/officeDocument/2006/relationships/image" Target="../media/image17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9.png"/><Relationship Id="rId11" Type="http://schemas.openxmlformats.org/officeDocument/2006/relationships/image" Target="../media/image137.jpg"/><Relationship Id="rId5" Type="http://schemas.openxmlformats.org/officeDocument/2006/relationships/image" Target="../media/image170.jpg"/><Relationship Id="rId15" Type="http://schemas.openxmlformats.org/officeDocument/2006/relationships/image" Target="../media/image140.jpg"/><Relationship Id="rId10" Type="http://schemas.openxmlformats.org/officeDocument/2006/relationships/image" Target="../media/image7.png"/><Relationship Id="rId19" Type="http://schemas.openxmlformats.org/officeDocument/2006/relationships/image" Target="../media/image173.jpg"/><Relationship Id="rId4" Type="http://schemas.openxmlformats.org/officeDocument/2006/relationships/image" Target="../media/image169.jpg"/><Relationship Id="rId9" Type="http://schemas.openxmlformats.org/officeDocument/2006/relationships/image" Target="../media/image96.png"/><Relationship Id="rId14" Type="http://schemas.openxmlformats.org/officeDocument/2006/relationships/image" Target="../media/image11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jpg"/><Relationship Id="rId2" Type="http://schemas.openxmlformats.org/officeDocument/2006/relationships/image" Target="../media/image17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7.jpg"/><Relationship Id="rId4" Type="http://schemas.openxmlformats.org/officeDocument/2006/relationships/hyperlink" Target="https://www.khanacademy.org/math/multivariable-calculus/multivariable-derivatives/differentiating-vector-valued-functions/a/multivariable-chain-rule-simple-version" TargetMode="Externa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13" Type="http://schemas.openxmlformats.org/officeDocument/2006/relationships/image" Target="../media/image97.png"/><Relationship Id="rId18" Type="http://schemas.openxmlformats.org/officeDocument/2006/relationships/image" Target="../media/image178.jpg"/><Relationship Id="rId3" Type="http://schemas.openxmlformats.org/officeDocument/2006/relationships/image" Target="../media/image168.jpg"/><Relationship Id="rId21" Type="http://schemas.openxmlformats.org/officeDocument/2006/relationships/image" Target="../media/image181.png"/><Relationship Id="rId7" Type="http://schemas.openxmlformats.org/officeDocument/2006/relationships/image" Target="../media/image139.png"/><Relationship Id="rId12" Type="http://schemas.openxmlformats.org/officeDocument/2006/relationships/image" Target="../media/image7.png"/><Relationship Id="rId17" Type="http://schemas.openxmlformats.org/officeDocument/2006/relationships/image" Target="../media/image174.jpg"/><Relationship Id="rId2" Type="http://schemas.openxmlformats.org/officeDocument/2006/relationships/image" Target="../media/image167.jpg"/><Relationship Id="rId16" Type="http://schemas.openxmlformats.org/officeDocument/2006/relationships/image" Target="../media/image171.jpg"/><Relationship Id="rId20" Type="http://schemas.openxmlformats.org/officeDocument/2006/relationships/image" Target="../media/image1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.jpg"/><Relationship Id="rId11" Type="http://schemas.openxmlformats.org/officeDocument/2006/relationships/image" Target="../media/image96.png"/><Relationship Id="rId5" Type="http://schemas.openxmlformats.org/officeDocument/2006/relationships/image" Target="../media/image170.jpg"/><Relationship Id="rId15" Type="http://schemas.openxmlformats.org/officeDocument/2006/relationships/image" Target="../media/image111.png"/><Relationship Id="rId23" Type="http://schemas.openxmlformats.org/officeDocument/2006/relationships/image" Target="../media/image183.jpg"/><Relationship Id="rId10" Type="http://schemas.openxmlformats.org/officeDocument/2006/relationships/image" Target="../media/image173.jpg"/><Relationship Id="rId19" Type="http://schemas.openxmlformats.org/officeDocument/2006/relationships/image" Target="../media/image179.png"/><Relationship Id="rId4" Type="http://schemas.openxmlformats.org/officeDocument/2006/relationships/image" Target="../media/image169.jpg"/><Relationship Id="rId9" Type="http://schemas.openxmlformats.org/officeDocument/2006/relationships/image" Target="../media/image138.png"/><Relationship Id="rId14" Type="http://schemas.openxmlformats.org/officeDocument/2006/relationships/image" Target="../media/image10.png"/><Relationship Id="rId22" Type="http://schemas.openxmlformats.org/officeDocument/2006/relationships/image" Target="../media/image182.jpg"/></Relationships>
</file>

<file path=ppt/slides/_rels/slide3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6.jpg"/><Relationship Id="rId18" Type="http://schemas.openxmlformats.org/officeDocument/2006/relationships/image" Target="../media/image187.png"/><Relationship Id="rId26" Type="http://schemas.openxmlformats.org/officeDocument/2006/relationships/image" Target="../media/image125.jpg"/><Relationship Id="rId39" Type="http://schemas.openxmlformats.org/officeDocument/2006/relationships/image" Target="../media/image8.png"/><Relationship Id="rId21" Type="http://schemas.openxmlformats.org/officeDocument/2006/relationships/image" Target="../media/image107.png"/><Relationship Id="rId34" Type="http://schemas.openxmlformats.org/officeDocument/2006/relationships/image" Target="../media/image117.jpg"/><Relationship Id="rId7" Type="http://schemas.openxmlformats.org/officeDocument/2006/relationships/image" Target="../media/image184.png"/><Relationship Id="rId12" Type="http://schemas.openxmlformats.org/officeDocument/2006/relationships/image" Target="../media/image7.png"/><Relationship Id="rId17" Type="http://schemas.openxmlformats.org/officeDocument/2006/relationships/image" Target="../media/image186.png"/><Relationship Id="rId25" Type="http://schemas.openxmlformats.org/officeDocument/2006/relationships/image" Target="../media/image12.png"/><Relationship Id="rId33" Type="http://schemas.openxmlformats.org/officeDocument/2006/relationships/image" Target="../media/image116.jpg"/><Relationship Id="rId38" Type="http://schemas.openxmlformats.org/officeDocument/2006/relationships/image" Target="../media/image191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27.jpg"/><Relationship Id="rId20" Type="http://schemas.openxmlformats.org/officeDocument/2006/relationships/image" Target="../media/image106.png"/><Relationship Id="rId29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5.png"/><Relationship Id="rId11" Type="http://schemas.openxmlformats.org/officeDocument/2006/relationships/image" Target="../media/image112.png"/><Relationship Id="rId24" Type="http://schemas.openxmlformats.org/officeDocument/2006/relationships/image" Target="../media/image104.jpg"/><Relationship Id="rId32" Type="http://schemas.openxmlformats.org/officeDocument/2006/relationships/image" Target="../media/image115.jpg"/><Relationship Id="rId37" Type="http://schemas.openxmlformats.org/officeDocument/2006/relationships/image" Target="../media/image153.png"/><Relationship Id="rId40" Type="http://schemas.openxmlformats.org/officeDocument/2006/relationships/image" Target="../media/image10.png"/><Relationship Id="rId5" Type="http://schemas.openxmlformats.org/officeDocument/2006/relationships/image" Target="../media/image154.png"/><Relationship Id="rId15" Type="http://schemas.openxmlformats.org/officeDocument/2006/relationships/image" Target="../media/image123.jpg"/><Relationship Id="rId23" Type="http://schemas.openxmlformats.org/officeDocument/2006/relationships/image" Target="../media/image188.png"/><Relationship Id="rId28" Type="http://schemas.openxmlformats.org/officeDocument/2006/relationships/image" Target="../media/image140.jpg"/><Relationship Id="rId36" Type="http://schemas.openxmlformats.org/officeDocument/2006/relationships/image" Target="../media/image144.png"/><Relationship Id="rId10" Type="http://schemas.openxmlformats.org/officeDocument/2006/relationships/image" Target="../media/image96.png"/><Relationship Id="rId19" Type="http://schemas.openxmlformats.org/officeDocument/2006/relationships/image" Target="../media/image105.jpg"/><Relationship Id="rId31" Type="http://schemas.openxmlformats.org/officeDocument/2006/relationships/image" Target="../media/image101.jpg"/><Relationship Id="rId4" Type="http://schemas.openxmlformats.org/officeDocument/2006/relationships/image" Target="../media/image120.jpg"/><Relationship Id="rId9" Type="http://schemas.openxmlformats.org/officeDocument/2006/relationships/image" Target="../media/image102.jpg"/><Relationship Id="rId14" Type="http://schemas.openxmlformats.org/officeDocument/2006/relationships/image" Target="../media/image137.jpg"/><Relationship Id="rId22" Type="http://schemas.openxmlformats.org/officeDocument/2006/relationships/image" Target="../media/image126.jpg"/><Relationship Id="rId27" Type="http://schemas.openxmlformats.org/officeDocument/2006/relationships/image" Target="../media/image103.jpg"/><Relationship Id="rId30" Type="http://schemas.openxmlformats.org/officeDocument/2006/relationships/image" Target="../media/image189.png"/><Relationship Id="rId35" Type="http://schemas.openxmlformats.org/officeDocument/2006/relationships/image" Target="../media/image190.png"/><Relationship Id="rId8" Type="http://schemas.openxmlformats.org/officeDocument/2006/relationships/image" Target="../media/image185.png"/><Relationship Id="rId3" Type="http://schemas.openxmlformats.org/officeDocument/2006/relationships/image" Target="../media/image13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jpg"/><Relationship Id="rId2" Type="http://schemas.openxmlformats.org/officeDocument/2006/relationships/hyperlink" Target="https://medium.com/deep-writing/harry-potter-written-by-artificial-intelligence-8a9431803da6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3.jp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jp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jpg"/><Relationship Id="rId16" Type="http://schemas.openxmlformats.org/officeDocument/2006/relationships/image" Target="../media/image15.jp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jpg"/><Relationship Id="rId15" Type="http://schemas.openxmlformats.org/officeDocument/2006/relationships/image" Target="../media/image14.jpg"/><Relationship Id="rId10" Type="http://schemas.openxmlformats.org/officeDocument/2006/relationships/image" Target="../media/image9.png"/><Relationship Id="rId4" Type="http://schemas.openxmlformats.org/officeDocument/2006/relationships/image" Target="../media/image3.jp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95.png"/><Relationship Id="rId3" Type="http://schemas.openxmlformats.org/officeDocument/2006/relationships/image" Target="../media/image2.jp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94.png"/><Relationship Id="rId2" Type="http://schemas.openxmlformats.org/officeDocument/2006/relationships/image" Target="../media/image1.jpg"/><Relationship Id="rId16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jpg"/><Relationship Id="rId15" Type="http://schemas.openxmlformats.org/officeDocument/2006/relationships/image" Target="../media/image14.jpg"/><Relationship Id="rId10" Type="http://schemas.openxmlformats.org/officeDocument/2006/relationships/image" Target="../media/image9.png"/><Relationship Id="rId19" Type="http://schemas.openxmlformats.org/officeDocument/2006/relationships/image" Target="../media/image196.png"/><Relationship Id="rId4" Type="http://schemas.openxmlformats.org/officeDocument/2006/relationships/image" Target="../media/image3.jp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95.png"/><Relationship Id="rId3" Type="http://schemas.openxmlformats.org/officeDocument/2006/relationships/image" Target="../media/image2.jp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94.png"/><Relationship Id="rId2" Type="http://schemas.openxmlformats.org/officeDocument/2006/relationships/image" Target="../media/image1.jpg"/><Relationship Id="rId16" Type="http://schemas.openxmlformats.org/officeDocument/2006/relationships/image" Target="../media/image15.jpg"/><Relationship Id="rId20" Type="http://schemas.openxmlformats.org/officeDocument/2006/relationships/image" Target="../media/image19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jpg"/><Relationship Id="rId15" Type="http://schemas.openxmlformats.org/officeDocument/2006/relationships/image" Target="../media/image14.jpg"/><Relationship Id="rId10" Type="http://schemas.openxmlformats.org/officeDocument/2006/relationships/image" Target="../media/image9.png"/><Relationship Id="rId19" Type="http://schemas.openxmlformats.org/officeDocument/2006/relationships/image" Target="../media/image197.png"/><Relationship Id="rId4" Type="http://schemas.openxmlformats.org/officeDocument/2006/relationships/image" Target="../media/image3.jp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95.png"/><Relationship Id="rId3" Type="http://schemas.openxmlformats.org/officeDocument/2006/relationships/image" Target="../media/image2.jpg"/><Relationship Id="rId21" Type="http://schemas.openxmlformats.org/officeDocument/2006/relationships/image" Target="../media/image20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94.png"/><Relationship Id="rId2" Type="http://schemas.openxmlformats.org/officeDocument/2006/relationships/image" Target="../media/image1.jpg"/><Relationship Id="rId16" Type="http://schemas.openxmlformats.org/officeDocument/2006/relationships/image" Target="../media/image15.jpg"/><Relationship Id="rId20" Type="http://schemas.openxmlformats.org/officeDocument/2006/relationships/image" Target="../media/image1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jpg"/><Relationship Id="rId15" Type="http://schemas.openxmlformats.org/officeDocument/2006/relationships/image" Target="../media/image14.jpg"/><Relationship Id="rId10" Type="http://schemas.openxmlformats.org/officeDocument/2006/relationships/image" Target="../media/image9.png"/><Relationship Id="rId19" Type="http://schemas.openxmlformats.org/officeDocument/2006/relationships/image" Target="../media/image197.png"/><Relationship Id="rId4" Type="http://schemas.openxmlformats.org/officeDocument/2006/relationships/image" Target="../media/image3.jp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95.png"/><Relationship Id="rId3" Type="http://schemas.openxmlformats.org/officeDocument/2006/relationships/image" Target="../media/image2.jpg"/><Relationship Id="rId21" Type="http://schemas.openxmlformats.org/officeDocument/2006/relationships/image" Target="../media/image20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94.png"/><Relationship Id="rId2" Type="http://schemas.openxmlformats.org/officeDocument/2006/relationships/image" Target="../media/image1.jpg"/><Relationship Id="rId16" Type="http://schemas.openxmlformats.org/officeDocument/2006/relationships/image" Target="../media/image15.jpg"/><Relationship Id="rId20" Type="http://schemas.openxmlformats.org/officeDocument/2006/relationships/image" Target="../media/image1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jpg"/><Relationship Id="rId15" Type="http://schemas.openxmlformats.org/officeDocument/2006/relationships/image" Target="../media/image14.jpg"/><Relationship Id="rId10" Type="http://schemas.openxmlformats.org/officeDocument/2006/relationships/image" Target="../media/image9.png"/><Relationship Id="rId19" Type="http://schemas.openxmlformats.org/officeDocument/2006/relationships/image" Target="../media/image197.png"/><Relationship Id="rId4" Type="http://schemas.openxmlformats.org/officeDocument/2006/relationships/image" Target="../media/image3.jp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5.png"/><Relationship Id="rId13" Type="http://schemas.openxmlformats.org/officeDocument/2006/relationships/image" Target="../media/image210.jpg"/><Relationship Id="rId18" Type="http://schemas.openxmlformats.org/officeDocument/2006/relationships/image" Target="../media/image215.jpg"/><Relationship Id="rId3" Type="http://schemas.openxmlformats.org/officeDocument/2006/relationships/hyperlink" Target="http://proceedings.mlr.press/v28/pascanu13.pdf" TargetMode="External"/><Relationship Id="rId21" Type="http://schemas.openxmlformats.org/officeDocument/2006/relationships/image" Target="../media/image218.png"/><Relationship Id="rId7" Type="http://schemas.openxmlformats.org/officeDocument/2006/relationships/image" Target="../media/image204.png"/><Relationship Id="rId12" Type="http://schemas.openxmlformats.org/officeDocument/2006/relationships/image" Target="../media/image209.jpg"/><Relationship Id="rId17" Type="http://schemas.openxmlformats.org/officeDocument/2006/relationships/image" Target="../media/image214.jpg"/><Relationship Id="rId2" Type="http://schemas.openxmlformats.org/officeDocument/2006/relationships/image" Target="../media/image201.jpg"/><Relationship Id="rId16" Type="http://schemas.openxmlformats.org/officeDocument/2006/relationships/image" Target="../media/image213.png"/><Relationship Id="rId20" Type="http://schemas.openxmlformats.org/officeDocument/2006/relationships/image" Target="../media/image2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3.png"/><Relationship Id="rId11" Type="http://schemas.openxmlformats.org/officeDocument/2006/relationships/image" Target="../media/image208.png"/><Relationship Id="rId5" Type="http://schemas.openxmlformats.org/officeDocument/2006/relationships/image" Target="../media/image202.png"/><Relationship Id="rId15" Type="http://schemas.openxmlformats.org/officeDocument/2006/relationships/image" Target="../media/image212.png"/><Relationship Id="rId10" Type="http://schemas.openxmlformats.org/officeDocument/2006/relationships/image" Target="../media/image207.png"/><Relationship Id="rId19" Type="http://schemas.openxmlformats.org/officeDocument/2006/relationships/image" Target="../media/image216.jpg"/><Relationship Id="rId4" Type="http://schemas.openxmlformats.org/officeDocument/2006/relationships/hyperlink" Target="http://proceedings.mlr.press/v28/pascanu13-supp.pdf" TargetMode="External"/><Relationship Id="rId9" Type="http://schemas.openxmlformats.org/officeDocument/2006/relationships/image" Target="../media/image206.jpg"/><Relationship Id="rId14" Type="http://schemas.openxmlformats.org/officeDocument/2006/relationships/image" Target="../media/image211.png"/><Relationship Id="rId22" Type="http://schemas.openxmlformats.org/officeDocument/2006/relationships/image" Target="../media/image219.jp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4.png"/><Relationship Id="rId13" Type="http://schemas.openxmlformats.org/officeDocument/2006/relationships/image" Target="../media/image213.png"/><Relationship Id="rId3" Type="http://schemas.openxmlformats.org/officeDocument/2006/relationships/hyperlink" Target="http://proceedings.mlr.press/v28/pascanu13-supp.pdf" TargetMode="External"/><Relationship Id="rId7" Type="http://schemas.openxmlformats.org/officeDocument/2006/relationships/image" Target="../media/image223.png"/><Relationship Id="rId12" Type="http://schemas.openxmlformats.org/officeDocument/2006/relationships/image" Target="../media/image227.jpg"/><Relationship Id="rId2" Type="http://schemas.openxmlformats.org/officeDocument/2006/relationships/hyperlink" Target="http://proceedings.mlr.press/v28/pascanu13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2.png"/><Relationship Id="rId11" Type="http://schemas.openxmlformats.org/officeDocument/2006/relationships/image" Target="../media/image226.png"/><Relationship Id="rId5" Type="http://schemas.openxmlformats.org/officeDocument/2006/relationships/image" Target="../media/image221.png"/><Relationship Id="rId15" Type="http://schemas.openxmlformats.org/officeDocument/2006/relationships/image" Target="../media/image229.png"/><Relationship Id="rId10" Type="http://schemas.openxmlformats.org/officeDocument/2006/relationships/image" Target="../media/image225.png"/><Relationship Id="rId4" Type="http://schemas.openxmlformats.org/officeDocument/2006/relationships/image" Target="../media/image220.jpg"/><Relationship Id="rId9" Type="http://schemas.openxmlformats.org/officeDocument/2006/relationships/image" Target="../media/image209.jpg"/><Relationship Id="rId14" Type="http://schemas.openxmlformats.org/officeDocument/2006/relationships/image" Target="../media/image228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jp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230.jpg"/><Relationship Id="rId2" Type="http://schemas.openxmlformats.org/officeDocument/2006/relationships/image" Target="../media/image1.jpg"/><Relationship Id="rId16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jpg"/><Relationship Id="rId15" Type="http://schemas.openxmlformats.org/officeDocument/2006/relationships/image" Target="../media/image14.jpg"/><Relationship Id="rId10" Type="http://schemas.openxmlformats.org/officeDocument/2006/relationships/image" Target="../media/image9.png"/><Relationship Id="rId4" Type="http://schemas.openxmlformats.org/officeDocument/2006/relationships/image" Target="../media/image3.jp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1.jp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2.jpg"/><Relationship Id="rId2" Type="http://schemas.openxmlformats.org/officeDocument/2006/relationships/hyperlink" Target="http://proceedings.mlr.press/v28/pascanu13.pdf" TargetMode="Externa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3.jp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ioinf.jku.at/publications/older/2604.pdf" TargetMode="External"/><Relationship Id="rId2" Type="http://schemas.openxmlformats.org/officeDocument/2006/relationships/image" Target="../media/image234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cs.toronto.edu/~graves/icml_2006.pdf" TargetMode="External"/><Relationship Id="rId4" Type="http://schemas.openxmlformats.org/officeDocument/2006/relationships/hyperlink" Target="https://dl.acm.org/doi/10.1162/089976600300015015" TargetMode="Externa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6.jpg"/><Relationship Id="rId2" Type="http://schemas.openxmlformats.org/officeDocument/2006/relationships/image" Target="../media/image235.jp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jpg"/><Relationship Id="rId2" Type="http://schemas.openxmlformats.org/officeDocument/2006/relationships/image" Target="../media/image237.jpg"/><Relationship Id="rId1" Type="http://schemas.openxmlformats.org/officeDocument/2006/relationships/slideLayout" Target="../slideLayouts/slideLayout14.xml"/><Relationship Id="rId4" Type="http://schemas.openxmlformats.org/officeDocument/2006/relationships/hyperlink" Target="http://colah.github.io/posts/2015-08-Understanding-LSTMs/" TargetMode="Externa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jpg"/><Relationship Id="rId2" Type="http://schemas.openxmlformats.org/officeDocument/2006/relationships/image" Target="../media/image239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colah.github.io/posts/2015-08-Understanding-LSTMs/" TargetMode="Externa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512.03385.pdf" TargetMode="External"/><Relationship Id="rId2" Type="http://schemas.openxmlformats.org/officeDocument/2006/relationships/image" Target="../media/image240.jp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608.06993.pdf" TargetMode="External"/><Relationship Id="rId2" Type="http://schemas.openxmlformats.org/officeDocument/2006/relationships/image" Target="../media/image24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2.jpg"/><Relationship Id="rId5" Type="http://schemas.openxmlformats.org/officeDocument/2006/relationships/hyperlink" Target="http://ai.dinfo.unifi.it/paolo/ps/tnn-94-gradient.pdf" TargetMode="External"/><Relationship Id="rId4" Type="http://schemas.openxmlformats.org/officeDocument/2006/relationships/hyperlink" Target="https://arxiv.org/pdf/1505.00387.pdf" TargetMode="Externa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tatmt.org/wmt18/pdf/WMT028.pdf" TargetMode="External"/><Relationship Id="rId2" Type="http://schemas.openxmlformats.org/officeDocument/2006/relationships/hyperlink" Target="http://www.statmt.org/wmt16/pdf/W16-2301.pdf" TargetMode="Externa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9.png"/><Relationship Id="rId3" Type="http://schemas.openxmlformats.org/officeDocument/2006/relationships/image" Target="../media/image244.png"/><Relationship Id="rId7" Type="http://schemas.openxmlformats.org/officeDocument/2006/relationships/image" Target="../media/image248.png"/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47.png"/><Relationship Id="rId5" Type="http://schemas.openxmlformats.org/officeDocument/2006/relationships/image" Target="../media/image246.png"/><Relationship Id="rId4" Type="http://schemas.openxmlformats.org/officeDocument/2006/relationships/image" Target="../media/image245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2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.png"/><Relationship Id="rId7" Type="http://schemas.openxmlformats.org/officeDocument/2006/relationships/image" Target="../media/image258.png"/><Relationship Id="rId2" Type="http://schemas.openxmlformats.org/officeDocument/2006/relationships/image" Target="../media/image2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7.png"/><Relationship Id="rId5" Type="http://schemas.openxmlformats.org/officeDocument/2006/relationships/image" Target="../media/image256.png"/><Relationship Id="rId4" Type="http://schemas.openxmlformats.org/officeDocument/2006/relationships/image" Target="../media/image255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pdf/1703.03906.pdf" TargetMode="Externa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hyperlink" Target="https://youtu.be/K-HfpsHPmvw" TargetMode="Externa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0.jpg"/><Relationship Id="rId1" Type="http://schemas.openxmlformats.org/officeDocument/2006/relationships/slideLayout" Target="../slideLayouts/slideLayout1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2.jpg"/><Relationship Id="rId2" Type="http://schemas.openxmlformats.org/officeDocument/2006/relationships/image" Target="../media/image261.jp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4.png"/><Relationship Id="rId2" Type="http://schemas.openxmlformats.org/officeDocument/2006/relationships/image" Target="../media/image26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5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2.jpg"/><Relationship Id="rId3" Type="http://schemas.openxmlformats.org/officeDocument/2006/relationships/image" Target="../media/image267.png"/><Relationship Id="rId7" Type="http://schemas.openxmlformats.org/officeDocument/2006/relationships/image" Target="../media/image271.png"/><Relationship Id="rId2" Type="http://schemas.openxmlformats.org/officeDocument/2006/relationships/image" Target="../media/image2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0.jpg"/><Relationship Id="rId5" Type="http://schemas.openxmlformats.org/officeDocument/2006/relationships/image" Target="../media/image269.png"/><Relationship Id="rId4" Type="http://schemas.openxmlformats.org/officeDocument/2006/relationships/image" Target="../media/image268.jpg"/><Relationship Id="rId9" Type="http://schemas.openxmlformats.org/officeDocument/2006/relationships/image" Target="../media/image273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5.png"/><Relationship Id="rId2" Type="http://schemas.openxmlformats.org/officeDocument/2006/relationships/image" Target="../media/image274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7.jpg"/><Relationship Id="rId2" Type="http://schemas.openxmlformats.org/officeDocument/2006/relationships/image" Target="../media/image276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9.png"/><Relationship Id="rId2" Type="http://schemas.openxmlformats.org/officeDocument/2006/relationships/image" Target="../media/image278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1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2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4.png"/><Relationship Id="rId2" Type="http://schemas.openxmlformats.org/officeDocument/2006/relationships/image" Target="../media/image28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6.png"/><Relationship Id="rId4" Type="http://schemas.openxmlformats.org/officeDocument/2006/relationships/image" Target="../media/image285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8.png"/><Relationship Id="rId7" Type="http://schemas.openxmlformats.org/officeDocument/2006/relationships/image" Target="../media/image292.png"/><Relationship Id="rId2" Type="http://schemas.openxmlformats.org/officeDocument/2006/relationships/image" Target="../media/image2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1.png"/><Relationship Id="rId5" Type="http://schemas.openxmlformats.org/officeDocument/2006/relationships/image" Target="../media/image290.png"/><Relationship Id="rId4" Type="http://schemas.openxmlformats.org/officeDocument/2006/relationships/image" Target="../media/image289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4.png"/><Relationship Id="rId7" Type="http://schemas.openxmlformats.org/officeDocument/2006/relationships/image" Target="../media/image292.png"/><Relationship Id="rId2" Type="http://schemas.openxmlformats.org/officeDocument/2006/relationships/image" Target="../media/image2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6.png"/><Relationship Id="rId5" Type="http://schemas.openxmlformats.org/officeDocument/2006/relationships/image" Target="../media/image290.png"/><Relationship Id="rId4" Type="http://schemas.openxmlformats.org/officeDocument/2006/relationships/image" Target="../media/image295.pn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7.jp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9.png"/><Relationship Id="rId2" Type="http://schemas.openxmlformats.org/officeDocument/2006/relationships/image" Target="../media/image29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2.png"/><Relationship Id="rId5" Type="http://schemas.openxmlformats.org/officeDocument/2006/relationships/image" Target="../media/image301.png"/><Relationship Id="rId4" Type="http://schemas.openxmlformats.org/officeDocument/2006/relationships/image" Target="../media/image300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4.png"/><Relationship Id="rId2" Type="http://schemas.openxmlformats.org/officeDocument/2006/relationships/image" Target="../media/image30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5.jp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6.png"/><Relationship Id="rId7" Type="http://schemas.openxmlformats.org/officeDocument/2006/relationships/image" Target="../media/image308.png"/><Relationship Id="rId2" Type="http://schemas.openxmlformats.org/officeDocument/2006/relationships/image" Target="../media/image2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7.png"/><Relationship Id="rId5" Type="http://schemas.openxmlformats.org/officeDocument/2006/relationships/image" Target="../media/image284.png"/><Relationship Id="rId4" Type="http://schemas.openxmlformats.org/officeDocument/2006/relationships/image" Target="../media/image28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nlpforhackers.io/language-models/" TargetMode="Externa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6.png"/><Relationship Id="rId7" Type="http://schemas.openxmlformats.org/officeDocument/2006/relationships/image" Target="../media/image308.png"/><Relationship Id="rId2" Type="http://schemas.openxmlformats.org/officeDocument/2006/relationships/image" Target="../media/image2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9.png"/><Relationship Id="rId5" Type="http://schemas.openxmlformats.org/officeDocument/2006/relationships/image" Target="../media/image284.png"/><Relationship Id="rId4" Type="http://schemas.openxmlformats.org/officeDocument/2006/relationships/image" Target="../media/image285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6.png"/><Relationship Id="rId7" Type="http://schemas.openxmlformats.org/officeDocument/2006/relationships/image" Target="../media/image308.png"/><Relationship Id="rId2" Type="http://schemas.openxmlformats.org/officeDocument/2006/relationships/image" Target="../media/image2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0.png"/><Relationship Id="rId5" Type="http://schemas.openxmlformats.org/officeDocument/2006/relationships/image" Target="../media/image284.png"/><Relationship Id="rId4" Type="http://schemas.openxmlformats.org/officeDocument/2006/relationships/image" Target="../media/image285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6.png"/><Relationship Id="rId7" Type="http://schemas.openxmlformats.org/officeDocument/2006/relationships/image" Target="../media/image308.png"/><Relationship Id="rId2" Type="http://schemas.openxmlformats.org/officeDocument/2006/relationships/image" Target="../media/image2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1.png"/><Relationship Id="rId5" Type="http://schemas.openxmlformats.org/officeDocument/2006/relationships/image" Target="../media/image284.png"/><Relationship Id="rId4" Type="http://schemas.openxmlformats.org/officeDocument/2006/relationships/image" Target="../media/image285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6.png"/><Relationship Id="rId7" Type="http://schemas.openxmlformats.org/officeDocument/2006/relationships/image" Target="../media/image308.png"/><Relationship Id="rId2" Type="http://schemas.openxmlformats.org/officeDocument/2006/relationships/image" Target="../media/image2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1.png"/><Relationship Id="rId5" Type="http://schemas.openxmlformats.org/officeDocument/2006/relationships/image" Target="../media/image284.png"/><Relationship Id="rId4" Type="http://schemas.openxmlformats.org/officeDocument/2006/relationships/image" Target="../media/image285.pn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2.png"/><Relationship Id="rId3" Type="http://schemas.openxmlformats.org/officeDocument/2006/relationships/image" Target="../media/image306.png"/><Relationship Id="rId7" Type="http://schemas.openxmlformats.org/officeDocument/2006/relationships/image" Target="../media/image308.png"/><Relationship Id="rId2" Type="http://schemas.openxmlformats.org/officeDocument/2006/relationships/image" Target="../media/image2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7.png"/><Relationship Id="rId5" Type="http://schemas.openxmlformats.org/officeDocument/2006/relationships/image" Target="../media/image284.png"/><Relationship Id="rId4" Type="http://schemas.openxmlformats.org/officeDocument/2006/relationships/image" Target="../media/image285.pn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2.png"/><Relationship Id="rId3" Type="http://schemas.openxmlformats.org/officeDocument/2006/relationships/image" Target="../media/image306.png"/><Relationship Id="rId7" Type="http://schemas.openxmlformats.org/officeDocument/2006/relationships/image" Target="../media/image308.png"/><Relationship Id="rId2" Type="http://schemas.openxmlformats.org/officeDocument/2006/relationships/image" Target="../media/image2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7.png"/><Relationship Id="rId5" Type="http://schemas.openxmlformats.org/officeDocument/2006/relationships/image" Target="../media/image284.png"/><Relationship Id="rId4" Type="http://schemas.openxmlformats.org/officeDocument/2006/relationships/image" Target="../media/image285.png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4.png"/><Relationship Id="rId3" Type="http://schemas.openxmlformats.org/officeDocument/2006/relationships/image" Target="../media/image306.png"/><Relationship Id="rId7" Type="http://schemas.openxmlformats.org/officeDocument/2006/relationships/image" Target="../media/image308.png"/><Relationship Id="rId2" Type="http://schemas.openxmlformats.org/officeDocument/2006/relationships/image" Target="../media/image2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3.png"/><Relationship Id="rId11" Type="http://schemas.openxmlformats.org/officeDocument/2006/relationships/image" Target="../media/image317.png"/><Relationship Id="rId5" Type="http://schemas.openxmlformats.org/officeDocument/2006/relationships/image" Target="../media/image284.png"/><Relationship Id="rId10" Type="http://schemas.openxmlformats.org/officeDocument/2006/relationships/image" Target="../media/image316.png"/><Relationship Id="rId4" Type="http://schemas.openxmlformats.org/officeDocument/2006/relationships/image" Target="../media/image285.png"/><Relationship Id="rId9" Type="http://schemas.openxmlformats.org/officeDocument/2006/relationships/image" Target="../media/image315.png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9.png"/><Relationship Id="rId13" Type="http://schemas.openxmlformats.org/officeDocument/2006/relationships/image" Target="../media/image321.png"/><Relationship Id="rId3" Type="http://schemas.openxmlformats.org/officeDocument/2006/relationships/image" Target="../media/image306.png"/><Relationship Id="rId7" Type="http://schemas.openxmlformats.org/officeDocument/2006/relationships/image" Target="../media/image308.png"/><Relationship Id="rId12" Type="http://schemas.openxmlformats.org/officeDocument/2006/relationships/image" Target="../media/image320.png"/><Relationship Id="rId2" Type="http://schemas.openxmlformats.org/officeDocument/2006/relationships/image" Target="../media/image2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8.png"/><Relationship Id="rId11" Type="http://schemas.openxmlformats.org/officeDocument/2006/relationships/image" Target="../media/image316.png"/><Relationship Id="rId5" Type="http://schemas.openxmlformats.org/officeDocument/2006/relationships/image" Target="../media/image284.png"/><Relationship Id="rId15" Type="http://schemas.openxmlformats.org/officeDocument/2006/relationships/image" Target="../media/image323.png"/><Relationship Id="rId10" Type="http://schemas.openxmlformats.org/officeDocument/2006/relationships/image" Target="../media/image315.png"/><Relationship Id="rId4" Type="http://schemas.openxmlformats.org/officeDocument/2006/relationships/image" Target="../media/image285.png"/><Relationship Id="rId9" Type="http://schemas.openxmlformats.org/officeDocument/2006/relationships/image" Target="../media/image314.png"/><Relationship Id="rId14" Type="http://schemas.openxmlformats.org/officeDocument/2006/relationships/image" Target="../media/image322.png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4.png"/><Relationship Id="rId13" Type="http://schemas.openxmlformats.org/officeDocument/2006/relationships/image" Target="../media/image321.png"/><Relationship Id="rId3" Type="http://schemas.openxmlformats.org/officeDocument/2006/relationships/image" Target="../media/image306.png"/><Relationship Id="rId7" Type="http://schemas.openxmlformats.org/officeDocument/2006/relationships/image" Target="../media/image308.png"/><Relationship Id="rId12" Type="http://schemas.openxmlformats.org/officeDocument/2006/relationships/image" Target="../media/image320.png"/><Relationship Id="rId2" Type="http://schemas.openxmlformats.org/officeDocument/2006/relationships/image" Target="../media/image283.png"/><Relationship Id="rId16" Type="http://schemas.openxmlformats.org/officeDocument/2006/relationships/image" Target="../media/image3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8.png"/><Relationship Id="rId11" Type="http://schemas.openxmlformats.org/officeDocument/2006/relationships/image" Target="../media/image316.png"/><Relationship Id="rId5" Type="http://schemas.openxmlformats.org/officeDocument/2006/relationships/image" Target="../media/image284.png"/><Relationship Id="rId15" Type="http://schemas.openxmlformats.org/officeDocument/2006/relationships/image" Target="../media/image323.png"/><Relationship Id="rId10" Type="http://schemas.openxmlformats.org/officeDocument/2006/relationships/image" Target="../media/image315.png"/><Relationship Id="rId4" Type="http://schemas.openxmlformats.org/officeDocument/2006/relationships/image" Target="../media/image285.png"/><Relationship Id="rId9" Type="http://schemas.openxmlformats.org/officeDocument/2006/relationships/image" Target="../media/image314.png"/><Relationship Id="rId14" Type="http://schemas.openxmlformats.org/officeDocument/2006/relationships/image" Target="../media/image322.png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4.png"/><Relationship Id="rId13" Type="http://schemas.openxmlformats.org/officeDocument/2006/relationships/image" Target="../media/image321.png"/><Relationship Id="rId18" Type="http://schemas.openxmlformats.org/officeDocument/2006/relationships/image" Target="../media/image328.png"/><Relationship Id="rId3" Type="http://schemas.openxmlformats.org/officeDocument/2006/relationships/image" Target="../media/image306.png"/><Relationship Id="rId7" Type="http://schemas.openxmlformats.org/officeDocument/2006/relationships/image" Target="../media/image308.png"/><Relationship Id="rId12" Type="http://schemas.openxmlformats.org/officeDocument/2006/relationships/image" Target="../media/image320.png"/><Relationship Id="rId17" Type="http://schemas.openxmlformats.org/officeDocument/2006/relationships/image" Target="../media/image327.png"/><Relationship Id="rId2" Type="http://schemas.openxmlformats.org/officeDocument/2006/relationships/image" Target="../media/image283.png"/><Relationship Id="rId16" Type="http://schemas.openxmlformats.org/officeDocument/2006/relationships/image" Target="../media/image3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8.png"/><Relationship Id="rId11" Type="http://schemas.openxmlformats.org/officeDocument/2006/relationships/image" Target="../media/image316.png"/><Relationship Id="rId5" Type="http://schemas.openxmlformats.org/officeDocument/2006/relationships/image" Target="../media/image284.png"/><Relationship Id="rId15" Type="http://schemas.openxmlformats.org/officeDocument/2006/relationships/image" Target="../media/image323.png"/><Relationship Id="rId10" Type="http://schemas.openxmlformats.org/officeDocument/2006/relationships/image" Target="../media/image315.png"/><Relationship Id="rId19" Type="http://schemas.openxmlformats.org/officeDocument/2006/relationships/image" Target="../media/image325.png"/><Relationship Id="rId4" Type="http://schemas.openxmlformats.org/officeDocument/2006/relationships/image" Target="../media/image285.png"/><Relationship Id="rId9" Type="http://schemas.openxmlformats.org/officeDocument/2006/relationships/image" Target="../media/image314.png"/><Relationship Id="rId14" Type="http://schemas.openxmlformats.org/officeDocument/2006/relationships/image" Target="../media/image3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4267592-664A-E268-526E-70CD1529787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 dirty="0"/>
              <a:t>Lecture 4:</a:t>
            </a:r>
            <a:br>
              <a:rPr lang="en-US" altLang="ja-JP" dirty="0"/>
            </a:br>
            <a:r>
              <a:rPr lang="en-US" altLang="ja-JP" dirty="0"/>
              <a:t>Recurrent Neural Networks and LSTM</a:t>
            </a:r>
            <a:endParaRPr kumimoji="1" lang="ja-JP" altLang="en-US" dirty="0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4348D0B2-1628-4682-AAB0-3064E6D4810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ja-JP" dirty="0"/>
              <a:t>ITA17 Natural Language Processing with Deep Learning</a:t>
            </a:r>
          </a:p>
          <a:p>
            <a:r>
              <a:rPr lang="en-US" altLang="ja-JP" dirty="0"/>
              <a:t>Yuichi Yaguchi</a:t>
            </a:r>
          </a:p>
          <a:p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070497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1"/>
            <a:ext cx="10515600" cy="1366683"/>
          </a:xfrm>
          <a:prstGeom prst="rect">
            <a:avLst/>
          </a:prstGeom>
        </p:spPr>
        <p:txBody>
          <a:bodyPr vert="horz" wrap="square" lIns="0" tIns="16510" rIns="0" bIns="0" rtlCol="0">
            <a:no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/>
              <a:t>Generating</a:t>
            </a:r>
            <a:r>
              <a:rPr spc="-40" dirty="0"/>
              <a:t> </a:t>
            </a:r>
            <a:r>
              <a:rPr dirty="0"/>
              <a:t>text with</a:t>
            </a:r>
            <a:r>
              <a:rPr spc="-80" dirty="0"/>
              <a:t> </a:t>
            </a:r>
            <a:r>
              <a:rPr dirty="0"/>
              <a:t>a</a:t>
            </a:r>
            <a:r>
              <a:rPr spc="-25" dirty="0"/>
              <a:t> </a:t>
            </a:r>
            <a:r>
              <a:rPr spc="-10" dirty="0"/>
              <a:t>n-</a:t>
            </a:r>
            <a:r>
              <a:rPr dirty="0"/>
              <a:t>gram</a:t>
            </a:r>
            <a:r>
              <a:rPr spc="-10" dirty="0"/>
              <a:t> </a:t>
            </a:r>
            <a:r>
              <a:rPr dirty="0"/>
              <a:t>Language</a:t>
            </a:r>
            <a:r>
              <a:rPr spc="-55" dirty="0"/>
              <a:t> </a:t>
            </a:r>
            <a:r>
              <a:rPr spc="-10" dirty="0"/>
              <a:t>Model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xfrm>
            <a:off x="460057" y="6543833"/>
            <a:ext cx="280034" cy="2063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1450"/>
              </a:lnSpc>
            </a:pPr>
            <a:fld id="{81D60167-4931-47E6-BA6A-407CBD079E47}" type="slidenum">
              <a:rPr lang="en-US" altLang="ja-JP" spc="-50" smtClean="0"/>
              <a:pPr marL="38100">
                <a:lnSpc>
                  <a:spcPts val="1450"/>
                </a:lnSpc>
              </a:pPr>
              <a:t>10</a:t>
            </a:fld>
            <a:endParaRPr spc="-25" dirty="0"/>
          </a:p>
        </p:txBody>
      </p:sp>
      <p:pic>
        <p:nvPicPr>
          <p:cNvPr id="22" name="図 21">
            <a:extLst>
              <a:ext uri="{FF2B5EF4-FFF2-40B4-BE49-F238E27FC236}">
                <a16:creationId xmlns:a16="http://schemas.microsoft.com/office/drawing/2014/main" id="{14BF2970-7E8A-F4B9-C9F1-437F9C330B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6330" y="1690688"/>
            <a:ext cx="6779340" cy="4749196"/>
          </a:xfrm>
          <a:prstGeom prst="rect">
            <a:avLst/>
          </a:prstGeom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97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10" dirty="0"/>
              <a:t>Sequence-to-</a:t>
            </a:r>
            <a:r>
              <a:rPr dirty="0"/>
              <a:t>sequence</a:t>
            </a:r>
            <a:r>
              <a:rPr spc="-15" dirty="0"/>
              <a:t> </a:t>
            </a:r>
            <a:r>
              <a:rPr dirty="0"/>
              <a:t>with</a:t>
            </a:r>
            <a:r>
              <a:rPr spc="-105" dirty="0"/>
              <a:t> </a:t>
            </a:r>
            <a:r>
              <a:rPr spc="-10" dirty="0"/>
              <a:t>attention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505075" y="1095121"/>
            <a:ext cx="6303645" cy="4599940"/>
            <a:chOff x="2505075" y="1095121"/>
            <a:chExt cx="6303645" cy="459994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90797" y="4370829"/>
              <a:ext cx="123830" cy="12383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90797" y="4532754"/>
              <a:ext cx="123830" cy="13322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590797" y="4704077"/>
              <a:ext cx="123830" cy="133355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590797" y="4875527"/>
              <a:ext cx="123830" cy="133355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2514600" y="4304156"/>
              <a:ext cx="266700" cy="781050"/>
            </a:xfrm>
            <a:custGeom>
              <a:avLst/>
              <a:gdLst/>
              <a:ahLst/>
              <a:cxnLst/>
              <a:rect l="l" t="t" r="r" b="b"/>
              <a:pathLst>
                <a:path w="266700" h="781050">
                  <a:moveTo>
                    <a:pt x="222250" y="0"/>
                  </a:moveTo>
                  <a:lnTo>
                    <a:pt x="239535" y="3498"/>
                  </a:lnTo>
                  <a:lnTo>
                    <a:pt x="253666" y="13033"/>
                  </a:lnTo>
                  <a:lnTo>
                    <a:pt x="263201" y="27164"/>
                  </a:lnTo>
                  <a:lnTo>
                    <a:pt x="266700" y="44450"/>
                  </a:lnTo>
                  <a:lnTo>
                    <a:pt x="266700" y="736473"/>
                  </a:lnTo>
                  <a:lnTo>
                    <a:pt x="263201" y="753758"/>
                  </a:lnTo>
                  <a:lnTo>
                    <a:pt x="253666" y="767889"/>
                  </a:lnTo>
                  <a:lnTo>
                    <a:pt x="239535" y="777424"/>
                  </a:lnTo>
                  <a:lnTo>
                    <a:pt x="222250" y="780923"/>
                  </a:lnTo>
                  <a:lnTo>
                    <a:pt x="44450" y="780923"/>
                  </a:lnTo>
                  <a:lnTo>
                    <a:pt x="27164" y="777424"/>
                  </a:lnTo>
                  <a:lnTo>
                    <a:pt x="13033" y="767889"/>
                  </a:lnTo>
                  <a:lnTo>
                    <a:pt x="3498" y="753758"/>
                  </a:lnTo>
                  <a:lnTo>
                    <a:pt x="0" y="736473"/>
                  </a:lnTo>
                  <a:lnTo>
                    <a:pt x="0" y="44450"/>
                  </a:lnTo>
                  <a:lnTo>
                    <a:pt x="3498" y="27164"/>
                  </a:lnTo>
                  <a:lnTo>
                    <a:pt x="13033" y="13033"/>
                  </a:lnTo>
                  <a:lnTo>
                    <a:pt x="27164" y="3498"/>
                  </a:lnTo>
                  <a:lnTo>
                    <a:pt x="44450" y="0"/>
                  </a:lnTo>
                  <a:lnTo>
                    <a:pt x="222250" y="0"/>
                  </a:lnTo>
                  <a:close/>
                </a:path>
              </a:pathLst>
            </a:custGeom>
            <a:ln w="19055">
              <a:solidFill>
                <a:srgbClr val="8B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592578" y="4639309"/>
              <a:ext cx="534035" cy="1055370"/>
            </a:xfrm>
            <a:custGeom>
              <a:avLst/>
              <a:gdLst/>
              <a:ahLst/>
              <a:cxnLst/>
              <a:rect l="l" t="t" r="r" b="b"/>
              <a:pathLst>
                <a:path w="534035" h="1055370">
                  <a:moveTo>
                    <a:pt x="110744" y="540512"/>
                  </a:moveTo>
                  <a:lnTo>
                    <a:pt x="66408" y="464566"/>
                  </a:lnTo>
                  <a:lnTo>
                    <a:pt x="55372" y="445643"/>
                  </a:lnTo>
                  <a:lnTo>
                    <a:pt x="0" y="540512"/>
                  </a:lnTo>
                  <a:lnTo>
                    <a:pt x="1524" y="546354"/>
                  </a:lnTo>
                  <a:lnTo>
                    <a:pt x="10668" y="551688"/>
                  </a:lnTo>
                  <a:lnTo>
                    <a:pt x="16510" y="550164"/>
                  </a:lnTo>
                  <a:lnTo>
                    <a:pt x="45847" y="499872"/>
                  </a:lnTo>
                  <a:lnTo>
                    <a:pt x="45847" y="1055319"/>
                  </a:lnTo>
                  <a:lnTo>
                    <a:pt x="64897" y="1055319"/>
                  </a:lnTo>
                  <a:lnTo>
                    <a:pt x="64897" y="499872"/>
                  </a:lnTo>
                  <a:lnTo>
                    <a:pt x="94234" y="550164"/>
                  </a:lnTo>
                  <a:lnTo>
                    <a:pt x="100076" y="551688"/>
                  </a:lnTo>
                  <a:lnTo>
                    <a:pt x="109220" y="546354"/>
                  </a:lnTo>
                  <a:lnTo>
                    <a:pt x="110744" y="540512"/>
                  </a:lnTo>
                  <a:close/>
                </a:path>
                <a:path w="534035" h="1055370">
                  <a:moveTo>
                    <a:pt x="533628" y="55308"/>
                  </a:moveTo>
                  <a:lnTo>
                    <a:pt x="517156" y="45720"/>
                  </a:lnTo>
                  <a:lnTo>
                    <a:pt x="438658" y="0"/>
                  </a:lnTo>
                  <a:lnTo>
                    <a:pt x="432816" y="1524"/>
                  </a:lnTo>
                  <a:lnTo>
                    <a:pt x="430149" y="6096"/>
                  </a:lnTo>
                  <a:lnTo>
                    <a:pt x="427482" y="10541"/>
                  </a:lnTo>
                  <a:lnTo>
                    <a:pt x="429133" y="16383"/>
                  </a:lnTo>
                  <a:lnTo>
                    <a:pt x="433578" y="19050"/>
                  </a:lnTo>
                  <a:lnTo>
                    <a:pt x="479285" y="45720"/>
                  </a:lnTo>
                  <a:lnTo>
                    <a:pt x="188722" y="45720"/>
                  </a:lnTo>
                  <a:lnTo>
                    <a:pt x="188722" y="64770"/>
                  </a:lnTo>
                  <a:lnTo>
                    <a:pt x="479501" y="64770"/>
                  </a:lnTo>
                  <a:lnTo>
                    <a:pt x="433578" y="91567"/>
                  </a:lnTo>
                  <a:lnTo>
                    <a:pt x="429133" y="94107"/>
                  </a:lnTo>
                  <a:lnTo>
                    <a:pt x="427482" y="99949"/>
                  </a:lnTo>
                  <a:lnTo>
                    <a:pt x="432816" y="109093"/>
                  </a:lnTo>
                  <a:lnTo>
                    <a:pt x="438658" y="110617"/>
                  </a:lnTo>
                  <a:lnTo>
                    <a:pt x="517207" y="64770"/>
                  </a:lnTo>
                  <a:lnTo>
                    <a:pt x="533412" y="55308"/>
                  </a:lnTo>
                  <a:lnTo>
                    <a:pt x="533628" y="55308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14672" y="3513833"/>
              <a:ext cx="3126216" cy="2171270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2598673" y="3628009"/>
              <a:ext cx="111125" cy="675005"/>
            </a:xfrm>
            <a:custGeom>
              <a:avLst/>
              <a:gdLst/>
              <a:ahLst/>
              <a:cxnLst/>
              <a:rect l="l" t="t" r="r" b="b"/>
              <a:pathLst>
                <a:path w="111125" h="675004">
                  <a:moveTo>
                    <a:pt x="55883" y="37899"/>
                  </a:moveTo>
                  <a:lnTo>
                    <a:pt x="46240" y="54039"/>
                  </a:lnTo>
                  <a:lnTo>
                    <a:pt x="39749" y="675005"/>
                  </a:lnTo>
                  <a:lnTo>
                    <a:pt x="58800" y="675005"/>
                  </a:lnTo>
                  <a:lnTo>
                    <a:pt x="65289" y="54414"/>
                  </a:lnTo>
                  <a:lnTo>
                    <a:pt x="55883" y="37899"/>
                  </a:lnTo>
                  <a:close/>
                </a:path>
                <a:path w="111125" h="675004">
                  <a:moveTo>
                    <a:pt x="66971" y="18796"/>
                  </a:moveTo>
                  <a:lnTo>
                    <a:pt x="46608" y="18796"/>
                  </a:lnTo>
                  <a:lnTo>
                    <a:pt x="65658" y="19050"/>
                  </a:lnTo>
                  <a:lnTo>
                    <a:pt x="65293" y="54039"/>
                  </a:lnTo>
                  <a:lnTo>
                    <a:pt x="65289" y="54414"/>
                  </a:lnTo>
                  <a:lnTo>
                    <a:pt x="91439" y="100330"/>
                  </a:lnTo>
                  <a:lnTo>
                    <a:pt x="94106" y="104902"/>
                  </a:lnTo>
                  <a:lnTo>
                    <a:pt x="99949" y="106426"/>
                  </a:lnTo>
                  <a:lnTo>
                    <a:pt x="104520" y="103886"/>
                  </a:lnTo>
                  <a:lnTo>
                    <a:pt x="109093" y="101219"/>
                  </a:lnTo>
                  <a:lnTo>
                    <a:pt x="110617" y="95504"/>
                  </a:lnTo>
                  <a:lnTo>
                    <a:pt x="108076" y="90932"/>
                  </a:lnTo>
                  <a:lnTo>
                    <a:pt x="66971" y="18796"/>
                  </a:lnTo>
                  <a:close/>
                </a:path>
                <a:path w="111125" h="675004">
                  <a:moveTo>
                    <a:pt x="56261" y="0"/>
                  </a:moveTo>
                  <a:lnTo>
                    <a:pt x="0" y="94234"/>
                  </a:lnTo>
                  <a:lnTo>
                    <a:pt x="1426" y="100330"/>
                  </a:lnTo>
                  <a:lnTo>
                    <a:pt x="1614" y="100330"/>
                  </a:lnTo>
                  <a:lnTo>
                    <a:pt x="5968" y="102870"/>
                  </a:lnTo>
                  <a:lnTo>
                    <a:pt x="10413" y="105537"/>
                  </a:lnTo>
                  <a:lnTo>
                    <a:pt x="16382" y="104013"/>
                  </a:lnTo>
                  <a:lnTo>
                    <a:pt x="46240" y="54039"/>
                  </a:lnTo>
                  <a:lnTo>
                    <a:pt x="46555" y="23876"/>
                  </a:lnTo>
                  <a:lnTo>
                    <a:pt x="46608" y="18796"/>
                  </a:lnTo>
                  <a:lnTo>
                    <a:pt x="66971" y="18796"/>
                  </a:lnTo>
                  <a:lnTo>
                    <a:pt x="56261" y="0"/>
                  </a:lnTo>
                  <a:close/>
                </a:path>
                <a:path w="111125" h="675004">
                  <a:moveTo>
                    <a:pt x="65611" y="23622"/>
                  </a:moveTo>
                  <a:lnTo>
                    <a:pt x="47751" y="23622"/>
                  </a:lnTo>
                  <a:lnTo>
                    <a:pt x="64262" y="23876"/>
                  </a:lnTo>
                  <a:lnTo>
                    <a:pt x="55883" y="37899"/>
                  </a:lnTo>
                  <a:lnTo>
                    <a:pt x="65289" y="54414"/>
                  </a:lnTo>
                  <a:lnTo>
                    <a:pt x="65608" y="23876"/>
                  </a:lnTo>
                  <a:lnTo>
                    <a:pt x="65611" y="23622"/>
                  </a:lnTo>
                  <a:close/>
                </a:path>
                <a:path w="111125" h="675004">
                  <a:moveTo>
                    <a:pt x="46608" y="18796"/>
                  </a:moveTo>
                  <a:lnTo>
                    <a:pt x="46240" y="54039"/>
                  </a:lnTo>
                  <a:lnTo>
                    <a:pt x="55883" y="37899"/>
                  </a:lnTo>
                  <a:lnTo>
                    <a:pt x="47751" y="23622"/>
                  </a:lnTo>
                  <a:lnTo>
                    <a:pt x="65611" y="23622"/>
                  </a:lnTo>
                  <a:lnTo>
                    <a:pt x="65658" y="19050"/>
                  </a:lnTo>
                  <a:lnTo>
                    <a:pt x="46608" y="18796"/>
                  </a:lnTo>
                  <a:close/>
                </a:path>
                <a:path w="111125" h="675004">
                  <a:moveTo>
                    <a:pt x="47751" y="23622"/>
                  </a:moveTo>
                  <a:lnTo>
                    <a:pt x="55883" y="37899"/>
                  </a:lnTo>
                  <a:lnTo>
                    <a:pt x="64262" y="23876"/>
                  </a:lnTo>
                  <a:lnTo>
                    <a:pt x="47751" y="23622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590797" y="3513833"/>
              <a:ext cx="133355" cy="123830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2604135" y="2761487"/>
              <a:ext cx="6204585" cy="1526540"/>
            </a:xfrm>
            <a:custGeom>
              <a:avLst/>
              <a:gdLst/>
              <a:ahLst/>
              <a:cxnLst/>
              <a:rect l="l" t="t" r="r" b="b"/>
              <a:pathLst>
                <a:path w="6204584" h="1526539">
                  <a:moveTo>
                    <a:pt x="110617" y="104521"/>
                  </a:moveTo>
                  <a:lnTo>
                    <a:pt x="108077" y="99949"/>
                  </a:lnTo>
                  <a:lnTo>
                    <a:pt x="66598" y="28448"/>
                  </a:lnTo>
                  <a:lnTo>
                    <a:pt x="55626" y="9525"/>
                  </a:lnTo>
                  <a:lnTo>
                    <a:pt x="2667" y="99695"/>
                  </a:lnTo>
                  <a:lnTo>
                    <a:pt x="0" y="104140"/>
                  </a:lnTo>
                  <a:lnTo>
                    <a:pt x="1524" y="109982"/>
                  </a:lnTo>
                  <a:lnTo>
                    <a:pt x="5969" y="112649"/>
                  </a:lnTo>
                  <a:lnTo>
                    <a:pt x="10541" y="115316"/>
                  </a:lnTo>
                  <a:lnTo>
                    <a:pt x="16383" y="113792"/>
                  </a:lnTo>
                  <a:lnTo>
                    <a:pt x="19050" y="109347"/>
                  </a:lnTo>
                  <a:lnTo>
                    <a:pt x="45859" y="63715"/>
                  </a:lnTo>
                  <a:lnTo>
                    <a:pt x="45859" y="63588"/>
                  </a:lnTo>
                  <a:lnTo>
                    <a:pt x="55486" y="47345"/>
                  </a:lnTo>
                  <a:lnTo>
                    <a:pt x="45935" y="63588"/>
                  </a:lnTo>
                  <a:lnTo>
                    <a:pt x="45859" y="63715"/>
                  </a:lnTo>
                  <a:lnTo>
                    <a:pt x="43815" y="762381"/>
                  </a:lnTo>
                  <a:lnTo>
                    <a:pt x="62865" y="762381"/>
                  </a:lnTo>
                  <a:lnTo>
                    <a:pt x="64757" y="115697"/>
                  </a:lnTo>
                  <a:lnTo>
                    <a:pt x="64808" y="99695"/>
                  </a:lnTo>
                  <a:lnTo>
                    <a:pt x="64909" y="63588"/>
                  </a:lnTo>
                  <a:lnTo>
                    <a:pt x="64998" y="33274"/>
                  </a:lnTo>
                  <a:lnTo>
                    <a:pt x="65024" y="28448"/>
                  </a:lnTo>
                  <a:lnTo>
                    <a:pt x="64985" y="63715"/>
                  </a:lnTo>
                  <a:lnTo>
                    <a:pt x="94234" y="114046"/>
                  </a:lnTo>
                  <a:lnTo>
                    <a:pt x="99949" y="115697"/>
                  </a:lnTo>
                  <a:lnTo>
                    <a:pt x="109093" y="110363"/>
                  </a:lnTo>
                  <a:lnTo>
                    <a:pt x="110617" y="104521"/>
                  </a:lnTo>
                  <a:close/>
                </a:path>
                <a:path w="6204584" h="1526539">
                  <a:moveTo>
                    <a:pt x="710311" y="94996"/>
                  </a:moveTo>
                  <a:lnTo>
                    <a:pt x="666064" y="18923"/>
                  </a:lnTo>
                  <a:lnTo>
                    <a:pt x="655066" y="0"/>
                  </a:lnTo>
                  <a:lnTo>
                    <a:pt x="599567" y="94742"/>
                  </a:lnTo>
                  <a:lnTo>
                    <a:pt x="601091" y="100584"/>
                  </a:lnTo>
                  <a:lnTo>
                    <a:pt x="605866" y="103378"/>
                  </a:lnTo>
                  <a:lnTo>
                    <a:pt x="610108" y="105918"/>
                  </a:lnTo>
                  <a:lnTo>
                    <a:pt x="615454" y="104521"/>
                  </a:lnTo>
                  <a:lnTo>
                    <a:pt x="615873" y="104521"/>
                  </a:lnTo>
                  <a:lnTo>
                    <a:pt x="618617" y="99822"/>
                  </a:lnTo>
                  <a:lnTo>
                    <a:pt x="645452" y="54140"/>
                  </a:lnTo>
                  <a:lnTo>
                    <a:pt x="643890" y="762127"/>
                  </a:lnTo>
                  <a:lnTo>
                    <a:pt x="662940" y="762127"/>
                  </a:lnTo>
                  <a:lnTo>
                    <a:pt x="664387" y="106045"/>
                  </a:lnTo>
                  <a:lnTo>
                    <a:pt x="664502" y="54140"/>
                  </a:lnTo>
                  <a:lnTo>
                    <a:pt x="655053" y="37820"/>
                  </a:lnTo>
                  <a:lnTo>
                    <a:pt x="664527" y="54140"/>
                  </a:lnTo>
                  <a:lnTo>
                    <a:pt x="693801" y="104521"/>
                  </a:lnTo>
                  <a:lnTo>
                    <a:pt x="699643" y="106045"/>
                  </a:lnTo>
                  <a:lnTo>
                    <a:pt x="704088" y="103378"/>
                  </a:lnTo>
                  <a:lnTo>
                    <a:pt x="708660" y="100838"/>
                  </a:lnTo>
                  <a:lnTo>
                    <a:pt x="710311" y="94996"/>
                  </a:lnTo>
                  <a:close/>
                </a:path>
                <a:path w="6204584" h="1526539">
                  <a:moveTo>
                    <a:pt x="1319403" y="94869"/>
                  </a:moveTo>
                  <a:lnTo>
                    <a:pt x="1316736" y="90424"/>
                  </a:lnTo>
                  <a:lnTo>
                    <a:pt x="1275156" y="18923"/>
                  </a:lnTo>
                  <a:lnTo>
                    <a:pt x="1264158" y="0"/>
                  </a:lnTo>
                  <a:lnTo>
                    <a:pt x="1208659" y="94742"/>
                  </a:lnTo>
                  <a:lnTo>
                    <a:pt x="1210208" y="100711"/>
                  </a:lnTo>
                  <a:lnTo>
                    <a:pt x="1210398" y="100711"/>
                  </a:lnTo>
                  <a:lnTo>
                    <a:pt x="1219327" y="105918"/>
                  </a:lnTo>
                  <a:lnTo>
                    <a:pt x="1224673" y="104521"/>
                  </a:lnTo>
                  <a:lnTo>
                    <a:pt x="1225092" y="104521"/>
                  </a:lnTo>
                  <a:lnTo>
                    <a:pt x="1254556" y="54229"/>
                  </a:lnTo>
                  <a:lnTo>
                    <a:pt x="1254633" y="18923"/>
                  </a:lnTo>
                  <a:lnTo>
                    <a:pt x="1254569" y="54229"/>
                  </a:lnTo>
                  <a:lnTo>
                    <a:pt x="1253490" y="762127"/>
                  </a:lnTo>
                  <a:lnTo>
                    <a:pt x="1272540" y="762127"/>
                  </a:lnTo>
                  <a:lnTo>
                    <a:pt x="1273543" y="106045"/>
                  </a:lnTo>
                  <a:lnTo>
                    <a:pt x="1273619" y="54229"/>
                  </a:lnTo>
                  <a:lnTo>
                    <a:pt x="1302893" y="104521"/>
                  </a:lnTo>
                  <a:lnTo>
                    <a:pt x="1308735" y="106045"/>
                  </a:lnTo>
                  <a:lnTo>
                    <a:pt x="1317879" y="100711"/>
                  </a:lnTo>
                  <a:lnTo>
                    <a:pt x="1319403" y="94869"/>
                  </a:lnTo>
                  <a:close/>
                </a:path>
                <a:path w="6204584" h="1526539">
                  <a:moveTo>
                    <a:pt x="1918970" y="94869"/>
                  </a:moveTo>
                  <a:lnTo>
                    <a:pt x="1874735" y="18923"/>
                  </a:lnTo>
                  <a:lnTo>
                    <a:pt x="1863725" y="0"/>
                  </a:lnTo>
                  <a:lnTo>
                    <a:pt x="1810893" y="90297"/>
                  </a:lnTo>
                  <a:lnTo>
                    <a:pt x="1808226" y="94742"/>
                  </a:lnTo>
                  <a:lnTo>
                    <a:pt x="1809775" y="100711"/>
                  </a:lnTo>
                  <a:lnTo>
                    <a:pt x="1809965" y="100711"/>
                  </a:lnTo>
                  <a:lnTo>
                    <a:pt x="1818894" y="105918"/>
                  </a:lnTo>
                  <a:lnTo>
                    <a:pt x="1824240" y="104521"/>
                  </a:lnTo>
                  <a:lnTo>
                    <a:pt x="1824659" y="104521"/>
                  </a:lnTo>
                  <a:lnTo>
                    <a:pt x="1854022" y="54267"/>
                  </a:lnTo>
                  <a:lnTo>
                    <a:pt x="1854073" y="18923"/>
                  </a:lnTo>
                  <a:lnTo>
                    <a:pt x="1854047" y="54267"/>
                  </a:lnTo>
                  <a:lnTo>
                    <a:pt x="1853565" y="762127"/>
                  </a:lnTo>
                  <a:lnTo>
                    <a:pt x="1872615" y="762127"/>
                  </a:lnTo>
                  <a:lnTo>
                    <a:pt x="1873173" y="106045"/>
                  </a:lnTo>
                  <a:lnTo>
                    <a:pt x="1873211" y="54267"/>
                  </a:lnTo>
                  <a:lnTo>
                    <a:pt x="1902460" y="104521"/>
                  </a:lnTo>
                  <a:lnTo>
                    <a:pt x="1908302" y="106045"/>
                  </a:lnTo>
                  <a:lnTo>
                    <a:pt x="1917446" y="100711"/>
                  </a:lnTo>
                  <a:lnTo>
                    <a:pt x="1918970" y="94869"/>
                  </a:lnTo>
                  <a:close/>
                </a:path>
                <a:path w="6204584" h="1526539">
                  <a:moveTo>
                    <a:pt x="6204204" y="1506982"/>
                  </a:moveTo>
                  <a:lnTo>
                    <a:pt x="6169330" y="1501940"/>
                  </a:lnTo>
                  <a:lnTo>
                    <a:pt x="1975167" y="808901"/>
                  </a:lnTo>
                  <a:lnTo>
                    <a:pt x="1990255" y="803148"/>
                  </a:lnTo>
                  <a:lnTo>
                    <a:pt x="2029587" y="788162"/>
                  </a:lnTo>
                  <a:lnTo>
                    <a:pt x="2032127" y="782574"/>
                  </a:lnTo>
                  <a:lnTo>
                    <a:pt x="2030222" y="777748"/>
                  </a:lnTo>
                  <a:lnTo>
                    <a:pt x="2028317" y="772807"/>
                  </a:lnTo>
                  <a:lnTo>
                    <a:pt x="2022856" y="770394"/>
                  </a:lnTo>
                  <a:lnTo>
                    <a:pt x="2017903" y="772160"/>
                  </a:lnTo>
                  <a:lnTo>
                    <a:pt x="1920240" y="809498"/>
                  </a:lnTo>
                  <a:lnTo>
                    <a:pt x="2000758" y="876173"/>
                  </a:lnTo>
                  <a:lnTo>
                    <a:pt x="2004822" y="879475"/>
                  </a:lnTo>
                  <a:lnTo>
                    <a:pt x="2010791" y="878967"/>
                  </a:lnTo>
                  <a:lnTo>
                    <a:pt x="2014093" y="874903"/>
                  </a:lnTo>
                  <a:lnTo>
                    <a:pt x="2017522" y="870839"/>
                  </a:lnTo>
                  <a:lnTo>
                    <a:pt x="2016887" y="864870"/>
                  </a:lnTo>
                  <a:lnTo>
                    <a:pt x="2012823" y="861441"/>
                  </a:lnTo>
                  <a:lnTo>
                    <a:pt x="1972030" y="827671"/>
                  </a:lnTo>
                  <a:lnTo>
                    <a:pt x="5226177" y="1365389"/>
                  </a:lnTo>
                  <a:lnTo>
                    <a:pt x="1374889" y="807808"/>
                  </a:lnTo>
                  <a:lnTo>
                    <a:pt x="1387373" y="802767"/>
                  </a:lnTo>
                  <a:lnTo>
                    <a:pt x="1424178" y="787920"/>
                  </a:lnTo>
                  <a:lnTo>
                    <a:pt x="1429131" y="786003"/>
                  </a:lnTo>
                  <a:lnTo>
                    <a:pt x="1431417" y="780415"/>
                  </a:lnTo>
                  <a:lnTo>
                    <a:pt x="1429512" y="775462"/>
                  </a:lnTo>
                  <a:lnTo>
                    <a:pt x="1427480" y="770636"/>
                  </a:lnTo>
                  <a:lnTo>
                    <a:pt x="1421892" y="768350"/>
                  </a:lnTo>
                  <a:lnTo>
                    <a:pt x="1417066" y="770255"/>
                  </a:lnTo>
                  <a:lnTo>
                    <a:pt x="1320165" y="809498"/>
                  </a:lnTo>
                  <a:lnTo>
                    <a:pt x="1406144" y="877824"/>
                  </a:lnTo>
                  <a:lnTo>
                    <a:pt x="1413764" y="859663"/>
                  </a:lnTo>
                  <a:lnTo>
                    <a:pt x="1372311" y="826617"/>
                  </a:lnTo>
                  <a:lnTo>
                    <a:pt x="5433377" y="1414703"/>
                  </a:lnTo>
                  <a:lnTo>
                    <a:pt x="4561268" y="1308633"/>
                  </a:lnTo>
                  <a:lnTo>
                    <a:pt x="4561268" y="1327835"/>
                  </a:lnTo>
                  <a:lnTo>
                    <a:pt x="781405" y="913587"/>
                  </a:lnTo>
                  <a:lnTo>
                    <a:pt x="784987" y="913130"/>
                  </a:lnTo>
                  <a:lnTo>
                    <a:pt x="791337" y="904748"/>
                  </a:lnTo>
                  <a:lnTo>
                    <a:pt x="790448" y="898779"/>
                  </a:lnTo>
                  <a:lnTo>
                    <a:pt x="744054" y="863561"/>
                  </a:lnTo>
                  <a:lnTo>
                    <a:pt x="4561268" y="1327835"/>
                  </a:lnTo>
                  <a:lnTo>
                    <a:pt x="4561268" y="1308633"/>
                  </a:lnTo>
                  <a:lnTo>
                    <a:pt x="746239" y="844626"/>
                  </a:lnTo>
                  <a:lnTo>
                    <a:pt x="756119" y="840359"/>
                  </a:lnTo>
                  <a:lnTo>
                    <a:pt x="799846" y="821563"/>
                  </a:lnTo>
                  <a:lnTo>
                    <a:pt x="802132" y="815975"/>
                  </a:lnTo>
                  <a:lnTo>
                    <a:pt x="799973" y="811149"/>
                  </a:lnTo>
                  <a:lnTo>
                    <a:pt x="797941" y="806323"/>
                  </a:lnTo>
                  <a:lnTo>
                    <a:pt x="792353" y="804037"/>
                  </a:lnTo>
                  <a:lnTo>
                    <a:pt x="787222" y="806323"/>
                  </a:lnTo>
                  <a:lnTo>
                    <a:pt x="691515" y="847598"/>
                  </a:lnTo>
                  <a:lnTo>
                    <a:pt x="778141" y="913231"/>
                  </a:lnTo>
                  <a:lnTo>
                    <a:pt x="146240" y="843978"/>
                  </a:lnTo>
                  <a:lnTo>
                    <a:pt x="154940" y="840105"/>
                  </a:lnTo>
                  <a:lnTo>
                    <a:pt x="199517" y="820293"/>
                  </a:lnTo>
                  <a:lnTo>
                    <a:pt x="201676" y="814705"/>
                  </a:lnTo>
                  <a:lnTo>
                    <a:pt x="197358" y="805053"/>
                  </a:lnTo>
                  <a:lnTo>
                    <a:pt x="191770" y="802906"/>
                  </a:lnTo>
                  <a:lnTo>
                    <a:pt x="91440" y="847598"/>
                  </a:lnTo>
                  <a:lnTo>
                    <a:pt x="179705" y="912876"/>
                  </a:lnTo>
                  <a:lnTo>
                    <a:pt x="185674" y="911987"/>
                  </a:lnTo>
                  <a:lnTo>
                    <a:pt x="188722" y="907796"/>
                  </a:lnTo>
                  <a:lnTo>
                    <a:pt x="191897" y="903478"/>
                  </a:lnTo>
                  <a:lnTo>
                    <a:pt x="191008" y="897509"/>
                  </a:lnTo>
                  <a:lnTo>
                    <a:pt x="186817" y="894461"/>
                  </a:lnTo>
                  <a:lnTo>
                    <a:pt x="144183" y="862888"/>
                  </a:lnTo>
                  <a:lnTo>
                    <a:pt x="6153543" y="1521498"/>
                  </a:lnTo>
                  <a:lnTo>
                    <a:pt x="6194044" y="1526413"/>
                  </a:lnTo>
                  <a:lnTo>
                    <a:pt x="6194095" y="1525943"/>
                  </a:lnTo>
                  <a:lnTo>
                    <a:pt x="6198489" y="1526413"/>
                  </a:lnTo>
                  <a:lnTo>
                    <a:pt x="6198590" y="1525511"/>
                  </a:lnTo>
                  <a:lnTo>
                    <a:pt x="6201410" y="1525905"/>
                  </a:lnTo>
                  <a:lnTo>
                    <a:pt x="6204204" y="1506982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619497" y="1171318"/>
              <a:ext cx="133355" cy="133228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619497" y="1342641"/>
              <a:ext cx="133355" cy="123830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619497" y="1504566"/>
              <a:ext cx="133355" cy="133355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619497" y="1676016"/>
              <a:ext cx="133355" cy="133228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3552825" y="1104646"/>
              <a:ext cx="257175" cy="781050"/>
            </a:xfrm>
            <a:custGeom>
              <a:avLst/>
              <a:gdLst/>
              <a:ahLst/>
              <a:cxnLst/>
              <a:rect l="l" t="t" r="r" b="b"/>
              <a:pathLst>
                <a:path w="257175" h="781050">
                  <a:moveTo>
                    <a:pt x="214249" y="0"/>
                  </a:moveTo>
                  <a:lnTo>
                    <a:pt x="230975" y="3365"/>
                  </a:lnTo>
                  <a:lnTo>
                    <a:pt x="244617" y="12541"/>
                  </a:lnTo>
                  <a:lnTo>
                    <a:pt x="253807" y="26146"/>
                  </a:lnTo>
                  <a:lnTo>
                    <a:pt x="257175" y="42799"/>
                  </a:lnTo>
                  <a:lnTo>
                    <a:pt x="257175" y="737996"/>
                  </a:lnTo>
                  <a:lnTo>
                    <a:pt x="253807" y="754649"/>
                  </a:lnTo>
                  <a:lnTo>
                    <a:pt x="244617" y="768254"/>
                  </a:lnTo>
                  <a:lnTo>
                    <a:pt x="230975" y="777430"/>
                  </a:lnTo>
                  <a:lnTo>
                    <a:pt x="214249" y="780795"/>
                  </a:lnTo>
                  <a:lnTo>
                    <a:pt x="42925" y="780795"/>
                  </a:lnTo>
                  <a:lnTo>
                    <a:pt x="26199" y="777430"/>
                  </a:lnTo>
                  <a:lnTo>
                    <a:pt x="12557" y="768254"/>
                  </a:lnTo>
                  <a:lnTo>
                    <a:pt x="3367" y="754649"/>
                  </a:lnTo>
                  <a:lnTo>
                    <a:pt x="0" y="737996"/>
                  </a:lnTo>
                  <a:lnTo>
                    <a:pt x="0" y="42799"/>
                  </a:lnTo>
                  <a:lnTo>
                    <a:pt x="3367" y="26146"/>
                  </a:lnTo>
                  <a:lnTo>
                    <a:pt x="12557" y="12541"/>
                  </a:lnTo>
                  <a:lnTo>
                    <a:pt x="26199" y="3365"/>
                  </a:lnTo>
                  <a:lnTo>
                    <a:pt x="42925" y="0"/>
                  </a:lnTo>
                  <a:lnTo>
                    <a:pt x="214249" y="0"/>
                  </a:lnTo>
                  <a:close/>
                </a:path>
              </a:pathLst>
            </a:custGeom>
            <a:ln w="19055">
              <a:solidFill>
                <a:srgbClr val="3986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1567322" y="4292572"/>
            <a:ext cx="530860" cy="79057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algn="ctr">
              <a:lnSpc>
                <a:spcPts val="1810"/>
              </a:lnSpc>
            </a:pPr>
            <a:r>
              <a:rPr sz="1800" spc="-10" dirty="0">
                <a:solidFill>
                  <a:srgbClr val="C00000"/>
                </a:solidFill>
                <a:latin typeface="Calibri"/>
                <a:cs typeface="Calibri"/>
              </a:rPr>
              <a:t>Encoder</a:t>
            </a:r>
            <a:endParaRPr sz="1800">
              <a:latin typeface="Calibri"/>
              <a:cs typeface="Calibri"/>
            </a:endParaRPr>
          </a:p>
          <a:p>
            <a:pPr marL="2540" algn="ctr">
              <a:lnSpc>
                <a:spcPct val="100000"/>
              </a:lnSpc>
              <a:spcBef>
                <a:spcPts val="15"/>
              </a:spcBef>
            </a:pPr>
            <a:r>
              <a:rPr sz="1800" spc="-25" dirty="0">
                <a:solidFill>
                  <a:srgbClr val="C00000"/>
                </a:solidFill>
                <a:latin typeface="Calibri"/>
                <a:cs typeface="Calibri"/>
              </a:rPr>
              <a:t>RNN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2505075" y="6094412"/>
            <a:ext cx="2438400" cy="266700"/>
          </a:xfrm>
          <a:custGeom>
            <a:avLst/>
            <a:gdLst/>
            <a:ahLst/>
            <a:cxnLst/>
            <a:rect l="l" t="t" r="r" b="b"/>
            <a:pathLst>
              <a:path w="2438400" h="266700">
                <a:moveTo>
                  <a:pt x="2438400" y="0"/>
                </a:moveTo>
                <a:lnTo>
                  <a:pt x="2430196" y="51894"/>
                </a:lnTo>
                <a:lnTo>
                  <a:pt x="2407824" y="94268"/>
                </a:lnTo>
                <a:lnTo>
                  <a:pt x="2374642" y="122836"/>
                </a:lnTo>
                <a:lnTo>
                  <a:pt x="2334005" y="133311"/>
                </a:lnTo>
                <a:lnTo>
                  <a:pt x="1323594" y="133311"/>
                </a:lnTo>
                <a:lnTo>
                  <a:pt x="1282957" y="143789"/>
                </a:lnTo>
                <a:lnTo>
                  <a:pt x="1249775" y="172361"/>
                </a:lnTo>
                <a:lnTo>
                  <a:pt x="1227403" y="214739"/>
                </a:lnTo>
                <a:lnTo>
                  <a:pt x="1219200" y="266636"/>
                </a:lnTo>
                <a:lnTo>
                  <a:pt x="1210996" y="214739"/>
                </a:lnTo>
                <a:lnTo>
                  <a:pt x="1188624" y="172361"/>
                </a:lnTo>
                <a:lnTo>
                  <a:pt x="1155442" y="143789"/>
                </a:lnTo>
                <a:lnTo>
                  <a:pt x="1114805" y="133311"/>
                </a:lnTo>
                <a:lnTo>
                  <a:pt x="104393" y="133311"/>
                </a:lnTo>
                <a:lnTo>
                  <a:pt x="63757" y="122836"/>
                </a:lnTo>
                <a:lnTo>
                  <a:pt x="30575" y="94268"/>
                </a:lnTo>
                <a:lnTo>
                  <a:pt x="8203" y="51894"/>
                </a:lnTo>
                <a:lnTo>
                  <a:pt x="0" y="0"/>
                </a:lnTo>
              </a:path>
            </a:pathLst>
          </a:custGeom>
          <a:ln w="190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143125" y="4304157"/>
            <a:ext cx="180975" cy="781050"/>
          </a:xfrm>
          <a:custGeom>
            <a:avLst/>
            <a:gdLst/>
            <a:ahLst/>
            <a:cxnLst/>
            <a:rect l="l" t="t" r="r" b="b"/>
            <a:pathLst>
              <a:path w="180975" h="781050">
                <a:moveTo>
                  <a:pt x="180975" y="780923"/>
                </a:moveTo>
                <a:lnTo>
                  <a:pt x="145716" y="775350"/>
                </a:lnTo>
                <a:lnTo>
                  <a:pt x="116935" y="760158"/>
                </a:lnTo>
                <a:lnTo>
                  <a:pt x="97536" y="737631"/>
                </a:lnTo>
                <a:lnTo>
                  <a:pt x="90424" y="710057"/>
                </a:lnTo>
                <a:lnTo>
                  <a:pt x="90550" y="461264"/>
                </a:lnTo>
                <a:lnTo>
                  <a:pt x="83438" y="433689"/>
                </a:lnTo>
                <a:lnTo>
                  <a:pt x="64039" y="411162"/>
                </a:lnTo>
                <a:lnTo>
                  <a:pt x="35258" y="395970"/>
                </a:lnTo>
                <a:lnTo>
                  <a:pt x="0" y="390398"/>
                </a:lnTo>
                <a:lnTo>
                  <a:pt x="35258" y="384845"/>
                </a:lnTo>
                <a:lnTo>
                  <a:pt x="64039" y="369697"/>
                </a:lnTo>
                <a:lnTo>
                  <a:pt x="83438" y="347214"/>
                </a:lnTo>
                <a:lnTo>
                  <a:pt x="90550" y="319659"/>
                </a:lnTo>
                <a:lnTo>
                  <a:pt x="90550" y="70866"/>
                </a:lnTo>
                <a:lnTo>
                  <a:pt x="97661" y="43291"/>
                </a:lnTo>
                <a:lnTo>
                  <a:pt x="117046" y="20764"/>
                </a:lnTo>
                <a:lnTo>
                  <a:pt x="145790" y="5572"/>
                </a:lnTo>
                <a:lnTo>
                  <a:pt x="180975" y="0"/>
                </a:lnTo>
              </a:path>
            </a:pathLst>
          </a:custGeom>
          <a:ln w="19055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5393054" y="5722937"/>
            <a:ext cx="1101090" cy="2660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885190" algn="l"/>
              </a:tabLst>
            </a:pPr>
            <a:r>
              <a:rPr sz="1550" i="1" spc="-10" dirty="0">
                <a:latin typeface="Calibri"/>
                <a:cs typeface="Calibri"/>
              </a:rPr>
              <a:t>&lt;START&gt;</a:t>
            </a:r>
            <a:r>
              <a:rPr sz="1550" i="1" dirty="0">
                <a:latin typeface="Calibri"/>
                <a:cs typeface="Calibri"/>
              </a:rPr>
              <a:t>	</a:t>
            </a:r>
            <a:r>
              <a:rPr sz="1550" i="1" spc="-25" dirty="0">
                <a:latin typeface="Calibri"/>
                <a:cs typeface="Calibri"/>
              </a:rPr>
              <a:t>he</a:t>
            </a:r>
            <a:endParaRPr sz="155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577083" y="5732462"/>
            <a:ext cx="121285" cy="26543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50" i="1" spc="-25" dirty="0">
                <a:latin typeface="Calibri"/>
                <a:cs typeface="Calibri"/>
              </a:rPr>
              <a:t>il</a:t>
            </a:r>
            <a:endParaRPr sz="155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176270" y="5732462"/>
            <a:ext cx="128270" cy="26543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50" i="1" spc="-50" dirty="0">
                <a:latin typeface="Calibri"/>
                <a:cs typeface="Calibri"/>
              </a:rPr>
              <a:t>a</a:t>
            </a:r>
            <a:endParaRPr sz="155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698135" y="5732462"/>
            <a:ext cx="1111250" cy="26543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497840" algn="l"/>
              </a:tabLst>
            </a:pPr>
            <a:r>
              <a:rPr sz="1550" i="1" spc="-25" dirty="0">
                <a:latin typeface="Calibri"/>
                <a:cs typeface="Calibri"/>
              </a:rPr>
              <a:t>m’</a:t>
            </a:r>
            <a:r>
              <a:rPr sz="1550" i="1" dirty="0">
                <a:latin typeface="Calibri"/>
                <a:cs typeface="Calibri"/>
              </a:rPr>
              <a:t>	</a:t>
            </a:r>
            <a:r>
              <a:rPr sz="1550" i="1" spc="-10" dirty="0">
                <a:latin typeface="Calibri"/>
                <a:cs typeface="Calibri"/>
              </a:rPr>
              <a:t>entarté</a:t>
            </a:r>
            <a:endParaRPr sz="155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0391520" y="4078223"/>
            <a:ext cx="254000" cy="1277620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z="1800" dirty="0">
                <a:solidFill>
                  <a:srgbClr val="00AF50"/>
                </a:solidFill>
                <a:latin typeface="Calibri"/>
                <a:cs typeface="Calibri"/>
              </a:rPr>
              <a:t>Decoder</a:t>
            </a:r>
            <a:r>
              <a:rPr sz="1800" spc="-70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00AF50"/>
                </a:solidFill>
                <a:latin typeface="Calibri"/>
                <a:cs typeface="Calibri"/>
              </a:rPr>
              <a:t>RNN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10134600" y="4323207"/>
            <a:ext cx="190500" cy="781050"/>
          </a:xfrm>
          <a:custGeom>
            <a:avLst/>
            <a:gdLst/>
            <a:ahLst/>
            <a:cxnLst/>
            <a:rect l="l" t="t" r="r" b="b"/>
            <a:pathLst>
              <a:path w="190500" h="781050">
                <a:moveTo>
                  <a:pt x="0" y="0"/>
                </a:moveTo>
                <a:lnTo>
                  <a:pt x="37064" y="5861"/>
                </a:lnTo>
                <a:lnTo>
                  <a:pt x="67341" y="21844"/>
                </a:lnTo>
                <a:lnTo>
                  <a:pt x="87760" y="45541"/>
                </a:lnTo>
                <a:lnTo>
                  <a:pt x="95250" y="74549"/>
                </a:lnTo>
                <a:lnTo>
                  <a:pt x="95250" y="315976"/>
                </a:lnTo>
                <a:lnTo>
                  <a:pt x="102739" y="344963"/>
                </a:lnTo>
                <a:lnTo>
                  <a:pt x="123158" y="368617"/>
                </a:lnTo>
                <a:lnTo>
                  <a:pt x="153435" y="384556"/>
                </a:lnTo>
                <a:lnTo>
                  <a:pt x="190500" y="390398"/>
                </a:lnTo>
                <a:lnTo>
                  <a:pt x="153435" y="396259"/>
                </a:lnTo>
                <a:lnTo>
                  <a:pt x="123158" y="412242"/>
                </a:lnTo>
                <a:lnTo>
                  <a:pt x="102739" y="435939"/>
                </a:lnTo>
                <a:lnTo>
                  <a:pt x="95250" y="464947"/>
                </a:lnTo>
                <a:lnTo>
                  <a:pt x="95250" y="706374"/>
                </a:lnTo>
                <a:lnTo>
                  <a:pt x="87760" y="735381"/>
                </a:lnTo>
                <a:lnTo>
                  <a:pt x="67341" y="759079"/>
                </a:lnTo>
                <a:lnTo>
                  <a:pt x="37064" y="775061"/>
                </a:lnTo>
                <a:lnTo>
                  <a:pt x="0" y="780923"/>
                </a:lnTo>
              </a:path>
            </a:pathLst>
          </a:custGeom>
          <a:ln w="19055">
            <a:solidFill>
              <a:srgbClr val="00AF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1567322" y="3173834"/>
            <a:ext cx="530860" cy="89852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algn="ctr">
              <a:lnSpc>
                <a:spcPts val="1810"/>
              </a:lnSpc>
            </a:pPr>
            <a:r>
              <a:rPr sz="1800" spc="-10" dirty="0">
                <a:solidFill>
                  <a:srgbClr val="3986FF"/>
                </a:solidFill>
                <a:latin typeface="Calibri"/>
                <a:cs typeface="Calibri"/>
              </a:rPr>
              <a:t>Attention</a:t>
            </a:r>
            <a:endParaRPr sz="1800">
              <a:latin typeface="Calibri"/>
              <a:cs typeface="Calibri"/>
            </a:endParaRPr>
          </a:p>
          <a:p>
            <a:pPr marL="2540" algn="ctr">
              <a:lnSpc>
                <a:spcPct val="100000"/>
              </a:lnSpc>
              <a:spcBef>
                <a:spcPts val="15"/>
              </a:spcBef>
            </a:pPr>
            <a:r>
              <a:rPr sz="1800" spc="-10" dirty="0">
                <a:solidFill>
                  <a:srgbClr val="3986FF"/>
                </a:solidFill>
                <a:latin typeface="Calibri"/>
                <a:cs typeface="Calibri"/>
              </a:rPr>
              <a:t>scores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2133600" y="3275710"/>
            <a:ext cx="190500" cy="628650"/>
          </a:xfrm>
          <a:custGeom>
            <a:avLst/>
            <a:gdLst/>
            <a:ahLst/>
            <a:cxnLst/>
            <a:rect l="l" t="t" r="r" b="b"/>
            <a:pathLst>
              <a:path w="190500" h="628650">
                <a:moveTo>
                  <a:pt x="190500" y="628522"/>
                </a:moveTo>
                <a:lnTo>
                  <a:pt x="153435" y="622661"/>
                </a:lnTo>
                <a:lnTo>
                  <a:pt x="123158" y="606679"/>
                </a:lnTo>
                <a:lnTo>
                  <a:pt x="102739" y="582981"/>
                </a:lnTo>
                <a:lnTo>
                  <a:pt x="95250" y="553974"/>
                </a:lnTo>
                <a:lnTo>
                  <a:pt x="95250" y="388746"/>
                </a:lnTo>
                <a:lnTo>
                  <a:pt x="87760" y="359759"/>
                </a:lnTo>
                <a:lnTo>
                  <a:pt x="67341" y="336105"/>
                </a:lnTo>
                <a:lnTo>
                  <a:pt x="37064" y="320166"/>
                </a:lnTo>
                <a:lnTo>
                  <a:pt x="0" y="314325"/>
                </a:lnTo>
                <a:lnTo>
                  <a:pt x="37064" y="308463"/>
                </a:lnTo>
                <a:lnTo>
                  <a:pt x="67341" y="292480"/>
                </a:lnTo>
                <a:lnTo>
                  <a:pt x="87760" y="268783"/>
                </a:lnTo>
                <a:lnTo>
                  <a:pt x="95250" y="239775"/>
                </a:lnTo>
                <a:lnTo>
                  <a:pt x="95250" y="74549"/>
                </a:lnTo>
                <a:lnTo>
                  <a:pt x="102739" y="45541"/>
                </a:lnTo>
                <a:lnTo>
                  <a:pt x="123158" y="21843"/>
                </a:lnTo>
                <a:lnTo>
                  <a:pt x="153435" y="5861"/>
                </a:lnTo>
                <a:lnTo>
                  <a:pt x="190500" y="0"/>
                </a:lnTo>
              </a:path>
            </a:pathLst>
          </a:custGeom>
          <a:ln w="19055">
            <a:solidFill>
              <a:srgbClr val="3986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1567322" y="1901344"/>
            <a:ext cx="530860" cy="110998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14300">
              <a:lnSpc>
                <a:spcPts val="1810"/>
              </a:lnSpc>
            </a:pPr>
            <a:r>
              <a:rPr sz="1800" spc="-10" dirty="0">
                <a:solidFill>
                  <a:srgbClr val="3986FF"/>
                </a:solidFill>
                <a:latin typeface="Calibri"/>
                <a:cs typeface="Calibri"/>
              </a:rPr>
              <a:t>Attention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1800" spc="-10" dirty="0">
                <a:solidFill>
                  <a:srgbClr val="3986FF"/>
                </a:solidFill>
                <a:latin typeface="Calibri"/>
                <a:cs typeface="Calibri"/>
              </a:rPr>
              <a:t>distribution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2152650" y="2142617"/>
            <a:ext cx="180975" cy="628650"/>
          </a:xfrm>
          <a:custGeom>
            <a:avLst/>
            <a:gdLst/>
            <a:ahLst/>
            <a:cxnLst/>
            <a:rect l="l" t="t" r="r" b="b"/>
            <a:pathLst>
              <a:path w="180975" h="628650">
                <a:moveTo>
                  <a:pt x="180975" y="628396"/>
                </a:moveTo>
                <a:lnTo>
                  <a:pt x="145716" y="622843"/>
                </a:lnTo>
                <a:lnTo>
                  <a:pt x="116935" y="607695"/>
                </a:lnTo>
                <a:lnTo>
                  <a:pt x="97536" y="585212"/>
                </a:lnTo>
                <a:lnTo>
                  <a:pt x="90424" y="557657"/>
                </a:lnTo>
                <a:lnTo>
                  <a:pt x="90424" y="384937"/>
                </a:lnTo>
                <a:lnTo>
                  <a:pt x="83313" y="357435"/>
                </a:lnTo>
                <a:lnTo>
                  <a:pt x="63928" y="334946"/>
                </a:lnTo>
                <a:lnTo>
                  <a:pt x="35184" y="319768"/>
                </a:lnTo>
                <a:lnTo>
                  <a:pt x="0" y="314198"/>
                </a:lnTo>
                <a:lnTo>
                  <a:pt x="35184" y="308627"/>
                </a:lnTo>
                <a:lnTo>
                  <a:pt x="63928" y="293449"/>
                </a:lnTo>
                <a:lnTo>
                  <a:pt x="83313" y="270960"/>
                </a:lnTo>
                <a:lnTo>
                  <a:pt x="90424" y="243459"/>
                </a:lnTo>
                <a:lnTo>
                  <a:pt x="90424" y="70738"/>
                </a:lnTo>
                <a:lnTo>
                  <a:pt x="97536" y="43183"/>
                </a:lnTo>
                <a:lnTo>
                  <a:pt x="116935" y="20700"/>
                </a:lnTo>
                <a:lnTo>
                  <a:pt x="145716" y="5552"/>
                </a:lnTo>
                <a:lnTo>
                  <a:pt x="180975" y="0"/>
                </a:lnTo>
              </a:path>
            </a:pathLst>
          </a:custGeom>
          <a:ln w="19055">
            <a:solidFill>
              <a:srgbClr val="3986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3907790" y="1170622"/>
            <a:ext cx="898525" cy="57658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32715" marR="5080" indent="-120650">
              <a:lnSpc>
                <a:spcPct val="100800"/>
              </a:lnSpc>
              <a:spcBef>
                <a:spcPts val="85"/>
              </a:spcBef>
            </a:pPr>
            <a:r>
              <a:rPr sz="1800" spc="-25" dirty="0">
                <a:solidFill>
                  <a:srgbClr val="3986FF"/>
                </a:solidFill>
                <a:latin typeface="Calibri"/>
                <a:cs typeface="Calibri"/>
              </a:rPr>
              <a:t>Attention </a:t>
            </a:r>
            <a:r>
              <a:rPr sz="1800" spc="-10" dirty="0">
                <a:solidFill>
                  <a:srgbClr val="3986FF"/>
                </a:solidFill>
                <a:latin typeface="Calibri"/>
                <a:cs typeface="Calibri"/>
              </a:rPr>
              <a:t>output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2505075" y="1780667"/>
            <a:ext cx="6438900" cy="3904615"/>
            <a:chOff x="2505075" y="1780667"/>
            <a:chExt cx="6438900" cy="3904615"/>
          </a:xfrm>
        </p:grpSpPr>
        <p:sp>
          <p:nvSpPr>
            <p:cNvPr id="34" name="object 34"/>
            <p:cNvSpPr/>
            <p:nvPr/>
          </p:nvSpPr>
          <p:spPr>
            <a:xfrm>
              <a:off x="3819016" y="1780667"/>
              <a:ext cx="4749800" cy="337185"/>
            </a:xfrm>
            <a:custGeom>
              <a:avLst/>
              <a:gdLst/>
              <a:ahLst/>
              <a:cxnLst/>
              <a:rect l="l" t="t" r="r" b="b"/>
              <a:pathLst>
                <a:path w="4749800" h="337185">
                  <a:moveTo>
                    <a:pt x="4695243" y="293342"/>
                  </a:moveTo>
                  <a:lnTo>
                    <a:pt x="4643247" y="319786"/>
                  </a:lnTo>
                  <a:lnTo>
                    <a:pt x="4641342" y="325500"/>
                  </a:lnTo>
                  <a:lnTo>
                    <a:pt x="4646168" y="334899"/>
                  </a:lnTo>
                  <a:lnTo>
                    <a:pt x="4651883" y="336677"/>
                  </a:lnTo>
                  <a:lnTo>
                    <a:pt x="4656582" y="334391"/>
                  </a:lnTo>
                  <a:lnTo>
                    <a:pt x="4733305" y="295402"/>
                  </a:lnTo>
                  <a:lnTo>
                    <a:pt x="4730496" y="295402"/>
                  </a:lnTo>
                  <a:lnTo>
                    <a:pt x="4695243" y="293342"/>
                  </a:lnTo>
                  <a:close/>
                </a:path>
                <a:path w="4749800" h="337185">
                  <a:moveTo>
                    <a:pt x="4712035" y="284811"/>
                  </a:moveTo>
                  <a:lnTo>
                    <a:pt x="4695243" y="293342"/>
                  </a:lnTo>
                  <a:lnTo>
                    <a:pt x="4730496" y="295402"/>
                  </a:lnTo>
                  <a:lnTo>
                    <a:pt x="4730588" y="293878"/>
                  </a:lnTo>
                  <a:lnTo>
                    <a:pt x="4725670" y="293878"/>
                  </a:lnTo>
                  <a:lnTo>
                    <a:pt x="4712035" y="284811"/>
                  </a:lnTo>
                  <a:close/>
                </a:path>
                <a:path w="4749800" h="337185">
                  <a:moveTo>
                    <a:pt x="4658360" y="226313"/>
                  </a:moveTo>
                  <a:lnTo>
                    <a:pt x="4652391" y="227457"/>
                  </a:lnTo>
                  <a:lnTo>
                    <a:pt x="4649470" y="231775"/>
                  </a:lnTo>
                  <a:lnTo>
                    <a:pt x="4646676" y="236220"/>
                  </a:lnTo>
                  <a:lnTo>
                    <a:pt x="4647819" y="242062"/>
                  </a:lnTo>
                  <a:lnTo>
                    <a:pt x="4652137" y="244983"/>
                  </a:lnTo>
                  <a:lnTo>
                    <a:pt x="4696407" y="274419"/>
                  </a:lnTo>
                  <a:lnTo>
                    <a:pt x="4731639" y="276479"/>
                  </a:lnTo>
                  <a:lnTo>
                    <a:pt x="4730620" y="293342"/>
                  </a:lnTo>
                  <a:lnTo>
                    <a:pt x="4730496" y="295402"/>
                  </a:lnTo>
                  <a:lnTo>
                    <a:pt x="4733305" y="295402"/>
                  </a:lnTo>
                  <a:lnTo>
                    <a:pt x="4749800" y="287020"/>
                  </a:lnTo>
                  <a:lnTo>
                    <a:pt x="4662678" y="229108"/>
                  </a:lnTo>
                  <a:lnTo>
                    <a:pt x="4658360" y="226313"/>
                  </a:lnTo>
                  <a:close/>
                </a:path>
                <a:path w="4749800" h="337185">
                  <a:moveTo>
                    <a:pt x="4726686" y="277368"/>
                  </a:moveTo>
                  <a:lnTo>
                    <a:pt x="4712035" y="284811"/>
                  </a:lnTo>
                  <a:lnTo>
                    <a:pt x="4725670" y="293878"/>
                  </a:lnTo>
                  <a:lnTo>
                    <a:pt x="4726686" y="277368"/>
                  </a:lnTo>
                  <a:close/>
                </a:path>
                <a:path w="4749800" h="337185">
                  <a:moveTo>
                    <a:pt x="4731585" y="277368"/>
                  </a:moveTo>
                  <a:lnTo>
                    <a:pt x="4726686" y="277368"/>
                  </a:lnTo>
                  <a:lnTo>
                    <a:pt x="4725702" y="293342"/>
                  </a:lnTo>
                  <a:lnTo>
                    <a:pt x="4725670" y="293878"/>
                  </a:lnTo>
                  <a:lnTo>
                    <a:pt x="4730588" y="293878"/>
                  </a:lnTo>
                  <a:lnTo>
                    <a:pt x="4731585" y="277368"/>
                  </a:lnTo>
                  <a:close/>
                </a:path>
                <a:path w="4749800" h="337185">
                  <a:moveTo>
                    <a:pt x="1016" y="0"/>
                  </a:moveTo>
                  <a:lnTo>
                    <a:pt x="0" y="19050"/>
                  </a:lnTo>
                  <a:lnTo>
                    <a:pt x="4695243" y="293342"/>
                  </a:lnTo>
                  <a:lnTo>
                    <a:pt x="4712035" y="284811"/>
                  </a:lnTo>
                  <a:lnTo>
                    <a:pt x="4696407" y="274419"/>
                  </a:lnTo>
                  <a:lnTo>
                    <a:pt x="1016" y="0"/>
                  </a:lnTo>
                  <a:close/>
                </a:path>
                <a:path w="4749800" h="337185">
                  <a:moveTo>
                    <a:pt x="4696407" y="274419"/>
                  </a:moveTo>
                  <a:lnTo>
                    <a:pt x="4712035" y="284811"/>
                  </a:lnTo>
                  <a:lnTo>
                    <a:pt x="4726686" y="277368"/>
                  </a:lnTo>
                  <a:lnTo>
                    <a:pt x="4731585" y="277368"/>
                  </a:lnTo>
                  <a:lnTo>
                    <a:pt x="4731639" y="276479"/>
                  </a:lnTo>
                  <a:lnTo>
                    <a:pt x="4696407" y="274419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5" name="object 3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219822" y="4275579"/>
              <a:ext cx="2724155" cy="1409524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8745854" y="2237740"/>
              <a:ext cx="111125" cy="2046605"/>
            </a:xfrm>
            <a:custGeom>
              <a:avLst/>
              <a:gdLst/>
              <a:ahLst/>
              <a:cxnLst/>
              <a:rect l="l" t="t" r="r" b="b"/>
              <a:pathLst>
                <a:path w="111125" h="2046604">
                  <a:moveTo>
                    <a:pt x="55262" y="37870"/>
                  </a:moveTo>
                  <a:lnTo>
                    <a:pt x="45750" y="54176"/>
                  </a:lnTo>
                  <a:lnTo>
                    <a:pt x="47498" y="2046351"/>
                  </a:lnTo>
                  <a:lnTo>
                    <a:pt x="66675" y="2046351"/>
                  </a:lnTo>
                  <a:lnTo>
                    <a:pt x="64851" y="106045"/>
                  </a:lnTo>
                  <a:lnTo>
                    <a:pt x="64803" y="54176"/>
                  </a:lnTo>
                  <a:lnTo>
                    <a:pt x="55262" y="37870"/>
                  </a:lnTo>
                  <a:close/>
                </a:path>
                <a:path w="111125" h="2046604">
                  <a:moveTo>
                    <a:pt x="55245" y="0"/>
                  </a:moveTo>
                  <a:lnTo>
                    <a:pt x="0" y="94869"/>
                  </a:lnTo>
                  <a:lnTo>
                    <a:pt x="1524" y="100711"/>
                  </a:lnTo>
                  <a:lnTo>
                    <a:pt x="10668" y="106045"/>
                  </a:lnTo>
                  <a:lnTo>
                    <a:pt x="16510" y="104521"/>
                  </a:lnTo>
                  <a:lnTo>
                    <a:pt x="19050" y="99949"/>
                  </a:lnTo>
                  <a:lnTo>
                    <a:pt x="45750" y="54176"/>
                  </a:lnTo>
                  <a:lnTo>
                    <a:pt x="45720" y="18923"/>
                  </a:lnTo>
                  <a:lnTo>
                    <a:pt x="66316" y="18923"/>
                  </a:lnTo>
                  <a:lnTo>
                    <a:pt x="55245" y="0"/>
                  </a:lnTo>
                  <a:close/>
                </a:path>
                <a:path w="111125" h="2046604">
                  <a:moveTo>
                    <a:pt x="66316" y="18923"/>
                  </a:moveTo>
                  <a:lnTo>
                    <a:pt x="64770" y="18923"/>
                  </a:lnTo>
                  <a:lnTo>
                    <a:pt x="64814" y="54176"/>
                  </a:lnTo>
                  <a:lnTo>
                    <a:pt x="94308" y="104521"/>
                  </a:lnTo>
                  <a:lnTo>
                    <a:pt x="94720" y="104521"/>
                  </a:lnTo>
                  <a:lnTo>
                    <a:pt x="100562" y="106045"/>
                  </a:lnTo>
                  <a:lnTo>
                    <a:pt x="99858" y="106045"/>
                  </a:lnTo>
                  <a:lnTo>
                    <a:pt x="104648" y="103250"/>
                  </a:lnTo>
                  <a:lnTo>
                    <a:pt x="108881" y="100711"/>
                  </a:lnTo>
                  <a:lnTo>
                    <a:pt x="109059" y="100711"/>
                  </a:lnTo>
                  <a:lnTo>
                    <a:pt x="110617" y="94869"/>
                  </a:lnTo>
                  <a:lnTo>
                    <a:pt x="108076" y="90297"/>
                  </a:lnTo>
                  <a:lnTo>
                    <a:pt x="66316" y="18923"/>
                  </a:lnTo>
                  <a:close/>
                </a:path>
                <a:path w="111125" h="2046604">
                  <a:moveTo>
                    <a:pt x="64770" y="18923"/>
                  </a:moveTo>
                  <a:lnTo>
                    <a:pt x="45720" y="18923"/>
                  </a:lnTo>
                  <a:lnTo>
                    <a:pt x="45750" y="54176"/>
                  </a:lnTo>
                  <a:lnTo>
                    <a:pt x="55262" y="37870"/>
                  </a:lnTo>
                  <a:lnTo>
                    <a:pt x="46990" y="23749"/>
                  </a:lnTo>
                  <a:lnTo>
                    <a:pt x="64774" y="23749"/>
                  </a:lnTo>
                  <a:lnTo>
                    <a:pt x="64770" y="18923"/>
                  </a:lnTo>
                  <a:close/>
                </a:path>
                <a:path w="111125" h="2046604">
                  <a:moveTo>
                    <a:pt x="64774" y="23749"/>
                  </a:moveTo>
                  <a:lnTo>
                    <a:pt x="63500" y="23749"/>
                  </a:lnTo>
                  <a:lnTo>
                    <a:pt x="55262" y="37870"/>
                  </a:lnTo>
                  <a:lnTo>
                    <a:pt x="64814" y="54176"/>
                  </a:lnTo>
                  <a:lnTo>
                    <a:pt x="64774" y="23749"/>
                  </a:lnTo>
                  <a:close/>
                </a:path>
                <a:path w="111125" h="2046604">
                  <a:moveTo>
                    <a:pt x="63500" y="23749"/>
                  </a:moveTo>
                  <a:lnTo>
                    <a:pt x="46990" y="23749"/>
                  </a:lnTo>
                  <a:lnTo>
                    <a:pt x="55262" y="37870"/>
                  </a:lnTo>
                  <a:lnTo>
                    <a:pt x="63500" y="23749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2505075" y="2771013"/>
              <a:ext cx="2309495" cy="0"/>
            </a:xfrm>
            <a:custGeom>
              <a:avLst/>
              <a:gdLst/>
              <a:ahLst/>
              <a:cxnLst/>
              <a:rect l="l" t="t" r="r" b="b"/>
              <a:pathLst>
                <a:path w="2309495">
                  <a:moveTo>
                    <a:pt x="0" y="0"/>
                  </a:moveTo>
                  <a:lnTo>
                    <a:pt x="2309114" y="0"/>
                  </a:lnTo>
                </a:path>
              </a:pathLst>
            </a:custGeom>
            <a:ln w="19055">
              <a:solidFill>
                <a:srgbClr val="3986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2590800" y="2713878"/>
              <a:ext cx="133350" cy="57150"/>
            </a:xfrm>
            <a:custGeom>
              <a:avLst/>
              <a:gdLst/>
              <a:ahLst/>
              <a:cxnLst/>
              <a:rect l="l" t="t" r="r" b="b"/>
              <a:pathLst>
                <a:path w="133350" h="57150">
                  <a:moveTo>
                    <a:pt x="133350" y="0"/>
                  </a:moveTo>
                  <a:lnTo>
                    <a:pt x="0" y="0"/>
                  </a:lnTo>
                  <a:lnTo>
                    <a:pt x="0" y="57134"/>
                  </a:lnTo>
                  <a:lnTo>
                    <a:pt x="133350" y="57134"/>
                  </a:lnTo>
                  <a:lnTo>
                    <a:pt x="133350" y="0"/>
                  </a:lnTo>
                  <a:close/>
                </a:path>
              </a:pathLst>
            </a:custGeom>
            <a:solidFill>
              <a:srgbClr val="FFAC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2590800" y="2713878"/>
              <a:ext cx="133350" cy="57150"/>
            </a:xfrm>
            <a:custGeom>
              <a:avLst/>
              <a:gdLst/>
              <a:ahLst/>
              <a:cxnLst/>
              <a:rect l="l" t="t" r="r" b="b"/>
              <a:pathLst>
                <a:path w="133350" h="57150">
                  <a:moveTo>
                    <a:pt x="0" y="57134"/>
                  </a:moveTo>
                  <a:lnTo>
                    <a:pt x="133350" y="57134"/>
                  </a:lnTo>
                  <a:lnTo>
                    <a:pt x="133350" y="0"/>
                  </a:lnTo>
                  <a:lnTo>
                    <a:pt x="0" y="0"/>
                  </a:lnTo>
                  <a:lnTo>
                    <a:pt x="0" y="57134"/>
                  </a:lnTo>
                  <a:close/>
                </a:path>
              </a:pathLst>
            </a:custGeom>
            <a:ln w="19055">
              <a:solidFill>
                <a:srgbClr val="3986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3190875" y="2713874"/>
              <a:ext cx="142875" cy="47625"/>
            </a:xfrm>
            <a:custGeom>
              <a:avLst/>
              <a:gdLst/>
              <a:ahLst/>
              <a:cxnLst/>
              <a:rect l="l" t="t" r="r" b="b"/>
              <a:pathLst>
                <a:path w="142875" h="47625">
                  <a:moveTo>
                    <a:pt x="142875" y="0"/>
                  </a:moveTo>
                  <a:lnTo>
                    <a:pt x="0" y="0"/>
                  </a:lnTo>
                  <a:lnTo>
                    <a:pt x="0" y="47613"/>
                  </a:lnTo>
                  <a:lnTo>
                    <a:pt x="142875" y="47613"/>
                  </a:lnTo>
                  <a:lnTo>
                    <a:pt x="142875" y="0"/>
                  </a:lnTo>
                  <a:close/>
                </a:path>
              </a:pathLst>
            </a:custGeom>
            <a:solidFill>
              <a:srgbClr val="FFAC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3190875" y="2713874"/>
              <a:ext cx="142875" cy="47625"/>
            </a:xfrm>
            <a:custGeom>
              <a:avLst/>
              <a:gdLst/>
              <a:ahLst/>
              <a:cxnLst/>
              <a:rect l="l" t="t" r="r" b="b"/>
              <a:pathLst>
                <a:path w="142875" h="47625">
                  <a:moveTo>
                    <a:pt x="0" y="47613"/>
                  </a:moveTo>
                  <a:lnTo>
                    <a:pt x="142875" y="47613"/>
                  </a:lnTo>
                  <a:lnTo>
                    <a:pt x="142875" y="0"/>
                  </a:lnTo>
                  <a:lnTo>
                    <a:pt x="0" y="0"/>
                  </a:lnTo>
                  <a:lnTo>
                    <a:pt x="0" y="47613"/>
                  </a:lnTo>
                  <a:close/>
                </a:path>
              </a:pathLst>
            </a:custGeom>
            <a:ln w="19055">
              <a:solidFill>
                <a:srgbClr val="3986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3800475" y="2713874"/>
              <a:ext cx="123825" cy="47625"/>
            </a:xfrm>
            <a:custGeom>
              <a:avLst/>
              <a:gdLst/>
              <a:ahLst/>
              <a:cxnLst/>
              <a:rect l="l" t="t" r="r" b="b"/>
              <a:pathLst>
                <a:path w="123825" h="47625">
                  <a:moveTo>
                    <a:pt x="123825" y="0"/>
                  </a:moveTo>
                  <a:lnTo>
                    <a:pt x="0" y="0"/>
                  </a:lnTo>
                  <a:lnTo>
                    <a:pt x="0" y="47613"/>
                  </a:lnTo>
                  <a:lnTo>
                    <a:pt x="123825" y="47613"/>
                  </a:lnTo>
                  <a:lnTo>
                    <a:pt x="123825" y="0"/>
                  </a:lnTo>
                  <a:close/>
                </a:path>
              </a:pathLst>
            </a:custGeom>
            <a:solidFill>
              <a:srgbClr val="FFAC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3800475" y="2713874"/>
              <a:ext cx="123825" cy="47625"/>
            </a:xfrm>
            <a:custGeom>
              <a:avLst/>
              <a:gdLst/>
              <a:ahLst/>
              <a:cxnLst/>
              <a:rect l="l" t="t" r="r" b="b"/>
              <a:pathLst>
                <a:path w="123825" h="47625">
                  <a:moveTo>
                    <a:pt x="0" y="47613"/>
                  </a:moveTo>
                  <a:lnTo>
                    <a:pt x="123825" y="47613"/>
                  </a:lnTo>
                  <a:lnTo>
                    <a:pt x="123825" y="0"/>
                  </a:lnTo>
                  <a:lnTo>
                    <a:pt x="0" y="0"/>
                  </a:lnTo>
                  <a:lnTo>
                    <a:pt x="0" y="47613"/>
                  </a:lnTo>
                  <a:close/>
                </a:path>
              </a:pathLst>
            </a:custGeom>
            <a:ln w="19055">
              <a:solidFill>
                <a:srgbClr val="3986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4400550" y="2085390"/>
              <a:ext cx="123825" cy="676275"/>
            </a:xfrm>
            <a:custGeom>
              <a:avLst/>
              <a:gdLst/>
              <a:ahLst/>
              <a:cxnLst/>
              <a:rect l="l" t="t" r="r" b="b"/>
              <a:pathLst>
                <a:path w="123825" h="676275">
                  <a:moveTo>
                    <a:pt x="123825" y="0"/>
                  </a:moveTo>
                  <a:lnTo>
                    <a:pt x="0" y="0"/>
                  </a:lnTo>
                  <a:lnTo>
                    <a:pt x="0" y="676097"/>
                  </a:lnTo>
                  <a:lnTo>
                    <a:pt x="123825" y="676097"/>
                  </a:lnTo>
                  <a:lnTo>
                    <a:pt x="123825" y="0"/>
                  </a:lnTo>
                  <a:close/>
                </a:path>
              </a:pathLst>
            </a:custGeom>
            <a:solidFill>
              <a:srgbClr val="FFAC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4400550" y="2085390"/>
              <a:ext cx="123825" cy="676275"/>
            </a:xfrm>
            <a:custGeom>
              <a:avLst/>
              <a:gdLst/>
              <a:ahLst/>
              <a:cxnLst/>
              <a:rect l="l" t="t" r="r" b="b"/>
              <a:pathLst>
                <a:path w="123825" h="676275">
                  <a:moveTo>
                    <a:pt x="0" y="676097"/>
                  </a:moveTo>
                  <a:lnTo>
                    <a:pt x="123825" y="676097"/>
                  </a:lnTo>
                  <a:lnTo>
                    <a:pt x="123825" y="0"/>
                  </a:lnTo>
                  <a:lnTo>
                    <a:pt x="0" y="0"/>
                  </a:lnTo>
                  <a:lnTo>
                    <a:pt x="0" y="676097"/>
                  </a:lnTo>
                  <a:close/>
                </a:path>
              </a:pathLst>
            </a:custGeom>
            <a:ln w="19055">
              <a:solidFill>
                <a:srgbClr val="3986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2651506" y="1855088"/>
              <a:ext cx="1819275" cy="866775"/>
            </a:xfrm>
            <a:custGeom>
              <a:avLst/>
              <a:gdLst/>
              <a:ahLst/>
              <a:cxnLst/>
              <a:rect l="l" t="t" r="r" b="b"/>
              <a:pathLst>
                <a:path w="1819275" h="866775">
                  <a:moveTo>
                    <a:pt x="26797" y="854456"/>
                  </a:moveTo>
                  <a:lnTo>
                    <a:pt x="14732" y="839724"/>
                  </a:lnTo>
                  <a:lnTo>
                    <a:pt x="0" y="851662"/>
                  </a:lnTo>
                  <a:lnTo>
                    <a:pt x="11938" y="866521"/>
                  </a:lnTo>
                  <a:lnTo>
                    <a:pt x="26797" y="854456"/>
                  </a:lnTo>
                  <a:close/>
                </a:path>
                <a:path w="1819275" h="866775">
                  <a:moveTo>
                    <a:pt x="56388" y="830580"/>
                  </a:moveTo>
                  <a:lnTo>
                    <a:pt x="44450" y="815721"/>
                  </a:lnTo>
                  <a:lnTo>
                    <a:pt x="29591" y="827659"/>
                  </a:lnTo>
                  <a:lnTo>
                    <a:pt x="41529" y="842518"/>
                  </a:lnTo>
                  <a:lnTo>
                    <a:pt x="56388" y="830580"/>
                  </a:lnTo>
                  <a:close/>
                </a:path>
                <a:path w="1819275" h="866775">
                  <a:moveTo>
                    <a:pt x="85979" y="806577"/>
                  </a:moveTo>
                  <a:lnTo>
                    <a:pt x="74041" y="791718"/>
                  </a:lnTo>
                  <a:lnTo>
                    <a:pt x="59182" y="803783"/>
                  </a:lnTo>
                  <a:lnTo>
                    <a:pt x="71247" y="818515"/>
                  </a:lnTo>
                  <a:lnTo>
                    <a:pt x="85979" y="806577"/>
                  </a:lnTo>
                  <a:close/>
                </a:path>
                <a:path w="1819275" h="866775">
                  <a:moveTo>
                    <a:pt x="115570" y="782574"/>
                  </a:moveTo>
                  <a:lnTo>
                    <a:pt x="103632" y="767715"/>
                  </a:lnTo>
                  <a:lnTo>
                    <a:pt x="88773" y="779780"/>
                  </a:lnTo>
                  <a:lnTo>
                    <a:pt x="100838" y="794512"/>
                  </a:lnTo>
                  <a:lnTo>
                    <a:pt x="115570" y="782574"/>
                  </a:lnTo>
                  <a:close/>
                </a:path>
                <a:path w="1819275" h="866775">
                  <a:moveTo>
                    <a:pt x="145288" y="758571"/>
                  </a:moveTo>
                  <a:lnTo>
                    <a:pt x="133223" y="743839"/>
                  </a:lnTo>
                  <a:lnTo>
                    <a:pt x="118491" y="755777"/>
                  </a:lnTo>
                  <a:lnTo>
                    <a:pt x="130429" y="770636"/>
                  </a:lnTo>
                  <a:lnTo>
                    <a:pt x="145288" y="758571"/>
                  </a:lnTo>
                  <a:close/>
                </a:path>
                <a:path w="1819275" h="866775">
                  <a:moveTo>
                    <a:pt x="174879" y="734568"/>
                  </a:moveTo>
                  <a:lnTo>
                    <a:pt x="162814" y="719836"/>
                  </a:lnTo>
                  <a:lnTo>
                    <a:pt x="148082" y="731774"/>
                  </a:lnTo>
                  <a:lnTo>
                    <a:pt x="160020" y="746633"/>
                  </a:lnTo>
                  <a:lnTo>
                    <a:pt x="174879" y="734568"/>
                  </a:lnTo>
                  <a:close/>
                </a:path>
                <a:path w="1819275" h="866775">
                  <a:moveTo>
                    <a:pt x="204470" y="710692"/>
                  </a:moveTo>
                  <a:lnTo>
                    <a:pt x="192532" y="695833"/>
                  </a:lnTo>
                  <a:lnTo>
                    <a:pt x="177673" y="707771"/>
                  </a:lnTo>
                  <a:lnTo>
                    <a:pt x="189611" y="722630"/>
                  </a:lnTo>
                  <a:lnTo>
                    <a:pt x="204470" y="710692"/>
                  </a:lnTo>
                  <a:close/>
                </a:path>
                <a:path w="1819275" h="866775">
                  <a:moveTo>
                    <a:pt x="234061" y="686689"/>
                  </a:moveTo>
                  <a:lnTo>
                    <a:pt x="222123" y="671830"/>
                  </a:lnTo>
                  <a:lnTo>
                    <a:pt x="207264" y="683895"/>
                  </a:lnTo>
                  <a:lnTo>
                    <a:pt x="219329" y="698627"/>
                  </a:lnTo>
                  <a:lnTo>
                    <a:pt x="234061" y="686689"/>
                  </a:lnTo>
                  <a:close/>
                </a:path>
                <a:path w="1819275" h="866775">
                  <a:moveTo>
                    <a:pt x="263652" y="662686"/>
                  </a:moveTo>
                  <a:lnTo>
                    <a:pt x="251714" y="647827"/>
                  </a:lnTo>
                  <a:lnTo>
                    <a:pt x="236855" y="659892"/>
                  </a:lnTo>
                  <a:lnTo>
                    <a:pt x="248920" y="674624"/>
                  </a:lnTo>
                  <a:lnTo>
                    <a:pt x="263652" y="662686"/>
                  </a:lnTo>
                  <a:close/>
                </a:path>
                <a:path w="1819275" h="866775">
                  <a:moveTo>
                    <a:pt x="293370" y="638683"/>
                  </a:moveTo>
                  <a:lnTo>
                    <a:pt x="281305" y="623824"/>
                  </a:lnTo>
                  <a:lnTo>
                    <a:pt x="266446" y="635889"/>
                  </a:lnTo>
                  <a:lnTo>
                    <a:pt x="278511" y="650621"/>
                  </a:lnTo>
                  <a:lnTo>
                    <a:pt x="293370" y="638683"/>
                  </a:lnTo>
                  <a:close/>
                </a:path>
                <a:path w="1819275" h="866775">
                  <a:moveTo>
                    <a:pt x="322961" y="614680"/>
                  </a:moveTo>
                  <a:lnTo>
                    <a:pt x="310896" y="599948"/>
                  </a:lnTo>
                  <a:lnTo>
                    <a:pt x="296164" y="611886"/>
                  </a:lnTo>
                  <a:lnTo>
                    <a:pt x="308102" y="626745"/>
                  </a:lnTo>
                  <a:lnTo>
                    <a:pt x="322961" y="614680"/>
                  </a:lnTo>
                  <a:close/>
                </a:path>
                <a:path w="1819275" h="866775">
                  <a:moveTo>
                    <a:pt x="352552" y="590677"/>
                  </a:moveTo>
                  <a:lnTo>
                    <a:pt x="340487" y="575945"/>
                  </a:lnTo>
                  <a:lnTo>
                    <a:pt x="325755" y="587883"/>
                  </a:lnTo>
                  <a:lnTo>
                    <a:pt x="337693" y="602742"/>
                  </a:lnTo>
                  <a:lnTo>
                    <a:pt x="352552" y="590677"/>
                  </a:lnTo>
                  <a:close/>
                </a:path>
                <a:path w="1819275" h="866775">
                  <a:moveTo>
                    <a:pt x="382143" y="566801"/>
                  </a:moveTo>
                  <a:lnTo>
                    <a:pt x="370205" y="551942"/>
                  </a:lnTo>
                  <a:lnTo>
                    <a:pt x="355346" y="563880"/>
                  </a:lnTo>
                  <a:lnTo>
                    <a:pt x="367284" y="578739"/>
                  </a:lnTo>
                  <a:lnTo>
                    <a:pt x="382143" y="566801"/>
                  </a:lnTo>
                  <a:close/>
                </a:path>
                <a:path w="1819275" h="866775">
                  <a:moveTo>
                    <a:pt x="411734" y="542798"/>
                  </a:moveTo>
                  <a:lnTo>
                    <a:pt x="399796" y="527939"/>
                  </a:lnTo>
                  <a:lnTo>
                    <a:pt x="384937" y="540004"/>
                  </a:lnTo>
                  <a:lnTo>
                    <a:pt x="397002" y="554736"/>
                  </a:lnTo>
                  <a:lnTo>
                    <a:pt x="411734" y="542798"/>
                  </a:lnTo>
                  <a:close/>
                </a:path>
                <a:path w="1819275" h="866775">
                  <a:moveTo>
                    <a:pt x="441325" y="518795"/>
                  </a:moveTo>
                  <a:lnTo>
                    <a:pt x="429387" y="503936"/>
                  </a:lnTo>
                  <a:lnTo>
                    <a:pt x="414528" y="516001"/>
                  </a:lnTo>
                  <a:lnTo>
                    <a:pt x="426593" y="530733"/>
                  </a:lnTo>
                  <a:lnTo>
                    <a:pt x="441325" y="518795"/>
                  </a:lnTo>
                  <a:close/>
                </a:path>
                <a:path w="1819275" h="866775">
                  <a:moveTo>
                    <a:pt x="471043" y="494792"/>
                  </a:moveTo>
                  <a:lnTo>
                    <a:pt x="458978" y="480060"/>
                  </a:lnTo>
                  <a:lnTo>
                    <a:pt x="444246" y="491998"/>
                  </a:lnTo>
                  <a:lnTo>
                    <a:pt x="456184" y="506857"/>
                  </a:lnTo>
                  <a:lnTo>
                    <a:pt x="471043" y="494792"/>
                  </a:lnTo>
                  <a:close/>
                </a:path>
                <a:path w="1819275" h="866775">
                  <a:moveTo>
                    <a:pt x="500634" y="470789"/>
                  </a:moveTo>
                  <a:lnTo>
                    <a:pt x="488569" y="456057"/>
                  </a:lnTo>
                  <a:lnTo>
                    <a:pt x="473837" y="467995"/>
                  </a:lnTo>
                  <a:lnTo>
                    <a:pt x="485775" y="482854"/>
                  </a:lnTo>
                  <a:lnTo>
                    <a:pt x="500634" y="470789"/>
                  </a:lnTo>
                  <a:close/>
                </a:path>
                <a:path w="1819275" h="866775">
                  <a:moveTo>
                    <a:pt x="530225" y="446913"/>
                  </a:moveTo>
                  <a:lnTo>
                    <a:pt x="518287" y="432054"/>
                  </a:lnTo>
                  <a:lnTo>
                    <a:pt x="503428" y="443992"/>
                  </a:lnTo>
                  <a:lnTo>
                    <a:pt x="515366" y="458851"/>
                  </a:lnTo>
                  <a:lnTo>
                    <a:pt x="530225" y="446913"/>
                  </a:lnTo>
                  <a:close/>
                </a:path>
                <a:path w="1819275" h="866775">
                  <a:moveTo>
                    <a:pt x="559816" y="422910"/>
                  </a:moveTo>
                  <a:lnTo>
                    <a:pt x="547878" y="408051"/>
                  </a:lnTo>
                  <a:lnTo>
                    <a:pt x="533019" y="420116"/>
                  </a:lnTo>
                  <a:lnTo>
                    <a:pt x="545084" y="434848"/>
                  </a:lnTo>
                  <a:lnTo>
                    <a:pt x="559816" y="422910"/>
                  </a:lnTo>
                  <a:close/>
                </a:path>
                <a:path w="1819275" h="866775">
                  <a:moveTo>
                    <a:pt x="589407" y="398907"/>
                  </a:moveTo>
                  <a:lnTo>
                    <a:pt x="577469" y="384048"/>
                  </a:lnTo>
                  <a:lnTo>
                    <a:pt x="562610" y="396113"/>
                  </a:lnTo>
                  <a:lnTo>
                    <a:pt x="574675" y="410845"/>
                  </a:lnTo>
                  <a:lnTo>
                    <a:pt x="589407" y="398907"/>
                  </a:lnTo>
                  <a:close/>
                </a:path>
                <a:path w="1819275" h="866775">
                  <a:moveTo>
                    <a:pt x="619112" y="374904"/>
                  </a:moveTo>
                  <a:lnTo>
                    <a:pt x="607047" y="360172"/>
                  </a:lnTo>
                  <a:lnTo>
                    <a:pt x="592328" y="372110"/>
                  </a:lnTo>
                  <a:lnTo>
                    <a:pt x="604266" y="386969"/>
                  </a:lnTo>
                  <a:lnTo>
                    <a:pt x="619112" y="374904"/>
                  </a:lnTo>
                  <a:close/>
                </a:path>
                <a:path w="1819275" h="866775">
                  <a:moveTo>
                    <a:pt x="632574" y="846328"/>
                  </a:moveTo>
                  <a:lnTo>
                    <a:pt x="615569" y="837819"/>
                  </a:lnTo>
                  <a:lnTo>
                    <a:pt x="607047" y="854837"/>
                  </a:lnTo>
                  <a:lnTo>
                    <a:pt x="624078" y="863346"/>
                  </a:lnTo>
                  <a:lnTo>
                    <a:pt x="632574" y="846328"/>
                  </a:lnTo>
                  <a:close/>
                </a:path>
                <a:path w="1819275" h="866775">
                  <a:moveTo>
                    <a:pt x="648716" y="350901"/>
                  </a:moveTo>
                  <a:lnTo>
                    <a:pt x="636651" y="336169"/>
                  </a:lnTo>
                  <a:lnTo>
                    <a:pt x="621919" y="348107"/>
                  </a:lnTo>
                  <a:lnTo>
                    <a:pt x="633857" y="362966"/>
                  </a:lnTo>
                  <a:lnTo>
                    <a:pt x="648716" y="350901"/>
                  </a:lnTo>
                  <a:close/>
                </a:path>
                <a:path w="1819275" h="866775">
                  <a:moveTo>
                    <a:pt x="649732" y="812292"/>
                  </a:moveTo>
                  <a:lnTo>
                    <a:pt x="632714" y="803783"/>
                  </a:lnTo>
                  <a:lnTo>
                    <a:pt x="624205" y="820801"/>
                  </a:lnTo>
                  <a:lnTo>
                    <a:pt x="641210" y="829310"/>
                  </a:lnTo>
                  <a:lnTo>
                    <a:pt x="649732" y="812292"/>
                  </a:lnTo>
                  <a:close/>
                </a:path>
                <a:path w="1819275" h="866775">
                  <a:moveTo>
                    <a:pt x="666877" y="778256"/>
                  </a:moveTo>
                  <a:lnTo>
                    <a:pt x="649859" y="769747"/>
                  </a:lnTo>
                  <a:lnTo>
                    <a:pt x="641210" y="786765"/>
                  </a:lnTo>
                  <a:lnTo>
                    <a:pt x="658368" y="795274"/>
                  </a:lnTo>
                  <a:lnTo>
                    <a:pt x="666877" y="778256"/>
                  </a:lnTo>
                  <a:close/>
                </a:path>
                <a:path w="1819275" h="866775">
                  <a:moveTo>
                    <a:pt x="678307" y="326898"/>
                  </a:moveTo>
                  <a:lnTo>
                    <a:pt x="666369" y="312166"/>
                  </a:lnTo>
                  <a:lnTo>
                    <a:pt x="651497" y="324104"/>
                  </a:lnTo>
                  <a:lnTo>
                    <a:pt x="663435" y="338963"/>
                  </a:lnTo>
                  <a:lnTo>
                    <a:pt x="678307" y="326898"/>
                  </a:lnTo>
                  <a:close/>
                </a:path>
                <a:path w="1819275" h="866775">
                  <a:moveTo>
                    <a:pt x="684022" y="744220"/>
                  </a:moveTo>
                  <a:lnTo>
                    <a:pt x="667004" y="735711"/>
                  </a:lnTo>
                  <a:lnTo>
                    <a:pt x="658368" y="752729"/>
                  </a:lnTo>
                  <a:lnTo>
                    <a:pt x="675373" y="761238"/>
                  </a:lnTo>
                  <a:lnTo>
                    <a:pt x="684022" y="744220"/>
                  </a:lnTo>
                  <a:close/>
                </a:path>
                <a:path w="1819275" h="866775">
                  <a:moveTo>
                    <a:pt x="701040" y="710184"/>
                  </a:moveTo>
                  <a:lnTo>
                    <a:pt x="684022" y="701675"/>
                  </a:lnTo>
                  <a:lnTo>
                    <a:pt x="675513" y="718693"/>
                  </a:lnTo>
                  <a:lnTo>
                    <a:pt x="692531" y="727202"/>
                  </a:lnTo>
                  <a:lnTo>
                    <a:pt x="701040" y="710184"/>
                  </a:lnTo>
                  <a:close/>
                </a:path>
                <a:path w="1819275" h="866775">
                  <a:moveTo>
                    <a:pt x="707898" y="303022"/>
                  </a:moveTo>
                  <a:lnTo>
                    <a:pt x="695960" y="288163"/>
                  </a:lnTo>
                  <a:lnTo>
                    <a:pt x="681101" y="300228"/>
                  </a:lnTo>
                  <a:lnTo>
                    <a:pt x="693166" y="314960"/>
                  </a:lnTo>
                  <a:lnTo>
                    <a:pt x="707898" y="303022"/>
                  </a:lnTo>
                  <a:close/>
                </a:path>
                <a:path w="1819275" h="866775">
                  <a:moveTo>
                    <a:pt x="718185" y="676148"/>
                  </a:moveTo>
                  <a:lnTo>
                    <a:pt x="701167" y="667639"/>
                  </a:lnTo>
                  <a:lnTo>
                    <a:pt x="692658" y="684657"/>
                  </a:lnTo>
                  <a:lnTo>
                    <a:pt x="709676" y="693166"/>
                  </a:lnTo>
                  <a:lnTo>
                    <a:pt x="718185" y="676148"/>
                  </a:lnTo>
                  <a:close/>
                </a:path>
                <a:path w="1819275" h="866775">
                  <a:moveTo>
                    <a:pt x="735330" y="642112"/>
                  </a:moveTo>
                  <a:lnTo>
                    <a:pt x="718312" y="633603"/>
                  </a:lnTo>
                  <a:lnTo>
                    <a:pt x="709803" y="650621"/>
                  </a:lnTo>
                  <a:lnTo>
                    <a:pt x="726821" y="659130"/>
                  </a:lnTo>
                  <a:lnTo>
                    <a:pt x="735330" y="642112"/>
                  </a:lnTo>
                  <a:close/>
                </a:path>
                <a:path w="1819275" h="866775">
                  <a:moveTo>
                    <a:pt x="737489" y="279019"/>
                  </a:moveTo>
                  <a:lnTo>
                    <a:pt x="725551" y="264160"/>
                  </a:lnTo>
                  <a:lnTo>
                    <a:pt x="710692" y="276225"/>
                  </a:lnTo>
                  <a:lnTo>
                    <a:pt x="722757" y="290957"/>
                  </a:lnTo>
                  <a:lnTo>
                    <a:pt x="737489" y="279019"/>
                  </a:lnTo>
                  <a:close/>
                </a:path>
                <a:path w="1819275" h="866775">
                  <a:moveTo>
                    <a:pt x="752475" y="608076"/>
                  </a:moveTo>
                  <a:lnTo>
                    <a:pt x="735457" y="599440"/>
                  </a:lnTo>
                  <a:lnTo>
                    <a:pt x="726821" y="616585"/>
                  </a:lnTo>
                  <a:lnTo>
                    <a:pt x="743839" y="625094"/>
                  </a:lnTo>
                  <a:lnTo>
                    <a:pt x="752475" y="608076"/>
                  </a:lnTo>
                  <a:close/>
                </a:path>
                <a:path w="1819275" h="866775">
                  <a:moveTo>
                    <a:pt x="767207" y="255016"/>
                  </a:moveTo>
                  <a:lnTo>
                    <a:pt x="755142" y="240157"/>
                  </a:lnTo>
                  <a:lnTo>
                    <a:pt x="740410" y="252222"/>
                  </a:lnTo>
                  <a:lnTo>
                    <a:pt x="752348" y="266954"/>
                  </a:lnTo>
                  <a:lnTo>
                    <a:pt x="767207" y="255016"/>
                  </a:lnTo>
                  <a:close/>
                </a:path>
                <a:path w="1819275" h="866775">
                  <a:moveTo>
                    <a:pt x="769493" y="574040"/>
                  </a:moveTo>
                  <a:lnTo>
                    <a:pt x="752475" y="565404"/>
                  </a:lnTo>
                  <a:lnTo>
                    <a:pt x="743966" y="582422"/>
                  </a:lnTo>
                  <a:lnTo>
                    <a:pt x="760984" y="591058"/>
                  </a:lnTo>
                  <a:lnTo>
                    <a:pt x="769493" y="574040"/>
                  </a:lnTo>
                  <a:close/>
                </a:path>
                <a:path w="1819275" h="866775">
                  <a:moveTo>
                    <a:pt x="786638" y="540004"/>
                  </a:moveTo>
                  <a:lnTo>
                    <a:pt x="769620" y="531368"/>
                  </a:lnTo>
                  <a:lnTo>
                    <a:pt x="761111" y="548386"/>
                  </a:lnTo>
                  <a:lnTo>
                    <a:pt x="778129" y="557022"/>
                  </a:lnTo>
                  <a:lnTo>
                    <a:pt x="786638" y="540004"/>
                  </a:lnTo>
                  <a:close/>
                </a:path>
                <a:path w="1819275" h="866775">
                  <a:moveTo>
                    <a:pt x="796798" y="231013"/>
                  </a:moveTo>
                  <a:lnTo>
                    <a:pt x="784733" y="216281"/>
                  </a:lnTo>
                  <a:lnTo>
                    <a:pt x="770001" y="228219"/>
                  </a:lnTo>
                  <a:lnTo>
                    <a:pt x="781939" y="243078"/>
                  </a:lnTo>
                  <a:lnTo>
                    <a:pt x="796798" y="231013"/>
                  </a:lnTo>
                  <a:close/>
                </a:path>
                <a:path w="1819275" h="866775">
                  <a:moveTo>
                    <a:pt x="803783" y="505968"/>
                  </a:moveTo>
                  <a:lnTo>
                    <a:pt x="786765" y="497332"/>
                  </a:lnTo>
                  <a:lnTo>
                    <a:pt x="778256" y="514350"/>
                  </a:lnTo>
                  <a:lnTo>
                    <a:pt x="795274" y="522986"/>
                  </a:lnTo>
                  <a:lnTo>
                    <a:pt x="803783" y="505968"/>
                  </a:lnTo>
                  <a:close/>
                </a:path>
                <a:path w="1819275" h="866775">
                  <a:moveTo>
                    <a:pt x="820928" y="471932"/>
                  </a:moveTo>
                  <a:lnTo>
                    <a:pt x="803910" y="463296"/>
                  </a:lnTo>
                  <a:lnTo>
                    <a:pt x="795274" y="480314"/>
                  </a:lnTo>
                  <a:lnTo>
                    <a:pt x="812292" y="488950"/>
                  </a:lnTo>
                  <a:lnTo>
                    <a:pt x="820928" y="471932"/>
                  </a:lnTo>
                  <a:close/>
                </a:path>
                <a:path w="1819275" h="866775">
                  <a:moveTo>
                    <a:pt x="826389" y="207010"/>
                  </a:moveTo>
                  <a:lnTo>
                    <a:pt x="814451" y="192278"/>
                  </a:lnTo>
                  <a:lnTo>
                    <a:pt x="799592" y="204216"/>
                  </a:lnTo>
                  <a:lnTo>
                    <a:pt x="811530" y="219075"/>
                  </a:lnTo>
                  <a:lnTo>
                    <a:pt x="826389" y="207010"/>
                  </a:lnTo>
                  <a:close/>
                </a:path>
                <a:path w="1819275" h="866775">
                  <a:moveTo>
                    <a:pt x="838073" y="437896"/>
                  </a:moveTo>
                  <a:lnTo>
                    <a:pt x="820928" y="429260"/>
                  </a:lnTo>
                  <a:lnTo>
                    <a:pt x="812419" y="446278"/>
                  </a:lnTo>
                  <a:lnTo>
                    <a:pt x="829437" y="454914"/>
                  </a:lnTo>
                  <a:lnTo>
                    <a:pt x="838073" y="437896"/>
                  </a:lnTo>
                  <a:close/>
                </a:path>
                <a:path w="1819275" h="866775">
                  <a:moveTo>
                    <a:pt x="855091" y="403860"/>
                  </a:moveTo>
                  <a:lnTo>
                    <a:pt x="838073" y="395224"/>
                  </a:lnTo>
                  <a:lnTo>
                    <a:pt x="829564" y="412242"/>
                  </a:lnTo>
                  <a:lnTo>
                    <a:pt x="846582" y="420878"/>
                  </a:lnTo>
                  <a:lnTo>
                    <a:pt x="855091" y="403860"/>
                  </a:lnTo>
                  <a:close/>
                </a:path>
                <a:path w="1819275" h="866775">
                  <a:moveTo>
                    <a:pt x="855980" y="183134"/>
                  </a:moveTo>
                  <a:lnTo>
                    <a:pt x="844042" y="168275"/>
                  </a:lnTo>
                  <a:lnTo>
                    <a:pt x="829183" y="180213"/>
                  </a:lnTo>
                  <a:lnTo>
                    <a:pt x="841248" y="195072"/>
                  </a:lnTo>
                  <a:lnTo>
                    <a:pt x="855980" y="183134"/>
                  </a:lnTo>
                  <a:close/>
                </a:path>
                <a:path w="1819275" h="866775">
                  <a:moveTo>
                    <a:pt x="872236" y="369824"/>
                  </a:moveTo>
                  <a:lnTo>
                    <a:pt x="855218" y="361188"/>
                  </a:lnTo>
                  <a:lnTo>
                    <a:pt x="846709" y="378206"/>
                  </a:lnTo>
                  <a:lnTo>
                    <a:pt x="863727" y="386842"/>
                  </a:lnTo>
                  <a:lnTo>
                    <a:pt x="872236" y="369824"/>
                  </a:lnTo>
                  <a:close/>
                </a:path>
                <a:path w="1819275" h="866775">
                  <a:moveTo>
                    <a:pt x="885571" y="159131"/>
                  </a:moveTo>
                  <a:lnTo>
                    <a:pt x="873633" y="144272"/>
                  </a:lnTo>
                  <a:lnTo>
                    <a:pt x="858774" y="156337"/>
                  </a:lnTo>
                  <a:lnTo>
                    <a:pt x="870839" y="171069"/>
                  </a:lnTo>
                  <a:lnTo>
                    <a:pt x="885571" y="159131"/>
                  </a:lnTo>
                  <a:close/>
                </a:path>
                <a:path w="1819275" h="866775">
                  <a:moveTo>
                    <a:pt x="889381" y="335661"/>
                  </a:moveTo>
                  <a:lnTo>
                    <a:pt x="872363" y="327152"/>
                  </a:lnTo>
                  <a:lnTo>
                    <a:pt x="863727" y="344170"/>
                  </a:lnTo>
                  <a:lnTo>
                    <a:pt x="880745" y="352679"/>
                  </a:lnTo>
                  <a:lnTo>
                    <a:pt x="889381" y="335661"/>
                  </a:lnTo>
                  <a:close/>
                </a:path>
                <a:path w="1819275" h="866775">
                  <a:moveTo>
                    <a:pt x="906526" y="301625"/>
                  </a:moveTo>
                  <a:lnTo>
                    <a:pt x="889508" y="293116"/>
                  </a:lnTo>
                  <a:lnTo>
                    <a:pt x="880872" y="310134"/>
                  </a:lnTo>
                  <a:lnTo>
                    <a:pt x="897890" y="318643"/>
                  </a:lnTo>
                  <a:lnTo>
                    <a:pt x="906526" y="301625"/>
                  </a:lnTo>
                  <a:close/>
                </a:path>
                <a:path w="1819275" h="866775">
                  <a:moveTo>
                    <a:pt x="915289" y="135128"/>
                  </a:moveTo>
                  <a:lnTo>
                    <a:pt x="903224" y="120269"/>
                  </a:lnTo>
                  <a:lnTo>
                    <a:pt x="888365" y="132334"/>
                  </a:lnTo>
                  <a:lnTo>
                    <a:pt x="900430" y="147066"/>
                  </a:lnTo>
                  <a:lnTo>
                    <a:pt x="915289" y="135128"/>
                  </a:lnTo>
                  <a:close/>
                </a:path>
                <a:path w="1819275" h="866775">
                  <a:moveTo>
                    <a:pt x="923544" y="267589"/>
                  </a:moveTo>
                  <a:lnTo>
                    <a:pt x="906526" y="259080"/>
                  </a:lnTo>
                  <a:lnTo>
                    <a:pt x="898017" y="276098"/>
                  </a:lnTo>
                  <a:lnTo>
                    <a:pt x="915035" y="284607"/>
                  </a:lnTo>
                  <a:lnTo>
                    <a:pt x="923544" y="267589"/>
                  </a:lnTo>
                  <a:close/>
                </a:path>
                <a:path w="1819275" h="866775">
                  <a:moveTo>
                    <a:pt x="940689" y="233553"/>
                  </a:moveTo>
                  <a:lnTo>
                    <a:pt x="923671" y="225044"/>
                  </a:lnTo>
                  <a:lnTo>
                    <a:pt x="915162" y="242062"/>
                  </a:lnTo>
                  <a:lnTo>
                    <a:pt x="932180" y="250571"/>
                  </a:lnTo>
                  <a:lnTo>
                    <a:pt x="940689" y="233553"/>
                  </a:lnTo>
                  <a:close/>
                </a:path>
                <a:path w="1819275" h="866775">
                  <a:moveTo>
                    <a:pt x="944880" y="111125"/>
                  </a:moveTo>
                  <a:lnTo>
                    <a:pt x="932815" y="96393"/>
                  </a:lnTo>
                  <a:lnTo>
                    <a:pt x="918083" y="108331"/>
                  </a:lnTo>
                  <a:lnTo>
                    <a:pt x="930021" y="123190"/>
                  </a:lnTo>
                  <a:lnTo>
                    <a:pt x="944880" y="111125"/>
                  </a:lnTo>
                  <a:close/>
                </a:path>
                <a:path w="1819275" h="866775">
                  <a:moveTo>
                    <a:pt x="957834" y="199517"/>
                  </a:moveTo>
                  <a:lnTo>
                    <a:pt x="940816" y="191008"/>
                  </a:lnTo>
                  <a:lnTo>
                    <a:pt x="932180" y="208026"/>
                  </a:lnTo>
                  <a:lnTo>
                    <a:pt x="949198" y="216535"/>
                  </a:lnTo>
                  <a:lnTo>
                    <a:pt x="957834" y="199517"/>
                  </a:lnTo>
                  <a:close/>
                </a:path>
                <a:path w="1819275" h="866775">
                  <a:moveTo>
                    <a:pt x="974979" y="165481"/>
                  </a:moveTo>
                  <a:lnTo>
                    <a:pt x="957961" y="156972"/>
                  </a:lnTo>
                  <a:lnTo>
                    <a:pt x="949325" y="173990"/>
                  </a:lnTo>
                  <a:lnTo>
                    <a:pt x="966343" y="182499"/>
                  </a:lnTo>
                  <a:lnTo>
                    <a:pt x="974979" y="165481"/>
                  </a:lnTo>
                  <a:close/>
                </a:path>
                <a:path w="1819275" h="866775">
                  <a:moveTo>
                    <a:pt x="1061720" y="110744"/>
                  </a:moveTo>
                  <a:lnTo>
                    <a:pt x="1057656" y="92202"/>
                  </a:lnTo>
                  <a:lnTo>
                    <a:pt x="1039114" y="96139"/>
                  </a:lnTo>
                  <a:lnTo>
                    <a:pt x="1043051" y="114808"/>
                  </a:lnTo>
                  <a:lnTo>
                    <a:pt x="1061720" y="110744"/>
                  </a:lnTo>
                  <a:close/>
                </a:path>
                <a:path w="1819275" h="866775">
                  <a:moveTo>
                    <a:pt x="1069721" y="148082"/>
                  </a:moveTo>
                  <a:lnTo>
                    <a:pt x="1065707" y="129667"/>
                  </a:lnTo>
                  <a:lnTo>
                    <a:pt x="1065657" y="129413"/>
                  </a:lnTo>
                  <a:lnTo>
                    <a:pt x="1047115" y="133477"/>
                  </a:lnTo>
                  <a:lnTo>
                    <a:pt x="1051052" y="152019"/>
                  </a:lnTo>
                  <a:lnTo>
                    <a:pt x="1069721" y="148082"/>
                  </a:lnTo>
                  <a:close/>
                </a:path>
                <a:path w="1819275" h="866775">
                  <a:moveTo>
                    <a:pt x="1077722" y="185293"/>
                  </a:moveTo>
                  <a:lnTo>
                    <a:pt x="1073785" y="166624"/>
                  </a:lnTo>
                  <a:lnTo>
                    <a:pt x="1055116" y="170688"/>
                  </a:lnTo>
                  <a:lnTo>
                    <a:pt x="1059053" y="189357"/>
                  </a:lnTo>
                  <a:lnTo>
                    <a:pt x="1077722" y="185293"/>
                  </a:lnTo>
                  <a:close/>
                </a:path>
                <a:path w="1819275" h="866775">
                  <a:moveTo>
                    <a:pt x="1085723" y="222504"/>
                  </a:moveTo>
                  <a:lnTo>
                    <a:pt x="1081786" y="203962"/>
                  </a:lnTo>
                  <a:lnTo>
                    <a:pt x="1063117" y="207899"/>
                  </a:lnTo>
                  <a:lnTo>
                    <a:pt x="1067054" y="226568"/>
                  </a:lnTo>
                  <a:lnTo>
                    <a:pt x="1085723" y="222504"/>
                  </a:lnTo>
                  <a:close/>
                </a:path>
                <a:path w="1819275" h="866775">
                  <a:moveTo>
                    <a:pt x="1093724" y="259842"/>
                  </a:moveTo>
                  <a:lnTo>
                    <a:pt x="1089787" y="241173"/>
                  </a:lnTo>
                  <a:lnTo>
                    <a:pt x="1071118" y="245110"/>
                  </a:lnTo>
                  <a:lnTo>
                    <a:pt x="1075182" y="263779"/>
                  </a:lnTo>
                  <a:lnTo>
                    <a:pt x="1093724" y="259842"/>
                  </a:lnTo>
                  <a:close/>
                </a:path>
                <a:path w="1819275" h="866775">
                  <a:moveTo>
                    <a:pt x="1101725" y="297053"/>
                  </a:moveTo>
                  <a:lnTo>
                    <a:pt x="1097788" y="278384"/>
                  </a:lnTo>
                  <a:lnTo>
                    <a:pt x="1079119" y="282448"/>
                  </a:lnTo>
                  <a:lnTo>
                    <a:pt x="1083183" y="300990"/>
                  </a:lnTo>
                  <a:lnTo>
                    <a:pt x="1101725" y="297053"/>
                  </a:lnTo>
                  <a:close/>
                </a:path>
                <a:path w="1819275" h="866775">
                  <a:moveTo>
                    <a:pt x="1108710" y="111379"/>
                  </a:moveTo>
                  <a:lnTo>
                    <a:pt x="1105154" y="107569"/>
                  </a:lnTo>
                  <a:lnTo>
                    <a:pt x="1057033" y="54864"/>
                  </a:lnTo>
                  <a:lnTo>
                    <a:pt x="1054252" y="51816"/>
                  </a:lnTo>
                  <a:lnTo>
                    <a:pt x="1034669" y="30353"/>
                  </a:lnTo>
                  <a:lnTo>
                    <a:pt x="1032637" y="36563"/>
                  </a:lnTo>
                  <a:lnTo>
                    <a:pt x="1032256" y="30353"/>
                  </a:lnTo>
                  <a:lnTo>
                    <a:pt x="1028534" y="32778"/>
                  </a:lnTo>
                  <a:lnTo>
                    <a:pt x="1029462" y="30353"/>
                  </a:lnTo>
                  <a:lnTo>
                    <a:pt x="921004" y="46990"/>
                  </a:lnTo>
                  <a:lnTo>
                    <a:pt x="917321" y="51943"/>
                  </a:lnTo>
                  <a:lnTo>
                    <a:pt x="918184" y="57023"/>
                  </a:lnTo>
                  <a:lnTo>
                    <a:pt x="918972" y="62357"/>
                  </a:lnTo>
                  <a:lnTo>
                    <a:pt x="923798" y="65913"/>
                  </a:lnTo>
                  <a:lnTo>
                    <a:pt x="929005" y="65024"/>
                  </a:lnTo>
                  <a:lnTo>
                    <a:pt x="981367" y="57023"/>
                  </a:lnTo>
                  <a:lnTo>
                    <a:pt x="977265" y="60325"/>
                  </a:lnTo>
                  <a:lnTo>
                    <a:pt x="980325" y="64147"/>
                  </a:lnTo>
                  <a:lnTo>
                    <a:pt x="964222" y="74625"/>
                  </a:lnTo>
                  <a:lnTo>
                    <a:pt x="962406" y="72390"/>
                  </a:lnTo>
                  <a:lnTo>
                    <a:pt x="947674" y="84328"/>
                  </a:lnTo>
                  <a:lnTo>
                    <a:pt x="948232" y="85039"/>
                  </a:lnTo>
                  <a:lnTo>
                    <a:pt x="944626" y="87376"/>
                  </a:lnTo>
                  <a:lnTo>
                    <a:pt x="940181" y="90170"/>
                  </a:lnTo>
                  <a:lnTo>
                    <a:pt x="938911" y="96139"/>
                  </a:lnTo>
                  <a:lnTo>
                    <a:pt x="941832" y="100584"/>
                  </a:lnTo>
                  <a:lnTo>
                    <a:pt x="944626" y="104902"/>
                  </a:lnTo>
                  <a:lnTo>
                    <a:pt x="950595" y="106172"/>
                  </a:lnTo>
                  <a:lnTo>
                    <a:pt x="955040" y="103378"/>
                  </a:lnTo>
                  <a:lnTo>
                    <a:pt x="990053" y="80581"/>
                  </a:lnTo>
                  <a:lnTo>
                    <a:pt x="974598" y="121412"/>
                  </a:lnTo>
                  <a:lnTo>
                    <a:pt x="972820" y="126238"/>
                  </a:lnTo>
                  <a:lnTo>
                    <a:pt x="973048" y="126784"/>
                  </a:lnTo>
                  <a:lnTo>
                    <a:pt x="966470" y="139954"/>
                  </a:lnTo>
                  <a:lnTo>
                    <a:pt x="983488" y="148463"/>
                  </a:lnTo>
                  <a:lnTo>
                    <a:pt x="991997" y="131445"/>
                  </a:lnTo>
                  <a:lnTo>
                    <a:pt x="991349" y="131127"/>
                  </a:lnTo>
                  <a:lnTo>
                    <a:pt x="992505" y="128143"/>
                  </a:lnTo>
                  <a:lnTo>
                    <a:pt x="998143" y="113195"/>
                  </a:lnTo>
                  <a:lnTo>
                    <a:pt x="1000633" y="114427"/>
                  </a:lnTo>
                  <a:lnTo>
                    <a:pt x="1009142" y="97409"/>
                  </a:lnTo>
                  <a:lnTo>
                    <a:pt x="1004912" y="95300"/>
                  </a:lnTo>
                  <a:lnTo>
                    <a:pt x="1011682" y="77381"/>
                  </a:lnTo>
                  <a:lnTo>
                    <a:pt x="1016190" y="79616"/>
                  </a:lnTo>
                  <a:lnTo>
                    <a:pt x="1018159" y="79616"/>
                  </a:lnTo>
                  <a:lnTo>
                    <a:pt x="1018540" y="79616"/>
                  </a:lnTo>
                  <a:lnTo>
                    <a:pt x="1018286" y="80391"/>
                  </a:lnTo>
                  <a:lnTo>
                    <a:pt x="1017778" y="80391"/>
                  </a:lnTo>
                  <a:lnTo>
                    <a:pt x="1016241" y="80391"/>
                  </a:lnTo>
                  <a:lnTo>
                    <a:pt x="1016558" y="85674"/>
                  </a:lnTo>
                  <a:lnTo>
                    <a:pt x="1000506" y="134747"/>
                  </a:lnTo>
                  <a:lnTo>
                    <a:pt x="1003173" y="140081"/>
                  </a:lnTo>
                  <a:lnTo>
                    <a:pt x="1013206" y="143383"/>
                  </a:lnTo>
                  <a:lnTo>
                    <a:pt x="1018667" y="140589"/>
                  </a:lnTo>
                  <a:lnTo>
                    <a:pt x="1019759" y="137020"/>
                  </a:lnTo>
                  <a:lnTo>
                    <a:pt x="1019975" y="139954"/>
                  </a:lnTo>
                  <a:lnTo>
                    <a:pt x="1020064" y="141097"/>
                  </a:lnTo>
                  <a:lnTo>
                    <a:pt x="1024636" y="145161"/>
                  </a:lnTo>
                  <a:lnTo>
                    <a:pt x="1035050" y="144399"/>
                  </a:lnTo>
                  <a:lnTo>
                    <a:pt x="1039114" y="139954"/>
                  </a:lnTo>
                  <a:lnTo>
                    <a:pt x="1038821" y="135890"/>
                  </a:lnTo>
                  <a:lnTo>
                    <a:pt x="1035824" y="88049"/>
                  </a:lnTo>
                  <a:lnTo>
                    <a:pt x="1039266" y="77597"/>
                  </a:lnTo>
                  <a:lnTo>
                    <a:pt x="1039596" y="76619"/>
                  </a:lnTo>
                  <a:lnTo>
                    <a:pt x="1049197" y="74523"/>
                  </a:lnTo>
                  <a:lnTo>
                    <a:pt x="1091057" y="120396"/>
                  </a:lnTo>
                  <a:lnTo>
                    <a:pt x="1094613" y="124206"/>
                  </a:lnTo>
                  <a:lnTo>
                    <a:pt x="1100709" y="124587"/>
                  </a:lnTo>
                  <a:lnTo>
                    <a:pt x="1104519" y="121031"/>
                  </a:lnTo>
                  <a:lnTo>
                    <a:pt x="1108456" y="117475"/>
                  </a:lnTo>
                  <a:lnTo>
                    <a:pt x="1108710" y="111379"/>
                  </a:lnTo>
                  <a:close/>
                </a:path>
                <a:path w="1819275" h="866775">
                  <a:moveTo>
                    <a:pt x="1109726" y="334264"/>
                  </a:moveTo>
                  <a:lnTo>
                    <a:pt x="1105789" y="315722"/>
                  </a:lnTo>
                  <a:lnTo>
                    <a:pt x="1087120" y="319659"/>
                  </a:lnTo>
                  <a:lnTo>
                    <a:pt x="1091184" y="338328"/>
                  </a:lnTo>
                  <a:lnTo>
                    <a:pt x="1109726" y="334264"/>
                  </a:lnTo>
                  <a:close/>
                </a:path>
                <a:path w="1819275" h="866775">
                  <a:moveTo>
                    <a:pt x="1117219" y="41402"/>
                  </a:moveTo>
                  <a:lnTo>
                    <a:pt x="1098677" y="36703"/>
                  </a:lnTo>
                  <a:lnTo>
                    <a:pt x="1094105" y="55245"/>
                  </a:lnTo>
                  <a:lnTo>
                    <a:pt x="1112520" y="59944"/>
                  </a:lnTo>
                  <a:lnTo>
                    <a:pt x="1117219" y="41402"/>
                  </a:lnTo>
                  <a:close/>
                </a:path>
                <a:path w="1819275" h="866775">
                  <a:moveTo>
                    <a:pt x="1117727" y="371475"/>
                  </a:moveTo>
                  <a:lnTo>
                    <a:pt x="1113790" y="352933"/>
                  </a:lnTo>
                  <a:lnTo>
                    <a:pt x="1095121" y="356870"/>
                  </a:lnTo>
                  <a:lnTo>
                    <a:pt x="1099185" y="375539"/>
                  </a:lnTo>
                  <a:lnTo>
                    <a:pt x="1117727" y="371475"/>
                  </a:lnTo>
                  <a:close/>
                </a:path>
                <a:path w="1819275" h="866775">
                  <a:moveTo>
                    <a:pt x="1125855" y="408813"/>
                  </a:moveTo>
                  <a:lnTo>
                    <a:pt x="1121791" y="390144"/>
                  </a:lnTo>
                  <a:lnTo>
                    <a:pt x="1103122" y="394208"/>
                  </a:lnTo>
                  <a:lnTo>
                    <a:pt x="1107186" y="412750"/>
                  </a:lnTo>
                  <a:lnTo>
                    <a:pt x="1125855" y="408813"/>
                  </a:lnTo>
                  <a:close/>
                </a:path>
                <a:path w="1819275" h="866775">
                  <a:moveTo>
                    <a:pt x="1133856" y="446024"/>
                  </a:moveTo>
                  <a:lnTo>
                    <a:pt x="1129792" y="427355"/>
                  </a:lnTo>
                  <a:lnTo>
                    <a:pt x="1111123" y="431419"/>
                  </a:lnTo>
                  <a:lnTo>
                    <a:pt x="1115187" y="450088"/>
                  </a:lnTo>
                  <a:lnTo>
                    <a:pt x="1133856" y="446024"/>
                  </a:lnTo>
                  <a:close/>
                </a:path>
                <a:path w="1819275" h="866775">
                  <a:moveTo>
                    <a:pt x="1141857" y="483235"/>
                  </a:moveTo>
                  <a:lnTo>
                    <a:pt x="1137793" y="464693"/>
                  </a:lnTo>
                  <a:lnTo>
                    <a:pt x="1119124" y="468630"/>
                  </a:lnTo>
                  <a:lnTo>
                    <a:pt x="1123188" y="487299"/>
                  </a:lnTo>
                  <a:lnTo>
                    <a:pt x="1141857" y="483235"/>
                  </a:lnTo>
                  <a:close/>
                </a:path>
                <a:path w="1819275" h="866775">
                  <a:moveTo>
                    <a:pt x="1148334" y="12954"/>
                  </a:moveTo>
                  <a:lnTo>
                    <a:pt x="1146937" y="8001"/>
                  </a:lnTo>
                  <a:lnTo>
                    <a:pt x="1145413" y="2921"/>
                  </a:lnTo>
                  <a:lnTo>
                    <a:pt x="1140206" y="0"/>
                  </a:lnTo>
                  <a:lnTo>
                    <a:pt x="1135126" y="1397"/>
                  </a:lnTo>
                  <a:lnTo>
                    <a:pt x="1034669" y="30353"/>
                  </a:lnTo>
                  <a:lnTo>
                    <a:pt x="1109218" y="103632"/>
                  </a:lnTo>
                  <a:lnTo>
                    <a:pt x="1113028" y="107315"/>
                  </a:lnTo>
                  <a:lnTo>
                    <a:pt x="1118997" y="107315"/>
                  </a:lnTo>
                  <a:lnTo>
                    <a:pt x="1082497" y="50546"/>
                  </a:lnTo>
                  <a:lnTo>
                    <a:pt x="1076947" y="45110"/>
                  </a:lnTo>
                  <a:lnTo>
                    <a:pt x="1078890" y="37465"/>
                  </a:lnTo>
                  <a:lnTo>
                    <a:pt x="1113548" y="27432"/>
                  </a:lnTo>
                  <a:lnTo>
                    <a:pt x="1140333" y="19685"/>
                  </a:lnTo>
                  <a:lnTo>
                    <a:pt x="1145413" y="18288"/>
                  </a:lnTo>
                  <a:lnTo>
                    <a:pt x="1148334" y="12954"/>
                  </a:lnTo>
                  <a:close/>
                </a:path>
                <a:path w="1819275" h="866775">
                  <a:moveTo>
                    <a:pt x="1149858" y="520573"/>
                  </a:moveTo>
                  <a:lnTo>
                    <a:pt x="1145794" y="501904"/>
                  </a:lnTo>
                  <a:lnTo>
                    <a:pt x="1127252" y="505968"/>
                  </a:lnTo>
                  <a:lnTo>
                    <a:pt x="1131189" y="524510"/>
                  </a:lnTo>
                  <a:lnTo>
                    <a:pt x="1149858" y="520573"/>
                  </a:lnTo>
                  <a:close/>
                </a:path>
                <a:path w="1819275" h="866775">
                  <a:moveTo>
                    <a:pt x="1154176" y="50800"/>
                  </a:moveTo>
                  <a:lnTo>
                    <a:pt x="1135634" y="46101"/>
                  </a:lnTo>
                  <a:lnTo>
                    <a:pt x="1130935" y="64516"/>
                  </a:lnTo>
                  <a:lnTo>
                    <a:pt x="1149477" y="69215"/>
                  </a:lnTo>
                  <a:lnTo>
                    <a:pt x="1154176" y="50800"/>
                  </a:lnTo>
                  <a:close/>
                </a:path>
                <a:path w="1819275" h="866775">
                  <a:moveTo>
                    <a:pt x="1157859" y="557784"/>
                  </a:moveTo>
                  <a:lnTo>
                    <a:pt x="1153795" y="539115"/>
                  </a:lnTo>
                  <a:lnTo>
                    <a:pt x="1135253" y="543179"/>
                  </a:lnTo>
                  <a:lnTo>
                    <a:pt x="1139190" y="561721"/>
                  </a:lnTo>
                  <a:lnTo>
                    <a:pt x="1157859" y="557784"/>
                  </a:lnTo>
                  <a:close/>
                </a:path>
                <a:path w="1819275" h="866775">
                  <a:moveTo>
                    <a:pt x="1165860" y="594995"/>
                  </a:moveTo>
                  <a:lnTo>
                    <a:pt x="1161796" y="576453"/>
                  </a:lnTo>
                  <a:lnTo>
                    <a:pt x="1143254" y="580390"/>
                  </a:lnTo>
                  <a:lnTo>
                    <a:pt x="1147191" y="599059"/>
                  </a:lnTo>
                  <a:lnTo>
                    <a:pt x="1165860" y="594995"/>
                  </a:lnTo>
                  <a:close/>
                </a:path>
                <a:path w="1819275" h="866775">
                  <a:moveTo>
                    <a:pt x="1173861" y="632333"/>
                  </a:moveTo>
                  <a:lnTo>
                    <a:pt x="1169797" y="613664"/>
                  </a:lnTo>
                  <a:lnTo>
                    <a:pt x="1151255" y="617601"/>
                  </a:lnTo>
                  <a:lnTo>
                    <a:pt x="1155192" y="636270"/>
                  </a:lnTo>
                  <a:lnTo>
                    <a:pt x="1173861" y="632333"/>
                  </a:lnTo>
                  <a:close/>
                </a:path>
                <a:path w="1819275" h="866775">
                  <a:moveTo>
                    <a:pt x="1181862" y="669544"/>
                  </a:moveTo>
                  <a:lnTo>
                    <a:pt x="1177798" y="650875"/>
                  </a:lnTo>
                  <a:lnTo>
                    <a:pt x="1159256" y="654939"/>
                  </a:lnTo>
                  <a:lnTo>
                    <a:pt x="1163193" y="673481"/>
                  </a:lnTo>
                  <a:lnTo>
                    <a:pt x="1181862" y="669544"/>
                  </a:lnTo>
                  <a:close/>
                </a:path>
                <a:path w="1819275" h="866775">
                  <a:moveTo>
                    <a:pt x="1189863" y="706755"/>
                  </a:moveTo>
                  <a:lnTo>
                    <a:pt x="1185926" y="688213"/>
                  </a:lnTo>
                  <a:lnTo>
                    <a:pt x="1167257" y="692150"/>
                  </a:lnTo>
                  <a:lnTo>
                    <a:pt x="1171194" y="710819"/>
                  </a:lnTo>
                  <a:lnTo>
                    <a:pt x="1189863" y="706755"/>
                  </a:lnTo>
                  <a:close/>
                </a:path>
                <a:path w="1819275" h="866775">
                  <a:moveTo>
                    <a:pt x="1191133" y="60071"/>
                  </a:moveTo>
                  <a:lnTo>
                    <a:pt x="1172591" y="55372"/>
                  </a:lnTo>
                  <a:lnTo>
                    <a:pt x="1167892" y="73914"/>
                  </a:lnTo>
                  <a:lnTo>
                    <a:pt x="1186434" y="78613"/>
                  </a:lnTo>
                  <a:lnTo>
                    <a:pt x="1191133" y="60071"/>
                  </a:lnTo>
                  <a:close/>
                </a:path>
                <a:path w="1819275" h="866775">
                  <a:moveTo>
                    <a:pt x="1197864" y="743966"/>
                  </a:moveTo>
                  <a:lnTo>
                    <a:pt x="1193927" y="725424"/>
                  </a:lnTo>
                  <a:lnTo>
                    <a:pt x="1175258" y="729361"/>
                  </a:lnTo>
                  <a:lnTo>
                    <a:pt x="1179195" y="748030"/>
                  </a:lnTo>
                  <a:lnTo>
                    <a:pt x="1197864" y="743966"/>
                  </a:lnTo>
                  <a:close/>
                </a:path>
                <a:path w="1819275" h="866775">
                  <a:moveTo>
                    <a:pt x="1205865" y="781304"/>
                  </a:moveTo>
                  <a:lnTo>
                    <a:pt x="1201928" y="762635"/>
                  </a:lnTo>
                  <a:lnTo>
                    <a:pt x="1183259" y="766699"/>
                  </a:lnTo>
                  <a:lnTo>
                    <a:pt x="1187323" y="785241"/>
                  </a:lnTo>
                  <a:lnTo>
                    <a:pt x="1205865" y="781304"/>
                  </a:lnTo>
                  <a:close/>
                </a:path>
                <a:path w="1819275" h="866775">
                  <a:moveTo>
                    <a:pt x="1213866" y="818515"/>
                  </a:moveTo>
                  <a:lnTo>
                    <a:pt x="1209929" y="799846"/>
                  </a:lnTo>
                  <a:lnTo>
                    <a:pt x="1191260" y="803910"/>
                  </a:lnTo>
                  <a:lnTo>
                    <a:pt x="1195324" y="822579"/>
                  </a:lnTo>
                  <a:lnTo>
                    <a:pt x="1213866" y="818515"/>
                  </a:lnTo>
                  <a:close/>
                </a:path>
                <a:path w="1819275" h="866775">
                  <a:moveTo>
                    <a:pt x="1221867" y="855726"/>
                  </a:moveTo>
                  <a:lnTo>
                    <a:pt x="1217930" y="837184"/>
                  </a:lnTo>
                  <a:lnTo>
                    <a:pt x="1199261" y="841121"/>
                  </a:lnTo>
                  <a:lnTo>
                    <a:pt x="1203325" y="859790"/>
                  </a:lnTo>
                  <a:lnTo>
                    <a:pt x="1221867" y="855726"/>
                  </a:lnTo>
                  <a:close/>
                </a:path>
                <a:path w="1819275" h="866775">
                  <a:moveTo>
                    <a:pt x="1228090" y="69469"/>
                  </a:moveTo>
                  <a:lnTo>
                    <a:pt x="1209548" y="64770"/>
                  </a:lnTo>
                  <a:lnTo>
                    <a:pt x="1204849" y="83185"/>
                  </a:lnTo>
                  <a:lnTo>
                    <a:pt x="1223391" y="87884"/>
                  </a:lnTo>
                  <a:lnTo>
                    <a:pt x="1228090" y="69469"/>
                  </a:lnTo>
                  <a:close/>
                </a:path>
                <a:path w="1819275" h="866775">
                  <a:moveTo>
                    <a:pt x="1264920" y="78740"/>
                  </a:moveTo>
                  <a:lnTo>
                    <a:pt x="1246505" y="74168"/>
                  </a:lnTo>
                  <a:lnTo>
                    <a:pt x="1241806" y="92583"/>
                  </a:lnTo>
                  <a:lnTo>
                    <a:pt x="1260348" y="97282"/>
                  </a:lnTo>
                  <a:lnTo>
                    <a:pt x="1264920" y="78740"/>
                  </a:lnTo>
                  <a:close/>
                </a:path>
                <a:path w="1819275" h="866775">
                  <a:moveTo>
                    <a:pt x="1301877" y="88138"/>
                  </a:moveTo>
                  <a:lnTo>
                    <a:pt x="1283462" y="83439"/>
                  </a:lnTo>
                  <a:lnTo>
                    <a:pt x="1278763" y="101981"/>
                  </a:lnTo>
                  <a:lnTo>
                    <a:pt x="1297305" y="106553"/>
                  </a:lnTo>
                  <a:lnTo>
                    <a:pt x="1301877" y="88138"/>
                  </a:lnTo>
                  <a:close/>
                </a:path>
                <a:path w="1819275" h="866775">
                  <a:moveTo>
                    <a:pt x="1338834" y="97536"/>
                  </a:moveTo>
                  <a:lnTo>
                    <a:pt x="1320419" y="92837"/>
                  </a:lnTo>
                  <a:lnTo>
                    <a:pt x="1315720" y="111252"/>
                  </a:lnTo>
                  <a:lnTo>
                    <a:pt x="1334135" y="115951"/>
                  </a:lnTo>
                  <a:lnTo>
                    <a:pt x="1338834" y="97536"/>
                  </a:lnTo>
                  <a:close/>
                </a:path>
                <a:path w="1819275" h="866775">
                  <a:moveTo>
                    <a:pt x="1375791" y="106807"/>
                  </a:moveTo>
                  <a:lnTo>
                    <a:pt x="1357376" y="102108"/>
                  </a:lnTo>
                  <a:lnTo>
                    <a:pt x="1352677" y="120650"/>
                  </a:lnTo>
                  <a:lnTo>
                    <a:pt x="1371092" y="125349"/>
                  </a:lnTo>
                  <a:lnTo>
                    <a:pt x="1375791" y="106807"/>
                  </a:lnTo>
                  <a:close/>
                </a:path>
                <a:path w="1819275" h="866775">
                  <a:moveTo>
                    <a:pt x="1412748" y="116205"/>
                  </a:moveTo>
                  <a:lnTo>
                    <a:pt x="1394333" y="111506"/>
                  </a:lnTo>
                  <a:lnTo>
                    <a:pt x="1389634" y="129921"/>
                  </a:lnTo>
                  <a:lnTo>
                    <a:pt x="1408049" y="134620"/>
                  </a:lnTo>
                  <a:lnTo>
                    <a:pt x="1412748" y="116205"/>
                  </a:lnTo>
                  <a:close/>
                </a:path>
                <a:path w="1819275" h="866775">
                  <a:moveTo>
                    <a:pt x="1449705" y="125476"/>
                  </a:moveTo>
                  <a:lnTo>
                    <a:pt x="1431290" y="120777"/>
                  </a:lnTo>
                  <a:lnTo>
                    <a:pt x="1426591" y="139319"/>
                  </a:lnTo>
                  <a:lnTo>
                    <a:pt x="1445006" y="144018"/>
                  </a:lnTo>
                  <a:lnTo>
                    <a:pt x="1449705" y="125476"/>
                  </a:lnTo>
                  <a:close/>
                </a:path>
                <a:path w="1819275" h="866775">
                  <a:moveTo>
                    <a:pt x="1486662" y="134874"/>
                  </a:moveTo>
                  <a:lnTo>
                    <a:pt x="1468120" y="130175"/>
                  </a:lnTo>
                  <a:lnTo>
                    <a:pt x="1463548" y="148590"/>
                  </a:lnTo>
                  <a:lnTo>
                    <a:pt x="1481963" y="153289"/>
                  </a:lnTo>
                  <a:lnTo>
                    <a:pt x="1486662" y="134874"/>
                  </a:lnTo>
                  <a:close/>
                </a:path>
                <a:path w="1819275" h="866775">
                  <a:moveTo>
                    <a:pt x="1523619" y="144145"/>
                  </a:moveTo>
                  <a:lnTo>
                    <a:pt x="1505077" y="139573"/>
                  </a:lnTo>
                  <a:lnTo>
                    <a:pt x="1500505" y="157988"/>
                  </a:lnTo>
                  <a:lnTo>
                    <a:pt x="1518920" y="162687"/>
                  </a:lnTo>
                  <a:lnTo>
                    <a:pt x="1523619" y="144145"/>
                  </a:lnTo>
                  <a:close/>
                </a:path>
                <a:path w="1819275" h="866775">
                  <a:moveTo>
                    <a:pt x="1560576" y="153543"/>
                  </a:moveTo>
                  <a:lnTo>
                    <a:pt x="1542034" y="148844"/>
                  </a:lnTo>
                  <a:lnTo>
                    <a:pt x="1537462" y="167386"/>
                  </a:lnTo>
                  <a:lnTo>
                    <a:pt x="1555877" y="171958"/>
                  </a:lnTo>
                  <a:lnTo>
                    <a:pt x="1560576" y="153543"/>
                  </a:lnTo>
                  <a:close/>
                </a:path>
                <a:path w="1819275" h="866775">
                  <a:moveTo>
                    <a:pt x="1597533" y="162941"/>
                  </a:moveTo>
                  <a:lnTo>
                    <a:pt x="1578991" y="158242"/>
                  </a:lnTo>
                  <a:lnTo>
                    <a:pt x="1574292" y="176657"/>
                  </a:lnTo>
                  <a:lnTo>
                    <a:pt x="1592834" y="181356"/>
                  </a:lnTo>
                  <a:lnTo>
                    <a:pt x="1597533" y="162941"/>
                  </a:lnTo>
                  <a:close/>
                </a:path>
                <a:path w="1819275" h="866775">
                  <a:moveTo>
                    <a:pt x="1634490" y="172212"/>
                  </a:moveTo>
                  <a:lnTo>
                    <a:pt x="1615948" y="167513"/>
                  </a:lnTo>
                  <a:lnTo>
                    <a:pt x="1611249" y="186055"/>
                  </a:lnTo>
                  <a:lnTo>
                    <a:pt x="1629791" y="190754"/>
                  </a:lnTo>
                  <a:lnTo>
                    <a:pt x="1634490" y="172212"/>
                  </a:lnTo>
                  <a:close/>
                </a:path>
                <a:path w="1819275" h="866775">
                  <a:moveTo>
                    <a:pt x="1671447" y="181610"/>
                  </a:moveTo>
                  <a:lnTo>
                    <a:pt x="1652905" y="176911"/>
                  </a:lnTo>
                  <a:lnTo>
                    <a:pt x="1648206" y="195326"/>
                  </a:lnTo>
                  <a:lnTo>
                    <a:pt x="1666748" y="200025"/>
                  </a:lnTo>
                  <a:lnTo>
                    <a:pt x="1671447" y="181610"/>
                  </a:lnTo>
                  <a:close/>
                </a:path>
                <a:path w="1819275" h="866775">
                  <a:moveTo>
                    <a:pt x="1708277" y="190881"/>
                  </a:moveTo>
                  <a:lnTo>
                    <a:pt x="1689862" y="186182"/>
                  </a:lnTo>
                  <a:lnTo>
                    <a:pt x="1685163" y="204724"/>
                  </a:lnTo>
                  <a:lnTo>
                    <a:pt x="1703705" y="209423"/>
                  </a:lnTo>
                  <a:lnTo>
                    <a:pt x="1708277" y="190881"/>
                  </a:lnTo>
                  <a:close/>
                </a:path>
                <a:path w="1819275" h="866775">
                  <a:moveTo>
                    <a:pt x="1745234" y="200279"/>
                  </a:moveTo>
                  <a:lnTo>
                    <a:pt x="1726819" y="195580"/>
                  </a:lnTo>
                  <a:lnTo>
                    <a:pt x="1722120" y="213995"/>
                  </a:lnTo>
                  <a:lnTo>
                    <a:pt x="1740662" y="218694"/>
                  </a:lnTo>
                  <a:lnTo>
                    <a:pt x="1745234" y="200279"/>
                  </a:lnTo>
                  <a:close/>
                </a:path>
                <a:path w="1819275" h="866775">
                  <a:moveTo>
                    <a:pt x="1782191" y="209550"/>
                  </a:moveTo>
                  <a:lnTo>
                    <a:pt x="1763776" y="204978"/>
                  </a:lnTo>
                  <a:lnTo>
                    <a:pt x="1759077" y="223393"/>
                  </a:lnTo>
                  <a:lnTo>
                    <a:pt x="1777492" y="228092"/>
                  </a:lnTo>
                  <a:lnTo>
                    <a:pt x="1782191" y="209550"/>
                  </a:lnTo>
                  <a:close/>
                </a:path>
                <a:path w="1819275" h="866775">
                  <a:moveTo>
                    <a:pt x="1819148" y="218948"/>
                  </a:moveTo>
                  <a:lnTo>
                    <a:pt x="1800733" y="214249"/>
                  </a:lnTo>
                  <a:lnTo>
                    <a:pt x="1796034" y="232791"/>
                  </a:lnTo>
                  <a:lnTo>
                    <a:pt x="1814449" y="237363"/>
                  </a:lnTo>
                  <a:lnTo>
                    <a:pt x="1819148" y="218948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7" name="object 47"/>
          <p:cNvSpPr txBox="1"/>
          <p:nvPr/>
        </p:nvSpPr>
        <p:spPr>
          <a:xfrm>
            <a:off x="6870065" y="5718809"/>
            <a:ext cx="245110" cy="2660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50" i="1" spc="-25" dirty="0">
                <a:latin typeface="Calibri"/>
                <a:cs typeface="Calibri"/>
              </a:rPr>
              <a:t>hit</a:t>
            </a:r>
            <a:endParaRPr sz="1550">
              <a:latin typeface="Calibri"/>
              <a:cs typeface="Calibri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7454265" y="5714682"/>
            <a:ext cx="949325" cy="2660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575310" algn="l"/>
              </a:tabLst>
            </a:pPr>
            <a:r>
              <a:rPr sz="1550" i="1" spc="-25" dirty="0">
                <a:latin typeface="Calibri"/>
                <a:cs typeface="Calibri"/>
              </a:rPr>
              <a:t>me</a:t>
            </a:r>
            <a:r>
              <a:rPr sz="1550" i="1" dirty="0">
                <a:latin typeface="Calibri"/>
                <a:cs typeface="Calibri"/>
              </a:rPr>
              <a:t>	</a:t>
            </a:r>
            <a:r>
              <a:rPr sz="1550" i="1" spc="-20" dirty="0">
                <a:latin typeface="Calibri"/>
                <a:cs typeface="Calibri"/>
              </a:rPr>
              <a:t>with</a:t>
            </a:r>
            <a:endParaRPr sz="1550">
              <a:latin typeface="Calibri"/>
              <a:cs typeface="Calibri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8755380" y="5711190"/>
            <a:ext cx="128270" cy="26543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50" i="1" spc="-50" dirty="0">
                <a:latin typeface="Calibri"/>
                <a:cs typeface="Calibri"/>
              </a:rPr>
              <a:t>a</a:t>
            </a:r>
            <a:endParaRPr sz="1550">
              <a:latin typeface="Calibri"/>
              <a:cs typeface="Calibri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8652256" y="1921827"/>
            <a:ext cx="267335" cy="2660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r>
              <a:rPr sz="1550" spc="-430" dirty="0">
                <a:latin typeface="Cambria Math"/>
                <a:cs typeface="Cambria Math"/>
              </a:rPr>
              <a:t>𝑦ො</a:t>
            </a:r>
            <a:r>
              <a:rPr sz="1650" spc="-644" baseline="-17676" dirty="0">
                <a:latin typeface="Cambria Math"/>
                <a:cs typeface="Cambria Math"/>
              </a:rPr>
              <a:t>6</a:t>
            </a:r>
            <a:endParaRPr sz="1650" baseline="-17676">
              <a:latin typeface="Cambria Math"/>
              <a:cs typeface="Cambria Math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8746235" y="1552066"/>
            <a:ext cx="111125" cy="347345"/>
          </a:xfrm>
          <a:custGeom>
            <a:avLst/>
            <a:gdLst/>
            <a:ahLst/>
            <a:cxnLst/>
            <a:rect l="l" t="t" r="r" b="b"/>
            <a:pathLst>
              <a:path w="111125" h="347344">
                <a:moveTo>
                  <a:pt x="55082" y="37911"/>
                </a:moveTo>
                <a:lnTo>
                  <a:pt x="45656" y="54264"/>
                </a:lnTo>
                <a:lnTo>
                  <a:pt x="47244" y="347345"/>
                </a:lnTo>
                <a:lnTo>
                  <a:pt x="66294" y="347345"/>
                </a:lnTo>
                <a:lnTo>
                  <a:pt x="64707" y="54264"/>
                </a:lnTo>
                <a:lnTo>
                  <a:pt x="55082" y="37911"/>
                </a:lnTo>
                <a:close/>
              </a:path>
              <a:path w="111125" h="347344">
                <a:moveTo>
                  <a:pt x="54864" y="0"/>
                </a:moveTo>
                <a:lnTo>
                  <a:pt x="2667" y="90678"/>
                </a:lnTo>
                <a:lnTo>
                  <a:pt x="0" y="95250"/>
                </a:lnTo>
                <a:lnTo>
                  <a:pt x="1650" y="100965"/>
                </a:lnTo>
                <a:lnTo>
                  <a:pt x="6096" y="103632"/>
                </a:lnTo>
                <a:lnTo>
                  <a:pt x="10668" y="106299"/>
                </a:lnTo>
                <a:lnTo>
                  <a:pt x="16510" y="104775"/>
                </a:lnTo>
                <a:lnTo>
                  <a:pt x="19177" y="100203"/>
                </a:lnTo>
                <a:lnTo>
                  <a:pt x="45656" y="54264"/>
                </a:lnTo>
                <a:lnTo>
                  <a:pt x="45568" y="37911"/>
                </a:lnTo>
                <a:lnTo>
                  <a:pt x="45466" y="19050"/>
                </a:lnTo>
                <a:lnTo>
                  <a:pt x="66122" y="19050"/>
                </a:lnTo>
                <a:lnTo>
                  <a:pt x="54864" y="0"/>
                </a:lnTo>
                <a:close/>
              </a:path>
              <a:path w="111125" h="347344">
                <a:moveTo>
                  <a:pt x="66122" y="19050"/>
                </a:moveTo>
                <a:lnTo>
                  <a:pt x="64516" y="19050"/>
                </a:lnTo>
                <a:lnTo>
                  <a:pt x="64618" y="37911"/>
                </a:lnTo>
                <a:lnTo>
                  <a:pt x="64719" y="54264"/>
                </a:lnTo>
                <a:lnTo>
                  <a:pt x="91567" y="99822"/>
                </a:lnTo>
                <a:lnTo>
                  <a:pt x="94361" y="104267"/>
                </a:lnTo>
                <a:lnTo>
                  <a:pt x="100203" y="105791"/>
                </a:lnTo>
                <a:lnTo>
                  <a:pt x="104648" y="103124"/>
                </a:lnTo>
                <a:lnTo>
                  <a:pt x="109220" y="100457"/>
                </a:lnTo>
                <a:lnTo>
                  <a:pt x="110744" y="94615"/>
                </a:lnTo>
                <a:lnTo>
                  <a:pt x="108077" y="90043"/>
                </a:lnTo>
                <a:lnTo>
                  <a:pt x="66122" y="19050"/>
                </a:lnTo>
                <a:close/>
              </a:path>
              <a:path w="111125" h="347344">
                <a:moveTo>
                  <a:pt x="64516" y="19050"/>
                </a:moveTo>
                <a:lnTo>
                  <a:pt x="45466" y="19050"/>
                </a:lnTo>
                <a:lnTo>
                  <a:pt x="45568" y="37911"/>
                </a:lnTo>
                <a:lnTo>
                  <a:pt x="45656" y="54264"/>
                </a:lnTo>
                <a:lnTo>
                  <a:pt x="55082" y="37911"/>
                </a:lnTo>
                <a:lnTo>
                  <a:pt x="46736" y="23749"/>
                </a:lnTo>
                <a:lnTo>
                  <a:pt x="64542" y="23749"/>
                </a:lnTo>
                <a:lnTo>
                  <a:pt x="64516" y="19050"/>
                </a:lnTo>
                <a:close/>
              </a:path>
              <a:path w="111125" h="347344">
                <a:moveTo>
                  <a:pt x="64542" y="23749"/>
                </a:moveTo>
                <a:lnTo>
                  <a:pt x="63246" y="23749"/>
                </a:lnTo>
                <a:lnTo>
                  <a:pt x="55082" y="37911"/>
                </a:lnTo>
                <a:lnTo>
                  <a:pt x="64719" y="54264"/>
                </a:lnTo>
                <a:lnTo>
                  <a:pt x="64618" y="37911"/>
                </a:lnTo>
                <a:lnTo>
                  <a:pt x="64542" y="23749"/>
                </a:lnTo>
                <a:close/>
              </a:path>
              <a:path w="111125" h="347344">
                <a:moveTo>
                  <a:pt x="63246" y="23749"/>
                </a:moveTo>
                <a:lnTo>
                  <a:pt x="46736" y="23749"/>
                </a:lnTo>
                <a:lnTo>
                  <a:pt x="55082" y="37911"/>
                </a:lnTo>
                <a:lnTo>
                  <a:pt x="63246" y="23749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 txBox="1"/>
          <p:nvPr/>
        </p:nvSpPr>
        <p:spPr>
          <a:xfrm>
            <a:off x="8670290" y="1235392"/>
            <a:ext cx="273685" cy="2660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50" i="1" spc="-25" dirty="0">
                <a:latin typeface="Calibri"/>
                <a:cs typeface="Calibri"/>
              </a:rPr>
              <a:t>pie</a:t>
            </a:r>
            <a:endParaRPr sz="1550">
              <a:latin typeface="Calibri"/>
              <a:cs typeface="Calibri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2618358" y="6413579"/>
            <a:ext cx="2236470" cy="2546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z="1800" dirty="0">
                <a:latin typeface="Calibri"/>
                <a:cs typeface="Calibri"/>
              </a:rPr>
              <a:t>Source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sentence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(input)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4" name="object 54"/>
          <p:cNvSpPr txBox="1">
            <a:spLocks noGrp="1"/>
          </p:cNvSpPr>
          <p:nvPr>
            <p:ph type="sldNum" sz="quarter" idx="7"/>
          </p:nvPr>
        </p:nvSpPr>
        <p:spPr>
          <a:xfrm>
            <a:off x="311150" y="6465490"/>
            <a:ext cx="428942" cy="28471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186690">
              <a:lnSpc>
                <a:spcPts val="1450"/>
              </a:lnSpc>
            </a:pPr>
            <a:fld id="{81D60167-4931-47E6-BA6A-407CBD079E47}" type="slidenum">
              <a:rPr lang="en-US" altLang="ja-JP" spc="-50" smtClean="0"/>
              <a:pPr marL="186690">
                <a:lnSpc>
                  <a:spcPts val="1450"/>
                </a:lnSpc>
              </a:pPr>
              <a:t>100</a:t>
            </a:fld>
            <a:endParaRPr spc="-25" dirty="0"/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97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/>
              <a:t>Attention:</a:t>
            </a:r>
            <a:r>
              <a:rPr spc="-50" dirty="0"/>
              <a:t> </a:t>
            </a:r>
            <a:r>
              <a:rPr dirty="0"/>
              <a:t>in</a:t>
            </a:r>
            <a:r>
              <a:rPr spc="-50" dirty="0"/>
              <a:t> </a:t>
            </a:r>
            <a:r>
              <a:rPr spc="-10" dirty="0"/>
              <a:t>equations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85457" y="1105090"/>
            <a:ext cx="5089525" cy="1122045"/>
          </a:xfrm>
          <a:prstGeom prst="rect">
            <a:avLst/>
          </a:prstGeom>
        </p:spPr>
        <p:txBody>
          <a:bodyPr vert="horz" wrap="square" lIns="0" tIns="6921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545"/>
              </a:spcBef>
              <a:buClr>
                <a:srgbClr val="8B1515"/>
              </a:buClr>
              <a:buFont typeface="Times New Roman"/>
              <a:buChar char="•"/>
              <a:tabLst>
                <a:tab pos="355600" algn="l"/>
              </a:tabLst>
            </a:pPr>
            <a:r>
              <a:rPr sz="2000" dirty="0">
                <a:latin typeface="Calibri"/>
                <a:cs typeface="Calibri"/>
              </a:rPr>
              <a:t>We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have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encoder</a:t>
            </a:r>
            <a:r>
              <a:rPr sz="2000" spc="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hidden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states</a:t>
            </a:r>
            <a:endParaRPr sz="20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450"/>
              </a:spcBef>
              <a:buClr>
                <a:srgbClr val="8B1515"/>
              </a:buClr>
              <a:buFont typeface="Times New Roman"/>
              <a:buChar char="•"/>
              <a:tabLst>
                <a:tab pos="355600" algn="l"/>
              </a:tabLst>
            </a:pPr>
            <a:r>
              <a:rPr sz="2000" dirty="0">
                <a:latin typeface="Calibri"/>
                <a:cs typeface="Calibri"/>
              </a:rPr>
              <a:t>On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timestep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i="1" dirty="0">
                <a:latin typeface="Calibri"/>
                <a:cs typeface="Calibri"/>
              </a:rPr>
              <a:t>t</a:t>
            </a:r>
            <a:r>
              <a:rPr sz="2000" dirty="0">
                <a:latin typeface="Calibri"/>
                <a:cs typeface="Calibri"/>
              </a:rPr>
              <a:t>,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we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have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decoder</a:t>
            </a:r>
            <a:r>
              <a:rPr sz="2000" spc="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hidden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state</a:t>
            </a:r>
            <a:endParaRPr sz="20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530"/>
              </a:spcBef>
              <a:buClr>
                <a:srgbClr val="8B1515"/>
              </a:buClr>
              <a:buFont typeface="Times New Roman"/>
              <a:buChar char="•"/>
              <a:tabLst>
                <a:tab pos="355600" algn="l"/>
                <a:tab pos="3766185" algn="l"/>
              </a:tabLst>
            </a:pPr>
            <a:r>
              <a:rPr sz="2000" dirty="0">
                <a:latin typeface="Calibri"/>
                <a:cs typeface="Calibri"/>
              </a:rPr>
              <a:t>We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get the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attention </a:t>
            </a:r>
            <a:r>
              <a:rPr sz="2000" spc="-10" dirty="0">
                <a:latin typeface="Calibri"/>
                <a:cs typeface="Calibri"/>
              </a:rPr>
              <a:t>scores</a:t>
            </a:r>
            <a:r>
              <a:rPr sz="2000" dirty="0">
                <a:latin typeface="Calibri"/>
                <a:cs typeface="Calibri"/>
              </a:rPr>
              <a:t>	for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this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step: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85457" y="2865056"/>
            <a:ext cx="5478780" cy="64008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55600" marR="5080" indent="-343535">
              <a:lnSpc>
                <a:spcPct val="100000"/>
              </a:lnSpc>
              <a:spcBef>
                <a:spcPts val="125"/>
              </a:spcBef>
              <a:buClr>
                <a:srgbClr val="8B1515"/>
              </a:buClr>
              <a:buFont typeface="Times New Roman"/>
              <a:buChar char="•"/>
              <a:tabLst>
                <a:tab pos="355600" algn="l"/>
              </a:tabLst>
            </a:pPr>
            <a:r>
              <a:rPr sz="2000" dirty="0">
                <a:latin typeface="Calibri"/>
                <a:cs typeface="Calibri"/>
              </a:rPr>
              <a:t>We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take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softmax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to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get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attention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distribution </a:t>
            </a:r>
            <a:r>
              <a:rPr sz="2000" dirty="0">
                <a:latin typeface="Calibri"/>
                <a:cs typeface="Calibri"/>
              </a:rPr>
              <a:t>sums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to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spc="-25" dirty="0">
                <a:latin typeface="Calibri"/>
                <a:cs typeface="Calibri"/>
              </a:rPr>
              <a:t>1)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394344" y="2865056"/>
            <a:ext cx="5062220" cy="3346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000" dirty="0">
                <a:latin typeface="Calibri"/>
                <a:cs typeface="Calibri"/>
              </a:rPr>
              <a:t>for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this</a:t>
            </a:r>
            <a:r>
              <a:rPr sz="2000" spc="-6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step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(this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is</a:t>
            </a:r>
            <a:r>
              <a:rPr sz="2000" spc="-6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probability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distribution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spc="-25" dirty="0">
                <a:latin typeface="Calibri"/>
                <a:cs typeface="Calibri"/>
              </a:rPr>
              <a:t>and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85457" y="4209732"/>
            <a:ext cx="1146175" cy="3346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25"/>
              </a:spcBef>
              <a:buClr>
                <a:srgbClr val="8B1515"/>
              </a:buClr>
              <a:buFont typeface="Times New Roman"/>
              <a:buChar char="•"/>
              <a:tabLst>
                <a:tab pos="355600" algn="l"/>
              </a:tabLst>
            </a:pPr>
            <a:r>
              <a:rPr sz="2000" dirty="0">
                <a:latin typeface="Calibri"/>
                <a:cs typeface="Calibri"/>
              </a:rPr>
              <a:t>We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25" dirty="0">
                <a:latin typeface="Calibri"/>
                <a:cs typeface="Calibri"/>
              </a:rPr>
              <a:t>use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061057" y="4209732"/>
            <a:ext cx="8353425" cy="3346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000" dirty="0">
                <a:latin typeface="Calibri"/>
                <a:cs typeface="Calibri"/>
              </a:rPr>
              <a:t>to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take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weighted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sum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of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encoder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hidden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states</a:t>
            </a:r>
            <a:r>
              <a:rPr sz="2000" spc="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to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get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attention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output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85457" y="5611495"/>
            <a:ext cx="7952740" cy="64008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55600" marR="5080" indent="-343535">
              <a:lnSpc>
                <a:spcPct val="100000"/>
              </a:lnSpc>
              <a:spcBef>
                <a:spcPts val="125"/>
              </a:spcBef>
              <a:buClr>
                <a:srgbClr val="8B1515"/>
              </a:buClr>
              <a:buFont typeface="Times New Roman"/>
              <a:buChar char="•"/>
              <a:tabLst>
                <a:tab pos="355600" algn="l"/>
                <a:tab pos="1224915" algn="l"/>
                <a:tab pos="5389245" algn="l"/>
              </a:tabLst>
            </a:pPr>
            <a:r>
              <a:rPr sz="2000" dirty="0">
                <a:latin typeface="Calibri"/>
                <a:cs typeface="Calibri"/>
              </a:rPr>
              <a:t>Finally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we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concatenate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attention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output</a:t>
            </a:r>
            <a:r>
              <a:rPr sz="2000" dirty="0">
                <a:latin typeface="Calibri"/>
                <a:cs typeface="Calibri"/>
              </a:rPr>
              <a:t>	with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decoder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hidden state</a:t>
            </a:r>
            <a:r>
              <a:rPr sz="2000" dirty="0">
                <a:latin typeface="Calibri"/>
                <a:cs typeface="Calibri"/>
              </a:rPr>
              <a:t>	and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proceed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as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in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25" dirty="0">
                <a:latin typeface="Calibri"/>
                <a:cs typeface="Calibri"/>
              </a:rPr>
              <a:t> </a:t>
            </a:r>
            <a:r>
              <a:rPr sz="2000" spc="-30" dirty="0">
                <a:latin typeface="Calibri"/>
                <a:cs typeface="Calibri"/>
              </a:rPr>
              <a:t>non-</a:t>
            </a:r>
            <a:r>
              <a:rPr sz="2000" dirty="0">
                <a:latin typeface="Calibri"/>
                <a:cs typeface="Calibri"/>
              </a:rPr>
              <a:t>attention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seq2seq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model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668679" y="1567859"/>
            <a:ext cx="789139" cy="260690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307609" y="1191685"/>
            <a:ext cx="1753300" cy="261185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475618" y="2347672"/>
            <a:ext cx="3792713" cy="357013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790950" y="1809343"/>
            <a:ext cx="381000" cy="380771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788232" y="3654178"/>
            <a:ext cx="3089671" cy="361945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045344" y="2858424"/>
            <a:ext cx="277307" cy="274895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3541731" y="4689705"/>
            <a:ext cx="2194404" cy="778710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738528" y="4218718"/>
            <a:ext cx="270704" cy="269503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0549359" y="4333866"/>
            <a:ext cx="244756" cy="178782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3860251" y="6402621"/>
            <a:ext cx="1381542" cy="280960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5472534" y="5743147"/>
            <a:ext cx="244756" cy="178782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371600" y="5913488"/>
            <a:ext cx="285750" cy="317004"/>
          </a:xfrm>
          <a:prstGeom prst="rect">
            <a:avLst/>
          </a:prstGeom>
        </p:spPr>
      </p:pic>
      <p:sp>
        <p:nvSpPr>
          <p:cNvPr id="21" name="object 21"/>
          <p:cNvSpPr txBox="1">
            <a:spLocks noGrp="1"/>
          </p:cNvSpPr>
          <p:nvPr>
            <p:ph type="sldNum" sz="quarter" idx="7"/>
          </p:nvPr>
        </p:nvSpPr>
        <p:spPr>
          <a:xfrm>
            <a:off x="311150" y="6465490"/>
            <a:ext cx="428942" cy="28471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186690">
              <a:lnSpc>
                <a:spcPts val="1450"/>
              </a:lnSpc>
            </a:pPr>
            <a:fld id="{81D60167-4931-47E6-BA6A-407CBD079E47}" type="slidenum">
              <a:rPr lang="en-US" altLang="ja-JP" spc="-50" smtClean="0"/>
              <a:pPr marL="186690">
                <a:lnSpc>
                  <a:spcPts val="1450"/>
                </a:lnSpc>
              </a:pPr>
              <a:t>101</a:t>
            </a:fld>
            <a:endParaRPr spc="-25" dirty="0"/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4210" rIns="0" bIns="0" rtlCol="0">
            <a:spAutoFit/>
          </a:bodyPr>
          <a:lstStyle/>
          <a:p>
            <a:pPr marL="78740">
              <a:lnSpc>
                <a:spcPct val="100000"/>
              </a:lnSpc>
              <a:spcBef>
                <a:spcPts val="130"/>
              </a:spcBef>
            </a:pPr>
            <a:r>
              <a:rPr sz="3350" b="0" dirty="0">
                <a:latin typeface="Calibri"/>
                <a:cs typeface="Calibri"/>
              </a:rPr>
              <a:t>Attention</a:t>
            </a:r>
            <a:r>
              <a:rPr sz="3350" b="0" spc="20" dirty="0">
                <a:latin typeface="Calibri"/>
                <a:cs typeface="Calibri"/>
              </a:rPr>
              <a:t> </a:t>
            </a:r>
            <a:r>
              <a:rPr sz="3350" b="0" dirty="0">
                <a:latin typeface="Calibri"/>
                <a:cs typeface="Calibri"/>
              </a:rPr>
              <a:t>is</a:t>
            </a:r>
            <a:r>
              <a:rPr sz="3350" b="0" spc="35" dirty="0">
                <a:latin typeface="Calibri"/>
                <a:cs typeface="Calibri"/>
              </a:rPr>
              <a:t> </a:t>
            </a:r>
            <a:r>
              <a:rPr sz="3350" b="0" dirty="0">
                <a:latin typeface="Calibri"/>
                <a:cs typeface="Calibri"/>
              </a:rPr>
              <a:t>parallelizable,</a:t>
            </a:r>
            <a:r>
              <a:rPr sz="3350" b="0" spc="-10" dirty="0">
                <a:latin typeface="Calibri"/>
                <a:cs typeface="Calibri"/>
              </a:rPr>
              <a:t> </a:t>
            </a:r>
            <a:r>
              <a:rPr sz="3350" b="0" dirty="0">
                <a:latin typeface="Calibri"/>
                <a:cs typeface="Calibri"/>
              </a:rPr>
              <a:t>and</a:t>
            </a:r>
            <a:r>
              <a:rPr sz="3350" b="0" spc="35" dirty="0">
                <a:latin typeface="Calibri"/>
                <a:cs typeface="Calibri"/>
              </a:rPr>
              <a:t> </a:t>
            </a:r>
            <a:r>
              <a:rPr sz="3350" b="0" dirty="0">
                <a:latin typeface="Calibri"/>
                <a:cs typeface="Calibri"/>
              </a:rPr>
              <a:t>solves</a:t>
            </a:r>
            <a:r>
              <a:rPr sz="3350" b="0" spc="-40" dirty="0">
                <a:latin typeface="Calibri"/>
                <a:cs typeface="Calibri"/>
              </a:rPr>
              <a:t> </a:t>
            </a:r>
            <a:r>
              <a:rPr sz="3350" b="0" dirty="0">
                <a:latin typeface="Calibri"/>
                <a:cs typeface="Calibri"/>
              </a:rPr>
              <a:t>bottleneck</a:t>
            </a:r>
            <a:r>
              <a:rPr sz="3350" b="0" spc="50" dirty="0">
                <a:latin typeface="Calibri"/>
                <a:cs typeface="Calibri"/>
              </a:rPr>
              <a:t> </a:t>
            </a:r>
            <a:r>
              <a:rPr sz="3350" b="0" spc="-10" dirty="0">
                <a:latin typeface="Calibri"/>
                <a:cs typeface="Calibri"/>
              </a:rPr>
              <a:t>issues.</a:t>
            </a:r>
            <a:endParaRPr sz="335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51497" y="1161732"/>
            <a:ext cx="9836785" cy="2411730"/>
          </a:xfrm>
          <a:prstGeom prst="rect">
            <a:avLst/>
          </a:prstGeom>
        </p:spPr>
        <p:txBody>
          <a:bodyPr vert="horz" wrap="square" lIns="0" tIns="31750" rIns="0" bIns="0" rtlCol="0">
            <a:spAutoFit/>
          </a:bodyPr>
          <a:lstStyle/>
          <a:p>
            <a:pPr marL="355600" marR="409575" indent="-343535">
              <a:lnSpc>
                <a:spcPts val="3000"/>
              </a:lnSpc>
              <a:spcBef>
                <a:spcPts val="250"/>
              </a:spcBef>
              <a:buClr>
                <a:srgbClr val="8B1515"/>
              </a:buClr>
              <a:buFont typeface="Times New Roman"/>
              <a:buChar char="•"/>
              <a:tabLst>
                <a:tab pos="355600" algn="l"/>
              </a:tabLst>
            </a:pPr>
            <a:r>
              <a:rPr sz="2550" b="1" dirty="0">
                <a:latin typeface="Calibri"/>
                <a:cs typeface="Calibri"/>
              </a:rPr>
              <a:t>Attention</a:t>
            </a:r>
            <a:r>
              <a:rPr sz="2550" b="1" spc="-75" dirty="0">
                <a:latin typeface="Calibri"/>
                <a:cs typeface="Calibri"/>
              </a:rPr>
              <a:t> </a:t>
            </a:r>
            <a:r>
              <a:rPr sz="2550" dirty="0">
                <a:latin typeface="Calibri"/>
                <a:cs typeface="Calibri"/>
              </a:rPr>
              <a:t>treats</a:t>
            </a:r>
            <a:r>
              <a:rPr sz="2550" spc="-130" dirty="0">
                <a:latin typeface="Calibri"/>
                <a:cs typeface="Calibri"/>
              </a:rPr>
              <a:t> </a:t>
            </a:r>
            <a:r>
              <a:rPr sz="2550" dirty="0">
                <a:latin typeface="Calibri"/>
                <a:cs typeface="Calibri"/>
              </a:rPr>
              <a:t>each</a:t>
            </a:r>
            <a:r>
              <a:rPr sz="2550" spc="-100" dirty="0">
                <a:latin typeface="Calibri"/>
                <a:cs typeface="Calibri"/>
              </a:rPr>
              <a:t> </a:t>
            </a:r>
            <a:r>
              <a:rPr sz="2550" dirty="0">
                <a:latin typeface="Calibri"/>
                <a:cs typeface="Calibri"/>
              </a:rPr>
              <a:t>word’s</a:t>
            </a:r>
            <a:r>
              <a:rPr sz="2550" spc="-65" dirty="0">
                <a:latin typeface="Calibri"/>
                <a:cs typeface="Calibri"/>
              </a:rPr>
              <a:t> </a:t>
            </a:r>
            <a:r>
              <a:rPr sz="2550" spc="-20" dirty="0">
                <a:latin typeface="Calibri"/>
                <a:cs typeface="Calibri"/>
              </a:rPr>
              <a:t>representation</a:t>
            </a:r>
            <a:r>
              <a:rPr sz="2550" spc="-100" dirty="0">
                <a:latin typeface="Calibri"/>
                <a:cs typeface="Calibri"/>
              </a:rPr>
              <a:t> </a:t>
            </a:r>
            <a:r>
              <a:rPr sz="2550" dirty="0">
                <a:latin typeface="Calibri"/>
                <a:cs typeface="Calibri"/>
              </a:rPr>
              <a:t>as</a:t>
            </a:r>
            <a:r>
              <a:rPr sz="2550" spc="-65" dirty="0">
                <a:latin typeface="Calibri"/>
                <a:cs typeface="Calibri"/>
              </a:rPr>
              <a:t> </a:t>
            </a:r>
            <a:r>
              <a:rPr sz="2550" dirty="0">
                <a:latin typeface="Calibri"/>
                <a:cs typeface="Calibri"/>
              </a:rPr>
              <a:t>a</a:t>
            </a:r>
            <a:r>
              <a:rPr sz="2550" spc="10" dirty="0">
                <a:latin typeface="Calibri"/>
                <a:cs typeface="Calibri"/>
              </a:rPr>
              <a:t> </a:t>
            </a:r>
            <a:r>
              <a:rPr sz="2550" b="1" dirty="0">
                <a:latin typeface="Calibri"/>
                <a:cs typeface="Calibri"/>
              </a:rPr>
              <a:t>query</a:t>
            </a:r>
            <a:r>
              <a:rPr sz="2550" b="1" spc="-55" dirty="0">
                <a:latin typeface="Calibri"/>
                <a:cs typeface="Calibri"/>
              </a:rPr>
              <a:t> </a:t>
            </a:r>
            <a:r>
              <a:rPr sz="2550" dirty="0">
                <a:latin typeface="Calibri"/>
                <a:cs typeface="Calibri"/>
              </a:rPr>
              <a:t>to</a:t>
            </a:r>
            <a:r>
              <a:rPr sz="2550" spc="-40" dirty="0">
                <a:latin typeface="Calibri"/>
                <a:cs typeface="Calibri"/>
              </a:rPr>
              <a:t> </a:t>
            </a:r>
            <a:r>
              <a:rPr sz="2550" dirty="0">
                <a:latin typeface="Calibri"/>
                <a:cs typeface="Calibri"/>
              </a:rPr>
              <a:t>access</a:t>
            </a:r>
            <a:r>
              <a:rPr sz="2550" spc="-65" dirty="0">
                <a:latin typeface="Calibri"/>
                <a:cs typeface="Calibri"/>
              </a:rPr>
              <a:t> </a:t>
            </a:r>
            <a:r>
              <a:rPr sz="2550" spc="-25" dirty="0">
                <a:latin typeface="Calibri"/>
                <a:cs typeface="Calibri"/>
              </a:rPr>
              <a:t>and </a:t>
            </a:r>
            <a:r>
              <a:rPr sz="2550" dirty="0">
                <a:latin typeface="Calibri"/>
                <a:cs typeface="Calibri"/>
              </a:rPr>
              <a:t>incorporate</a:t>
            </a:r>
            <a:r>
              <a:rPr sz="2550" spc="-25" dirty="0">
                <a:latin typeface="Calibri"/>
                <a:cs typeface="Calibri"/>
              </a:rPr>
              <a:t> </a:t>
            </a:r>
            <a:r>
              <a:rPr sz="2550" spc="-10" dirty="0">
                <a:latin typeface="Calibri"/>
                <a:cs typeface="Calibri"/>
              </a:rPr>
              <a:t>information</a:t>
            </a:r>
            <a:r>
              <a:rPr sz="2550" spc="-85" dirty="0">
                <a:latin typeface="Calibri"/>
                <a:cs typeface="Calibri"/>
              </a:rPr>
              <a:t> </a:t>
            </a:r>
            <a:r>
              <a:rPr sz="2550" dirty="0">
                <a:latin typeface="Calibri"/>
                <a:cs typeface="Calibri"/>
              </a:rPr>
              <a:t>from</a:t>
            </a:r>
            <a:r>
              <a:rPr sz="2550" spc="-60" dirty="0">
                <a:latin typeface="Calibri"/>
                <a:cs typeface="Calibri"/>
              </a:rPr>
              <a:t> </a:t>
            </a:r>
            <a:r>
              <a:rPr sz="2550" b="1" dirty="0">
                <a:latin typeface="Calibri"/>
                <a:cs typeface="Calibri"/>
              </a:rPr>
              <a:t>a</a:t>
            </a:r>
            <a:r>
              <a:rPr sz="2550" b="1" spc="-85" dirty="0">
                <a:latin typeface="Calibri"/>
                <a:cs typeface="Calibri"/>
              </a:rPr>
              <a:t> </a:t>
            </a:r>
            <a:r>
              <a:rPr sz="2550" b="1" dirty="0">
                <a:latin typeface="Calibri"/>
                <a:cs typeface="Calibri"/>
              </a:rPr>
              <a:t>set</a:t>
            </a:r>
            <a:r>
              <a:rPr sz="2550" b="1" spc="-90" dirty="0">
                <a:latin typeface="Calibri"/>
                <a:cs typeface="Calibri"/>
              </a:rPr>
              <a:t> </a:t>
            </a:r>
            <a:r>
              <a:rPr sz="2550" b="1" dirty="0">
                <a:latin typeface="Calibri"/>
                <a:cs typeface="Calibri"/>
              </a:rPr>
              <a:t>of</a:t>
            </a:r>
            <a:r>
              <a:rPr sz="2550" b="1" spc="-15" dirty="0">
                <a:latin typeface="Calibri"/>
                <a:cs typeface="Calibri"/>
              </a:rPr>
              <a:t> </a:t>
            </a:r>
            <a:r>
              <a:rPr sz="2550" b="1" spc="-10" dirty="0">
                <a:latin typeface="Calibri"/>
                <a:cs typeface="Calibri"/>
              </a:rPr>
              <a:t>values.</a:t>
            </a:r>
            <a:endParaRPr sz="2550">
              <a:latin typeface="Calibri"/>
              <a:cs typeface="Calibri"/>
            </a:endParaRPr>
          </a:p>
          <a:p>
            <a:pPr marL="698500" lvl="1" indent="-227965">
              <a:lnSpc>
                <a:spcPct val="100000"/>
              </a:lnSpc>
              <a:spcBef>
                <a:spcPts val="484"/>
              </a:spcBef>
              <a:buClr>
                <a:srgbClr val="007B92"/>
              </a:buClr>
              <a:buFont typeface="Times New Roman"/>
              <a:buChar char="•"/>
              <a:tabLst>
                <a:tab pos="698500" algn="l"/>
              </a:tabLst>
            </a:pPr>
            <a:r>
              <a:rPr sz="2300" dirty="0">
                <a:latin typeface="Calibri"/>
                <a:cs typeface="Calibri"/>
              </a:rPr>
              <a:t>We</a:t>
            </a:r>
            <a:r>
              <a:rPr sz="2300" spc="15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saw</a:t>
            </a:r>
            <a:r>
              <a:rPr sz="2300" spc="-35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attention</a:t>
            </a:r>
            <a:r>
              <a:rPr sz="2300" spc="-40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from</a:t>
            </a:r>
            <a:r>
              <a:rPr sz="2300" spc="-10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the</a:t>
            </a:r>
            <a:r>
              <a:rPr sz="2300" spc="-60" dirty="0">
                <a:latin typeface="Calibri"/>
                <a:cs typeface="Calibri"/>
              </a:rPr>
              <a:t> </a:t>
            </a:r>
            <a:r>
              <a:rPr sz="2300" b="1" dirty="0">
                <a:latin typeface="Calibri"/>
                <a:cs typeface="Calibri"/>
              </a:rPr>
              <a:t>decoder</a:t>
            </a:r>
            <a:r>
              <a:rPr sz="2300" b="1" spc="-10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to</a:t>
            </a:r>
            <a:r>
              <a:rPr sz="2300" spc="20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the</a:t>
            </a:r>
            <a:r>
              <a:rPr sz="2300" spc="-25" dirty="0">
                <a:latin typeface="Calibri"/>
                <a:cs typeface="Calibri"/>
              </a:rPr>
              <a:t> </a:t>
            </a:r>
            <a:r>
              <a:rPr sz="2300" b="1" dirty="0">
                <a:latin typeface="Calibri"/>
                <a:cs typeface="Calibri"/>
              </a:rPr>
              <a:t>encoder</a:t>
            </a:r>
            <a:r>
              <a:rPr sz="2300" dirty="0">
                <a:latin typeface="Calibri"/>
                <a:cs typeface="Calibri"/>
              </a:rPr>
              <a:t>;</a:t>
            </a:r>
            <a:r>
              <a:rPr sz="2300" spc="-40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today</a:t>
            </a:r>
            <a:r>
              <a:rPr sz="2300" spc="-95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we’ll</a:t>
            </a:r>
            <a:r>
              <a:rPr sz="2300" spc="-25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think</a:t>
            </a:r>
            <a:r>
              <a:rPr sz="2300" spc="-20" dirty="0">
                <a:latin typeface="Calibri"/>
                <a:cs typeface="Calibri"/>
              </a:rPr>
              <a:t> </a:t>
            </a:r>
            <a:r>
              <a:rPr sz="2300" spc="-10" dirty="0">
                <a:latin typeface="Calibri"/>
                <a:cs typeface="Calibri"/>
              </a:rPr>
              <a:t>about</a:t>
            </a:r>
            <a:endParaRPr sz="2300">
              <a:latin typeface="Calibri"/>
              <a:cs typeface="Calibri"/>
            </a:endParaRPr>
          </a:p>
          <a:p>
            <a:pPr marL="699135">
              <a:lnSpc>
                <a:spcPct val="100000"/>
              </a:lnSpc>
              <a:spcBef>
                <a:spcPts val="15"/>
              </a:spcBef>
            </a:pPr>
            <a:r>
              <a:rPr sz="2300" dirty="0">
                <a:latin typeface="Calibri"/>
                <a:cs typeface="Calibri"/>
              </a:rPr>
              <a:t>attention</a:t>
            </a:r>
            <a:r>
              <a:rPr sz="2300" spc="-30" dirty="0">
                <a:latin typeface="Calibri"/>
                <a:cs typeface="Calibri"/>
              </a:rPr>
              <a:t> </a:t>
            </a:r>
            <a:r>
              <a:rPr sz="2300" b="1" dirty="0">
                <a:latin typeface="Calibri"/>
                <a:cs typeface="Calibri"/>
              </a:rPr>
              <a:t>within</a:t>
            </a:r>
            <a:r>
              <a:rPr sz="2300" b="1" spc="-10" dirty="0">
                <a:latin typeface="Calibri"/>
                <a:cs typeface="Calibri"/>
              </a:rPr>
              <a:t> </a:t>
            </a:r>
            <a:r>
              <a:rPr sz="2300" b="1" dirty="0">
                <a:latin typeface="Calibri"/>
                <a:cs typeface="Calibri"/>
              </a:rPr>
              <a:t>a</a:t>
            </a:r>
            <a:r>
              <a:rPr sz="2300" b="1" spc="-60" dirty="0">
                <a:latin typeface="Calibri"/>
                <a:cs typeface="Calibri"/>
              </a:rPr>
              <a:t> </a:t>
            </a:r>
            <a:r>
              <a:rPr sz="2300" b="1" dirty="0">
                <a:latin typeface="Calibri"/>
                <a:cs typeface="Calibri"/>
              </a:rPr>
              <a:t>single</a:t>
            </a:r>
            <a:r>
              <a:rPr sz="2300" b="1" spc="-75" dirty="0">
                <a:latin typeface="Calibri"/>
                <a:cs typeface="Calibri"/>
              </a:rPr>
              <a:t> </a:t>
            </a:r>
            <a:r>
              <a:rPr sz="2300" b="1" spc="-10" dirty="0">
                <a:latin typeface="Calibri"/>
                <a:cs typeface="Calibri"/>
              </a:rPr>
              <a:t>sentence</a:t>
            </a:r>
            <a:r>
              <a:rPr sz="2300" spc="-10" dirty="0">
                <a:latin typeface="Calibri"/>
                <a:cs typeface="Calibri"/>
              </a:rPr>
              <a:t>.</a:t>
            </a:r>
            <a:endParaRPr sz="23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545"/>
              </a:spcBef>
              <a:buClr>
                <a:srgbClr val="8B1515"/>
              </a:buClr>
              <a:buFont typeface="Times New Roman"/>
              <a:buChar char="•"/>
              <a:tabLst>
                <a:tab pos="355600" algn="l"/>
              </a:tabLst>
            </a:pPr>
            <a:r>
              <a:rPr sz="2300" dirty="0">
                <a:latin typeface="Calibri"/>
                <a:cs typeface="Calibri"/>
              </a:rPr>
              <a:t>Number</a:t>
            </a:r>
            <a:r>
              <a:rPr sz="2300" spc="-20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of</a:t>
            </a:r>
            <a:r>
              <a:rPr sz="2300" spc="-60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unparallelizable</a:t>
            </a:r>
            <a:r>
              <a:rPr sz="2300" spc="-60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operations</a:t>
            </a:r>
            <a:r>
              <a:rPr sz="2300" spc="-40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does</a:t>
            </a:r>
            <a:r>
              <a:rPr sz="2300" spc="-40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not</a:t>
            </a:r>
            <a:r>
              <a:rPr sz="2300" spc="-55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increase</a:t>
            </a:r>
            <a:r>
              <a:rPr sz="2300" spc="5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with</a:t>
            </a:r>
            <a:r>
              <a:rPr sz="2300" spc="-45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sequence</a:t>
            </a:r>
            <a:r>
              <a:rPr sz="2300" spc="5" dirty="0">
                <a:latin typeface="Calibri"/>
                <a:cs typeface="Calibri"/>
              </a:rPr>
              <a:t> </a:t>
            </a:r>
            <a:r>
              <a:rPr sz="2300" spc="-10" dirty="0">
                <a:latin typeface="Calibri"/>
                <a:cs typeface="Calibri"/>
              </a:rPr>
              <a:t>length.</a:t>
            </a:r>
            <a:endParaRPr sz="23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545"/>
              </a:spcBef>
              <a:buClr>
                <a:srgbClr val="8B1515"/>
              </a:buClr>
              <a:buFont typeface="Times New Roman"/>
              <a:buChar char="•"/>
              <a:tabLst>
                <a:tab pos="355600" algn="l"/>
              </a:tabLst>
            </a:pPr>
            <a:r>
              <a:rPr sz="2300" dirty="0">
                <a:latin typeface="Calibri"/>
                <a:cs typeface="Calibri"/>
              </a:rPr>
              <a:t>Maximum</a:t>
            </a:r>
            <a:r>
              <a:rPr sz="2300" spc="-80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interaction</a:t>
            </a:r>
            <a:r>
              <a:rPr sz="2300" spc="-35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distance:</a:t>
            </a:r>
            <a:r>
              <a:rPr sz="2300" spc="-35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O(1),</a:t>
            </a:r>
            <a:r>
              <a:rPr sz="2300" spc="-75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since</a:t>
            </a:r>
            <a:r>
              <a:rPr sz="2300" spc="25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all</a:t>
            </a:r>
            <a:r>
              <a:rPr sz="2300" spc="-25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words</a:t>
            </a:r>
            <a:r>
              <a:rPr sz="2300" spc="45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interact</a:t>
            </a:r>
            <a:r>
              <a:rPr sz="2300" spc="-50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at</a:t>
            </a:r>
            <a:r>
              <a:rPr sz="2300" spc="-45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every</a:t>
            </a:r>
            <a:r>
              <a:rPr sz="2300" spc="-15" dirty="0">
                <a:latin typeface="Calibri"/>
                <a:cs typeface="Calibri"/>
              </a:rPr>
              <a:t> </a:t>
            </a:r>
            <a:r>
              <a:rPr sz="2300" spc="-10" dirty="0">
                <a:latin typeface="Calibri"/>
                <a:cs typeface="Calibri"/>
              </a:rPr>
              <a:t>layer!</a:t>
            </a:r>
            <a:endParaRPr sz="23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352925" y="5513539"/>
            <a:ext cx="3648075" cy="371475"/>
          </a:xfrm>
          <a:custGeom>
            <a:avLst/>
            <a:gdLst/>
            <a:ahLst/>
            <a:cxnLst/>
            <a:rect l="l" t="t" r="r" b="b"/>
            <a:pathLst>
              <a:path w="3648075" h="371475">
                <a:moveTo>
                  <a:pt x="257175" y="0"/>
                </a:moveTo>
                <a:lnTo>
                  <a:pt x="0" y="0"/>
                </a:lnTo>
                <a:lnTo>
                  <a:pt x="0" y="371373"/>
                </a:lnTo>
                <a:lnTo>
                  <a:pt x="257175" y="371373"/>
                </a:lnTo>
                <a:lnTo>
                  <a:pt x="257175" y="0"/>
                </a:lnTo>
                <a:close/>
              </a:path>
              <a:path w="3648075" h="371475">
                <a:moveTo>
                  <a:pt x="742950" y="0"/>
                </a:moveTo>
                <a:lnTo>
                  <a:pt x="485775" y="0"/>
                </a:lnTo>
                <a:lnTo>
                  <a:pt x="485775" y="371373"/>
                </a:lnTo>
                <a:lnTo>
                  <a:pt x="742950" y="371373"/>
                </a:lnTo>
                <a:lnTo>
                  <a:pt x="742950" y="0"/>
                </a:lnTo>
                <a:close/>
              </a:path>
              <a:path w="3648075" h="371475">
                <a:moveTo>
                  <a:pt x="1228725" y="0"/>
                </a:moveTo>
                <a:lnTo>
                  <a:pt x="971550" y="0"/>
                </a:lnTo>
                <a:lnTo>
                  <a:pt x="971550" y="371373"/>
                </a:lnTo>
                <a:lnTo>
                  <a:pt x="1228725" y="371373"/>
                </a:lnTo>
                <a:lnTo>
                  <a:pt x="1228725" y="0"/>
                </a:lnTo>
                <a:close/>
              </a:path>
              <a:path w="3648075" h="371475">
                <a:moveTo>
                  <a:pt x="1714500" y="0"/>
                </a:moveTo>
                <a:lnTo>
                  <a:pt x="1457325" y="0"/>
                </a:lnTo>
                <a:lnTo>
                  <a:pt x="1457325" y="371373"/>
                </a:lnTo>
                <a:lnTo>
                  <a:pt x="1714500" y="371373"/>
                </a:lnTo>
                <a:lnTo>
                  <a:pt x="1714500" y="0"/>
                </a:lnTo>
                <a:close/>
              </a:path>
              <a:path w="3648075" h="371475">
                <a:moveTo>
                  <a:pt x="2190750" y="0"/>
                </a:moveTo>
                <a:lnTo>
                  <a:pt x="1943100" y="0"/>
                </a:lnTo>
                <a:lnTo>
                  <a:pt x="1943100" y="371373"/>
                </a:lnTo>
                <a:lnTo>
                  <a:pt x="2190750" y="371373"/>
                </a:lnTo>
                <a:lnTo>
                  <a:pt x="2190750" y="0"/>
                </a:lnTo>
                <a:close/>
              </a:path>
              <a:path w="3648075" h="371475">
                <a:moveTo>
                  <a:pt x="2676525" y="0"/>
                </a:moveTo>
                <a:lnTo>
                  <a:pt x="2428875" y="0"/>
                </a:lnTo>
                <a:lnTo>
                  <a:pt x="2428875" y="371373"/>
                </a:lnTo>
                <a:lnTo>
                  <a:pt x="2676525" y="371373"/>
                </a:lnTo>
                <a:lnTo>
                  <a:pt x="2676525" y="0"/>
                </a:lnTo>
                <a:close/>
              </a:path>
              <a:path w="3648075" h="371475">
                <a:moveTo>
                  <a:pt x="3162300" y="0"/>
                </a:moveTo>
                <a:lnTo>
                  <a:pt x="2914650" y="0"/>
                </a:lnTo>
                <a:lnTo>
                  <a:pt x="2914650" y="371373"/>
                </a:lnTo>
                <a:lnTo>
                  <a:pt x="3162300" y="371373"/>
                </a:lnTo>
                <a:lnTo>
                  <a:pt x="3162300" y="0"/>
                </a:lnTo>
                <a:close/>
              </a:path>
              <a:path w="3648075" h="371475">
                <a:moveTo>
                  <a:pt x="3648075" y="0"/>
                </a:moveTo>
                <a:lnTo>
                  <a:pt x="3400425" y="0"/>
                </a:lnTo>
                <a:lnTo>
                  <a:pt x="3400425" y="371373"/>
                </a:lnTo>
                <a:lnTo>
                  <a:pt x="3648075" y="371373"/>
                </a:lnTo>
                <a:lnTo>
                  <a:pt x="3648075" y="0"/>
                </a:lnTo>
                <a:close/>
              </a:path>
            </a:pathLst>
          </a:custGeom>
          <a:solidFill>
            <a:srgbClr val="929A9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556255" y="4794959"/>
            <a:ext cx="1487170" cy="11715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66370">
              <a:lnSpc>
                <a:spcPct val="147400"/>
              </a:lnSpc>
              <a:spcBef>
                <a:spcPts val="100"/>
              </a:spcBef>
            </a:pPr>
            <a:r>
              <a:rPr sz="2550" i="1" spc="-10" dirty="0">
                <a:latin typeface="Calibri"/>
                <a:cs typeface="Calibri"/>
              </a:rPr>
              <a:t>attention </a:t>
            </a:r>
            <a:r>
              <a:rPr sz="2550" i="1" spc="-20" dirty="0">
                <a:latin typeface="Calibri"/>
                <a:cs typeface="Calibri"/>
              </a:rPr>
              <a:t>embedding</a:t>
            </a:r>
            <a:endParaRPr sz="255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418076" y="5524182"/>
            <a:ext cx="255651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85140" algn="l"/>
                <a:tab pos="978535" algn="l"/>
                <a:tab pos="1450975" algn="l"/>
                <a:tab pos="1954530" algn="l"/>
                <a:tab pos="2426970" algn="l"/>
              </a:tabLst>
            </a:pPr>
            <a:r>
              <a:rPr sz="2700" spc="-75" baseline="1543" dirty="0">
                <a:latin typeface="Calibri"/>
                <a:cs typeface="Calibri"/>
              </a:rPr>
              <a:t>0</a:t>
            </a:r>
            <a:r>
              <a:rPr sz="2700" baseline="1543" dirty="0">
                <a:latin typeface="Calibri"/>
                <a:cs typeface="Calibri"/>
              </a:rPr>
              <a:t>	</a:t>
            </a:r>
            <a:r>
              <a:rPr sz="2700" spc="-75" baseline="1543" dirty="0">
                <a:latin typeface="Calibri"/>
                <a:cs typeface="Calibri"/>
              </a:rPr>
              <a:t>0</a:t>
            </a:r>
            <a:r>
              <a:rPr sz="2700" baseline="1543" dirty="0">
                <a:latin typeface="Calibri"/>
                <a:cs typeface="Calibri"/>
              </a:rPr>
              <a:t>	</a:t>
            </a:r>
            <a:r>
              <a:rPr sz="1800" spc="-50" dirty="0">
                <a:latin typeface="Calibri"/>
                <a:cs typeface="Calibri"/>
              </a:rPr>
              <a:t>0</a:t>
            </a:r>
            <a:r>
              <a:rPr sz="1800" dirty="0">
                <a:latin typeface="Calibri"/>
                <a:cs typeface="Calibri"/>
              </a:rPr>
              <a:t>	</a:t>
            </a:r>
            <a:r>
              <a:rPr sz="2700" spc="-75" baseline="1543" dirty="0">
                <a:latin typeface="Calibri"/>
                <a:cs typeface="Calibri"/>
              </a:rPr>
              <a:t>0</a:t>
            </a:r>
            <a:r>
              <a:rPr sz="2700" baseline="1543" dirty="0">
                <a:latin typeface="Calibri"/>
                <a:cs typeface="Calibri"/>
              </a:rPr>
              <a:t>	</a:t>
            </a:r>
            <a:r>
              <a:rPr sz="1800" spc="-50" dirty="0">
                <a:latin typeface="Calibri"/>
                <a:cs typeface="Calibri"/>
              </a:rPr>
              <a:t>0</a:t>
            </a:r>
            <a:r>
              <a:rPr sz="1800" dirty="0">
                <a:latin typeface="Calibri"/>
                <a:cs typeface="Calibri"/>
              </a:rPr>
              <a:t>	</a:t>
            </a:r>
            <a:r>
              <a:rPr sz="2700" spc="-75" baseline="1543" dirty="0">
                <a:latin typeface="Calibri"/>
                <a:cs typeface="Calibri"/>
              </a:rPr>
              <a:t>0</a:t>
            </a:r>
            <a:endParaRPr sz="2700" baseline="1543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330693" y="5526722"/>
            <a:ext cx="14160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latin typeface="Calibri"/>
                <a:cs typeface="Calibri"/>
              </a:rPr>
              <a:t>0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803515" y="5522595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latin typeface="Calibri"/>
                <a:cs typeface="Calibri"/>
              </a:rPr>
              <a:t>0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346575" y="5848350"/>
            <a:ext cx="347980" cy="4152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2550" i="1" spc="-25" dirty="0">
                <a:latin typeface="Calibri"/>
                <a:cs typeface="Calibri"/>
              </a:rPr>
              <a:t>h</a:t>
            </a:r>
            <a:r>
              <a:rPr sz="2475" i="1" spc="-37" baseline="-18518" dirty="0">
                <a:latin typeface="Calibri"/>
                <a:cs typeface="Calibri"/>
              </a:rPr>
              <a:t>1</a:t>
            </a:r>
            <a:endParaRPr sz="2475" baseline="-18518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856479" y="5863590"/>
            <a:ext cx="347980" cy="4146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550" i="1" spc="-25" dirty="0">
                <a:latin typeface="Calibri"/>
                <a:cs typeface="Calibri"/>
              </a:rPr>
              <a:t>h</a:t>
            </a:r>
            <a:r>
              <a:rPr sz="2475" i="1" spc="-37" baseline="-18518" dirty="0">
                <a:latin typeface="Calibri"/>
                <a:cs typeface="Calibri"/>
              </a:rPr>
              <a:t>2</a:t>
            </a:r>
            <a:endParaRPr sz="2475" baseline="-18518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739126" y="5909627"/>
            <a:ext cx="344170" cy="4146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550" i="1" spc="-25" dirty="0">
                <a:latin typeface="Calibri"/>
                <a:cs typeface="Calibri"/>
              </a:rPr>
              <a:t>h</a:t>
            </a:r>
            <a:r>
              <a:rPr sz="2475" i="1" spc="-37" baseline="-18518" dirty="0">
                <a:latin typeface="Calibri"/>
                <a:cs typeface="Calibri"/>
              </a:rPr>
              <a:t>T</a:t>
            </a:r>
            <a:endParaRPr sz="2475" baseline="-18518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352925" y="4180420"/>
            <a:ext cx="3648075" cy="361950"/>
          </a:xfrm>
          <a:custGeom>
            <a:avLst/>
            <a:gdLst/>
            <a:ahLst/>
            <a:cxnLst/>
            <a:rect l="l" t="t" r="r" b="b"/>
            <a:pathLst>
              <a:path w="3648075" h="361950">
                <a:moveTo>
                  <a:pt x="257175" y="0"/>
                </a:moveTo>
                <a:lnTo>
                  <a:pt x="0" y="0"/>
                </a:lnTo>
                <a:lnTo>
                  <a:pt x="0" y="361861"/>
                </a:lnTo>
                <a:lnTo>
                  <a:pt x="257175" y="361861"/>
                </a:lnTo>
                <a:lnTo>
                  <a:pt x="257175" y="0"/>
                </a:lnTo>
                <a:close/>
              </a:path>
              <a:path w="3648075" h="361950">
                <a:moveTo>
                  <a:pt x="742950" y="0"/>
                </a:moveTo>
                <a:lnTo>
                  <a:pt x="485775" y="0"/>
                </a:lnTo>
                <a:lnTo>
                  <a:pt x="485775" y="361861"/>
                </a:lnTo>
                <a:lnTo>
                  <a:pt x="742950" y="361861"/>
                </a:lnTo>
                <a:lnTo>
                  <a:pt x="742950" y="0"/>
                </a:lnTo>
                <a:close/>
              </a:path>
              <a:path w="3648075" h="361950">
                <a:moveTo>
                  <a:pt x="1228725" y="0"/>
                </a:moveTo>
                <a:lnTo>
                  <a:pt x="971550" y="0"/>
                </a:lnTo>
                <a:lnTo>
                  <a:pt x="971550" y="361861"/>
                </a:lnTo>
                <a:lnTo>
                  <a:pt x="1228725" y="361861"/>
                </a:lnTo>
                <a:lnTo>
                  <a:pt x="1228725" y="0"/>
                </a:lnTo>
                <a:close/>
              </a:path>
              <a:path w="3648075" h="361950">
                <a:moveTo>
                  <a:pt x="1714500" y="0"/>
                </a:moveTo>
                <a:lnTo>
                  <a:pt x="1457325" y="0"/>
                </a:lnTo>
                <a:lnTo>
                  <a:pt x="1457325" y="361861"/>
                </a:lnTo>
                <a:lnTo>
                  <a:pt x="1714500" y="361861"/>
                </a:lnTo>
                <a:lnTo>
                  <a:pt x="1714500" y="0"/>
                </a:lnTo>
                <a:close/>
              </a:path>
              <a:path w="3648075" h="361950">
                <a:moveTo>
                  <a:pt x="2190750" y="0"/>
                </a:moveTo>
                <a:lnTo>
                  <a:pt x="1943100" y="0"/>
                </a:lnTo>
                <a:lnTo>
                  <a:pt x="1943100" y="361861"/>
                </a:lnTo>
                <a:lnTo>
                  <a:pt x="2190750" y="361861"/>
                </a:lnTo>
                <a:lnTo>
                  <a:pt x="2190750" y="0"/>
                </a:lnTo>
                <a:close/>
              </a:path>
              <a:path w="3648075" h="361950">
                <a:moveTo>
                  <a:pt x="2676525" y="0"/>
                </a:moveTo>
                <a:lnTo>
                  <a:pt x="2428875" y="0"/>
                </a:lnTo>
                <a:lnTo>
                  <a:pt x="2428875" y="361861"/>
                </a:lnTo>
                <a:lnTo>
                  <a:pt x="2676525" y="361861"/>
                </a:lnTo>
                <a:lnTo>
                  <a:pt x="2676525" y="0"/>
                </a:lnTo>
                <a:close/>
              </a:path>
              <a:path w="3648075" h="361950">
                <a:moveTo>
                  <a:pt x="3162300" y="0"/>
                </a:moveTo>
                <a:lnTo>
                  <a:pt x="2914650" y="0"/>
                </a:lnTo>
                <a:lnTo>
                  <a:pt x="2914650" y="361861"/>
                </a:lnTo>
                <a:lnTo>
                  <a:pt x="3162300" y="361861"/>
                </a:lnTo>
                <a:lnTo>
                  <a:pt x="3162300" y="0"/>
                </a:lnTo>
                <a:close/>
              </a:path>
              <a:path w="3648075" h="361950">
                <a:moveTo>
                  <a:pt x="3648075" y="0"/>
                </a:moveTo>
                <a:lnTo>
                  <a:pt x="3400425" y="0"/>
                </a:lnTo>
                <a:lnTo>
                  <a:pt x="3400425" y="361861"/>
                </a:lnTo>
                <a:lnTo>
                  <a:pt x="3648075" y="361861"/>
                </a:lnTo>
                <a:lnTo>
                  <a:pt x="3648075" y="0"/>
                </a:lnTo>
                <a:close/>
              </a:path>
            </a:pathLst>
          </a:custGeom>
          <a:solidFill>
            <a:srgbClr val="007B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4427220" y="4203382"/>
            <a:ext cx="61468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85140" algn="l"/>
              </a:tabLst>
            </a:pPr>
            <a:r>
              <a:rPr sz="1800" spc="-50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2700" spc="-75" baseline="1543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 sz="2700" baseline="1543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393309" y="4207509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866129" y="4202366"/>
            <a:ext cx="14160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369430" y="4207509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842125" y="4202366"/>
            <a:ext cx="14160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340345" y="4209732"/>
            <a:ext cx="61404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84505" algn="l"/>
              </a:tabLst>
            </a:pPr>
            <a:r>
              <a:rPr sz="1800" spc="-50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2700" spc="-75" baseline="1543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 sz="2700" baseline="1543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747010" y="4299648"/>
            <a:ext cx="1239520" cy="4146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50" i="1" spc="-10" dirty="0">
                <a:latin typeface="Calibri"/>
                <a:cs typeface="Calibri"/>
              </a:rPr>
              <a:t>attention</a:t>
            </a:r>
            <a:endParaRPr sz="2550">
              <a:latin typeface="Calibri"/>
              <a:cs typeface="Calibri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4352925" y="4556505"/>
            <a:ext cx="3648075" cy="652780"/>
            <a:chOff x="4352925" y="4556505"/>
            <a:chExt cx="3648075" cy="652780"/>
          </a:xfrm>
        </p:grpSpPr>
        <p:sp>
          <p:nvSpPr>
            <p:cNvPr id="21" name="object 21"/>
            <p:cNvSpPr/>
            <p:nvPr/>
          </p:nvSpPr>
          <p:spPr>
            <a:xfrm>
              <a:off x="4434205" y="4556505"/>
              <a:ext cx="3414395" cy="282575"/>
            </a:xfrm>
            <a:custGeom>
              <a:avLst/>
              <a:gdLst/>
              <a:ahLst/>
              <a:cxnLst/>
              <a:rect l="l" t="t" r="r" b="b"/>
              <a:pathLst>
                <a:path w="3414395" h="282575">
                  <a:moveTo>
                    <a:pt x="1972310" y="278384"/>
                  </a:moveTo>
                  <a:lnTo>
                    <a:pt x="1972170" y="277114"/>
                  </a:lnTo>
                  <a:lnTo>
                    <a:pt x="1972081" y="276225"/>
                  </a:lnTo>
                  <a:lnTo>
                    <a:pt x="1971929" y="274701"/>
                  </a:lnTo>
                  <a:lnTo>
                    <a:pt x="1962086" y="274701"/>
                  </a:lnTo>
                  <a:lnTo>
                    <a:pt x="1961908" y="274701"/>
                  </a:lnTo>
                  <a:lnTo>
                    <a:pt x="1962607" y="276999"/>
                  </a:lnTo>
                  <a:lnTo>
                    <a:pt x="1962912" y="279527"/>
                  </a:lnTo>
                  <a:lnTo>
                    <a:pt x="1972310" y="278384"/>
                  </a:lnTo>
                  <a:close/>
                </a:path>
                <a:path w="3414395" h="282575">
                  <a:moveTo>
                    <a:pt x="2942209" y="280670"/>
                  </a:moveTo>
                  <a:lnTo>
                    <a:pt x="2942107" y="280162"/>
                  </a:lnTo>
                  <a:lnTo>
                    <a:pt x="2932557" y="280162"/>
                  </a:lnTo>
                  <a:lnTo>
                    <a:pt x="2932493" y="280670"/>
                  </a:lnTo>
                  <a:lnTo>
                    <a:pt x="2932811" y="282321"/>
                  </a:lnTo>
                  <a:lnTo>
                    <a:pt x="2942209" y="280670"/>
                  </a:lnTo>
                  <a:close/>
                </a:path>
                <a:path w="3414395" h="282575">
                  <a:moveTo>
                    <a:pt x="3414141" y="275082"/>
                  </a:moveTo>
                  <a:lnTo>
                    <a:pt x="3413671" y="273812"/>
                  </a:lnTo>
                  <a:lnTo>
                    <a:pt x="3413023" y="272034"/>
                  </a:lnTo>
                  <a:lnTo>
                    <a:pt x="3411524" y="267970"/>
                  </a:lnTo>
                  <a:lnTo>
                    <a:pt x="3411436" y="267716"/>
                  </a:lnTo>
                  <a:lnTo>
                    <a:pt x="3411347" y="267462"/>
                  </a:lnTo>
                  <a:lnTo>
                    <a:pt x="3404679" y="261493"/>
                  </a:lnTo>
                  <a:lnTo>
                    <a:pt x="3352546" y="240030"/>
                  </a:lnTo>
                  <a:lnTo>
                    <a:pt x="3298444" y="227457"/>
                  </a:lnTo>
                  <a:lnTo>
                    <a:pt x="3229229" y="215265"/>
                  </a:lnTo>
                  <a:lnTo>
                    <a:pt x="3189097" y="209423"/>
                  </a:lnTo>
                  <a:lnTo>
                    <a:pt x="3145663" y="203581"/>
                  </a:lnTo>
                  <a:lnTo>
                    <a:pt x="3099054" y="197866"/>
                  </a:lnTo>
                  <a:lnTo>
                    <a:pt x="2996692" y="187071"/>
                  </a:lnTo>
                  <a:lnTo>
                    <a:pt x="2883281" y="176911"/>
                  </a:lnTo>
                  <a:lnTo>
                    <a:pt x="2694940" y="163322"/>
                  </a:lnTo>
                  <a:lnTo>
                    <a:pt x="2416429" y="148590"/>
                  </a:lnTo>
                  <a:lnTo>
                    <a:pt x="2192515" y="140589"/>
                  </a:lnTo>
                  <a:lnTo>
                    <a:pt x="1881632" y="134493"/>
                  </a:lnTo>
                  <a:lnTo>
                    <a:pt x="1566037" y="132969"/>
                  </a:lnTo>
                  <a:lnTo>
                    <a:pt x="1255268" y="126873"/>
                  </a:lnTo>
                  <a:lnTo>
                    <a:pt x="1031494" y="118872"/>
                  </a:lnTo>
                  <a:lnTo>
                    <a:pt x="847394" y="109588"/>
                  </a:lnTo>
                  <a:lnTo>
                    <a:pt x="847394" y="132245"/>
                  </a:lnTo>
                  <a:lnTo>
                    <a:pt x="822833" y="131572"/>
                  </a:lnTo>
                  <a:lnTo>
                    <a:pt x="734695" y="127889"/>
                  </a:lnTo>
                  <a:lnTo>
                    <a:pt x="648716" y="122809"/>
                  </a:lnTo>
                  <a:lnTo>
                    <a:pt x="576364" y="117297"/>
                  </a:lnTo>
                  <a:lnTo>
                    <a:pt x="576364" y="126923"/>
                  </a:lnTo>
                  <a:lnTo>
                    <a:pt x="559079" y="125945"/>
                  </a:lnTo>
                  <a:lnTo>
                    <a:pt x="559079" y="135496"/>
                  </a:lnTo>
                  <a:lnTo>
                    <a:pt x="470535" y="133985"/>
                  </a:lnTo>
                  <a:lnTo>
                    <a:pt x="426339" y="131572"/>
                  </a:lnTo>
                  <a:lnTo>
                    <a:pt x="383654" y="127965"/>
                  </a:lnTo>
                  <a:lnTo>
                    <a:pt x="340360" y="122809"/>
                  </a:lnTo>
                  <a:lnTo>
                    <a:pt x="299821" y="116535"/>
                  </a:lnTo>
                  <a:lnTo>
                    <a:pt x="297205" y="116141"/>
                  </a:lnTo>
                  <a:lnTo>
                    <a:pt x="297078" y="116116"/>
                  </a:lnTo>
                  <a:lnTo>
                    <a:pt x="260096" y="109093"/>
                  </a:lnTo>
                  <a:lnTo>
                    <a:pt x="242925" y="105384"/>
                  </a:lnTo>
                  <a:lnTo>
                    <a:pt x="205232" y="96139"/>
                  </a:lnTo>
                  <a:lnTo>
                    <a:pt x="158115" y="81749"/>
                  </a:lnTo>
                  <a:lnTo>
                    <a:pt x="127787" y="70421"/>
                  </a:lnTo>
                  <a:lnTo>
                    <a:pt x="126187" y="69811"/>
                  </a:lnTo>
                  <a:lnTo>
                    <a:pt x="114681" y="64770"/>
                  </a:lnTo>
                  <a:lnTo>
                    <a:pt x="104965" y="60223"/>
                  </a:lnTo>
                  <a:lnTo>
                    <a:pt x="104432" y="59944"/>
                  </a:lnTo>
                  <a:lnTo>
                    <a:pt x="104025" y="59766"/>
                  </a:lnTo>
                  <a:lnTo>
                    <a:pt x="102539" y="58966"/>
                  </a:lnTo>
                  <a:lnTo>
                    <a:pt x="95605" y="55346"/>
                  </a:lnTo>
                  <a:lnTo>
                    <a:pt x="96875" y="54660"/>
                  </a:lnTo>
                  <a:lnTo>
                    <a:pt x="112776" y="60833"/>
                  </a:lnTo>
                  <a:lnTo>
                    <a:pt x="129921" y="66802"/>
                  </a:lnTo>
                  <a:lnTo>
                    <a:pt x="168148" y="78232"/>
                  </a:lnTo>
                  <a:lnTo>
                    <a:pt x="211709" y="88900"/>
                  </a:lnTo>
                  <a:lnTo>
                    <a:pt x="285496" y="103759"/>
                  </a:lnTo>
                  <a:lnTo>
                    <a:pt x="339725" y="112522"/>
                  </a:lnTo>
                  <a:lnTo>
                    <a:pt x="427101" y="123825"/>
                  </a:lnTo>
                  <a:lnTo>
                    <a:pt x="488823" y="130048"/>
                  </a:lnTo>
                  <a:lnTo>
                    <a:pt x="552577" y="135128"/>
                  </a:lnTo>
                  <a:lnTo>
                    <a:pt x="559079" y="135496"/>
                  </a:lnTo>
                  <a:lnTo>
                    <a:pt x="559079" y="125945"/>
                  </a:lnTo>
                  <a:lnTo>
                    <a:pt x="553212" y="125603"/>
                  </a:lnTo>
                  <a:lnTo>
                    <a:pt x="489585" y="120523"/>
                  </a:lnTo>
                  <a:lnTo>
                    <a:pt x="428117" y="114427"/>
                  </a:lnTo>
                  <a:lnTo>
                    <a:pt x="369316" y="107188"/>
                  </a:lnTo>
                  <a:lnTo>
                    <a:pt x="287020" y="94361"/>
                  </a:lnTo>
                  <a:lnTo>
                    <a:pt x="237109" y="84709"/>
                  </a:lnTo>
                  <a:lnTo>
                    <a:pt x="195135" y="75272"/>
                  </a:lnTo>
                  <a:lnTo>
                    <a:pt x="214884" y="79502"/>
                  </a:lnTo>
                  <a:lnTo>
                    <a:pt x="243459" y="85090"/>
                  </a:lnTo>
                  <a:lnTo>
                    <a:pt x="305435" y="95631"/>
                  </a:lnTo>
                  <a:lnTo>
                    <a:pt x="373380" y="105410"/>
                  </a:lnTo>
                  <a:lnTo>
                    <a:pt x="446532" y="114427"/>
                  </a:lnTo>
                  <a:lnTo>
                    <a:pt x="485013" y="118491"/>
                  </a:lnTo>
                  <a:lnTo>
                    <a:pt x="564769" y="125984"/>
                  </a:lnTo>
                  <a:lnTo>
                    <a:pt x="576364" y="126923"/>
                  </a:lnTo>
                  <a:lnTo>
                    <a:pt x="576364" y="117297"/>
                  </a:lnTo>
                  <a:lnTo>
                    <a:pt x="565531" y="116459"/>
                  </a:lnTo>
                  <a:lnTo>
                    <a:pt x="485902" y="109093"/>
                  </a:lnTo>
                  <a:lnTo>
                    <a:pt x="448551" y="105016"/>
                  </a:lnTo>
                  <a:lnTo>
                    <a:pt x="439750" y="104063"/>
                  </a:lnTo>
                  <a:lnTo>
                    <a:pt x="374650" y="96012"/>
                  </a:lnTo>
                  <a:lnTo>
                    <a:pt x="339979" y="91313"/>
                  </a:lnTo>
                  <a:lnTo>
                    <a:pt x="306959" y="86233"/>
                  </a:lnTo>
                  <a:lnTo>
                    <a:pt x="275209" y="81026"/>
                  </a:lnTo>
                  <a:lnTo>
                    <a:pt x="267271" y="79616"/>
                  </a:lnTo>
                  <a:lnTo>
                    <a:pt x="331597" y="89027"/>
                  </a:lnTo>
                  <a:lnTo>
                    <a:pt x="412623" y="99060"/>
                  </a:lnTo>
                  <a:lnTo>
                    <a:pt x="455676" y="103759"/>
                  </a:lnTo>
                  <a:lnTo>
                    <a:pt x="546862" y="112522"/>
                  </a:lnTo>
                  <a:lnTo>
                    <a:pt x="643636" y="120396"/>
                  </a:lnTo>
                  <a:lnTo>
                    <a:pt x="797687" y="130048"/>
                  </a:lnTo>
                  <a:lnTo>
                    <a:pt x="847394" y="132245"/>
                  </a:lnTo>
                  <a:lnTo>
                    <a:pt x="847394" y="109588"/>
                  </a:lnTo>
                  <a:lnTo>
                    <a:pt x="820166" y="108204"/>
                  </a:lnTo>
                  <a:lnTo>
                    <a:pt x="626960" y="95364"/>
                  </a:lnTo>
                  <a:lnTo>
                    <a:pt x="507111" y="85471"/>
                  </a:lnTo>
                  <a:lnTo>
                    <a:pt x="399161" y="74930"/>
                  </a:lnTo>
                  <a:lnTo>
                    <a:pt x="349504" y="69469"/>
                  </a:lnTo>
                  <a:lnTo>
                    <a:pt x="303022" y="63881"/>
                  </a:lnTo>
                  <a:lnTo>
                    <a:pt x="259715" y="58166"/>
                  </a:lnTo>
                  <a:lnTo>
                    <a:pt x="219710" y="52197"/>
                  </a:lnTo>
                  <a:lnTo>
                    <a:pt x="151384" y="40106"/>
                  </a:lnTo>
                  <a:lnTo>
                    <a:pt x="147459" y="39370"/>
                  </a:lnTo>
                  <a:lnTo>
                    <a:pt x="150850" y="40106"/>
                  </a:lnTo>
                  <a:lnTo>
                    <a:pt x="122174" y="33909"/>
                  </a:lnTo>
                  <a:lnTo>
                    <a:pt x="122897" y="34061"/>
                  </a:lnTo>
                  <a:lnTo>
                    <a:pt x="122453" y="33909"/>
                  </a:lnTo>
                  <a:lnTo>
                    <a:pt x="116713" y="31851"/>
                  </a:lnTo>
                  <a:lnTo>
                    <a:pt x="116967" y="31623"/>
                  </a:lnTo>
                  <a:lnTo>
                    <a:pt x="112344" y="29781"/>
                  </a:lnTo>
                  <a:lnTo>
                    <a:pt x="120650" y="19939"/>
                  </a:lnTo>
                  <a:lnTo>
                    <a:pt x="117703" y="19240"/>
                  </a:lnTo>
                  <a:lnTo>
                    <a:pt x="121920" y="13335"/>
                  </a:lnTo>
                  <a:lnTo>
                    <a:pt x="119329" y="12928"/>
                  </a:lnTo>
                  <a:lnTo>
                    <a:pt x="122682" y="7493"/>
                  </a:lnTo>
                  <a:lnTo>
                    <a:pt x="121272" y="7378"/>
                  </a:lnTo>
                  <a:lnTo>
                    <a:pt x="122936" y="4445"/>
                  </a:lnTo>
                  <a:lnTo>
                    <a:pt x="121043" y="4356"/>
                  </a:lnTo>
                  <a:lnTo>
                    <a:pt x="122936" y="635"/>
                  </a:lnTo>
                  <a:lnTo>
                    <a:pt x="84797" y="355"/>
                  </a:lnTo>
                  <a:lnTo>
                    <a:pt x="84797" y="69951"/>
                  </a:lnTo>
                  <a:lnTo>
                    <a:pt x="84518" y="69723"/>
                  </a:lnTo>
                  <a:lnTo>
                    <a:pt x="84531" y="69557"/>
                  </a:lnTo>
                  <a:lnTo>
                    <a:pt x="84797" y="69951"/>
                  </a:lnTo>
                  <a:lnTo>
                    <a:pt x="84797" y="355"/>
                  </a:lnTo>
                  <a:lnTo>
                    <a:pt x="37719" y="0"/>
                  </a:lnTo>
                  <a:lnTo>
                    <a:pt x="37820" y="2870"/>
                  </a:lnTo>
                  <a:lnTo>
                    <a:pt x="0" y="75692"/>
                  </a:lnTo>
                  <a:lnTo>
                    <a:pt x="33286" y="76200"/>
                  </a:lnTo>
                  <a:lnTo>
                    <a:pt x="33515" y="63627"/>
                  </a:lnTo>
                  <a:lnTo>
                    <a:pt x="33299" y="75692"/>
                  </a:lnTo>
                  <a:lnTo>
                    <a:pt x="33286" y="76200"/>
                  </a:lnTo>
                  <a:lnTo>
                    <a:pt x="33147" y="84328"/>
                  </a:lnTo>
                  <a:lnTo>
                    <a:pt x="32766" y="94488"/>
                  </a:lnTo>
                  <a:lnTo>
                    <a:pt x="32385" y="103632"/>
                  </a:lnTo>
                  <a:lnTo>
                    <a:pt x="31877" y="111887"/>
                  </a:lnTo>
                  <a:lnTo>
                    <a:pt x="31496" y="119253"/>
                  </a:lnTo>
                  <a:lnTo>
                    <a:pt x="30988" y="125349"/>
                  </a:lnTo>
                  <a:lnTo>
                    <a:pt x="30632" y="129984"/>
                  </a:lnTo>
                  <a:lnTo>
                    <a:pt x="30378" y="131445"/>
                  </a:lnTo>
                  <a:lnTo>
                    <a:pt x="30099" y="133604"/>
                  </a:lnTo>
                  <a:lnTo>
                    <a:pt x="29768" y="135064"/>
                  </a:lnTo>
                  <a:lnTo>
                    <a:pt x="28829" y="136525"/>
                  </a:lnTo>
                  <a:lnTo>
                    <a:pt x="28117" y="139573"/>
                  </a:lnTo>
                  <a:lnTo>
                    <a:pt x="25273" y="180467"/>
                  </a:lnTo>
                  <a:lnTo>
                    <a:pt x="24003" y="224663"/>
                  </a:lnTo>
                  <a:lnTo>
                    <a:pt x="23495" y="275209"/>
                  </a:lnTo>
                  <a:lnTo>
                    <a:pt x="33020" y="275209"/>
                  </a:lnTo>
                  <a:lnTo>
                    <a:pt x="33147" y="249682"/>
                  </a:lnTo>
                  <a:lnTo>
                    <a:pt x="33515" y="225247"/>
                  </a:lnTo>
                  <a:lnTo>
                    <a:pt x="34671" y="180848"/>
                  </a:lnTo>
                  <a:lnTo>
                    <a:pt x="37109" y="143891"/>
                  </a:lnTo>
                  <a:lnTo>
                    <a:pt x="37376" y="141859"/>
                  </a:lnTo>
                  <a:lnTo>
                    <a:pt x="37503" y="141224"/>
                  </a:lnTo>
                  <a:lnTo>
                    <a:pt x="37617" y="140843"/>
                  </a:lnTo>
                  <a:lnTo>
                    <a:pt x="37820" y="140081"/>
                  </a:lnTo>
                  <a:lnTo>
                    <a:pt x="37985" y="139827"/>
                  </a:lnTo>
                  <a:lnTo>
                    <a:pt x="37973" y="139573"/>
                  </a:lnTo>
                  <a:lnTo>
                    <a:pt x="38150" y="139573"/>
                  </a:lnTo>
                  <a:lnTo>
                    <a:pt x="38735" y="138684"/>
                  </a:lnTo>
                  <a:lnTo>
                    <a:pt x="39141" y="136525"/>
                  </a:lnTo>
                  <a:lnTo>
                    <a:pt x="39268" y="135890"/>
                  </a:lnTo>
                  <a:lnTo>
                    <a:pt x="39370" y="135382"/>
                  </a:lnTo>
                  <a:lnTo>
                    <a:pt x="39420" y="135064"/>
                  </a:lnTo>
                  <a:lnTo>
                    <a:pt x="39522" y="134366"/>
                  </a:lnTo>
                  <a:lnTo>
                    <a:pt x="40005" y="131445"/>
                  </a:lnTo>
                  <a:lnTo>
                    <a:pt x="40513" y="126238"/>
                  </a:lnTo>
                  <a:lnTo>
                    <a:pt x="41021" y="119888"/>
                  </a:lnTo>
                  <a:lnTo>
                    <a:pt x="41402" y="112395"/>
                  </a:lnTo>
                  <a:lnTo>
                    <a:pt x="41910" y="104140"/>
                  </a:lnTo>
                  <a:lnTo>
                    <a:pt x="42291" y="94869"/>
                  </a:lnTo>
                  <a:lnTo>
                    <a:pt x="42672" y="84709"/>
                  </a:lnTo>
                  <a:lnTo>
                    <a:pt x="42672" y="84175"/>
                  </a:lnTo>
                  <a:lnTo>
                    <a:pt x="56680" y="76555"/>
                  </a:lnTo>
                  <a:lnTo>
                    <a:pt x="58508" y="76593"/>
                  </a:lnTo>
                  <a:lnTo>
                    <a:pt x="60071" y="82296"/>
                  </a:lnTo>
                  <a:lnTo>
                    <a:pt x="66357" y="76695"/>
                  </a:lnTo>
                  <a:lnTo>
                    <a:pt x="70853" y="76771"/>
                  </a:lnTo>
                  <a:lnTo>
                    <a:pt x="71501" y="78232"/>
                  </a:lnTo>
                  <a:lnTo>
                    <a:pt x="72720" y="76796"/>
                  </a:lnTo>
                  <a:lnTo>
                    <a:pt x="76200" y="76835"/>
                  </a:lnTo>
                  <a:lnTo>
                    <a:pt x="74904" y="74193"/>
                  </a:lnTo>
                  <a:lnTo>
                    <a:pt x="75311" y="73723"/>
                  </a:lnTo>
                  <a:lnTo>
                    <a:pt x="107442" y="97155"/>
                  </a:lnTo>
                  <a:lnTo>
                    <a:pt x="142875" y="114808"/>
                  </a:lnTo>
                  <a:lnTo>
                    <a:pt x="182499" y="128270"/>
                  </a:lnTo>
                  <a:lnTo>
                    <a:pt x="224790" y="137033"/>
                  </a:lnTo>
                  <a:lnTo>
                    <a:pt x="289560" y="140843"/>
                  </a:lnTo>
                  <a:lnTo>
                    <a:pt x="312204" y="143256"/>
                  </a:lnTo>
                  <a:lnTo>
                    <a:pt x="350926" y="151257"/>
                  </a:lnTo>
                  <a:lnTo>
                    <a:pt x="390550" y="164782"/>
                  </a:lnTo>
                  <a:lnTo>
                    <a:pt x="438696" y="190538"/>
                  </a:lnTo>
                  <a:lnTo>
                    <a:pt x="439788" y="191363"/>
                  </a:lnTo>
                  <a:lnTo>
                    <a:pt x="439737" y="191223"/>
                  </a:lnTo>
                  <a:lnTo>
                    <a:pt x="470344" y="217932"/>
                  </a:lnTo>
                  <a:lnTo>
                    <a:pt x="475488" y="223520"/>
                  </a:lnTo>
                  <a:lnTo>
                    <a:pt x="475754" y="223888"/>
                  </a:lnTo>
                  <a:lnTo>
                    <a:pt x="475830" y="224028"/>
                  </a:lnTo>
                  <a:lnTo>
                    <a:pt x="483654" y="235407"/>
                  </a:lnTo>
                  <a:lnTo>
                    <a:pt x="486816" y="241033"/>
                  </a:lnTo>
                  <a:lnTo>
                    <a:pt x="486981" y="241465"/>
                  </a:lnTo>
                  <a:lnTo>
                    <a:pt x="489877" y="247650"/>
                  </a:lnTo>
                  <a:lnTo>
                    <a:pt x="491642" y="252831"/>
                  </a:lnTo>
                  <a:lnTo>
                    <a:pt x="493102" y="258368"/>
                  </a:lnTo>
                  <a:lnTo>
                    <a:pt x="493839" y="263652"/>
                  </a:lnTo>
                  <a:lnTo>
                    <a:pt x="493966" y="264553"/>
                  </a:lnTo>
                  <a:lnTo>
                    <a:pt x="494068" y="265239"/>
                  </a:lnTo>
                  <a:lnTo>
                    <a:pt x="494360" y="270129"/>
                  </a:lnTo>
                  <a:lnTo>
                    <a:pt x="494411" y="270764"/>
                  </a:lnTo>
                  <a:lnTo>
                    <a:pt x="503936" y="270129"/>
                  </a:lnTo>
                  <a:lnTo>
                    <a:pt x="503643" y="265239"/>
                  </a:lnTo>
                  <a:lnTo>
                    <a:pt x="503555" y="263652"/>
                  </a:lnTo>
                  <a:lnTo>
                    <a:pt x="483108" y="217932"/>
                  </a:lnTo>
                  <a:lnTo>
                    <a:pt x="445262" y="183515"/>
                  </a:lnTo>
                  <a:lnTo>
                    <a:pt x="412369" y="164211"/>
                  </a:lnTo>
                  <a:lnTo>
                    <a:pt x="374650" y="148590"/>
                  </a:lnTo>
                  <a:lnTo>
                    <a:pt x="368312" y="146646"/>
                  </a:lnTo>
                  <a:lnTo>
                    <a:pt x="354457" y="142367"/>
                  </a:lnTo>
                  <a:lnTo>
                    <a:pt x="333502" y="137287"/>
                  </a:lnTo>
                  <a:lnTo>
                    <a:pt x="312166" y="133604"/>
                  </a:lnTo>
                  <a:lnTo>
                    <a:pt x="290322" y="131318"/>
                  </a:lnTo>
                  <a:lnTo>
                    <a:pt x="247573" y="129819"/>
                  </a:lnTo>
                  <a:lnTo>
                    <a:pt x="226682" y="127596"/>
                  </a:lnTo>
                  <a:lnTo>
                    <a:pt x="225920" y="127596"/>
                  </a:lnTo>
                  <a:lnTo>
                    <a:pt x="205549" y="124015"/>
                  </a:lnTo>
                  <a:lnTo>
                    <a:pt x="204368" y="123825"/>
                  </a:lnTo>
                  <a:lnTo>
                    <a:pt x="185140" y="119189"/>
                  </a:lnTo>
                  <a:lnTo>
                    <a:pt x="186105" y="119418"/>
                  </a:lnTo>
                  <a:lnTo>
                    <a:pt x="146761" y="106045"/>
                  </a:lnTo>
                  <a:lnTo>
                    <a:pt x="128727" y="97751"/>
                  </a:lnTo>
                  <a:lnTo>
                    <a:pt x="127393" y="97155"/>
                  </a:lnTo>
                  <a:lnTo>
                    <a:pt x="128816" y="97942"/>
                  </a:lnTo>
                  <a:lnTo>
                    <a:pt x="112471" y="89077"/>
                  </a:lnTo>
                  <a:lnTo>
                    <a:pt x="96901" y="79121"/>
                  </a:lnTo>
                  <a:lnTo>
                    <a:pt x="85496" y="70472"/>
                  </a:lnTo>
                  <a:lnTo>
                    <a:pt x="87350" y="67183"/>
                  </a:lnTo>
                  <a:lnTo>
                    <a:pt x="88392" y="68580"/>
                  </a:lnTo>
                  <a:lnTo>
                    <a:pt x="90906" y="63614"/>
                  </a:lnTo>
                  <a:lnTo>
                    <a:pt x="138303" y="84836"/>
                  </a:lnTo>
                  <a:lnTo>
                    <a:pt x="185889" y="100685"/>
                  </a:lnTo>
                  <a:lnTo>
                    <a:pt x="239268" y="114300"/>
                  </a:lnTo>
                  <a:lnTo>
                    <a:pt x="297815" y="125857"/>
                  </a:lnTo>
                  <a:lnTo>
                    <a:pt x="339217" y="132207"/>
                  </a:lnTo>
                  <a:lnTo>
                    <a:pt x="381889" y="137414"/>
                  </a:lnTo>
                  <a:lnTo>
                    <a:pt x="425704" y="141097"/>
                  </a:lnTo>
                  <a:lnTo>
                    <a:pt x="470281" y="143510"/>
                  </a:lnTo>
                  <a:lnTo>
                    <a:pt x="559435" y="145034"/>
                  </a:lnTo>
                  <a:lnTo>
                    <a:pt x="603758" y="147447"/>
                  </a:lnTo>
                  <a:lnTo>
                    <a:pt x="647661" y="151168"/>
                  </a:lnTo>
                  <a:lnTo>
                    <a:pt x="647306" y="151168"/>
                  </a:lnTo>
                  <a:lnTo>
                    <a:pt x="690054" y="156260"/>
                  </a:lnTo>
                  <a:lnTo>
                    <a:pt x="689914" y="156260"/>
                  </a:lnTo>
                  <a:lnTo>
                    <a:pt x="733640" y="163017"/>
                  </a:lnTo>
                  <a:lnTo>
                    <a:pt x="770001" y="169926"/>
                  </a:lnTo>
                  <a:lnTo>
                    <a:pt x="807212" y="178308"/>
                  </a:lnTo>
                  <a:lnTo>
                    <a:pt x="858266" y="192659"/>
                  </a:lnTo>
                  <a:lnTo>
                    <a:pt x="904113" y="209321"/>
                  </a:lnTo>
                  <a:lnTo>
                    <a:pt x="938657" y="225933"/>
                  </a:lnTo>
                  <a:lnTo>
                    <a:pt x="972223" y="249770"/>
                  </a:lnTo>
                  <a:lnTo>
                    <a:pt x="972299" y="249936"/>
                  </a:lnTo>
                  <a:lnTo>
                    <a:pt x="977531" y="255625"/>
                  </a:lnTo>
                  <a:lnTo>
                    <a:pt x="978471" y="256921"/>
                  </a:lnTo>
                  <a:lnTo>
                    <a:pt x="981964" y="261620"/>
                  </a:lnTo>
                  <a:lnTo>
                    <a:pt x="982179" y="262001"/>
                  </a:lnTo>
                  <a:lnTo>
                    <a:pt x="982281" y="262255"/>
                  </a:lnTo>
                  <a:lnTo>
                    <a:pt x="985215" y="268020"/>
                  </a:lnTo>
                  <a:lnTo>
                    <a:pt x="986980" y="273634"/>
                  </a:lnTo>
                  <a:lnTo>
                    <a:pt x="987463" y="278511"/>
                  </a:lnTo>
                  <a:lnTo>
                    <a:pt x="987552" y="279400"/>
                  </a:lnTo>
                  <a:lnTo>
                    <a:pt x="997077" y="278511"/>
                  </a:lnTo>
                  <a:lnTo>
                    <a:pt x="996569" y="273812"/>
                  </a:lnTo>
                  <a:lnTo>
                    <a:pt x="996467" y="272923"/>
                  </a:lnTo>
                  <a:lnTo>
                    <a:pt x="996315" y="271399"/>
                  </a:lnTo>
                  <a:lnTo>
                    <a:pt x="994981" y="267335"/>
                  </a:lnTo>
                  <a:lnTo>
                    <a:pt x="993902" y="264033"/>
                  </a:lnTo>
                  <a:lnTo>
                    <a:pt x="990219" y="256921"/>
                  </a:lnTo>
                  <a:lnTo>
                    <a:pt x="953770" y="223647"/>
                  </a:lnTo>
                  <a:lnTo>
                    <a:pt x="925715" y="208610"/>
                  </a:lnTo>
                  <a:lnTo>
                    <a:pt x="919353" y="205613"/>
                  </a:lnTo>
                  <a:lnTo>
                    <a:pt x="876808" y="188849"/>
                  </a:lnTo>
                  <a:lnTo>
                    <a:pt x="827278" y="173736"/>
                  </a:lnTo>
                  <a:lnTo>
                    <a:pt x="781164" y="162572"/>
                  </a:lnTo>
                  <a:lnTo>
                    <a:pt x="771906" y="160528"/>
                  </a:lnTo>
                  <a:lnTo>
                    <a:pt x="732282" y="153162"/>
                  </a:lnTo>
                  <a:lnTo>
                    <a:pt x="690880" y="146812"/>
                  </a:lnTo>
                  <a:lnTo>
                    <a:pt x="648208" y="141605"/>
                  </a:lnTo>
                  <a:lnTo>
                    <a:pt x="608850" y="138303"/>
                  </a:lnTo>
                  <a:lnTo>
                    <a:pt x="617982" y="138811"/>
                  </a:lnTo>
                  <a:lnTo>
                    <a:pt x="684276" y="141097"/>
                  </a:lnTo>
                  <a:lnTo>
                    <a:pt x="817880" y="142621"/>
                  </a:lnTo>
                  <a:lnTo>
                    <a:pt x="884047" y="144907"/>
                  </a:lnTo>
                  <a:lnTo>
                    <a:pt x="949198" y="148590"/>
                  </a:lnTo>
                  <a:lnTo>
                    <a:pt x="1012825" y="153670"/>
                  </a:lnTo>
                  <a:lnTo>
                    <a:pt x="1104011" y="163322"/>
                  </a:lnTo>
                  <a:lnTo>
                    <a:pt x="1160030" y="171005"/>
                  </a:lnTo>
                  <a:lnTo>
                    <a:pt x="1215263" y="179959"/>
                  </a:lnTo>
                  <a:lnTo>
                    <a:pt x="1265301" y="189484"/>
                  </a:lnTo>
                  <a:lnTo>
                    <a:pt x="1310767" y="199898"/>
                  </a:lnTo>
                  <a:lnTo>
                    <a:pt x="1351280" y="210820"/>
                  </a:lnTo>
                  <a:lnTo>
                    <a:pt x="1401445" y="228346"/>
                  </a:lnTo>
                  <a:lnTo>
                    <a:pt x="1437982" y="246964"/>
                  </a:lnTo>
                  <a:lnTo>
                    <a:pt x="1445653" y="252590"/>
                  </a:lnTo>
                  <a:lnTo>
                    <a:pt x="1451775" y="258114"/>
                  </a:lnTo>
                  <a:lnTo>
                    <a:pt x="1452016" y="258445"/>
                  </a:lnTo>
                  <a:lnTo>
                    <a:pt x="1456461" y="264020"/>
                  </a:lnTo>
                  <a:lnTo>
                    <a:pt x="1456182" y="263398"/>
                  </a:lnTo>
                  <a:lnTo>
                    <a:pt x="1456524" y="264020"/>
                  </a:lnTo>
                  <a:lnTo>
                    <a:pt x="1456588" y="264287"/>
                  </a:lnTo>
                  <a:lnTo>
                    <a:pt x="1457604" y="266446"/>
                  </a:lnTo>
                  <a:lnTo>
                    <a:pt x="1458722" y="268605"/>
                  </a:lnTo>
                  <a:lnTo>
                    <a:pt x="1459230" y="269875"/>
                  </a:lnTo>
                  <a:lnTo>
                    <a:pt x="1458772" y="268922"/>
                  </a:lnTo>
                  <a:lnTo>
                    <a:pt x="1459865" y="274955"/>
                  </a:lnTo>
                  <a:lnTo>
                    <a:pt x="1469263" y="273431"/>
                  </a:lnTo>
                  <a:lnTo>
                    <a:pt x="1468678" y="269875"/>
                  </a:lnTo>
                  <a:lnTo>
                    <a:pt x="1468120" y="266446"/>
                  </a:lnTo>
                  <a:lnTo>
                    <a:pt x="1466697" y="263398"/>
                  </a:lnTo>
                  <a:lnTo>
                    <a:pt x="1464564" y="258826"/>
                  </a:lnTo>
                  <a:lnTo>
                    <a:pt x="1458899" y="251790"/>
                  </a:lnTo>
                  <a:lnTo>
                    <a:pt x="1451483" y="244983"/>
                  </a:lnTo>
                  <a:lnTo>
                    <a:pt x="1445044" y="240347"/>
                  </a:lnTo>
                  <a:lnTo>
                    <a:pt x="1442339" y="238379"/>
                  </a:lnTo>
                  <a:lnTo>
                    <a:pt x="1405001" y="219456"/>
                  </a:lnTo>
                  <a:lnTo>
                    <a:pt x="1353947" y="201676"/>
                  </a:lnTo>
                  <a:lnTo>
                    <a:pt x="1328254" y="194703"/>
                  </a:lnTo>
                  <a:lnTo>
                    <a:pt x="1313053" y="190754"/>
                  </a:lnTo>
                  <a:lnTo>
                    <a:pt x="1267206" y="180213"/>
                  </a:lnTo>
                  <a:lnTo>
                    <a:pt x="1216914" y="170561"/>
                  </a:lnTo>
                  <a:lnTo>
                    <a:pt x="1134237" y="157734"/>
                  </a:lnTo>
                  <a:lnTo>
                    <a:pt x="1075182" y="150368"/>
                  </a:lnTo>
                  <a:lnTo>
                    <a:pt x="1015174" y="144310"/>
                  </a:lnTo>
                  <a:lnTo>
                    <a:pt x="1092708" y="144907"/>
                  </a:lnTo>
                  <a:lnTo>
                    <a:pt x="1182370" y="147320"/>
                  </a:lnTo>
                  <a:lnTo>
                    <a:pt x="1270635" y="151130"/>
                  </a:lnTo>
                  <a:lnTo>
                    <a:pt x="1356614" y="156210"/>
                  </a:lnTo>
                  <a:lnTo>
                    <a:pt x="1439799" y="162560"/>
                  </a:lnTo>
                  <a:lnTo>
                    <a:pt x="1519555" y="169926"/>
                  </a:lnTo>
                  <a:lnTo>
                    <a:pt x="1568742" y="175310"/>
                  </a:lnTo>
                  <a:lnTo>
                    <a:pt x="1664335" y="187553"/>
                  </a:lnTo>
                  <a:lnTo>
                    <a:pt x="1730121" y="197993"/>
                  </a:lnTo>
                  <a:lnTo>
                    <a:pt x="1788668" y="208915"/>
                  </a:lnTo>
                  <a:lnTo>
                    <a:pt x="1839976" y="220345"/>
                  </a:lnTo>
                  <a:lnTo>
                    <a:pt x="1881111" y="231635"/>
                  </a:lnTo>
                  <a:lnTo>
                    <a:pt x="1910207" y="241554"/>
                  </a:lnTo>
                  <a:lnTo>
                    <a:pt x="1910207" y="241427"/>
                  </a:lnTo>
                  <a:lnTo>
                    <a:pt x="1948954" y="260565"/>
                  </a:lnTo>
                  <a:lnTo>
                    <a:pt x="1956155" y="266573"/>
                  </a:lnTo>
                  <a:lnTo>
                    <a:pt x="1958340" y="268732"/>
                  </a:lnTo>
                  <a:lnTo>
                    <a:pt x="1960245" y="271399"/>
                  </a:lnTo>
                  <a:lnTo>
                    <a:pt x="1961642" y="273812"/>
                  </a:lnTo>
                  <a:lnTo>
                    <a:pt x="1961692" y="274002"/>
                  </a:lnTo>
                  <a:lnTo>
                    <a:pt x="1962086" y="274701"/>
                  </a:lnTo>
                  <a:lnTo>
                    <a:pt x="1961730" y="274002"/>
                  </a:lnTo>
                  <a:lnTo>
                    <a:pt x="1971713" y="274002"/>
                  </a:lnTo>
                  <a:lnTo>
                    <a:pt x="1970659" y="270510"/>
                  </a:lnTo>
                  <a:lnTo>
                    <a:pt x="1968500" y="266573"/>
                  </a:lnTo>
                  <a:lnTo>
                    <a:pt x="1965947" y="263055"/>
                  </a:lnTo>
                  <a:lnTo>
                    <a:pt x="1965833" y="262890"/>
                  </a:lnTo>
                  <a:lnTo>
                    <a:pt x="1934349" y="241427"/>
                  </a:lnTo>
                  <a:lnTo>
                    <a:pt x="1929257" y="239014"/>
                  </a:lnTo>
                  <a:lnTo>
                    <a:pt x="1886077" y="223139"/>
                  </a:lnTo>
                  <a:lnTo>
                    <a:pt x="1842262" y="211074"/>
                  </a:lnTo>
                  <a:lnTo>
                    <a:pt x="1790446" y="199517"/>
                  </a:lnTo>
                  <a:lnTo>
                    <a:pt x="1731772" y="188595"/>
                  </a:lnTo>
                  <a:lnTo>
                    <a:pt x="1666748" y="178308"/>
                  </a:lnTo>
                  <a:lnTo>
                    <a:pt x="1558925" y="164592"/>
                  </a:lnTo>
                  <a:lnTo>
                    <a:pt x="1481074" y="156591"/>
                  </a:lnTo>
                  <a:lnTo>
                    <a:pt x="1399413" y="149733"/>
                  </a:lnTo>
                  <a:lnTo>
                    <a:pt x="1316482" y="144145"/>
                  </a:lnTo>
                  <a:lnTo>
                    <a:pt x="1311008" y="143840"/>
                  </a:lnTo>
                  <a:lnTo>
                    <a:pt x="1351915" y="144780"/>
                  </a:lnTo>
                  <a:lnTo>
                    <a:pt x="1466926" y="145326"/>
                  </a:lnTo>
                  <a:lnTo>
                    <a:pt x="1517777" y="146558"/>
                  </a:lnTo>
                  <a:lnTo>
                    <a:pt x="1679575" y="153543"/>
                  </a:lnTo>
                  <a:lnTo>
                    <a:pt x="1783080" y="159893"/>
                  </a:lnTo>
                  <a:lnTo>
                    <a:pt x="1930019" y="171196"/>
                  </a:lnTo>
                  <a:lnTo>
                    <a:pt x="2020951" y="179959"/>
                  </a:lnTo>
                  <a:lnTo>
                    <a:pt x="2079612" y="186550"/>
                  </a:lnTo>
                  <a:lnTo>
                    <a:pt x="2182114" y="199898"/>
                  </a:lnTo>
                  <a:lnTo>
                    <a:pt x="2234311" y="208280"/>
                  </a:lnTo>
                  <a:lnTo>
                    <a:pt x="2234311" y="208153"/>
                  </a:lnTo>
                  <a:lnTo>
                    <a:pt x="2295906" y="219583"/>
                  </a:lnTo>
                  <a:lnTo>
                    <a:pt x="2335530" y="228473"/>
                  </a:lnTo>
                  <a:lnTo>
                    <a:pt x="2380107" y="240944"/>
                  </a:lnTo>
                  <a:lnTo>
                    <a:pt x="2416899" y="256032"/>
                  </a:lnTo>
                  <a:lnTo>
                    <a:pt x="2429954" y="265049"/>
                  </a:lnTo>
                  <a:lnTo>
                    <a:pt x="2432558" y="267995"/>
                  </a:lnTo>
                  <a:lnTo>
                    <a:pt x="2433967" y="270179"/>
                  </a:lnTo>
                  <a:lnTo>
                    <a:pt x="2433828" y="269786"/>
                  </a:lnTo>
                  <a:lnTo>
                    <a:pt x="2434031" y="270179"/>
                  </a:lnTo>
                  <a:lnTo>
                    <a:pt x="2434094" y="270510"/>
                  </a:lnTo>
                  <a:lnTo>
                    <a:pt x="2434818" y="272300"/>
                  </a:lnTo>
                  <a:lnTo>
                    <a:pt x="2434717" y="271653"/>
                  </a:lnTo>
                  <a:lnTo>
                    <a:pt x="2434869" y="272300"/>
                  </a:lnTo>
                  <a:lnTo>
                    <a:pt x="2434869" y="272669"/>
                  </a:lnTo>
                  <a:lnTo>
                    <a:pt x="2435225" y="274828"/>
                  </a:lnTo>
                  <a:lnTo>
                    <a:pt x="2444623" y="273558"/>
                  </a:lnTo>
                  <a:lnTo>
                    <a:pt x="2444470" y="272669"/>
                  </a:lnTo>
                  <a:lnTo>
                    <a:pt x="2444407" y="272300"/>
                  </a:lnTo>
                  <a:lnTo>
                    <a:pt x="2444305" y="271653"/>
                  </a:lnTo>
                  <a:lnTo>
                    <a:pt x="2444115" y="270510"/>
                  </a:lnTo>
                  <a:lnTo>
                    <a:pt x="2443988" y="269748"/>
                  </a:lnTo>
                  <a:lnTo>
                    <a:pt x="2443886" y="269494"/>
                  </a:lnTo>
                  <a:lnTo>
                    <a:pt x="2425230" y="249885"/>
                  </a:lnTo>
                  <a:lnTo>
                    <a:pt x="2421382" y="247650"/>
                  </a:lnTo>
                  <a:lnTo>
                    <a:pt x="2382012" y="231521"/>
                  </a:lnTo>
                  <a:lnTo>
                    <a:pt x="2325116" y="216154"/>
                  </a:lnTo>
                  <a:lnTo>
                    <a:pt x="2287003" y="208153"/>
                  </a:lnTo>
                  <a:lnTo>
                    <a:pt x="2183511" y="190500"/>
                  </a:lnTo>
                  <a:lnTo>
                    <a:pt x="2141105" y="184670"/>
                  </a:lnTo>
                  <a:lnTo>
                    <a:pt x="2021967" y="170434"/>
                  </a:lnTo>
                  <a:lnTo>
                    <a:pt x="1930781" y="161671"/>
                  </a:lnTo>
                  <a:lnTo>
                    <a:pt x="1783715" y="150368"/>
                  </a:lnTo>
                  <a:lnTo>
                    <a:pt x="1758899" y="148882"/>
                  </a:lnTo>
                  <a:lnTo>
                    <a:pt x="1824355" y="150241"/>
                  </a:lnTo>
                  <a:lnTo>
                    <a:pt x="2019681" y="157480"/>
                  </a:lnTo>
                  <a:lnTo>
                    <a:pt x="2205342" y="167513"/>
                  </a:lnTo>
                  <a:lnTo>
                    <a:pt x="2377948" y="179959"/>
                  </a:lnTo>
                  <a:lnTo>
                    <a:pt x="2483993" y="189484"/>
                  </a:lnTo>
                  <a:lnTo>
                    <a:pt x="2557907" y="197104"/>
                  </a:lnTo>
                  <a:lnTo>
                    <a:pt x="2648331" y="207899"/>
                  </a:lnTo>
                  <a:lnTo>
                    <a:pt x="2709164" y="216535"/>
                  </a:lnTo>
                  <a:lnTo>
                    <a:pt x="2764028" y="225298"/>
                  </a:lnTo>
                  <a:lnTo>
                    <a:pt x="2812478" y="234569"/>
                  </a:lnTo>
                  <a:lnTo>
                    <a:pt x="2852674" y="243840"/>
                  </a:lnTo>
                  <a:lnTo>
                    <a:pt x="2894965" y="256540"/>
                  </a:lnTo>
                  <a:lnTo>
                    <a:pt x="2922066" y="269214"/>
                  </a:lnTo>
                  <a:lnTo>
                    <a:pt x="2926029" y="271983"/>
                  </a:lnTo>
                  <a:lnTo>
                    <a:pt x="2929001" y="274574"/>
                  </a:lnTo>
                  <a:lnTo>
                    <a:pt x="2929229" y="274815"/>
                  </a:lnTo>
                  <a:lnTo>
                    <a:pt x="2929509" y="275209"/>
                  </a:lnTo>
                  <a:lnTo>
                    <a:pt x="2930741" y="276733"/>
                  </a:lnTo>
                  <a:lnTo>
                    <a:pt x="2931033" y="276987"/>
                  </a:lnTo>
                  <a:lnTo>
                    <a:pt x="2931668" y="277876"/>
                  </a:lnTo>
                  <a:lnTo>
                    <a:pt x="2931147" y="277241"/>
                  </a:lnTo>
                  <a:lnTo>
                    <a:pt x="2932277" y="279603"/>
                  </a:lnTo>
                  <a:lnTo>
                    <a:pt x="2932176" y="279019"/>
                  </a:lnTo>
                  <a:lnTo>
                    <a:pt x="2932366" y="279603"/>
                  </a:lnTo>
                  <a:lnTo>
                    <a:pt x="2941993" y="279603"/>
                  </a:lnTo>
                  <a:lnTo>
                    <a:pt x="2941878" y="279019"/>
                  </a:lnTo>
                  <a:lnTo>
                    <a:pt x="2941663" y="277876"/>
                  </a:lnTo>
                  <a:lnTo>
                    <a:pt x="2941536" y="277241"/>
                  </a:lnTo>
                  <a:lnTo>
                    <a:pt x="2941447" y="276733"/>
                  </a:lnTo>
                  <a:lnTo>
                    <a:pt x="2939415" y="272415"/>
                  </a:lnTo>
                  <a:lnTo>
                    <a:pt x="2936481" y="268528"/>
                  </a:lnTo>
                  <a:lnTo>
                    <a:pt x="2936367" y="268351"/>
                  </a:lnTo>
                  <a:lnTo>
                    <a:pt x="2898140" y="247523"/>
                  </a:lnTo>
                  <a:lnTo>
                    <a:pt x="2854960" y="234569"/>
                  </a:lnTo>
                  <a:lnTo>
                    <a:pt x="2813812" y="225171"/>
                  </a:lnTo>
                  <a:lnTo>
                    <a:pt x="2765552" y="216027"/>
                  </a:lnTo>
                  <a:lnTo>
                    <a:pt x="2690876" y="204089"/>
                  </a:lnTo>
                  <a:lnTo>
                    <a:pt x="2627757" y="195707"/>
                  </a:lnTo>
                  <a:lnTo>
                    <a:pt x="2558923" y="187579"/>
                  </a:lnTo>
                  <a:lnTo>
                    <a:pt x="2484882" y="179959"/>
                  </a:lnTo>
                  <a:lnTo>
                    <a:pt x="2378710" y="170434"/>
                  </a:lnTo>
                  <a:lnTo>
                    <a:pt x="2205990" y="157988"/>
                  </a:lnTo>
                  <a:lnTo>
                    <a:pt x="2020189" y="147955"/>
                  </a:lnTo>
                  <a:lnTo>
                    <a:pt x="1952764" y="145465"/>
                  </a:lnTo>
                  <a:lnTo>
                    <a:pt x="2038096" y="146304"/>
                  </a:lnTo>
                  <a:lnTo>
                    <a:pt x="2192274" y="150114"/>
                  </a:lnTo>
                  <a:lnTo>
                    <a:pt x="2416048" y="158115"/>
                  </a:lnTo>
                  <a:lnTo>
                    <a:pt x="2694432" y="172847"/>
                  </a:lnTo>
                  <a:lnTo>
                    <a:pt x="2882519" y="186436"/>
                  </a:lnTo>
                  <a:lnTo>
                    <a:pt x="2995803" y="196596"/>
                  </a:lnTo>
                  <a:lnTo>
                    <a:pt x="3098038" y="207391"/>
                  </a:lnTo>
                  <a:lnTo>
                    <a:pt x="3144520" y="212979"/>
                  </a:lnTo>
                  <a:lnTo>
                    <a:pt x="3187827" y="218821"/>
                  </a:lnTo>
                  <a:lnTo>
                    <a:pt x="3227832" y="224663"/>
                  </a:lnTo>
                  <a:lnTo>
                    <a:pt x="3296666" y="236728"/>
                  </a:lnTo>
                  <a:lnTo>
                    <a:pt x="3348761" y="248831"/>
                  </a:lnTo>
                  <a:lnTo>
                    <a:pt x="3350107" y="249250"/>
                  </a:lnTo>
                  <a:lnTo>
                    <a:pt x="3350310" y="249250"/>
                  </a:lnTo>
                  <a:lnTo>
                    <a:pt x="3370389" y="255524"/>
                  </a:lnTo>
                  <a:lnTo>
                    <a:pt x="3386290" y="261696"/>
                  </a:lnTo>
                  <a:lnTo>
                    <a:pt x="3397288" y="267716"/>
                  </a:lnTo>
                  <a:lnTo>
                    <a:pt x="3397008" y="267462"/>
                  </a:lnTo>
                  <a:lnTo>
                    <a:pt x="3397758" y="267970"/>
                  </a:lnTo>
                  <a:lnTo>
                    <a:pt x="3397288" y="267716"/>
                  </a:lnTo>
                  <a:lnTo>
                    <a:pt x="3403193" y="272999"/>
                  </a:lnTo>
                  <a:lnTo>
                    <a:pt x="3405251" y="278511"/>
                  </a:lnTo>
                  <a:lnTo>
                    <a:pt x="3414141" y="27508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4352925" y="4837404"/>
              <a:ext cx="3648075" cy="371475"/>
            </a:xfrm>
            <a:custGeom>
              <a:avLst/>
              <a:gdLst/>
              <a:ahLst/>
              <a:cxnLst/>
              <a:rect l="l" t="t" r="r" b="b"/>
              <a:pathLst>
                <a:path w="3648075" h="371475">
                  <a:moveTo>
                    <a:pt x="257175" y="0"/>
                  </a:moveTo>
                  <a:lnTo>
                    <a:pt x="0" y="0"/>
                  </a:lnTo>
                  <a:lnTo>
                    <a:pt x="0" y="371373"/>
                  </a:lnTo>
                  <a:lnTo>
                    <a:pt x="257175" y="371373"/>
                  </a:lnTo>
                  <a:lnTo>
                    <a:pt x="257175" y="0"/>
                  </a:lnTo>
                  <a:close/>
                </a:path>
                <a:path w="3648075" h="371475">
                  <a:moveTo>
                    <a:pt x="742950" y="0"/>
                  </a:moveTo>
                  <a:lnTo>
                    <a:pt x="485775" y="0"/>
                  </a:lnTo>
                  <a:lnTo>
                    <a:pt x="485775" y="371373"/>
                  </a:lnTo>
                  <a:lnTo>
                    <a:pt x="742950" y="371373"/>
                  </a:lnTo>
                  <a:lnTo>
                    <a:pt x="742950" y="0"/>
                  </a:lnTo>
                  <a:close/>
                </a:path>
                <a:path w="3648075" h="371475">
                  <a:moveTo>
                    <a:pt x="1228725" y="0"/>
                  </a:moveTo>
                  <a:lnTo>
                    <a:pt x="971550" y="0"/>
                  </a:lnTo>
                  <a:lnTo>
                    <a:pt x="971550" y="371373"/>
                  </a:lnTo>
                  <a:lnTo>
                    <a:pt x="1228725" y="371373"/>
                  </a:lnTo>
                  <a:lnTo>
                    <a:pt x="1228725" y="0"/>
                  </a:lnTo>
                  <a:close/>
                </a:path>
                <a:path w="3648075" h="371475">
                  <a:moveTo>
                    <a:pt x="1714500" y="0"/>
                  </a:moveTo>
                  <a:lnTo>
                    <a:pt x="1457325" y="0"/>
                  </a:lnTo>
                  <a:lnTo>
                    <a:pt x="1457325" y="371373"/>
                  </a:lnTo>
                  <a:lnTo>
                    <a:pt x="1714500" y="371373"/>
                  </a:lnTo>
                  <a:lnTo>
                    <a:pt x="1714500" y="0"/>
                  </a:lnTo>
                  <a:close/>
                </a:path>
                <a:path w="3648075" h="371475">
                  <a:moveTo>
                    <a:pt x="2190750" y="0"/>
                  </a:moveTo>
                  <a:lnTo>
                    <a:pt x="1943100" y="0"/>
                  </a:lnTo>
                  <a:lnTo>
                    <a:pt x="1943100" y="371373"/>
                  </a:lnTo>
                  <a:lnTo>
                    <a:pt x="2190750" y="371373"/>
                  </a:lnTo>
                  <a:lnTo>
                    <a:pt x="2190750" y="0"/>
                  </a:lnTo>
                  <a:close/>
                </a:path>
                <a:path w="3648075" h="371475">
                  <a:moveTo>
                    <a:pt x="2676525" y="0"/>
                  </a:moveTo>
                  <a:lnTo>
                    <a:pt x="2428875" y="0"/>
                  </a:lnTo>
                  <a:lnTo>
                    <a:pt x="2428875" y="371373"/>
                  </a:lnTo>
                  <a:lnTo>
                    <a:pt x="2676525" y="371373"/>
                  </a:lnTo>
                  <a:lnTo>
                    <a:pt x="2676525" y="0"/>
                  </a:lnTo>
                  <a:close/>
                </a:path>
                <a:path w="3648075" h="371475">
                  <a:moveTo>
                    <a:pt x="3162300" y="0"/>
                  </a:moveTo>
                  <a:lnTo>
                    <a:pt x="2914650" y="0"/>
                  </a:lnTo>
                  <a:lnTo>
                    <a:pt x="2914650" y="371373"/>
                  </a:lnTo>
                  <a:lnTo>
                    <a:pt x="3162300" y="371373"/>
                  </a:lnTo>
                  <a:lnTo>
                    <a:pt x="3162300" y="0"/>
                  </a:lnTo>
                  <a:close/>
                </a:path>
                <a:path w="3648075" h="371475">
                  <a:moveTo>
                    <a:pt x="3648075" y="0"/>
                  </a:moveTo>
                  <a:lnTo>
                    <a:pt x="3400425" y="0"/>
                  </a:lnTo>
                  <a:lnTo>
                    <a:pt x="3400425" y="371373"/>
                  </a:lnTo>
                  <a:lnTo>
                    <a:pt x="3648075" y="371373"/>
                  </a:lnTo>
                  <a:lnTo>
                    <a:pt x="3648075" y="0"/>
                  </a:lnTo>
                  <a:close/>
                </a:path>
              </a:pathLst>
            </a:custGeom>
            <a:solidFill>
              <a:srgbClr val="007B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4416425" y="4848542"/>
            <a:ext cx="61468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85140" algn="l"/>
              </a:tabLst>
            </a:pPr>
            <a:r>
              <a:rPr sz="1800" spc="-50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2700" spc="-75" baseline="1543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2700" baseline="1543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382640" y="4852352"/>
            <a:ext cx="14160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855334" y="4847653"/>
            <a:ext cx="14160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358509" y="4852352"/>
            <a:ext cx="14160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6831330" y="4847653"/>
            <a:ext cx="14160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7329169" y="4854892"/>
            <a:ext cx="14160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7801991" y="4850066"/>
            <a:ext cx="14160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4457700" y="5204091"/>
            <a:ext cx="3394710" cy="309880"/>
          </a:xfrm>
          <a:custGeom>
            <a:avLst/>
            <a:gdLst/>
            <a:ahLst/>
            <a:cxnLst/>
            <a:rect l="l" t="t" r="r" b="b"/>
            <a:pathLst>
              <a:path w="3394709" h="309879">
                <a:moveTo>
                  <a:pt x="2921470" y="303034"/>
                </a:moveTo>
                <a:lnTo>
                  <a:pt x="2921127" y="300596"/>
                </a:lnTo>
                <a:lnTo>
                  <a:pt x="2919374" y="296532"/>
                </a:lnTo>
                <a:lnTo>
                  <a:pt x="2917571" y="292341"/>
                </a:lnTo>
                <a:lnTo>
                  <a:pt x="2911856" y="284467"/>
                </a:lnTo>
                <a:lnTo>
                  <a:pt x="2911475" y="284086"/>
                </a:lnTo>
                <a:lnTo>
                  <a:pt x="2898140" y="284086"/>
                </a:lnTo>
                <a:lnTo>
                  <a:pt x="2898000" y="284086"/>
                </a:lnTo>
                <a:lnTo>
                  <a:pt x="2905023" y="291236"/>
                </a:lnTo>
                <a:lnTo>
                  <a:pt x="2909417" y="297357"/>
                </a:lnTo>
                <a:lnTo>
                  <a:pt x="2909062" y="296532"/>
                </a:lnTo>
                <a:lnTo>
                  <a:pt x="2909468" y="297357"/>
                </a:lnTo>
                <a:lnTo>
                  <a:pt x="2909506" y="297548"/>
                </a:lnTo>
                <a:lnTo>
                  <a:pt x="2910840" y="300596"/>
                </a:lnTo>
                <a:lnTo>
                  <a:pt x="2911856" y="302628"/>
                </a:lnTo>
                <a:lnTo>
                  <a:pt x="2911983" y="303034"/>
                </a:lnTo>
                <a:lnTo>
                  <a:pt x="2921470" y="303034"/>
                </a:lnTo>
                <a:close/>
              </a:path>
              <a:path w="3394709" h="309879">
                <a:moveTo>
                  <a:pt x="2922270" y="308470"/>
                </a:moveTo>
                <a:lnTo>
                  <a:pt x="2921584" y="303771"/>
                </a:lnTo>
                <a:lnTo>
                  <a:pt x="2912237" y="303771"/>
                </a:lnTo>
                <a:lnTo>
                  <a:pt x="2912008" y="303771"/>
                </a:lnTo>
                <a:lnTo>
                  <a:pt x="2912872" y="309867"/>
                </a:lnTo>
                <a:lnTo>
                  <a:pt x="2922270" y="308470"/>
                </a:lnTo>
                <a:close/>
              </a:path>
              <a:path w="3394709" h="309879">
                <a:moveTo>
                  <a:pt x="3394329" y="301485"/>
                </a:moveTo>
                <a:lnTo>
                  <a:pt x="3394202" y="300088"/>
                </a:lnTo>
                <a:lnTo>
                  <a:pt x="3394011" y="299453"/>
                </a:lnTo>
                <a:lnTo>
                  <a:pt x="3393186" y="296532"/>
                </a:lnTo>
                <a:lnTo>
                  <a:pt x="3393084" y="296227"/>
                </a:lnTo>
                <a:lnTo>
                  <a:pt x="3392995" y="295897"/>
                </a:lnTo>
                <a:lnTo>
                  <a:pt x="3392932" y="295643"/>
                </a:lnTo>
                <a:lnTo>
                  <a:pt x="3390900" y="291452"/>
                </a:lnTo>
                <a:lnTo>
                  <a:pt x="3367074" y="269938"/>
                </a:lnTo>
                <a:lnTo>
                  <a:pt x="3364738" y="268465"/>
                </a:lnTo>
                <a:lnTo>
                  <a:pt x="3326765" y="250939"/>
                </a:lnTo>
                <a:lnTo>
                  <a:pt x="3286506" y="237477"/>
                </a:lnTo>
                <a:lnTo>
                  <a:pt x="3238246" y="224396"/>
                </a:lnTo>
                <a:lnTo>
                  <a:pt x="3182493" y="212077"/>
                </a:lnTo>
                <a:lnTo>
                  <a:pt x="3120009" y="200520"/>
                </a:lnTo>
                <a:lnTo>
                  <a:pt x="3015107" y="184772"/>
                </a:lnTo>
                <a:lnTo>
                  <a:pt x="2938780" y="175501"/>
                </a:lnTo>
                <a:lnTo>
                  <a:pt x="2858262" y="167373"/>
                </a:lnTo>
                <a:lnTo>
                  <a:pt x="2816606" y="163690"/>
                </a:lnTo>
                <a:lnTo>
                  <a:pt x="2774188" y="160388"/>
                </a:lnTo>
                <a:lnTo>
                  <a:pt x="2687193" y="154927"/>
                </a:lnTo>
                <a:lnTo>
                  <a:pt x="2598166" y="150736"/>
                </a:lnTo>
                <a:lnTo>
                  <a:pt x="2507488" y="148069"/>
                </a:lnTo>
                <a:lnTo>
                  <a:pt x="2325370" y="146672"/>
                </a:lnTo>
                <a:lnTo>
                  <a:pt x="2235073" y="144132"/>
                </a:lnTo>
                <a:lnTo>
                  <a:pt x="2146046" y="140068"/>
                </a:lnTo>
                <a:lnTo>
                  <a:pt x="2144318" y="139966"/>
                </a:lnTo>
                <a:lnTo>
                  <a:pt x="2144318" y="149390"/>
                </a:lnTo>
                <a:lnTo>
                  <a:pt x="2043049" y="146418"/>
                </a:lnTo>
                <a:lnTo>
                  <a:pt x="1975739" y="142227"/>
                </a:lnTo>
                <a:lnTo>
                  <a:pt x="1910702" y="136702"/>
                </a:lnTo>
                <a:lnTo>
                  <a:pt x="1906638" y="136271"/>
                </a:lnTo>
                <a:lnTo>
                  <a:pt x="1906638" y="145783"/>
                </a:lnTo>
                <a:lnTo>
                  <a:pt x="1840738" y="142735"/>
                </a:lnTo>
                <a:lnTo>
                  <a:pt x="1796288" y="138798"/>
                </a:lnTo>
                <a:lnTo>
                  <a:pt x="1752854" y="133337"/>
                </a:lnTo>
                <a:lnTo>
                  <a:pt x="1711528" y="126606"/>
                </a:lnTo>
                <a:lnTo>
                  <a:pt x="1670558" y="118478"/>
                </a:lnTo>
                <a:lnTo>
                  <a:pt x="1632585" y="109334"/>
                </a:lnTo>
                <a:lnTo>
                  <a:pt x="1580388" y="93840"/>
                </a:lnTo>
                <a:lnTo>
                  <a:pt x="1535049" y="76568"/>
                </a:lnTo>
                <a:lnTo>
                  <a:pt x="1499323" y="58661"/>
                </a:lnTo>
                <a:lnTo>
                  <a:pt x="1498549" y="58229"/>
                </a:lnTo>
                <a:lnTo>
                  <a:pt x="1498396" y="58089"/>
                </a:lnTo>
                <a:lnTo>
                  <a:pt x="1499450" y="57594"/>
                </a:lnTo>
                <a:lnTo>
                  <a:pt x="1504061" y="60947"/>
                </a:lnTo>
                <a:lnTo>
                  <a:pt x="1520571" y="67932"/>
                </a:lnTo>
                <a:lnTo>
                  <a:pt x="1557274" y="81140"/>
                </a:lnTo>
                <a:lnTo>
                  <a:pt x="1599565" y="93586"/>
                </a:lnTo>
                <a:lnTo>
                  <a:pt x="1647063" y="105397"/>
                </a:lnTo>
                <a:lnTo>
                  <a:pt x="1699006" y="116319"/>
                </a:lnTo>
                <a:lnTo>
                  <a:pt x="1755013" y="126225"/>
                </a:lnTo>
                <a:lnTo>
                  <a:pt x="1845437" y="139052"/>
                </a:lnTo>
                <a:lnTo>
                  <a:pt x="1906638" y="145783"/>
                </a:lnTo>
                <a:lnTo>
                  <a:pt x="1906638" y="136271"/>
                </a:lnTo>
                <a:lnTo>
                  <a:pt x="1878076" y="133210"/>
                </a:lnTo>
                <a:lnTo>
                  <a:pt x="1848091" y="129717"/>
                </a:lnTo>
                <a:lnTo>
                  <a:pt x="1785747" y="121399"/>
                </a:lnTo>
                <a:lnTo>
                  <a:pt x="1728216" y="112001"/>
                </a:lnTo>
                <a:lnTo>
                  <a:pt x="1676450" y="102019"/>
                </a:lnTo>
                <a:lnTo>
                  <a:pt x="1625092" y="90284"/>
                </a:lnTo>
                <a:lnTo>
                  <a:pt x="1580515" y="78219"/>
                </a:lnTo>
                <a:lnTo>
                  <a:pt x="1560436" y="72072"/>
                </a:lnTo>
                <a:lnTo>
                  <a:pt x="1558074" y="71361"/>
                </a:lnTo>
                <a:lnTo>
                  <a:pt x="1557870" y="71297"/>
                </a:lnTo>
                <a:lnTo>
                  <a:pt x="1541399" y="65646"/>
                </a:lnTo>
                <a:lnTo>
                  <a:pt x="1540624" y="65354"/>
                </a:lnTo>
                <a:lnTo>
                  <a:pt x="1546352" y="67170"/>
                </a:lnTo>
                <a:lnTo>
                  <a:pt x="1569593" y="73647"/>
                </a:lnTo>
                <a:lnTo>
                  <a:pt x="1621663" y="86220"/>
                </a:lnTo>
                <a:lnTo>
                  <a:pt x="1712976" y="103873"/>
                </a:lnTo>
                <a:lnTo>
                  <a:pt x="1781429" y="114668"/>
                </a:lnTo>
                <a:lnTo>
                  <a:pt x="1855343" y="124447"/>
                </a:lnTo>
                <a:lnTo>
                  <a:pt x="1933829" y="133083"/>
                </a:lnTo>
                <a:lnTo>
                  <a:pt x="2016252" y="140703"/>
                </a:lnTo>
                <a:lnTo>
                  <a:pt x="2058670" y="144005"/>
                </a:lnTo>
                <a:lnTo>
                  <a:pt x="2144318" y="149390"/>
                </a:lnTo>
                <a:lnTo>
                  <a:pt x="2144318" y="139966"/>
                </a:lnTo>
                <a:lnTo>
                  <a:pt x="2059305" y="134480"/>
                </a:lnTo>
                <a:lnTo>
                  <a:pt x="2017014" y="131178"/>
                </a:lnTo>
                <a:lnTo>
                  <a:pt x="1934845" y="123685"/>
                </a:lnTo>
                <a:lnTo>
                  <a:pt x="1856486" y="115049"/>
                </a:lnTo>
                <a:lnTo>
                  <a:pt x="1748028" y="99936"/>
                </a:lnTo>
                <a:lnTo>
                  <a:pt x="1715109" y="94576"/>
                </a:lnTo>
                <a:lnTo>
                  <a:pt x="1708035" y="93433"/>
                </a:lnTo>
                <a:lnTo>
                  <a:pt x="1707845" y="93395"/>
                </a:lnTo>
                <a:lnTo>
                  <a:pt x="1682623" y="88887"/>
                </a:lnTo>
                <a:lnTo>
                  <a:pt x="1652270" y="83045"/>
                </a:lnTo>
                <a:lnTo>
                  <a:pt x="1596898" y="70726"/>
                </a:lnTo>
                <a:lnTo>
                  <a:pt x="1549019" y="58026"/>
                </a:lnTo>
                <a:lnTo>
                  <a:pt x="1530286" y="52133"/>
                </a:lnTo>
                <a:lnTo>
                  <a:pt x="1530121" y="52082"/>
                </a:lnTo>
                <a:lnTo>
                  <a:pt x="1528521" y="51498"/>
                </a:lnTo>
                <a:lnTo>
                  <a:pt x="1528318" y="51498"/>
                </a:lnTo>
                <a:lnTo>
                  <a:pt x="1529359" y="51841"/>
                </a:lnTo>
                <a:lnTo>
                  <a:pt x="1528292" y="51498"/>
                </a:lnTo>
                <a:lnTo>
                  <a:pt x="1510804" y="45199"/>
                </a:lnTo>
                <a:lnTo>
                  <a:pt x="1509941" y="44894"/>
                </a:lnTo>
                <a:lnTo>
                  <a:pt x="1509649" y="44691"/>
                </a:lnTo>
                <a:lnTo>
                  <a:pt x="1509255" y="44450"/>
                </a:lnTo>
                <a:lnTo>
                  <a:pt x="1520698" y="35166"/>
                </a:lnTo>
                <a:lnTo>
                  <a:pt x="1516634" y="33337"/>
                </a:lnTo>
                <a:lnTo>
                  <a:pt x="1524381" y="25260"/>
                </a:lnTo>
                <a:lnTo>
                  <a:pt x="1521028" y="24231"/>
                </a:lnTo>
                <a:lnTo>
                  <a:pt x="1526540" y="17259"/>
                </a:lnTo>
                <a:lnTo>
                  <a:pt x="1447063" y="850"/>
                </a:lnTo>
                <a:lnTo>
                  <a:pt x="1447038" y="0"/>
                </a:lnTo>
                <a:lnTo>
                  <a:pt x="1446212" y="673"/>
                </a:lnTo>
                <a:lnTo>
                  <a:pt x="1444777" y="381"/>
                </a:lnTo>
                <a:lnTo>
                  <a:pt x="1444879" y="0"/>
                </a:lnTo>
                <a:lnTo>
                  <a:pt x="1444282" y="279"/>
                </a:lnTo>
                <a:lnTo>
                  <a:pt x="1443342" y="88"/>
                </a:lnTo>
                <a:lnTo>
                  <a:pt x="1443101" y="0"/>
                </a:lnTo>
                <a:lnTo>
                  <a:pt x="1442974" y="0"/>
                </a:lnTo>
                <a:lnTo>
                  <a:pt x="1443024" y="139"/>
                </a:lnTo>
                <a:lnTo>
                  <a:pt x="1442580" y="1028"/>
                </a:lnTo>
                <a:lnTo>
                  <a:pt x="1440014" y="2184"/>
                </a:lnTo>
                <a:lnTo>
                  <a:pt x="1440815" y="0"/>
                </a:lnTo>
                <a:lnTo>
                  <a:pt x="1389507" y="15659"/>
                </a:lnTo>
                <a:lnTo>
                  <a:pt x="1389507" y="57772"/>
                </a:lnTo>
                <a:lnTo>
                  <a:pt x="1379156" y="63525"/>
                </a:lnTo>
                <a:lnTo>
                  <a:pt x="1367002" y="69710"/>
                </a:lnTo>
                <a:lnTo>
                  <a:pt x="1355686" y="74891"/>
                </a:lnTo>
                <a:lnTo>
                  <a:pt x="1313243" y="91300"/>
                </a:lnTo>
                <a:lnTo>
                  <a:pt x="1275715" y="103111"/>
                </a:lnTo>
                <a:lnTo>
                  <a:pt x="1220343" y="116954"/>
                </a:lnTo>
                <a:lnTo>
                  <a:pt x="1180109" y="125056"/>
                </a:lnTo>
                <a:lnTo>
                  <a:pt x="1139190" y="131559"/>
                </a:lnTo>
                <a:lnTo>
                  <a:pt x="1098969" y="136804"/>
                </a:lnTo>
                <a:lnTo>
                  <a:pt x="1095336" y="137121"/>
                </a:lnTo>
                <a:lnTo>
                  <a:pt x="1095502" y="137121"/>
                </a:lnTo>
                <a:lnTo>
                  <a:pt x="1051953" y="141122"/>
                </a:lnTo>
                <a:lnTo>
                  <a:pt x="1007999" y="143497"/>
                </a:lnTo>
                <a:lnTo>
                  <a:pt x="975106" y="144145"/>
                </a:lnTo>
                <a:lnTo>
                  <a:pt x="985456" y="143243"/>
                </a:lnTo>
                <a:lnTo>
                  <a:pt x="985659" y="143243"/>
                </a:lnTo>
                <a:lnTo>
                  <a:pt x="1018286" y="139941"/>
                </a:lnTo>
                <a:lnTo>
                  <a:pt x="1108456" y="128257"/>
                </a:lnTo>
                <a:lnTo>
                  <a:pt x="1164844" y="118986"/>
                </a:lnTo>
                <a:lnTo>
                  <a:pt x="1242314" y="103365"/>
                </a:lnTo>
                <a:lnTo>
                  <a:pt x="1279639" y="94094"/>
                </a:lnTo>
                <a:lnTo>
                  <a:pt x="1329690" y="79616"/>
                </a:lnTo>
                <a:lnTo>
                  <a:pt x="1355090" y="70548"/>
                </a:lnTo>
                <a:lnTo>
                  <a:pt x="1365377" y="66662"/>
                </a:lnTo>
                <a:lnTo>
                  <a:pt x="1371180" y="64198"/>
                </a:lnTo>
                <a:lnTo>
                  <a:pt x="1381506" y="59804"/>
                </a:lnTo>
                <a:lnTo>
                  <a:pt x="1386128" y="56273"/>
                </a:lnTo>
                <a:lnTo>
                  <a:pt x="1389507" y="57772"/>
                </a:lnTo>
                <a:lnTo>
                  <a:pt x="1389507" y="15659"/>
                </a:lnTo>
                <a:lnTo>
                  <a:pt x="1359281" y="24879"/>
                </a:lnTo>
                <a:lnTo>
                  <a:pt x="1368323" y="34391"/>
                </a:lnTo>
                <a:lnTo>
                  <a:pt x="1367155" y="34912"/>
                </a:lnTo>
                <a:lnTo>
                  <a:pt x="1374648" y="41046"/>
                </a:lnTo>
                <a:lnTo>
                  <a:pt x="1381302" y="48031"/>
                </a:lnTo>
                <a:lnTo>
                  <a:pt x="1376895" y="51346"/>
                </a:lnTo>
                <a:lnTo>
                  <a:pt x="1361719" y="57861"/>
                </a:lnTo>
                <a:lnTo>
                  <a:pt x="1361490" y="57861"/>
                </a:lnTo>
                <a:lnTo>
                  <a:pt x="1359674" y="58635"/>
                </a:lnTo>
                <a:lnTo>
                  <a:pt x="1359395" y="58750"/>
                </a:lnTo>
                <a:lnTo>
                  <a:pt x="1347381" y="63322"/>
                </a:lnTo>
                <a:lnTo>
                  <a:pt x="1307084" y="76568"/>
                </a:lnTo>
                <a:lnTo>
                  <a:pt x="1263650" y="88379"/>
                </a:lnTo>
                <a:lnTo>
                  <a:pt x="1246035" y="92671"/>
                </a:lnTo>
                <a:lnTo>
                  <a:pt x="1245882" y="92710"/>
                </a:lnTo>
                <a:lnTo>
                  <a:pt x="1215517" y="99428"/>
                </a:lnTo>
                <a:lnTo>
                  <a:pt x="1189863" y="104635"/>
                </a:lnTo>
                <a:lnTo>
                  <a:pt x="1163193" y="109588"/>
                </a:lnTo>
                <a:lnTo>
                  <a:pt x="1135646" y="114401"/>
                </a:lnTo>
                <a:lnTo>
                  <a:pt x="1142949" y="113118"/>
                </a:lnTo>
                <a:lnTo>
                  <a:pt x="1107059" y="118859"/>
                </a:lnTo>
                <a:lnTo>
                  <a:pt x="1047877" y="126860"/>
                </a:lnTo>
                <a:lnTo>
                  <a:pt x="986155" y="133591"/>
                </a:lnTo>
                <a:lnTo>
                  <a:pt x="922147" y="139179"/>
                </a:lnTo>
                <a:lnTo>
                  <a:pt x="856615" y="143243"/>
                </a:lnTo>
                <a:lnTo>
                  <a:pt x="790067" y="145783"/>
                </a:lnTo>
                <a:lnTo>
                  <a:pt x="655447" y="147561"/>
                </a:lnTo>
                <a:lnTo>
                  <a:pt x="588645" y="149974"/>
                </a:lnTo>
                <a:lnTo>
                  <a:pt x="522986" y="154165"/>
                </a:lnTo>
                <a:lnTo>
                  <a:pt x="458724" y="159753"/>
                </a:lnTo>
                <a:lnTo>
                  <a:pt x="366522" y="170421"/>
                </a:lnTo>
                <a:lnTo>
                  <a:pt x="280797" y="183883"/>
                </a:lnTo>
                <a:lnTo>
                  <a:pt x="203454" y="199504"/>
                </a:lnTo>
                <a:lnTo>
                  <a:pt x="157226" y="211061"/>
                </a:lnTo>
                <a:lnTo>
                  <a:pt x="115951" y="223253"/>
                </a:lnTo>
                <a:lnTo>
                  <a:pt x="64516" y="242938"/>
                </a:lnTo>
                <a:lnTo>
                  <a:pt x="26924" y="263766"/>
                </a:lnTo>
                <a:lnTo>
                  <a:pt x="1143" y="294373"/>
                </a:lnTo>
                <a:lnTo>
                  <a:pt x="0" y="302247"/>
                </a:lnTo>
                <a:lnTo>
                  <a:pt x="9525" y="303517"/>
                </a:lnTo>
                <a:lnTo>
                  <a:pt x="10350" y="297675"/>
                </a:lnTo>
                <a:lnTo>
                  <a:pt x="10452" y="296989"/>
                </a:lnTo>
                <a:lnTo>
                  <a:pt x="10693" y="296405"/>
                </a:lnTo>
                <a:lnTo>
                  <a:pt x="12827" y="291452"/>
                </a:lnTo>
                <a:lnTo>
                  <a:pt x="13004" y="291033"/>
                </a:lnTo>
                <a:lnTo>
                  <a:pt x="13335" y="290563"/>
                </a:lnTo>
                <a:lnTo>
                  <a:pt x="17399" y="284975"/>
                </a:lnTo>
                <a:lnTo>
                  <a:pt x="17767" y="284480"/>
                </a:lnTo>
                <a:lnTo>
                  <a:pt x="23876" y="278371"/>
                </a:lnTo>
                <a:lnTo>
                  <a:pt x="24257" y="277990"/>
                </a:lnTo>
                <a:lnTo>
                  <a:pt x="23749" y="278371"/>
                </a:lnTo>
                <a:lnTo>
                  <a:pt x="32588" y="271424"/>
                </a:lnTo>
                <a:lnTo>
                  <a:pt x="42595" y="264998"/>
                </a:lnTo>
                <a:lnTo>
                  <a:pt x="43726" y="264274"/>
                </a:lnTo>
                <a:lnTo>
                  <a:pt x="84810" y="244678"/>
                </a:lnTo>
                <a:lnTo>
                  <a:pt x="138684" y="226301"/>
                </a:lnTo>
                <a:lnTo>
                  <a:pt x="181991" y="214490"/>
                </a:lnTo>
                <a:lnTo>
                  <a:pt x="205460" y="208915"/>
                </a:lnTo>
                <a:lnTo>
                  <a:pt x="230124" y="203441"/>
                </a:lnTo>
                <a:lnTo>
                  <a:pt x="255905" y="198234"/>
                </a:lnTo>
                <a:lnTo>
                  <a:pt x="282448" y="193281"/>
                </a:lnTo>
                <a:lnTo>
                  <a:pt x="300786" y="190093"/>
                </a:lnTo>
                <a:lnTo>
                  <a:pt x="310896" y="188468"/>
                </a:lnTo>
                <a:lnTo>
                  <a:pt x="338582" y="184010"/>
                </a:lnTo>
                <a:lnTo>
                  <a:pt x="397764" y="176009"/>
                </a:lnTo>
                <a:lnTo>
                  <a:pt x="459613" y="169278"/>
                </a:lnTo>
                <a:lnTo>
                  <a:pt x="523621" y="163563"/>
                </a:lnTo>
                <a:lnTo>
                  <a:pt x="589153" y="159499"/>
                </a:lnTo>
                <a:lnTo>
                  <a:pt x="655701" y="157086"/>
                </a:lnTo>
                <a:lnTo>
                  <a:pt x="790194" y="155308"/>
                </a:lnTo>
                <a:lnTo>
                  <a:pt x="804824" y="154762"/>
                </a:lnTo>
                <a:lnTo>
                  <a:pt x="743585" y="163944"/>
                </a:lnTo>
                <a:lnTo>
                  <a:pt x="703580" y="172072"/>
                </a:lnTo>
                <a:lnTo>
                  <a:pt x="665607" y="181089"/>
                </a:lnTo>
                <a:lnTo>
                  <a:pt x="613537" y="196583"/>
                </a:lnTo>
                <a:lnTo>
                  <a:pt x="568071" y="213982"/>
                </a:lnTo>
                <a:lnTo>
                  <a:pt x="530352" y="232905"/>
                </a:lnTo>
                <a:lnTo>
                  <a:pt x="494258" y="260248"/>
                </a:lnTo>
                <a:lnTo>
                  <a:pt x="476250" y="297802"/>
                </a:lnTo>
                <a:lnTo>
                  <a:pt x="485775" y="298691"/>
                </a:lnTo>
                <a:lnTo>
                  <a:pt x="486321" y="292595"/>
                </a:lnTo>
                <a:lnTo>
                  <a:pt x="486410" y="291706"/>
                </a:lnTo>
                <a:lnTo>
                  <a:pt x="486346" y="292366"/>
                </a:lnTo>
                <a:lnTo>
                  <a:pt x="486537" y="291706"/>
                </a:lnTo>
                <a:lnTo>
                  <a:pt x="488315" y="285610"/>
                </a:lnTo>
                <a:lnTo>
                  <a:pt x="489991" y="282435"/>
                </a:lnTo>
                <a:lnTo>
                  <a:pt x="491490" y="279374"/>
                </a:lnTo>
                <a:lnTo>
                  <a:pt x="491566" y="279222"/>
                </a:lnTo>
                <a:lnTo>
                  <a:pt x="524459" y="247865"/>
                </a:lnTo>
                <a:lnTo>
                  <a:pt x="558673" y="228714"/>
                </a:lnTo>
                <a:lnTo>
                  <a:pt x="600837" y="211061"/>
                </a:lnTo>
                <a:lnTo>
                  <a:pt x="650240" y="195186"/>
                </a:lnTo>
                <a:lnTo>
                  <a:pt x="705485" y="181343"/>
                </a:lnTo>
                <a:lnTo>
                  <a:pt x="744905" y="173393"/>
                </a:lnTo>
                <a:lnTo>
                  <a:pt x="745109" y="173393"/>
                </a:lnTo>
                <a:lnTo>
                  <a:pt x="746429" y="173139"/>
                </a:lnTo>
                <a:lnTo>
                  <a:pt x="786638" y="166611"/>
                </a:lnTo>
                <a:lnTo>
                  <a:pt x="826668" y="161544"/>
                </a:lnTo>
                <a:lnTo>
                  <a:pt x="873379" y="157213"/>
                </a:lnTo>
                <a:lnTo>
                  <a:pt x="918083" y="154800"/>
                </a:lnTo>
                <a:lnTo>
                  <a:pt x="1008253" y="153022"/>
                </a:lnTo>
                <a:lnTo>
                  <a:pt x="1053084" y="150609"/>
                </a:lnTo>
                <a:lnTo>
                  <a:pt x="1097407" y="146545"/>
                </a:lnTo>
                <a:lnTo>
                  <a:pt x="1139342" y="141122"/>
                </a:lnTo>
                <a:lnTo>
                  <a:pt x="1139571" y="141122"/>
                </a:lnTo>
                <a:lnTo>
                  <a:pt x="1182370" y="134353"/>
                </a:lnTo>
                <a:lnTo>
                  <a:pt x="1222248" y="126225"/>
                </a:lnTo>
                <a:lnTo>
                  <a:pt x="1260221" y="117208"/>
                </a:lnTo>
                <a:lnTo>
                  <a:pt x="1312418" y="101714"/>
                </a:lnTo>
                <a:lnTo>
                  <a:pt x="1357757" y="84315"/>
                </a:lnTo>
                <a:lnTo>
                  <a:pt x="1395984" y="65011"/>
                </a:lnTo>
                <a:lnTo>
                  <a:pt x="1396720" y="64236"/>
                </a:lnTo>
                <a:lnTo>
                  <a:pt x="1404708" y="72644"/>
                </a:lnTo>
                <a:lnTo>
                  <a:pt x="1400022" y="79044"/>
                </a:lnTo>
                <a:lnTo>
                  <a:pt x="1399794" y="79362"/>
                </a:lnTo>
                <a:lnTo>
                  <a:pt x="1400111" y="79044"/>
                </a:lnTo>
                <a:lnTo>
                  <a:pt x="1410817" y="79044"/>
                </a:lnTo>
                <a:lnTo>
                  <a:pt x="1411122" y="79362"/>
                </a:lnTo>
                <a:lnTo>
                  <a:pt x="1399794" y="79362"/>
                </a:lnTo>
                <a:lnTo>
                  <a:pt x="1399628" y="79362"/>
                </a:lnTo>
                <a:lnTo>
                  <a:pt x="1353794" y="111633"/>
                </a:lnTo>
                <a:lnTo>
                  <a:pt x="1316443" y="128917"/>
                </a:lnTo>
                <a:lnTo>
                  <a:pt x="1297266" y="135509"/>
                </a:lnTo>
                <a:lnTo>
                  <a:pt x="1275778" y="141160"/>
                </a:lnTo>
                <a:lnTo>
                  <a:pt x="1275562" y="141160"/>
                </a:lnTo>
                <a:lnTo>
                  <a:pt x="1274876" y="141338"/>
                </a:lnTo>
                <a:lnTo>
                  <a:pt x="1274724" y="141376"/>
                </a:lnTo>
                <a:lnTo>
                  <a:pt x="1255014" y="145211"/>
                </a:lnTo>
                <a:lnTo>
                  <a:pt x="1255737" y="145059"/>
                </a:lnTo>
                <a:lnTo>
                  <a:pt x="1233246" y="147815"/>
                </a:lnTo>
                <a:lnTo>
                  <a:pt x="1230617" y="147815"/>
                </a:lnTo>
                <a:lnTo>
                  <a:pt x="1189228" y="149466"/>
                </a:lnTo>
                <a:lnTo>
                  <a:pt x="1145159" y="156324"/>
                </a:lnTo>
                <a:lnTo>
                  <a:pt x="1103249" y="169024"/>
                </a:lnTo>
                <a:lnTo>
                  <a:pt x="1064768" y="186804"/>
                </a:lnTo>
                <a:lnTo>
                  <a:pt x="1031113" y="208775"/>
                </a:lnTo>
                <a:lnTo>
                  <a:pt x="992632" y="247510"/>
                </a:lnTo>
                <a:lnTo>
                  <a:pt x="974725" y="283832"/>
                </a:lnTo>
                <a:lnTo>
                  <a:pt x="971550" y="306311"/>
                </a:lnTo>
                <a:lnTo>
                  <a:pt x="981075" y="306819"/>
                </a:lnTo>
                <a:lnTo>
                  <a:pt x="981417" y="300393"/>
                </a:lnTo>
                <a:lnTo>
                  <a:pt x="982281" y="293357"/>
                </a:lnTo>
                <a:lnTo>
                  <a:pt x="982332" y="292849"/>
                </a:lnTo>
                <a:lnTo>
                  <a:pt x="983894" y="286626"/>
                </a:lnTo>
                <a:lnTo>
                  <a:pt x="983983" y="286245"/>
                </a:lnTo>
                <a:lnTo>
                  <a:pt x="986066" y="279793"/>
                </a:lnTo>
                <a:lnTo>
                  <a:pt x="986155" y="279514"/>
                </a:lnTo>
                <a:lnTo>
                  <a:pt x="986218" y="279311"/>
                </a:lnTo>
                <a:lnTo>
                  <a:pt x="988834" y="273037"/>
                </a:lnTo>
                <a:lnTo>
                  <a:pt x="1010907" y="240144"/>
                </a:lnTo>
                <a:lnTo>
                  <a:pt x="1051712" y="205714"/>
                </a:lnTo>
                <a:lnTo>
                  <a:pt x="1087374" y="186042"/>
                </a:lnTo>
                <a:lnTo>
                  <a:pt x="1126490" y="171056"/>
                </a:lnTo>
                <a:lnTo>
                  <a:pt x="1167650" y="161607"/>
                </a:lnTo>
                <a:lnTo>
                  <a:pt x="1168654" y="161493"/>
                </a:lnTo>
                <a:lnTo>
                  <a:pt x="1188694" y="159042"/>
                </a:lnTo>
                <a:lnTo>
                  <a:pt x="1234059" y="157213"/>
                </a:lnTo>
                <a:lnTo>
                  <a:pt x="1278128" y="150355"/>
                </a:lnTo>
                <a:lnTo>
                  <a:pt x="1320038" y="137655"/>
                </a:lnTo>
                <a:lnTo>
                  <a:pt x="1358519" y="119875"/>
                </a:lnTo>
                <a:lnTo>
                  <a:pt x="1392174" y="97904"/>
                </a:lnTo>
                <a:lnTo>
                  <a:pt x="1411376" y="79629"/>
                </a:lnTo>
                <a:lnTo>
                  <a:pt x="1411859" y="80124"/>
                </a:lnTo>
                <a:lnTo>
                  <a:pt x="1412646" y="77889"/>
                </a:lnTo>
                <a:lnTo>
                  <a:pt x="1413789" y="76314"/>
                </a:lnTo>
                <a:lnTo>
                  <a:pt x="1417815" y="76314"/>
                </a:lnTo>
                <a:lnTo>
                  <a:pt x="1426083" y="83045"/>
                </a:lnTo>
                <a:lnTo>
                  <a:pt x="1427594" y="76314"/>
                </a:lnTo>
                <a:lnTo>
                  <a:pt x="1431137" y="76314"/>
                </a:lnTo>
                <a:lnTo>
                  <a:pt x="1438440" y="79565"/>
                </a:lnTo>
                <a:lnTo>
                  <a:pt x="1438529" y="103873"/>
                </a:lnTo>
                <a:lnTo>
                  <a:pt x="1438656" y="123177"/>
                </a:lnTo>
                <a:lnTo>
                  <a:pt x="1438783" y="131178"/>
                </a:lnTo>
                <a:lnTo>
                  <a:pt x="1438910" y="143497"/>
                </a:lnTo>
                <a:lnTo>
                  <a:pt x="1439037" y="150482"/>
                </a:lnTo>
                <a:lnTo>
                  <a:pt x="1439164" y="151498"/>
                </a:lnTo>
                <a:lnTo>
                  <a:pt x="1439291" y="158483"/>
                </a:lnTo>
                <a:lnTo>
                  <a:pt x="1439418" y="163944"/>
                </a:lnTo>
                <a:lnTo>
                  <a:pt x="1439532" y="170675"/>
                </a:lnTo>
                <a:lnTo>
                  <a:pt x="1439545" y="170802"/>
                </a:lnTo>
                <a:lnTo>
                  <a:pt x="1439672" y="209156"/>
                </a:lnTo>
                <a:lnTo>
                  <a:pt x="1439799" y="246494"/>
                </a:lnTo>
                <a:lnTo>
                  <a:pt x="1439926" y="301866"/>
                </a:lnTo>
                <a:lnTo>
                  <a:pt x="1449451" y="301866"/>
                </a:lnTo>
                <a:lnTo>
                  <a:pt x="1449324" y="220967"/>
                </a:lnTo>
                <a:lnTo>
                  <a:pt x="1449197" y="187947"/>
                </a:lnTo>
                <a:lnTo>
                  <a:pt x="1449070" y="170675"/>
                </a:lnTo>
                <a:lnTo>
                  <a:pt x="1448943" y="163944"/>
                </a:lnTo>
                <a:lnTo>
                  <a:pt x="1448866" y="158483"/>
                </a:lnTo>
                <a:lnTo>
                  <a:pt x="1448739" y="152387"/>
                </a:lnTo>
                <a:lnTo>
                  <a:pt x="1448689" y="150482"/>
                </a:lnTo>
                <a:lnTo>
                  <a:pt x="1448562" y="149593"/>
                </a:lnTo>
                <a:lnTo>
                  <a:pt x="1448435" y="147307"/>
                </a:lnTo>
                <a:lnTo>
                  <a:pt x="1448308" y="131178"/>
                </a:lnTo>
                <a:lnTo>
                  <a:pt x="1448181" y="123177"/>
                </a:lnTo>
                <a:lnTo>
                  <a:pt x="1448117" y="103873"/>
                </a:lnTo>
                <a:lnTo>
                  <a:pt x="1448041" y="83832"/>
                </a:lnTo>
                <a:lnTo>
                  <a:pt x="1450848" y="85077"/>
                </a:lnTo>
                <a:lnTo>
                  <a:pt x="1450644" y="80733"/>
                </a:lnTo>
                <a:lnTo>
                  <a:pt x="1459953" y="76314"/>
                </a:lnTo>
                <a:lnTo>
                  <a:pt x="1461516" y="83172"/>
                </a:lnTo>
                <a:lnTo>
                  <a:pt x="1469961" y="76314"/>
                </a:lnTo>
                <a:lnTo>
                  <a:pt x="1470266" y="76314"/>
                </a:lnTo>
                <a:lnTo>
                  <a:pt x="1471676" y="80251"/>
                </a:lnTo>
                <a:lnTo>
                  <a:pt x="1475447" y="76314"/>
                </a:lnTo>
                <a:lnTo>
                  <a:pt x="1476463" y="76314"/>
                </a:lnTo>
                <a:lnTo>
                  <a:pt x="1486535" y="85839"/>
                </a:lnTo>
                <a:lnTo>
                  <a:pt x="1502156" y="98031"/>
                </a:lnTo>
                <a:lnTo>
                  <a:pt x="1538224" y="120002"/>
                </a:lnTo>
                <a:lnTo>
                  <a:pt x="1579372" y="137782"/>
                </a:lnTo>
                <a:lnTo>
                  <a:pt x="1624203" y="150355"/>
                </a:lnTo>
                <a:lnTo>
                  <a:pt x="1671447" y="157213"/>
                </a:lnTo>
                <a:lnTo>
                  <a:pt x="1720037" y="159042"/>
                </a:lnTo>
                <a:lnTo>
                  <a:pt x="1718932" y="159042"/>
                </a:lnTo>
                <a:lnTo>
                  <a:pt x="1743036" y="161658"/>
                </a:lnTo>
                <a:lnTo>
                  <a:pt x="1764957" y="165658"/>
                </a:lnTo>
                <a:lnTo>
                  <a:pt x="1764639" y="165658"/>
                </a:lnTo>
                <a:lnTo>
                  <a:pt x="1785823" y="170815"/>
                </a:lnTo>
                <a:lnTo>
                  <a:pt x="1786864" y="171132"/>
                </a:lnTo>
                <a:lnTo>
                  <a:pt x="1787055" y="171132"/>
                </a:lnTo>
                <a:lnTo>
                  <a:pt x="1786001" y="170853"/>
                </a:lnTo>
                <a:lnTo>
                  <a:pt x="1787182" y="171132"/>
                </a:lnTo>
                <a:lnTo>
                  <a:pt x="1787055" y="171132"/>
                </a:lnTo>
                <a:lnTo>
                  <a:pt x="1807019" y="177495"/>
                </a:lnTo>
                <a:lnTo>
                  <a:pt x="1808314" y="178003"/>
                </a:lnTo>
                <a:lnTo>
                  <a:pt x="1808518" y="178003"/>
                </a:lnTo>
                <a:lnTo>
                  <a:pt x="1828673" y="185915"/>
                </a:lnTo>
                <a:lnTo>
                  <a:pt x="1866265" y="205219"/>
                </a:lnTo>
                <a:lnTo>
                  <a:pt x="1897634" y="227723"/>
                </a:lnTo>
                <a:lnTo>
                  <a:pt x="1927352" y="260324"/>
                </a:lnTo>
                <a:lnTo>
                  <a:pt x="1942553" y="299072"/>
                </a:lnTo>
                <a:lnTo>
                  <a:pt x="1942934" y="306311"/>
                </a:lnTo>
                <a:lnTo>
                  <a:pt x="1942973" y="306819"/>
                </a:lnTo>
                <a:lnTo>
                  <a:pt x="1952498" y="306311"/>
                </a:lnTo>
                <a:lnTo>
                  <a:pt x="1952167" y="300101"/>
                </a:lnTo>
                <a:lnTo>
                  <a:pt x="1952117" y="299072"/>
                </a:lnTo>
                <a:lnTo>
                  <a:pt x="1939417" y="261607"/>
                </a:lnTo>
                <a:lnTo>
                  <a:pt x="1904238" y="220840"/>
                </a:lnTo>
                <a:lnTo>
                  <a:pt x="1871345" y="197218"/>
                </a:lnTo>
                <a:lnTo>
                  <a:pt x="1832610" y="177279"/>
                </a:lnTo>
                <a:lnTo>
                  <a:pt x="1789303" y="161912"/>
                </a:lnTo>
                <a:lnTo>
                  <a:pt x="1743202" y="152006"/>
                </a:lnTo>
                <a:lnTo>
                  <a:pt x="1672526" y="147713"/>
                </a:lnTo>
                <a:lnTo>
                  <a:pt x="1649691" y="145237"/>
                </a:lnTo>
                <a:lnTo>
                  <a:pt x="1648942" y="145237"/>
                </a:lnTo>
                <a:lnTo>
                  <a:pt x="1627124" y="141274"/>
                </a:lnTo>
                <a:lnTo>
                  <a:pt x="1605610" y="136055"/>
                </a:lnTo>
                <a:lnTo>
                  <a:pt x="1604530" y="135712"/>
                </a:lnTo>
                <a:lnTo>
                  <a:pt x="1604302" y="135712"/>
                </a:lnTo>
                <a:lnTo>
                  <a:pt x="1583791" y="129209"/>
                </a:lnTo>
                <a:lnTo>
                  <a:pt x="1582851" y="128841"/>
                </a:lnTo>
                <a:lnTo>
                  <a:pt x="1582686" y="128841"/>
                </a:lnTo>
                <a:lnTo>
                  <a:pt x="1561846" y="120637"/>
                </a:lnTo>
                <a:lnTo>
                  <a:pt x="1542669" y="111493"/>
                </a:lnTo>
                <a:lnTo>
                  <a:pt x="1524546" y="101384"/>
                </a:lnTo>
                <a:lnTo>
                  <a:pt x="1523492" y="100787"/>
                </a:lnTo>
                <a:lnTo>
                  <a:pt x="1524368" y="101384"/>
                </a:lnTo>
                <a:lnTo>
                  <a:pt x="1507121" y="89839"/>
                </a:lnTo>
                <a:lnTo>
                  <a:pt x="1493139" y="78968"/>
                </a:lnTo>
                <a:lnTo>
                  <a:pt x="1484325" y="70700"/>
                </a:lnTo>
                <a:lnTo>
                  <a:pt x="1490205" y="63258"/>
                </a:lnTo>
                <a:lnTo>
                  <a:pt x="1492758" y="65773"/>
                </a:lnTo>
                <a:lnTo>
                  <a:pt x="1504950" y="72631"/>
                </a:lnTo>
                <a:lnTo>
                  <a:pt x="1545844" y="91427"/>
                </a:lnTo>
                <a:lnTo>
                  <a:pt x="1594358" y="108318"/>
                </a:lnTo>
                <a:lnTo>
                  <a:pt x="1649222" y="123304"/>
                </a:lnTo>
                <a:lnTo>
                  <a:pt x="1709166" y="135877"/>
                </a:lnTo>
                <a:lnTo>
                  <a:pt x="1751584" y="142735"/>
                </a:lnTo>
                <a:lnTo>
                  <a:pt x="1795272" y="148323"/>
                </a:lnTo>
                <a:lnTo>
                  <a:pt x="1840103" y="152260"/>
                </a:lnTo>
                <a:lnTo>
                  <a:pt x="1885696" y="154800"/>
                </a:lnTo>
                <a:lnTo>
                  <a:pt x="1977948" y="156603"/>
                </a:lnTo>
                <a:lnTo>
                  <a:pt x="1977250" y="156603"/>
                </a:lnTo>
                <a:lnTo>
                  <a:pt x="2022348" y="158991"/>
                </a:lnTo>
                <a:lnTo>
                  <a:pt x="2069706" y="163449"/>
                </a:lnTo>
                <a:lnTo>
                  <a:pt x="2110549" y="168694"/>
                </a:lnTo>
                <a:lnTo>
                  <a:pt x="2151176" y="175336"/>
                </a:lnTo>
                <a:lnTo>
                  <a:pt x="2152383" y="175552"/>
                </a:lnTo>
                <a:lnTo>
                  <a:pt x="2152586" y="175552"/>
                </a:lnTo>
                <a:lnTo>
                  <a:pt x="2194991" y="184010"/>
                </a:lnTo>
                <a:lnTo>
                  <a:pt x="2253043" y="198831"/>
                </a:lnTo>
                <a:lnTo>
                  <a:pt x="2298573" y="213601"/>
                </a:lnTo>
                <a:lnTo>
                  <a:pt x="2342540" y="232067"/>
                </a:lnTo>
                <a:lnTo>
                  <a:pt x="2384145" y="256590"/>
                </a:lnTo>
                <a:lnTo>
                  <a:pt x="2400287" y="270878"/>
                </a:lnTo>
                <a:lnTo>
                  <a:pt x="2405126" y="276339"/>
                </a:lnTo>
                <a:lnTo>
                  <a:pt x="2405342" y="276644"/>
                </a:lnTo>
                <a:lnTo>
                  <a:pt x="2405456" y="276847"/>
                </a:lnTo>
                <a:lnTo>
                  <a:pt x="2410015" y="283756"/>
                </a:lnTo>
                <a:lnTo>
                  <a:pt x="2411158" y="286118"/>
                </a:lnTo>
                <a:lnTo>
                  <a:pt x="2412746" y="289166"/>
                </a:lnTo>
                <a:lnTo>
                  <a:pt x="2412936" y="289763"/>
                </a:lnTo>
                <a:lnTo>
                  <a:pt x="2412962" y="289928"/>
                </a:lnTo>
                <a:lnTo>
                  <a:pt x="2414117" y="293992"/>
                </a:lnTo>
                <a:lnTo>
                  <a:pt x="2414651" y="295389"/>
                </a:lnTo>
                <a:lnTo>
                  <a:pt x="2415197" y="301485"/>
                </a:lnTo>
                <a:lnTo>
                  <a:pt x="2415286" y="302374"/>
                </a:lnTo>
                <a:lnTo>
                  <a:pt x="2424811" y="301485"/>
                </a:lnTo>
                <a:lnTo>
                  <a:pt x="2424049" y="293992"/>
                </a:lnTo>
                <a:lnTo>
                  <a:pt x="2399030" y="256400"/>
                </a:lnTo>
                <a:lnTo>
                  <a:pt x="2362123" y="231470"/>
                </a:lnTo>
                <a:lnTo>
                  <a:pt x="2358136" y="229222"/>
                </a:lnTo>
                <a:lnTo>
                  <a:pt x="2317242" y="210553"/>
                </a:lnTo>
                <a:lnTo>
                  <a:pt x="2281250" y="197561"/>
                </a:lnTo>
                <a:lnTo>
                  <a:pt x="2268728" y="193535"/>
                </a:lnTo>
                <a:lnTo>
                  <a:pt x="2251202" y="188328"/>
                </a:lnTo>
                <a:lnTo>
                  <a:pt x="2233841" y="183515"/>
                </a:lnTo>
                <a:lnTo>
                  <a:pt x="2232914" y="183248"/>
                </a:lnTo>
                <a:lnTo>
                  <a:pt x="2194420" y="174104"/>
                </a:lnTo>
                <a:lnTo>
                  <a:pt x="2153920" y="166103"/>
                </a:lnTo>
                <a:lnTo>
                  <a:pt x="2135975" y="163195"/>
                </a:lnTo>
                <a:lnTo>
                  <a:pt x="2111629" y="159245"/>
                </a:lnTo>
                <a:lnTo>
                  <a:pt x="2103361" y="158203"/>
                </a:lnTo>
                <a:lnTo>
                  <a:pt x="2111248" y="158483"/>
                </a:lnTo>
                <a:lnTo>
                  <a:pt x="2249424" y="160134"/>
                </a:lnTo>
                <a:lnTo>
                  <a:pt x="2317750" y="162801"/>
                </a:lnTo>
                <a:lnTo>
                  <a:pt x="2384933" y="166992"/>
                </a:lnTo>
                <a:lnTo>
                  <a:pt x="2450719" y="172580"/>
                </a:lnTo>
                <a:lnTo>
                  <a:pt x="2514092" y="179565"/>
                </a:lnTo>
                <a:lnTo>
                  <a:pt x="2574925" y="187820"/>
                </a:lnTo>
                <a:lnTo>
                  <a:pt x="2659888" y="202171"/>
                </a:lnTo>
                <a:lnTo>
                  <a:pt x="2711577" y="213093"/>
                </a:lnTo>
                <a:lnTo>
                  <a:pt x="2758567" y="224777"/>
                </a:lnTo>
                <a:lnTo>
                  <a:pt x="2800477" y="237096"/>
                </a:lnTo>
                <a:lnTo>
                  <a:pt x="2836672" y="250177"/>
                </a:lnTo>
                <a:lnTo>
                  <a:pt x="2878556" y="270243"/>
                </a:lnTo>
                <a:lnTo>
                  <a:pt x="2897644" y="283705"/>
                </a:lnTo>
                <a:lnTo>
                  <a:pt x="2911094" y="283705"/>
                </a:lnTo>
                <a:lnTo>
                  <a:pt x="2870708" y="255003"/>
                </a:lnTo>
                <a:lnTo>
                  <a:pt x="2822448" y="234556"/>
                </a:lnTo>
                <a:lnTo>
                  <a:pt x="2782824" y="221729"/>
                </a:lnTo>
                <a:lnTo>
                  <a:pt x="2737993" y="209537"/>
                </a:lnTo>
                <a:lnTo>
                  <a:pt x="2688209" y="198234"/>
                </a:lnTo>
                <a:lnTo>
                  <a:pt x="2658237" y="192278"/>
                </a:lnTo>
                <a:lnTo>
                  <a:pt x="2634107" y="187820"/>
                </a:lnTo>
                <a:lnTo>
                  <a:pt x="2546223" y="174104"/>
                </a:lnTo>
                <a:lnTo>
                  <a:pt x="2483739" y="166357"/>
                </a:lnTo>
                <a:lnTo>
                  <a:pt x="2385568" y="157467"/>
                </a:lnTo>
                <a:lnTo>
                  <a:pt x="2370747" y="156552"/>
                </a:lnTo>
                <a:lnTo>
                  <a:pt x="2507361" y="157594"/>
                </a:lnTo>
                <a:lnTo>
                  <a:pt x="2597785" y="160134"/>
                </a:lnTo>
                <a:lnTo>
                  <a:pt x="2686685" y="164325"/>
                </a:lnTo>
                <a:lnTo>
                  <a:pt x="2730500" y="166992"/>
                </a:lnTo>
                <a:lnTo>
                  <a:pt x="2815844" y="173215"/>
                </a:lnTo>
                <a:lnTo>
                  <a:pt x="2898140" y="180835"/>
                </a:lnTo>
                <a:lnTo>
                  <a:pt x="2976372" y="189471"/>
                </a:lnTo>
                <a:lnTo>
                  <a:pt x="3050159" y="199250"/>
                </a:lnTo>
                <a:lnTo>
                  <a:pt x="3118358" y="209918"/>
                </a:lnTo>
                <a:lnTo>
                  <a:pt x="3180588" y="221475"/>
                </a:lnTo>
                <a:lnTo>
                  <a:pt x="3235960" y="233667"/>
                </a:lnTo>
                <a:lnTo>
                  <a:pt x="3281705" y="246011"/>
                </a:lnTo>
                <a:lnTo>
                  <a:pt x="3322256" y="259397"/>
                </a:lnTo>
                <a:lnTo>
                  <a:pt x="3359785" y="276593"/>
                </a:lnTo>
                <a:lnTo>
                  <a:pt x="3360013" y="276745"/>
                </a:lnTo>
                <a:lnTo>
                  <a:pt x="3365995" y="280555"/>
                </a:lnTo>
                <a:lnTo>
                  <a:pt x="3369957" y="283324"/>
                </a:lnTo>
                <a:lnTo>
                  <a:pt x="3374504" y="286981"/>
                </a:lnTo>
                <a:lnTo>
                  <a:pt x="3377704" y="289953"/>
                </a:lnTo>
                <a:lnTo>
                  <a:pt x="3377882" y="290182"/>
                </a:lnTo>
                <a:lnTo>
                  <a:pt x="3380943" y="293751"/>
                </a:lnTo>
                <a:lnTo>
                  <a:pt x="3382175" y="295643"/>
                </a:lnTo>
                <a:lnTo>
                  <a:pt x="3382391" y="295897"/>
                </a:lnTo>
                <a:lnTo>
                  <a:pt x="3382581" y="296227"/>
                </a:lnTo>
                <a:lnTo>
                  <a:pt x="3382708" y="296532"/>
                </a:lnTo>
                <a:lnTo>
                  <a:pt x="3383788" y="298704"/>
                </a:lnTo>
                <a:lnTo>
                  <a:pt x="3384677" y="301485"/>
                </a:lnTo>
                <a:lnTo>
                  <a:pt x="3394329" y="301485"/>
                </a:lnTo>
                <a:close/>
              </a:path>
              <a:path w="3394709" h="309879">
                <a:moveTo>
                  <a:pt x="3394583" y="304025"/>
                </a:moveTo>
                <a:lnTo>
                  <a:pt x="3394405" y="302247"/>
                </a:lnTo>
                <a:lnTo>
                  <a:pt x="3384931" y="302247"/>
                </a:lnTo>
                <a:lnTo>
                  <a:pt x="3384753" y="302247"/>
                </a:lnTo>
                <a:lnTo>
                  <a:pt x="3384943" y="304025"/>
                </a:lnTo>
                <a:lnTo>
                  <a:pt x="3385058" y="305041"/>
                </a:lnTo>
                <a:lnTo>
                  <a:pt x="3394583" y="30402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9005951" y="4013720"/>
            <a:ext cx="2562225" cy="2028825"/>
          </a:xfrm>
          <a:prstGeom prst="rect">
            <a:avLst/>
          </a:prstGeom>
          <a:ln w="9527">
            <a:solidFill>
              <a:srgbClr val="600058"/>
            </a:solidFill>
          </a:ln>
        </p:spPr>
        <p:txBody>
          <a:bodyPr vert="horz" wrap="square" lIns="0" tIns="9525" rIns="0" bIns="0" rtlCol="0">
            <a:spAutoFit/>
          </a:bodyPr>
          <a:lstStyle/>
          <a:p>
            <a:pPr marL="84455" marR="314960">
              <a:lnSpc>
                <a:spcPts val="3010"/>
              </a:lnSpc>
              <a:spcBef>
                <a:spcPts val="75"/>
              </a:spcBef>
            </a:pPr>
            <a:r>
              <a:rPr sz="2550" dirty="0">
                <a:solidFill>
                  <a:srgbClr val="600058"/>
                </a:solidFill>
                <a:latin typeface="Calibri"/>
                <a:cs typeface="Calibri"/>
              </a:rPr>
              <a:t>All</a:t>
            </a:r>
            <a:r>
              <a:rPr sz="2550" spc="-45" dirty="0">
                <a:solidFill>
                  <a:srgbClr val="600058"/>
                </a:solidFill>
                <a:latin typeface="Calibri"/>
                <a:cs typeface="Calibri"/>
              </a:rPr>
              <a:t> </a:t>
            </a:r>
            <a:r>
              <a:rPr sz="2550" dirty="0">
                <a:solidFill>
                  <a:srgbClr val="600058"/>
                </a:solidFill>
                <a:latin typeface="Calibri"/>
                <a:cs typeface="Calibri"/>
              </a:rPr>
              <a:t>words</a:t>
            </a:r>
            <a:r>
              <a:rPr sz="2550" spc="-70" dirty="0">
                <a:solidFill>
                  <a:srgbClr val="600058"/>
                </a:solidFill>
                <a:latin typeface="Calibri"/>
                <a:cs typeface="Calibri"/>
              </a:rPr>
              <a:t> </a:t>
            </a:r>
            <a:r>
              <a:rPr sz="2550" spc="-10" dirty="0">
                <a:solidFill>
                  <a:srgbClr val="600058"/>
                </a:solidFill>
                <a:latin typeface="Calibri"/>
                <a:cs typeface="Calibri"/>
              </a:rPr>
              <a:t>attend </a:t>
            </a:r>
            <a:r>
              <a:rPr sz="2550" dirty="0">
                <a:solidFill>
                  <a:srgbClr val="600058"/>
                </a:solidFill>
                <a:latin typeface="Calibri"/>
                <a:cs typeface="Calibri"/>
              </a:rPr>
              <a:t>to</a:t>
            </a:r>
            <a:r>
              <a:rPr sz="2550" spc="-25" dirty="0">
                <a:solidFill>
                  <a:srgbClr val="600058"/>
                </a:solidFill>
                <a:latin typeface="Calibri"/>
                <a:cs typeface="Calibri"/>
              </a:rPr>
              <a:t> </a:t>
            </a:r>
            <a:r>
              <a:rPr sz="2550" dirty="0">
                <a:solidFill>
                  <a:srgbClr val="600058"/>
                </a:solidFill>
                <a:latin typeface="Calibri"/>
                <a:cs typeface="Calibri"/>
              </a:rPr>
              <a:t>all</a:t>
            </a:r>
            <a:r>
              <a:rPr sz="2550" spc="-80" dirty="0">
                <a:solidFill>
                  <a:srgbClr val="600058"/>
                </a:solidFill>
                <a:latin typeface="Calibri"/>
                <a:cs typeface="Calibri"/>
              </a:rPr>
              <a:t> </a:t>
            </a:r>
            <a:r>
              <a:rPr sz="2550" dirty="0">
                <a:solidFill>
                  <a:srgbClr val="600058"/>
                </a:solidFill>
                <a:latin typeface="Calibri"/>
                <a:cs typeface="Calibri"/>
              </a:rPr>
              <a:t>words</a:t>
            </a:r>
            <a:r>
              <a:rPr sz="2550" spc="-110" dirty="0">
                <a:solidFill>
                  <a:srgbClr val="600058"/>
                </a:solidFill>
                <a:latin typeface="Calibri"/>
                <a:cs typeface="Calibri"/>
              </a:rPr>
              <a:t> </a:t>
            </a:r>
            <a:r>
              <a:rPr sz="2550" spc="-25" dirty="0">
                <a:solidFill>
                  <a:srgbClr val="600058"/>
                </a:solidFill>
                <a:latin typeface="Calibri"/>
                <a:cs typeface="Calibri"/>
              </a:rPr>
              <a:t>in</a:t>
            </a:r>
            <a:endParaRPr sz="2550">
              <a:latin typeface="Calibri"/>
              <a:cs typeface="Calibri"/>
            </a:endParaRPr>
          </a:p>
          <a:p>
            <a:pPr marL="84455" marR="151765">
              <a:lnSpc>
                <a:spcPts val="3000"/>
              </a:lnSpc>
              <a:spcBef>
                <a:spcPts val="70"/>
              </a:spcBef>
            </a:pPr>
            <a:r>
              <a:rPr sz="2550" dirty="0">
                <a:solidFill>
                  <a:srgbClr val="600058"/>
                </a:solidFill>
                <a:latin typeface="Calibri"/>
                <a:cs typeface="Calibri"/>
              </a:rPr>
              <a:t>previous</a:t>
            </a:r>
            <a:r>
              <a:rPr sz="2550" spc="-120" dirty="0">
                <a:solidFill>
                  <a:srgbClr val="600058"/>
                </a:solidFill>
                <a:latin typeface="Calibri"/>
                <a:cs typeface="Calibri"/>
              </a:rPr>
              <a:t> </a:t>
            </a:r>
            <a:r>
              <a:rPr sz="2550" spc="-10" dirty="0">
                <a:solidFill>
                  <a:srgbClr val="600058"/>
                </a:solidFill>
                <a:latin typeface="Calibri"/>
                <a:cs typeface="Calibri"/>
              </a:rPr>
              <a:t>layer; </a:t>
            </a:r>
            <a:r>
              <a:rPr sz="2550" dirty="0">
                <a:solidFill>
                  <a:srgbClr val="600058"/>
                </a:solidFill>
                <a:latin typeface="Calibri"/>
                <a:cs typeface="Calibri"/>
              </a:rPr>
              <a:t>most</a:t>
            </a:r>
            <a:r>
              <a:rPr sz="2550" spc="-85" dirty="0">
                <a:solidFill>
                  <a:srgbClr val="600058"/>
                </a:solidFill>
                <a:latin typeface="Calibri"/>
                <a:cs typeface="Calibri"/>
              </a:rPr>
              <a:t> </a:t>
            </a:r>
            <a:r>
              <a:rPr sz="2550" dirty="0">
                <a:solidFill>
                  <a:srgbClr val="600058"/>
                </a:solidFill>
                <a:latin typeface="Calibri"/>
                <a:cs typeface="Calibri"/>
              </a:rPr>
              <a:t>arrows</a:t>
            </a:r>
            <a:r>
              <a:rPr sz="2550" spc="-75" dirty="0">
                <a:solidFill>
                  <a:srgbClr val="600058"/>
                </a:solidFill>
                <a:latin typeface="Calibri"/>
                <a:cs typeface="Calibri"/>
              </a:rPr>
              <a:t> </a:t>
            </a:r>
            <a:r>
              <a:rPr sz="2550" spc="-20" dirty="0">
                <a:solidFill>
                  <a:srgbClr val="600058"/>
                </a:solidFill>
                <a:latin typeface="Calibri"/>
                <a:cs typeface="Calibri"/>
              </a:rPr>
              <a:t>here</a:t>
            </a:r>
            <a:endParaRPr sz="2550">
              <a:latin typeface="Calibri"/>
              <a:cs typeface="Calibri"/>
            </a:endParaRPr>
          </a:p>
          <a:p>
            <a:pPr marL="84455">
              <a:lnSpc>
                <a:spcPts val="2990"/>
              </a:lnSpc>
            </a:pPr>
            <a:r>
              <a:rPr sz="2550" dirty="0">
                <a:solidFill>
                  <a:srgbClr val="600058"/>
                </a:solidFill>
                <a:latin typeface="Calibri"/>
                <a:cs typeface="Calibri"/>
              </a:rPr>
              <a:t>are</a:t>
            </a:r>
            <a:r>
              <a:rPr sz="2550" spc="-10" dirty="0">
                <a:solidFill>
                  <a:srgbClr val="600058"/>
                </a:solidFill>
                <a:latin typeface="Calibri"/>
                <a:cs typeface="Calibri"/>
              </a:rPr>
              <a:t> omitted</a:t>
            </a:r>
            <a:endParaRPr sz="2550">
              <a:latin typeface="Calibri"/>
              <a:cs typeface="Calibri"/>
            </a:endParaRPr>
          </a:p>
        </p:txBody>
      </p:sp>
      <p:sp>
        <p:nvSpPr>
          <p:cNvPr id="32" name="object 32"/>
          <p:cNvSpPr txBox="1">
            <a:spLocks noGrp="1"/>
          </p:cNvSpPr>
          <p:nvPr>
            <p:ph type="sldNum" sz="quarter" idx="7"/>
          </p:nvPr>
        </p:nvSpPr>
        <p:spPr>
          <a:xfrm>
            <a:off x="311150" y="6465490"/>
            <a:ext cx="428942" cy="28471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186690">
              <a:lnSpc>
                <a:spcPts val="1450"/>
              </a:lnSpc>
            </a:pPr>
            <a:fld id="{81D60167-4931-47E6-BA6A-407CBD079E47}" type="slidenum">
              <a:rPr lang="en-US" altLang="ja-JP" spc="-50" smtClean="0"/>
              <a:pPr marL="186690">
                <a:lnSpc>
                  <a:spcPts val="1450"/>
                </a:lnSpc>
              </a:pPr>
              <a:t>102</a:t>
            </a:fld>
            <a:endParaRPr spc="-25" dirty="0"/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97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/>
              <a:t>Attention</a:t>
            </a:r>
            <a:r>
              <a:rPr spc="-50" dirty="0"/>
              <a:t> </a:t>
            </a:r>
            <a:r>
              <a:rPr dirty="0"/>
              <a:t>is</a:t>
            </a:r>
            <a:r>
              <a:rPr spc="-70" dirty="0"/>
              <a:t> </a:t>
            </a:r>
            <a:r>
              <a:rPr spc="-10" dirty="0">
                <a:solidFill>
                  <a:srgbClr val="00AF50"/>
                </a:solidFill>
              </a:rPr>
              <a:t>great!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85457" y="1083661"/>
            <a:ext cx="10876280" cy="3689350"/>
          </a:xfrm>
          <a:prstGeom prst="rect">
            <a:avLst/>
          </a:prstGeom>
        </p:spPr>
        <p:txBody>
          <a:bodyPr vert="horz" wrap="square" lIns="0" tIns="8763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690"/>
              </a:spcBef>
              <a:buClr>
                <a:srgbClr val="8B1515"/>
              </a:buClr>
              <a:buFont typeface="Times New Roman"/>
              <a:buChar char="•"/>
              <a:tabLst>
                <a:tab pos="355600" algn="l"/>
              </a:tabLst>
            </a:pPr>
            <a:r>
              <a:rPr sz="2400" dirty="0">
                <a:latin typeface="Calibri"/>
                <a:cs typeface="Calibri"/>
              </a:rPr>
              <a:t>Attention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significantly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0AF50"/>
                </a:solidFill>
                <a:latin typeface="Calibri"/>
                <a:cs typeface="Calibri"/>
              </a:rPr>
              <a:t>improves</a:t>
            </a:r>
            <a:r>
              <a:rPr sz="2400" spc="-40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0AF50"/>
                </a:solidFill>
                <a:latin typeface="Calibri"/>
                <a:cs typeface="Calibri"/>
              </a:rPr>
              <a:t>NMT</a:t>
            </a:r>
            <a:r>
              <a:rPr sz="2400" spc="-55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00AF50"/>
                </a:solidFill>
                <a:latin typeface="Calibri"/>
                <a:cs typeface="Calibri"/>
              </a:rPr>
              <a:t>performance</a:t>
            </a:r>
            <a:endParaRPr sz="2400">
              <a:latin typeface="Calibri"/>
              <a:cs typeface="Calibri"/>
            </a:endParaRPr>
          </a:p>
          <a:p>
            <a:pPr marL="699135" lvl="1" indent="-228600">
              <a:lnSpc>
                <a:spcPct val="100000"/>
              </a:lnSpc>
              <a:spcBef>
                <a:spcPts val="525"/>
              </a:spcBef>
              <a:buClr>
                <a:srgbClr val="007B92"/>
              </a:buClr>
              <a:buFont typeface="Times New Roman"/>
              <a:buChar char="•"/>
              <a:tabLst>
                <a:tab pos="699135" algn="l"/>
              </a:tabLst>
            </a:pPr>
            <a:r>
              <a:rPr sz="2000" dirty="0">
                <a:latin typeface="Calibri"/>
                <a:cs typeface="Calibri"/>
              </a:rPr>
              <a:t>It’s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very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useful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to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allow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decoder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to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focus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on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certain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parts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of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1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source</a:t>
            </a:r>
            <a:endParaRPr sz="20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500"/>
              </a:spcBef>
              <a:buClr>
                <a:srgbClr val="8B1515"/>
              </a:buClr>
              <a:buFont typeface="Times New Roman"/>
              <a:buChar char="•"/>
              <a:tabLst>
                <a:tab pos="355600" algn="l"/>
              </a:tabLst>
            </a:pPr>
            <a:r>
              <a:rPr sz="2400" dirty="0">
                <a:latin typeface="Calibri"/>
                <a:cs typeface="Calibri"/>
              </a:rPr>
              <a:t>Attention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provides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0AF50"/>
                </a:solidFill>
                <a:latin typeface="Calibri"/>
                <a:cs typeface="Calibri"/>
              </a:rPr>
              <a:t>more</a:t>
            </a:r>
            <a:r>
              <a:rPr sz="2400" spc="-50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00AF50"/>
                </a:solidFill>
                <a:latin typeface="Calibri"/>
                <a:cs typeface="Calibri"/>
              </a:rPr>
              <a:t>“human-</a:t>
            </a:r>
            <a:r>
              <a:rPr sz="2400" dirty="0">
                <a:solidFill>
                  <a:srgbClr val="00AF50"/>
                </a:solidFill>
                <a:latin typeface="Calibri"/>
                <a:cs typeface="Calibri"/>
              </a:rPr>
              <a:t>like”</a:t>
            </a:r>
            <a:r>
              <a:rPr sz="2400" spc="-5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0AF50"/>
                </a:solidFill>
                <a:latin typeface="Calibri"/>
                <a:cs typeface="Calibri"/>
              </a:rPr>
              <a:t>model</a:t>
            </a:r>
            <a:r>
              <a:rPr sz="2400" spc="-30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MT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process</a:t>
            </a:r>
            <a:endParaRPr sz="2400">
              <a:latin typeface="Calibri"/>
              <a:cs typeface="Calibri"/>
            </a:endParaRPr>
          </a:p>
          <a:p>
            <a:pPr marL="699135" lvl="1" indent="-228600">
              <a:lnSpc>
                <a:spcPct val="100000"/>
              </a:lnSpc>
              <a:spcBef>
                <a:spcPts val="525"/>
              </a:spcBef>
              <a:buClr>
                <a:srgbClr val="007B92"/>
              </a:buClr>
              <a:buFont typeface="Times New Roman"/>
              <a:buChar char="•"/>
              <a:tabLst>
                <a:tab pos="699135" algn="l"/>
              </a:tabLst>
            </a:pPr>
            <a:r>
              <a:rPr sz="2000" dirty="0">
                <a:latin typeface="Calibri"/>
                <a:cs typeface="Calibri"/>
              </a:rPr>
              <a:t>You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can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look</a:t>
            </a:r>
            <a:r>
              <a:rPr sz="2000" spc="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back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at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source</a:t>
            </a:r>
            <a:r>
              <a:rPr sz="2000" spc="1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sentence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while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translating,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rather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than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needing</a:t>
            </a:r>
            <a:r>
              <a:rPr sz="2000" spc="-7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to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remember</a:t>
            </a:r>
            <a:r>
              <a:rPr sz="2000" spc="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it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spc="-25" dirty="0">
                <a:latin typeface="Calibri"/>
                <a:cs typeface="Calibri"/>
              </a:rPr>
              <a:t>all</a:t>
            </a:r>
            <a:endParaRPr sz="20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580"/>
              </a:spcBef>
              <a:buClr>
                <a:srgbClr val="8B1515"/>
              </a:buClr>
              <a:buFont typeface="Times New Roman"/>
              <a:buChar char="•"/>
              <a:tabLst>
                <a:tab pos="355600" algn="l"/>
              </a:tabLst>
            </a:pPr>
            <a:r>
              <a:rPr sz="2400" dirty="0">
                <a:latin typeface="Calibri"/>
                <a:cs typeface="Calibri"/>
              </a:rPr>
              <a:t>Attention</a:t>
            </a:r>
            <a:r>
              <a:rPr sz="2400" spc="-110" dirty="0"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0AF50"/>
                </a:solidFill>
                <a:latin typeface="Calibri"/>
                <a:cs typeface="Calibri"/>
              </a:rPr>
              <a:t>solves</a:t>
            </a:r>
            <a:r>
              <a:rPr sz="2400" spc="-55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0AF50"/>
                </a:solidFill>
                <a:latin typeface="Calibri"/>
                <a:cs typeface="Calibri"/>
              </a:rPr>
              <a:t>the</a:t>
            </a:r>
            <a:r>
              <a:rPr sz="2400" spc="-20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0AF50"/>
                </a:solidFill>
                <a:latin typeface="Calibri"/>
                <a:cs typeface="Calibri"/>
              </a:rPr>
              <a:t>bottleneck</a:t>
            </a:r>
            <a:r>
              <a:rPr sz="2400" spc="-60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00AF50"/>
                </a:solidFill>
                <a:latin typeface="Calibri"/>
                <a:cs typeface="Calibri"/>
              </a:rPr>
              <a:t>problem</a:t>
            </a:r>
            <a:endParaRPr sz="2400">
              <a:latin typeface="Calibri"/>
              <a:cs typeface="Calibri"/>
            </a:endParaRPr>
          </a:p>
          <a:p>
            <a:pPr marL="699135" lvl="1" indent="-228600">
              <a:lnSpc>
                <a:spcPct val="100000"/>
              </a:lnSpc>
              <a:spcBef>
                <a:spcPts val="520"/>
              </a:spcBef>
              <a:buClr>
                <a:srgbClr val="007B92"/>
              </a:buClr>
              <a:buFont typeface="Times New Roman"/>
              <a:buChar char="•"/>
              <a:tabLst>
                <a:tab pos="699135" algn="l"/>
              </a:tabLst>
            </a:pPr>
            <a:r>
              <a:rPr sz="2000" dirty="0">
                <a:latin typeface="Calibri"/>
                <a:cs typeface="Calibri"/>
              </a:rPr>
              <a:t>Attention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allows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decoder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to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look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directly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at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source;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bypass</a:t>
            </a:r>
            <a:r>
              <a:rPr sz="2000" spc="-7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bottleneck</a:t>
            </a:r>
            <a:endParaRPr sz="20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505"/>
              </a:spcBef>
              <a:buClr>
                <a:srgbClr val="8B1515"/>
              </a:buClr>
              <a:buFont typeface="Times New Roman"/>
              <a:buChar char="•"/>
              <a:tabLst>
                <a:tab pos="355600" algn="l"/>
              </a:tabLst>
            </a:pPr>
            <a:r>
              <a:rPr sz="2400" dirty="0">
                <a:latin typeface="Calibri"/>
                <a:cs typeface="Calibri"/>
              </a:rPr>
              <a:t>Attention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0AF50"/>
                </a:solidFill>
                <a:latin typeface="Calibri"/>
                <a:cs typeface="Calibri"/>
              </a:rPr>
              <a:t>helps</a:t>
            </a:r>
            <a:r>
              <a:rPr sz="2400" spc="-30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0AF50"/>
                </a:solidFill>
                <a:latin typeface="Calibri"/>
                <a:cs typeface="Calibri"/>
              </a:rPr>
              <a:t>with</a:t>
            </a:r>
            <a:r>
              <a:rPr sz="2400" spc="-50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0AF50"/>
                </a:solidFill>
                <a:latin typeface="Calibri"/>
                <a:cs typeface="Calibri"/>
              </a:rPr>
              <a:t>the</a:t>
            </a:r>
            <a:r>
              <a:rPr sz="2400" spc="-60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0AF50"/>
                </a:solidFill>
                <a:latin typeface="Calibri"/>
                <a:cs typeface="Calibri"/>
              </a:rPr>
              <a:t>vanishing</a:t>
            </a:r>
            <a:r>
              <a:rPr sz="2400" spc="-65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0AF50"/>
                </a:solidFill>
                <a:latin typeface="Calibri"/>
                <a:cs typeface="Calibri"/>
              </a:rPr>
              <a:t>gradient</a:t>
            </a:r>
            <a:r>
              <a:rPr sz="2400" spc="-40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00AF50"/>
                </a:solidFill>
                <a:latin typeface="Calibri"/>
                <a:cs typeface="Calibri"/>
              </a:rPr>
              <a:t>problem</a:t>
            </a:r>
            <a:endParaRPr sz="2400">
              <a:latin typeface="Calibri"/>
              <a:cs typeface="Calibri"/>
            </a:endParaRPr>
          </a:p>
          <a:p>
            <a:pPr marL="699135" lvl="1" indent="-228600">
              <a:lnSpc>
                <a:spcPct val="100000"/>
              </a:lnSpc>
              <a:spcBef>
                <a:spcPts val="525"/>
              </a:spcBef>
              <a:buClr>
                <a:srgbClr val="007B92"/>
              </a:buClr>
              <a:buFont typeface="Times New Roman"/>
              <a:buChar char="•"/>
              <a:tabLst>
                <a:tab pos="699135" algn="l"/>
              </a:tabLst>
            </a:pPr>
            <a:r>
              <a:rPr sz="2000" dirty="0">
                <a:latin typeface="Calibri"/>
                <a:cs typeface="Calibri"/>
              </a:rPr>
              <a:t>Provides</a:t>
            </a:r>
            <a:r>
              <a:rPr sz="2000" spc="-8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shortcut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to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faraway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states</a:t>
            </a:r>
            <a:endParaRPr sz="20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580"/>
              </a:spcBef>
              <a:buClr>
                <a:srgbClr val="8B1515"/>
              </a:buClr>
              <a:buFont typeface="Times New Roman"/>
              <a:buChar char="•"/>
              <a:tabLst>
                <a:tab pos="355600" algn="l"/>
              </a:tabLst>
            </a:pPr>
            <a:r>
              <a:rPr sz="2400" dirty="0">
                <a:latin typeface="Calibri"/>
                <a:cs typeface="Calibri"/>
              </a:rPr>
              <a:t>Attention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provides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0AF50"/>
                </a:solidFill>
                <a:latin typeface="Calibri"/>
                <a:cs typeface="Calibri"/>
              </a:rPr>
              <a:t>some</a:t>
            </a:r>
            <a:r>
              <a:rPr sz="2400" spc="-70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00AF50"/>
                </a:solidFill>
                <a:latin typeface="Calibri"/>
                <a:cs typeface="Calibri"/>
              </a:rPr>
              <a:t>interpretability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43292" y="4757102"/>
            <a:ext cx="8342630" cy="1112520"/>
          </a:xfrm>
          <a:prstGeom prst="rect">
            <a:avLst/>
          </a:prstGeom>
        </p:spPr>
        <p:txBody>
          <a:bodyPr vert="horz" wrap="square" lIns="0" tIns="6921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545"/>
              </a:spcBef>
              <a:buClr>
                <a:srgbClr val="007B92"/>
              </a:buClr>
              <a:buFont typeface="Times New Roman"/>
              <a:buChar char="•"/>
              <a:tabLst>
                <a:tab pos="241300" algn="l"/>
              </a:tabLst>
            </a:pPr>
            <a:r>
              <a:rPr sz="2000" dirty="0">
                <a:latin typeface="Calibri"/>
                <a:cs typeface="Calibri"/>
              </a:rPr>
              <a:t>By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inspecting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attention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distribution,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we</a:t>
            </a:r>
            <a:r>
              <a:rPr sz="2000" spc="-6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see</a:t>
            </a:r>
            <a:r>
              <a:rPr sz="2000" spc="-7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what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decoder</a:t>
            </a:r>
            <a:r>
              <a:rPr sz="2000" spc="-6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was</a:t>
            </a:r>
            <a:r>
              <a:rPr sz="2000" spc="-7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focusing</a:t>
            </a:r>
            <a:r>
              <a:rPr sz="2000" spc="-85" dirty="0">
                <a:latin typeface="Calibri"/>
                <a:cs typeface="Calibri"/>
              </a:rPr>
              <a:t> </a:t>
            </a:r>
            <a:r>
              <a:rPr sz="2000" spc="-25" dirty="0">
                <a:latin typeface="Calibri"/>
                <a:cs typeface="Calibri"/>
              </a:rPr>
              <a:t>on</a:t>
            </a:r>
            <a:endParaRPr sz="20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455"/>
              </a:spcBef>
              <a:buClr>
                <a:srgbClr val="007B92"/>
              </a:buClr>
              <a:buFont typeface="Times New Roman"/>
              <a:buChar char="•"/>
              <a:tabLst>
                <a:tab pos="241300" algn="l"/>
              </a:tabLst>
            </a:pPr>
            <a:r>
              <a:rPr sz="2000" dirty="0">
                <a:latin typeface="Calibri"/>
                <a:cs typeface="Calibri"/>
              </a:rPr>
              <a:t>We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get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(soft)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AF50"/>
                </a:solidFill>
                <a:latin typeface="Calibri"/>
                <a:cs typeface="Calibri"/>
              </a:rPr>
              <a:t>alignment</a:t>
            </a:r>
            <a:r>
              <a:rPr sz="2000" spc="-20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AF50"/>
                </a:solidFill>
                <a:latin typeface="Calibri"/>
                <a:cs typeface="Calibri"/>
              </a:rPr>
              <a:t>for</a:t>
            </a:r>
            <a:r>
              <a:rPr sz="2000" spc="-40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00AF50"/>
                </a:solidFill>
                <a:latin typeface="Calibri"/>
                <a:cs typeface="Calibri"/>
              </a:rPr>
              <a:t>free</a:t>
            </a:r>
            <a:r>
              <a:rPr sz="2000" spc="-10" dirty="0">
                <a:latin typeface="Calibri"/>
                <a:cs typeface="Calibri"/>
              </a:rPr>
              <a:t>!</a:t>
            </a:r>
            <a:endParaRPr sz="20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450"/>
              </a:spcBef>
              <a:buClr>
                <a:srgbClr val="007B92"/>
              </a:buClr>
              <a:buFont typeface="Times New Roman"/>
              <a:buChar char="•"/>
              <a:tabLst>
                <a:tab pos="241300" algn="l"/>
              </a:tabLst>
            </a:pPr>
            <a:r>
              <a:rPr sz="2000" dirty="0">
                <a:latin typeface="Calibri"/>
                <a:cs typeface="Calibri"/>
              </a:rPr>
              <a:t>The</a:t>
            </a:r>
            <a:r>
              <a:rPr sz="2000" spc="-6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network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just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learned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alignment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by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itself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85457" y="5907087"/>
            <a:ext cx="8065134" cy="3346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25"/>
              </a:spcBef>
              <a:buClr>
                <a:srgbClr val="8B1515"/>
              </a:buClr>
              <a:buFont typeface="Times New Roman"/>
              <a:buChar char="•"/>
              <a:tabLst>
                <a:tab pos="355600" algn="l"/>
              </a:tabLst>
            </a:pPr>
            <a:r>
              <a:rPr sz="2000" dirty="0">
                <a:latin typeface="Calibri"/>
                <a:cs typeface="Calibri"/>
              </a:rPr>
              <a:t>(</a:t>
            </a:r>
            <a:r>
              <a:rPr sz="2000" dirty="0">
                <a:solidFill>
                  <a:srgbClr val="EC8585"/>
                </a:solidFill>
                <a:latin typeface="Calibri"/>
                <a:cs typeface="Calibri"/>
              </a:rPr>
              <a:t>One</a:t>
            </a:r>
            <a:r>
              <a:rPr sz="2000" spc="-65" dirty="0">
                <a:solidFill>
                  <a:srgbClr val="EC8585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EC8585"/>
                </a:solidFill>
                <a:latin typeface="Calibri"/>
                <a:cs typeface="Calibri"/>
              </a:rPr>
              <a:t>issue</a:t>
            </a:r>
            <a:r>
              <a:rPr sz="2000" spc="-20" dirty="0">
                <a:solidFill>
                  <a:srgbClr val="EC8585"/>
                </a:solidFill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–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attention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has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i="1" dirty="0">
                <a:latin typeface="Calibri"/>
                <a:cs typeface="Calibri"/>
              </a:rPr>
              <a:t>quadratic</a:t>
            </a:r>
            <a:r>
              <a:rPr sz="2000" i="1" spc="-6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cost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with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respect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to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sequence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length)</a:t>
            </a:r>
            <a:endParaRPr sz="2000">
              <a:latin typeface="Calibri"/>
              <a:cs typeface="Calibri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9770616" y="4998845"/>
          <a:ext cx="2110738" cy="15468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17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17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17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17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179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178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8671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671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671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671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58585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" name="object 7"/>
          <p:cNvSpPr txBox="1"/>
          <p:nvPr/>
        </p:nvSpPr>
        <p:spPr>
          <a:xfrm>
            <a:off x="9849062" y="4794884"/>
            <a:ext cx="196215" cy="19748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z="1200" spc="-25" dirty="0">
                <a:latin typeface="Arial"/>
                <a:cs typeface="Arial"/>
              </a:rPr>
              <a:t>he</a:t>
            </a:r>
            <a:endParaRPr sz="12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200819" y="4810154"/>
            <a:ext cx="196215" cy="18224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430"/>
              </a:lnSpc>
            </a:pPr>
            <a:r>
              <a:rPr sz="1200" spc="-25" dirty="0">
                <a:latin typeface="Arial"/>
                <a:cs typeface="Arial"/>
              </a:rPr>
              <a:t>hit</a:t>
            </a:r>
            <a:endParaRPr sz="12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553531" y="4760921"/>
            <a:ext cx="196215" cy="23177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z="1200" spc="-25" dirty="0">
                <a:latin typeface="Arial"/>
                <a:cs typeface="Arial"/>
              </a:rPr>
              <a:t>me</a:t>
            </a:r>
            <a:endParaRPr sz="12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905575" y="4691712"/>
            <a:ext cx="196215" cy="30099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z="1200" spc="-20" dirty="0">
                <a:latin typeface="Arial"/>
                <a:cs typeface="Arial"/>
              </a:rPr>
              <a:t>with</a:t>
            </a:r>
            <a:endParaRPr sz="12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1257458" y="4882035"/>
            <a:ext cx="196215" cy="110489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430"/>
              </a:lnSpc>
            </a:pPr>
            <a:r>
              <a:rPr sz="1200" spc="-50" dirty="0">
                <a:latin typeface="Arial"/>
                <a:cs typeface="Arial"/>
              </a:rPr>
              <a:t>a</a:t>
            </a:r>
            <a:endParaRPr sz="12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1610171" y="4767760"/>
            <a:ext cx="196215" cy="22479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z="1200" spc="-25" dirty="0">
                <a:latin typeface="Arial"/>
                <a:cs typeface="Arial"/>
              </a:rPr>
              <a:t>pie</a:t>
            </a:r>
            <a:endParaRPr sz="12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641840" y="5029263"/>
            <a:ext cx="10160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latin typeface="Arial"/>
                <a:cs typeface="Arial"/>
              </a:rPr>
              <a:t>il</a:t>
            </a:r>
            <a:endParaRPr sz="12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9624441" y="5417184"/>
            <a:ext cx="11048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0" dirty="0">
                <a:latin typeface="Arial"/>
                <a:cs typeface="Arial"/>
              </a:rPr>
              <a:t>a</a:t>
            </a:r>
            <a:endParaRPr sz="12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9548241" y="5804534"/>
            <a:ext cx="18034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latin typeface="Arial"/>
                <a:cs typeface="Arial"/>
              </a:rPr>
              <a:t>m’</a:t>
            </a:r>
            <a:endParaRPr sz="12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9235058" y="6191567"/>
            <a:ext cx="50038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Arial"/>
                <a:cs typeface="Arial"/>
              </a:rPr>
              <a:t>entarté</a:t>
            </a:r>
            <a:endParaRPr sz="1200">
              <a:latin typeface="Arial"/>
              <a:cs typeface="Arial"/>
            </a:endParaRPr>
          </a:p>
        </p:txBody>
      </p:sp>
      <p:pic>
        <p:nvPicPr>
          <p:cNvPr id="17" name="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485618" y="399755"/>
            <a:ext cx="1957463" cy="1504736"/>
          </a:xfrm>
          <a:prstGeom prst="rect">
            <a:avLst/>
          </a:prstGeom>
        </p:spPr>
      </p:pic>
      <p:sp>
        <p:nvSpPr>
          <p:cNvPr id="18" name="object 18"/>
          <p:cNvSpPr txBox="1">
            <a:spLocks noGrp="1"/>
          </p:cNvSpPr>
          <p:nvPr>
            <p:ph type="sldNum" sz="quarter" idx="7"/>
          </p:nvPr>
        </p:nvSpPr>
        <p:spPr>
          <a:xfrm>
            <a:off x="311150" y="6465490"/>
            <a:ext cx="428942" cy="28471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186690">
              <a:lnSpc>
                <a:spcPts val="1450"/>
              </a:lnSpc>
            </a:pPr>
            <a:fld id="{81D60167-4931-47E6-BA6A-407CBD079E47}" type="slidenum">
              <a:rPr lang="en-US" altLang="ja-JP" spc="-50" smtClean="0"/>
              <a:pPr marL="186690">
                <a:lnSpc>
                  <a:spcPts val="1450"/>
                </a:lnSpc>
              </a:pPr>
              <a:t>103</a:t>
            </a:fld>
            <a:endParaRPr spc="-25" dirty="0"/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97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/>
              <a:t>Attention</a:t>
            </a:r>
            <a:r>
              <a:rPr spc="-5" dirty="0"/>
              <a:t> </a:t>
            </a:r>
            <a:r>
              <a:rPr dirty="0"/>
              <a:t>is</a:t>
            </a:r>
            <a:r>
              <a:rPr spc="-10" dirty="0"/>
              <a:t> </a:t>
            </a:r>
            <a:r>
              <a:rPr dirty="0"/>
              <a:t>a</a:t>
            </a:r>
            <a:r>
              <a:rPr spc="-60" dirty="0"/>
              <a:t> </a:t>
            </a:r>
            <a:r>
              <a:rPr i="1" dirty="0">
                <a:latin typeface="Calibri"/>
                <a:cs typeface="Calibri"/>
              </a:rPr>
              <a:t>general</a:t>
            </a:r>
            <a:r>
              <a:rPr i="1" spc="-50" dirty="0">
                <a:latin typeface="Calibri"/>
                <a:cs typeface="Calibri"/>
              </a:rPr>
              <a:t> </a:t>
            </a:r>
            <a:r>
              <a:rPr dirty="0"/>
              <a:t>Deep</a:t>
            </a:r>
            <a:r>
              <a:rPr spc="-80" dirty="0"/>
              <a:t> </a:t>
            </a:r>
            <a:r>
              <a:rPr dirty="0"/>
              <a:t>Learning</a:t>
            </a:r>
            <a:r>
              <a:rPr spc="-30" dirty="0"/>
              <a:t> </a:t>
            </a:r>
            <a:r>
              <a:rPr spc="-10" dirty="0"/>
              <a:t>technique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xfrm>
            <a:off x="311150" y="6465490"/>
            <a:ext cx="428942" cy="28471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186690">
              <a:lnSpc>
                <a:spcPts val="1450"/>
              </a:lnSpc>
            </a:pPr>
            <a:fld id="{81D60167-4931-47E6-BA6A-407CBD079E47}" type="slidenum">
              <a:rPr lang="en-US" altLang="ja-JP" spc="-50" smtClean="0"/>
              <a:pPr marL="186690">
                <a:lnSpc>
                  <a:spcPts val="1450"/>
                </a:lnSpc>
              </a:pPr>
              <a:t>104</a:t>
            </a:fld>
            <a:endParaRPr spc="-25" dirty="0"/>
          </a:p>
        </p:txBody>
      </p:sp>
      <p:sp>
        <p:nvSpPr>
          <p:cNvPr id="3" name="object 3"/>
          <p:cNvSpPr txBox="1"/>
          <p:nvPr/>
        </p:nvSpPr>
        <p:spPr>
          <a:xfrm>
            <a:off x="485457" y="1158303"/>
            <a:ext cx="11037570" cy="1564640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355600" marR="5080" indent="-343535">
              <a:lnSpc>
                <a:spcPts val="2850"/>
              </a:lnSpc>
              <a:spcBef>
                <a:spcPts val="220"/>
              </a:spcBef>
              <a:buClr>
                <a:srgbClr val="8B1515"/>
              </a:buClr>
              <a:buFont typeface="Times New Roman"/>
              <a:buChar char="•"/>
              <a:tabLst>
                <a:tab pos="355600" algn="l"/>
              </a:tabLst>
            </a:pPr>
            <a:r>
              <a:rPr sz="2400" dirty="0">
                <a:latin typeface="Calibri"/>
                <a:cs typeface="Calibri"/>
              </a:rPr>
              <a:t>We’ve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seen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that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attention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great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way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to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improve</a:t>
            </a:r>
            <a:r>
              <a:rPr sz="2400" spc="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sequence-</a:t>
            </a:r>
            <a:r>
              <a:rPr sz="2400" spc="-10" dirty="0">
                <a:latin typeface="Calibri"/>
                <a:cs typeface="Calibri"/>
              </a:rPr>
              <a:t>to-</a:t>
            </a:r>
            <a:r>
              <a:rPr sz="2400" dirty="0">
                <a:latin typeface="Calibri"/>
                <a:cs typeface="Calibri"/>
              </a:rPr>
              <a:t>sequence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model </a:t>
            </a:r>
            <a:r>
              <a:rPr sz="2400" dirty="0">
                <a:latin typeface="Calibri"/>
                <a:cs typeface="Calibri"/>
              </a:rPr>
              <a:t>for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Machine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Translation.</a:t>
            </a:r>
            <a:endParaRPr sz="2400">
              <a:latin typeface="Calibri"/>
              <a:cs typeface="Calibri"/>
            </a:endParaRPr>
          </a:p>
          <a:p>
            <a:pPr marL="355600" marR="3950970" indent="-343535">
              <a:lnSpc>
                <a:spcPct val="101699"/>
              </a:lnSpc>
              <a:spcBef>
                <a:spcPts val="440"/>
              </a:spcBef>
              <a:buClr>
                <a:srgbClr val="8B1515"/>
              </a:buClr>
              <a:buFont typeface="Times New Roman"/>
              <a:buChar char="•"/>
              <a:tabLst>
                <a:tab pos="355600" algn="l"/>
              </a:tabLst>
            </a:pPr>
            <a:r>
              <a:rPr sz="2400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However</a:t>
            </a:r>
            <a:r>
              <a:rPr sz="2400" u="none" dirty="0">
                <a:latin typeface="Calibri"/>
                <a:cs typeface="Calibri"/>
              </a:rPr>
              <a:t>:</a:t>
            </a:r>
            <a:r>
              <a:rPr sz="2400" u="none" spc="-45" dirty="0">
                <a:latin typeface="Calibri"/>
                <a:cs typeface="Calibri"/>
              </a:rPr>
              <a:t> </a:t>
            </a:r>
            <a:r>
              <a:rPr sz="2400" u="none" dirty="0">
                <a:latin typeface="Calibri"/>
                <a:cs typeface="Calibri"/>
              </a:rPr>
              <a:t>You</a:t>
            </a:r>
            <a:r>
              <a:rPr sz="2400" u="none" spc="-55" dirty="0">
                <a:latin typeface="Calibri"/>
                <a:cs typeface="Calibri"/>
              </a:rPr>
              <a:t> </a:t>
            </a:r>
            <a:r>
              <a:rPr sz="2400" u="none" dirty="0">
                <a:latin typeface="Calibri"/>
                <a:cs typeface="Calibri"/>
              </a:rPr>
              <a:t>can</a:t>
            </a:r>
            <a:r>
              <a:rPr sz="2400" u="none" spc="-60" dirty="0">
                <a:latin typeface="Calibri"/>
                <a:cs typeface="Calibri"/>
              </a:rPr>
              <a:t> </a:t>
            </a:r>
            <a:r>
              <a:rPr sz="2400" u="none" dirty="0">
                <a:latin typeface="Calibri"/>
                <a:cs typeface="Calibri"/>
              </a:rPr>
              <a:t>use attention</a:t>
            </a:r>
            <a:r>
              <a:rPr sz="2400" u="none" spc="-60" dirty="0">
                <a:latin typeface="Calibri"/>
                <a:cs typeface="Calibri"/>
              </a:rPr>
              <a:t> </a:t>
            </a:r>
            <a:r>
              <a:rPr sz="2400" u="none" dirty="0">
                <a:latin typeface="Calibri"/>
                <a:cs typeface="Calibri"/>
              </a:rPr>
              <a:t>in</a:t>
            </a:r>
            <a:r>
              <a:rPr sz="2400" u="none" spc="5" dirty="0">
                <a:latin typeface="Calibri"/>
                <a:cs typeface="Calibri"/>
              </a:rPr>
              <a:t> </a:t>
            </a:r>
            <a:r>
              <a:rPr sz="2400" u="none" dirty="0">
                <a:solidFill>
                  <a:srgbClr val="FF2FED"/>
                </a:solidFill>
                <a:latin typeface="Calibri"/>
                <a:cs typeface="Calibri"/>
              </a:rPr>
              <a:t>many</a:t>
            </a:r>
            <a:r>
              <a:rPr sz="2400" u="none" spc="-105" dirty="0">
                <a:solidFill>
                  <a:srgbClr val="FF2FED"/>
                </a:solidFill>
                <a:latin typeface="Calibri"/>
                <a:cs typeface="Calibri"/>
              </a:rPr>
              <a:t> </a:t>
            </a:r>
            <a:r>
              <a:rPr sz="2400" u="none" spc="-10" dirty="0">
                <a:solidFill>
                  <a:srgbClr val="FF2FED"/>
                </a:solidFill>
                <a:latin typeface="Calibri"/>
                <a:cs typeface="Calibri"/>
              </a:rPr>
              <a:t>architectures </a:t>
            </a:r>
            <a:r>
              <a:rPr sz="2400" u="none" dirty="0">
                <a:latin typeface="Calibri"/>
                <a:cs typeface="Calibri"/>
              </a:rPr>
              <a:t>(not</a:t>
            </a:r>
            <a:r>
              <a:rPr sz="2400" u="none" spc="-35" dirty="0">
                <a:latin typeface="Calibri"/>
                <a:cs typeface="Calibri"/>
              </a:rPr>
              <a:t> </a:t>
            </a:r>
            <a:r>
              <a:rPr sz="2400" u="none" dirty="0">
                <a:latin typeface="Calibri"/>
                <a:cs typeface="Calibri"/>
              </a:rPr>
              <a:t>just</a:t>
            </a:r>
            <a:r>
              <a:rPr sz="2400" u="none" spc="-30" dirty="0">
                <a:latin typeface="Calibri"/>
                <a:cs typeface="Calibri"/>
              </a:rPr>
              <a:t> </a:t>
            </a:r>
            <a:r>
              <a:rPr sz="2400" u="none" dirty="0">
                <a:latin typeface="Calibri"/>
                <a:cs typeface="Calibri"/>
              </a:rPr>
              <a:t>seq2seq)</a:t>
            </a:r>
            <a:r>
              <a:rPr sz="2400" u="none" spc="-30" dirty="0">
                <a:latin typeface="Calibri"/>
                <a:cs typeface="Calibri"/>
              </a:rPr>
              <a:t> </a:t>
            </a:r>
            <a:r>
              <a:rPr sz="2400" u="none" dirty="0">
                <a:latin typeface="Calibri"/>
                <a:cs typeface="Calibri"/>
              </a:rPr>
              <a:t>and</a:t>
            </a:r>
            <a:r>
              <a:rPr sz="2400" u="none" spc="-55" dirty="0">
                <a:latin typeface="Calibri"/>
                <a:cs typeface="Calibri"/>
              </a:rPr>
              <a:t> </a:t>
            </a:r>
            <a:r>
              <a:rPr sz="2400" u="none" dirty="0">
                <a:solidFill>
                  <a:srgbClr val="FF2FED"/>
                </a:solidFill>
                <a:latin typeface="Calibri"/>
                <a:cs typeface="Calibri"/>
              </a:rPr>
              <a:t>many</a:t>
            </a:r>
            <a:r>
              <a:rPr sz="2400" u="none" spc="-100" dirty="0">
                <a:solidFill>
                  <a:srgbClr val="FF2FED"/>
                </a:solidFill>
                <a:latin typeface="Calibri"/>
                <a:cs typeface="Calibri"/>
              </a:rPr>
              <a:t> </a:t>
            </a:r>
            <a:r>
              <a:rPr sz="2400" u="none" dirty="0">
                <a:solidFill>
                  <a:srgbClr val="FF2FED"/>
                </a:solidFill>
                <a:latin typeface="Calibri"/>
                <a:cs typeface="Calibri"/>
              </a:rPr>
              <a:t>tasks </a:t>
            </a:r>
            <a:r>
              <a:rPr sz="2400" u="none" dirty="0">
                <a:latin typeface="Calibri"/>
                <a:cs typeface="Calibri"/>
              </a:rPr>
              <a:t>(not</a:t>
            </a:r>
            <a:r>
              <a:rPr sz="2400" u="none" spc="-35" dirty="0">
                <a:latin typeface="Calibri"/>
                <a:cs typeface="Calibri"/>
              </a:rPr>
              <a:t> </a:t>
            </a:r>
            <a:r>
              <a:rPr sz="2400" u="none" dirty="0">
                <a:latin typeface="Calibri"/>
                <a:cs typeface="Calibri"/>
              </a:rPr>
              <a:t>just</a:t>
            </a:r>
            <a:r>
              <a:rPr sz="2400" u="none" spc="-40" dirty="0">
                <a:latin typeface="Calibri"/>
                <a:cs typeface="Calibri"/>
              </a:rPr>
              <a:t> </a:t>
            </a:r>
            <a:r>
              <a:rPr sz="2400" u="none" spc="-25" dirty="0">
                <a:latin typeface="Calibri"/>
                <a:cs typeface="Calibri"/>
              </a:rPr>
              <a:t>MT)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9575" y="3123438"/>
            <a:ext cx="11372850" cy="1447800"/>
          </a:xfrm>
          <a:prstGeom prst="rect">
            <a:avLst/>
          </a:prstGeom>
          <a:ln w="19055">
            <a:solidFill>
              <a:srgbClr val="FF2FED"/>
            </a:solidFill>
          </a:ln>
        </p:spPr>
        <p:txBody>
          <a:bodyPr vert="horz" wrap="square" lIns="0" tIns="97790" rIns="0" bIns="0" rtlCol="0">
            <a:spAutoFit/>
          </a:bodyPr>
          <a:lstStyle/>
          <a:p>
            <a:pPr marL="431165" indent="-342900">
              <a:lnSpc>
                <a:spcPct val="100000"/>
              </a:lnSpc>
              <a:spcBef>
                <a:spcPts val="770"/>
              </a:spcBef>
              <a:buClr>
                <a:srgbClr val="8B1515"/>
              </a:buClr>
              <a:buFont typeface="Times New Roman"/>
              <a:buChar char="•"/>
              <a:tabLst>
                <a:tab pos="431165" algn="l"/>
              </a:tabLst>
            </a:pPr>
            <a:r>
              <a:rPr sz="2400" b="1" u="sng" dirty="0">
                <a:solidFill>
                  <a:srgbClr val="3986FF"/>
                </a:solidFill>
                <a:uFill>
                  <a:solidFill>
                    <a:srgbClr val="3986FF"/>
                  </a:solidFill>
                </a:uFill>
                <a:latin typeface="Calibri"/>
                <a:cs typeface="Calibri"/>
              </a:rPr>
              <a:t>More</a:t>
            </a:r>
            <a:r>
              <a:rPr sz="2400" b="1" u="sng" spc="-55" dirty="0">
                <a:solidFill>
                  <a:srgbClr val="3986FF"/>
                </a:solidFill>
                <a:uFill>
                  <a:solidFill>
                    <a:srgbClr val="3986FF"/>
                  </a:solidFill>
                </a:uFill>
                <a:latin typeface="Calibri"/>
                <a:cs typeface="Calibri"/>
              </a:rPr>
              <a:t> </a:t>
            </a:r>
            <a:r>
              <a:rPr sz="2400" b="1" u="sng" dirty="0">
                <a:solidFill>
                  <a:srgbClr val="3986FF"/>
                </a:solidFill>
                <a:uFill>
                  <a:solidFill>
                    <a:srgbClr val="3986FF"/>
                  </a:solidFill>
                </a:uFill>
                <a:latin typeface="Calibri"/>
                <a:cs typeface="Calibri"/>
              </a:rPr>
              <a:t>general</a:t>
            </a:r>
            <a:r>
              <a:rPr sz="2400" b="1" u="sng" spc="-40" dirty="0">
                <a:solidFill>
                  <a:srgbClr val="3986FF"/>
                </a:solidFill>
                <a:uFill>
                  <a:solidFill>
                    <a:srgbClr val="3986FF"/>
                  </a:solidFill>
                </a:uFill>
                <a:latin typeface="Calibri"/>
                <a:cs typeface="Calibri"/>
              </a:rPr>
              <a:t> </a:t>
            </a:r>
            <a:r>
              <a:rPr sz="2400" b="1" u="sng" dirty="0">
                <a:solidFill>
                  <a:srgbClr val="3986FF"/>
                </a:solidFill>
                <a:uFill>
                  <a:solidFill>
                    <a:srgbClr val="3986FF"/>
                  </a:solidFill>
                </a:uFill>
                <a:latin typeface="Calibri"/>
                <a:cs typeface="Calibri"/>
              </a:rPr>
              <a:t>definition</a:t>
            </a:r>
            <a:r>
              <a:rPr sz="2400" b="1" u="sng" spc="10" dirty="0">
                <a:solidFill>
                  <a:srgbClr val="3986FF"/>
                </a:solidFill>
                <a:uFill>
                  <a:solidFill>
                    <a:srgbClr val="3986FF"/>
                  </a:solidFill>
                </a:uFill>
                <a:latin typeface="Calibri"/>
                <a:cs typeface="Calibri"/>
              </a:rPr>
              <a:t> </a:t>
            </a:r>
            <a:r>
              <a:rPr sz="2400" b="1" u="sng" dirty="0">
                <a:solidFill>
                  <a:srgbClr val="3986FF"/>
                </a:solidFill>
                <a:uFill>
                  <a:solidFill>
                    <a:srgbClr val="3986FF"/>
                  </a:solidFill>
                </a:uFill>
                <a:latin typeface="Calibri"/>
                <a:cs typeface="Calibri"/>
              </a:rPr>
              <a:t>of</a:t>
            </a:r>
            <a:r>
              <a:rPr sz="2400" b="1" u="sng" spc="-55" dirty="0">
                <a:solidFill>
                  <a:srgbClr val="3986FF"/>
                </a:solidFill>
                <a:uFill>
                  <a:solidFill>
                    <a:srgbClr val="3986FF"/>
                  </a:solidFill>
                </a:uFill>
                <a:latin typeface="Calibri"/>
                <a:cs typeface="Calibri"/>
              </a:rPr>
              <a:t> </a:t>
            </a:r>
            <a:r>
              <a:rPr sz="2400" b="1" u="sng" spc="-10" dirty="0">
                <a:solidFill>
                  <a:srgbClr val="3986FF"/>
                </a:solidFill>
                <a:uFill>
                  <a:solidFill>
                    <a:srgbClr val="3986FF"/>
                  </a:solidFill>
                </a:uFill>
                <a:latin typeface="Calibri"/>
                <a:cs typeface="Calibri"/>
              </a:rPr>
              <a:t>attention</a:t>
            </a:r>
            <a:r>
              <a:rPr sz="2400" u="none" spc="-10" dirty="0">
                <a:latin typeface="Calibri"/>
                <a:cs typeface="Calibri"/>
              </a:rPr>
              <a:t>:</a:t>
            </a:r>
            <a:endParaRPr sz="2400">
              <a:latin typeface="Calibri"/>
              <a:cs typeface="Calibri"/>
            </a:endParaRPr>
          </a:p>
          <a:p>
            <a:pPr marL="775335" marR="113030" lvl="1" indent="-229235">
              <a:lnSpc>
                <a:spcPts val="2850"/>
              </a:lnSpc>
              <a:spcBef>
                <a:spcPts val="695"/>
              </a:spcBef>
              <a:buClr>
                <a:srgbClr val="007B92"/>
              </a:buClr>
              <a:buFont typeface="Times New Roman"/>
              <a:buChar char="•"/>
              <a:tabLst>
                <a:tab pos="775335" algn="l"/>
              </a:tabLst>
            </a:pPr>
            <a:r>
              <a:rPr sz="2400" dirty="0">
                <a:latin typeface="Calibri"/>
                <a:cs typeface="Calibri"/>
              </a:rPr>
              <a:t>Given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set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vector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i="1" dirty="0">
                <a:solidFill>
                  <a:srgbClr val="FF2FED"/>
                </a:solidFill>
                <a:latin typeface="Calibri"/>
                <a:cs typeface="Calibri"/>
              </a:rPr>
              <a:t>values</a:t>
            </a:r>
            <a:r>
              <a:rPr sz="2400" dirty="0">
                <a:latin typeface="Calibri"/>
                <a:cs typeface="Calibri"/>
              </a:rPr>
              <a:t>,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vector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i="1" dirty="0">
                <a:solidFill>
                  <a:srgbClr val="FF2FED"/>
                </a:solidFill>
                <a:latin typeface="Calibri"/>
                <a:cs typeface="Calibri"/>
              </a:rPr>
              <a:t>query</a:t>
            </a:r>
            <a:r>
              <a:rPr sz="2400" dirty="0">
                <a:latin typeface="Calibri"/>
                <a:cs typeface="Calibri"/>
              </a:rPr>
              <a:t>,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b="1" u="sng" dirty="0">
                <a:solidFill>
                  <a:srgbClr val="3986FF"/>
                </a:solidFill>
                <a:uFill>
                  <a:solidFill>
                    <a:srgbClr val="3986FF"/>
                  </a:solidFill>
                </a:uFill>
                <a:latin typeface="Calibri"/>
                <a:cs typeface="Calibri"/>
              </a:rPr>
              <a:t>attention</a:t>
            </a:r>
            <a:r>
              <a:rPr sz="2400" b="1" u="none" spc="-60" dirty="0">
                <a:solidFill>
                  <a:srgbClr val="3986FF"/>
                </a:solidFill>
                <a:latin typeface="Calibri"/>
                <a:cs typeface="Calibri"/>
              </a:rPr>
              <a:t> </a:t>
            </a:r>
            <a:r>
              <a:rPr sz="2400" u="none" dirty="0">
                <a:latin typeface="Calibri"/>
                <a:cs typeface="Calibri"/>
              </a:rPr>
              <a:t>is</a:t>
            </a:r>
            <a:r>
              <a:rPr sz="2400" u="none" spc="-40" dirty="0">
                <a:latin typeface="Calibri"/>
                <a:cs typeface="Calibri"/>
              </a:rPr>
              <a:t> </a:t>
            </a:r>
            <a:r>
              <a:rPr sz="2400" u="none" dirty="0">
                <a:latin typeface="Calibri"/>
                <a:cs typeface="Calibri"/>
              </a:rPr>
              <a:t>a</a:t>
            </a:r>
            <a:r>
              <a:rPr sz="2400" u="none" spc="-25" dirty="0">
                <a:latin typeface="Calibri"/>
                <a:cs typeface="Calibri"/>
              </a:rPr>
              <a:t> </a:t>
            </a:r>
            <a:r>
              <a:rPr sz="2400" u="none" dirty="0">
                <a:latin typeface="Calibri"/>
                <a:cs typeface="Calibri"/>
              </a:rPr>
              <a:t>technique to</a:t>
            </a:r>
            <a:r>
              <a:rPr sz="2400" u="none" spc="-60" dirty="0">
                <a:latin typeface="Calibri"/>
                <a:cs typeface="Calibri"/>
              </a:rPr>
              <a:t> </a:t>
            </a:r>
            <a:r>
              <a:rPr sz="2400" u="none" spc="-10" dirty="0">
                <a:latin typeface="Calibri"/>
                <a:cs typeface="Calibri"/>
              </a:rPr>
              <a:t>compute </a:t>
            </a:r>
            <a:r>
              <a:rPr sz="2400" u="none" dirty="0">
                <a:latin typeface="Calibri"/>
                <a:cs typeface="Calibri"/>
              </a:rPr>
              <a:t>a weighted</a:t>
            </a:r>
            <a:r>
              <a:rPr sz="2400" u="none" spc="-25" dirty="0">
                <a:latin typeface="Calibri"/>
                <a:cs typeface="Calibri"/>
              </a:rPr>
              <a:t> </a:t>
            </a:r>
            <a:r>
              <a:rPr sz="2400" u="none" dirty="0">
                <a:latin typeface="Calibri"/>
                <a:cs typeface="Calibri"/>
              </a:rPr>
              <a:t>sum</a:t>
            </a:r>
            <a:r>
              <a:rPr sz="2400" u="none" spc="-85" dirty="0">
                <a:latin typeface="Calibri"/>
                <a:cs typeface="Calibri"/>
              </a:rPr>
              <a:t> </a:t>
            </a:r>
            <a:r>
              <a:rPr sz="2400" u="none" dirty="0">
                <a:latin typeface="Calibri"/>
                <a:cs typeface="Calibri"/>
              </a:rPr>
              <a:t>of</a:t>
            </a:r>
            <a:r>
              <a:rPr sz="2400" u="none" spc="-30" dirty="0">
                <a:latin typeface="Calibri"/>
                <a:cs typeface="Calibri"/>
              </a:rPr>
              <a:t> </a:t>
            </a:r>
            <a:r>
              <a:rPr sz="2400" u="none" dirty="0">
                <a:latin typeface="Calibri"/>
                <a:cs typeface="Calibri"/>
              </a:rPr>
              <a:t>the</a:t>
            </a:r>
            <a:r>
              <a:rPr sz="2400" u="none" spc="-35" dirty="0">
                <a:latin typeface="Calibri"/>
                <a:cs typeface="Calibri"/>
              </a:rPr>
              <a:t> </a:t>
            </a:r>
            <a:r>
              <a:rPr sz="2400" u="none" dirty="0">
                <a:latin typeface="Calibri"/>
                <a:cs typeface="Calibri"/>
              </a:rPr>
              <a:t>values,</a:t>
            </a:r>
            <a:r>
              <a:rPr sz="2400" u="none" spc="-40" dirty="0">
                <a:latin typeface="Calibri"/>
                <a:cs typeface="Calibri"/>
              </a:rPr>
              <a:t> </a:t>
            </a:r>
            <a:r>
              <a:rPr sz="2400" u="none" spc="-10" dirty="0">
                <a:latin typeface="Calibri"/>
                <a:cs typeface="Calibri"/>
              </a:rPr>
              <a:t>dependent</a:t>
            </a:r>
            <a:r>
              <a:rPr sz="2400" u="none" spc="-95" dirty="0">
                <a:latin typeface="Calibri"/>
                <a:cs typeface="Calibri"/>
              </a:rPr>
              <a:t> </a:t>
            </a:r>
            <a:r>
              <a:rPr sz="2400" u="none" dirty="0">
                <a:latin typeface="Calibri"/>
                <a:cs typeface="Calibri"/>
              </a:rPr>
              <a:t>on</a:t>
            </a:r>
            <a:r>
              <a:rPr sz="2400" u="none" spc="-30" dirty="0">
                <a:latin typeface="Calibri"/>
                <a:cs typeface="Calibri"/>
              </a:rPr>
              <a:t> </a:t>
            </a:r>
            <a:r>
              <a:rPr sz="2400" u="none" dirty="0">
                <a:latin typeface="Calibri"/>
                <a:cs typeface="Calibri"/>
              </a:rPr>
              <a:t>the</a:t>
            </a:r>
            <a:r>
              <a:rPr sz="2400" u="none" spc="-35" dirty="0">
                <a:latin typeface="Calibri"/>
                <a:cs typeface="Calibri"/>
              </a:rPr>
              <a:t> </a:t>
            </a:r>
            <a:r>
              <a:rPr sz="2400" u="none" spc="-10" dirty="0">
                <a:latin typeface="Calibri"/>
                <a:cs typeface="Calibri"/>
              </a:rPr>
              <a:t>query.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85457" y="4747323"/>
            <a:ext cx="10572750" cy="1265555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675"/>
              </a:spcBef>
              <a:buClr>
                <a:srgbClr val="8B1515"/>
              </a:buClr>
              <a:buFont typeface="Times New Roman"/>
              <a:buChar char="•"/>
              <a:tabLst>
                <a:tab pos="355600" algn="l"/>
              </a:tabLst>
            </a:pPr>
            <a:r>
              <a:rPr sz="2400" dirty="0">
                <a:latin typeface="Calibri"/>
                <a:cs typeface="Calibri"/>
              </a:rPr>
              <a:t>We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sometimes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say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that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986FF"/>
                </a:solidFill>
                <a:latin typeface="Calibri"/>
                <a:cs typeface="Calibri"/>
              </a:rPr>
              <a:t>query</a:t>
            </a:r>
            <a:r>
              <a:rPr sz="2400" spc="-50" dirty="0">
                <a:solidFill>
                  <a:srgbClr val="3986FF"/>
                </a:solidFill>
                <a:latin typeface="Calibri"/>
                <a:cs typeface="Calibri"/>
              </a:rPr>
              <a:t> </a:t>
            </a:r>
            <a:r>
              <a:rPr sz="2400" i="1" dirty="0">
                <a:solidFill>
                  <a:srgbClr val="3986FF"/>
                </a:solidFill>
                <a:latin typeface="Calibri"/>
                <a:cs typeface="Calibri"/>
              </a:rPr>
              <a:t>attends</a:t>
            </a:r>
            <a:r>
              <a:rPr sz="2400" i="1" spc="-10" dirty="0">
                <a:solidFill>
                  <a:srgbClr val="3986FF"/>
                </a:solidFill>
                <a:latin typeface="Calibri"/>
                <a:cs typeface="Calibri"/>
              </a:rPr>
              <a:t> </a:t>
            </a:r>
            <a:r>
              <a:rPr sz="2400" i="1" dirty="0">
                <a:solidFill>
                  <a:srgbClr val="3986FF"/>
                </a:solidFill>
                <a:latin typeface="Calibri"/>
                <a:cs typeface="Calibri"/>
              </a:rPr>
              <a:t>to</a:t>
            </a:r>
            <a:r>
              <a:rPr sz="2400" i="1" spc="-60" dirty="0">
                <a:solidFill>
                  <a:srgbClr val="3986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986FF"/>
                </a:solidFill>
                <a:latin typeface="Calibri"/>
                <a:cs typeface="Calibri"/>
              </a:rPr>
              <a:t>the</a:t>
            </a:r>
            <a:r>
              <a:rPr sz="2400" spc="-35" dirty="0">
                <a:solidFill>
                  <a:srgbClr val="3986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3986FF"/>
                </a:solidFill>
                <a:latin typeface="Calibri"/>
                <a:cs typeface="Calibri"/>
              </a:rPr>
              <a:t>values</a:t>
            </a:r>
            <a:r>
              <a:rPr sz="2400" spc="-10" dirty="0">
                <a:latin typeface="Calibri"/>
                <a:cs typeface="Calibri"/>
              </a:rPr>
              <a:t>.</a:t>
            </a:r>
            <a:endParaRPr sz="2400">
              <a:latin typeface="Calibri"/>
              <a:cs typeface="Calibri"/>
            </a:endParaRPr>
          </a:p>
          <a:p>
            <a:pPr marL="355600" indent="-342900">
              <a:lnSpc>
                <a:spcPts val="2865"/>
              </a:lnSpc>
              <a:spcBef>
                <a:spcPts val="575"/>
              </a:spcBef>
              <a:buClr>
                <a:srgbClr val="8B1515"/>
              </a:buClr>
              <a:buFont typeface="Times New Roman"/>
              <a:buChar char="•"/>
              <a:tabLst>
                <a:tab pos="355600" algn="l"/>
              </a:tabLst>
            </a:pPr>
            <a:r>
              <a:rPr sz="2400" dirty="0">
                <a:latin typeface="Calibri"/>
                <a:cs typeface="Calibri"/>
              </a:rPr>
              <a:t>For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example,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seq2seq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+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attention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model,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each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decoder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hidden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state</a:t>
            </a:r>
            <a:r>
              <a:rPr sz="2400" spc="2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(query)</a:t>
            </a:r>
            <a:endParaRPr sz="2400">
              <a:latin typeface="Calibri"/>
              <a:cs typeface="Calibri"/>
            </a:endParaRPr>
          </a:p>
          <a:p>
            <a:pPr marL="355600">
              <a:lnSpc>
                <a:spcPts val="2865"/>
              </a:lnSpc>
            </a:pPr>
            <a:r>
              <a:rPr sz="2400" i="1" dirty="0">
                <a:latin typeface="Calibri"/>
                <a:cs typeface="Calibri"/>
              </a:rPr>
              <a:t>attends</a:t>
            </a:r>
            <a:r>
              <a:rPr sz="2400" i="1" spc="-20" dirty="0">
                <a:latin typeface="Calibri"/>
                <a:cs typeface="Calibri"/>
              </a:rPr>
              <a:t> </a:t>
            </a:r>
            <a:r>
              <a:rPr sz="2400" i="1" dirty="0">
                <a:latin typeface="Calibri"/>
                <a:cs typeface="Calibri"/>
              </a:rPr>
              <a:t>to</a:t>
            </a:r>
            <a:r>
              <a:rPr sz="2400" i="1" spc="-8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all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encoder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hidden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states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(values).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97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/>
              <a:t>Attention</a:t>
            </a:r>
            <a:r>
              <a:rPr spc="-5" dirty="0"/>
              <a:t> </a:t>
            </a:r>
            <a:r>
              <a:rPr dirty="0"/>
              <a:t>is</a:t>
            </a:r>
            <a:r>
              <a:rPr spc="-10" dirty="0"/>
              <a:t> </a:t>
            </a:r>
            <a:r>
              <a:rPr dirty="0"/>
              <a:t>a</a:t>
            </a:r>
            <a:r>
              <a:rPr spc="-60" dirty="0"/>
              <a:t> </a:t>
            </a:r>
            <a:r>
              <a:rPr i="1" dirty="0">
                <a:latin typeface="Calibri"/>
                <a:cs typeface="Calibri"/>
              </a:rPr>
              <a:t>general</a:t>
            </a:r>
            <a:r>
              <a:rPr i="1" spc="-50" dirty="0">
                <a:latin typeface="Calibri"/>
                <a:cs typeface="Calibri"/>
              </a:rPr>
              <a:t> </a:t>
            </a:r>
            <a:r>
              <a:rPr dirty="0"/>
              <a:t>Deep</a:t>
            </a:r>
            <a:r>
              <a:rPr spc="-80" dirty="0"/>
              <a:t> </a:t>
            </a:r>
            <a:r>
              <a:rPr dirty="0"/>
              <a:t>Learning</a:t>
            </a:r>
            <a:r>
              <a:rPr spc="-30" dirty="0"/>
              <a:t> </a:t>
            </a:r>
            <a:r>
              <a:rPr spc="-10" dirty="0"/>
              <a:t>technique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xfrm>
            <a:off x="311150" y="6465490"/>
            <a:ext cx="428942" cy="28471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186690">
              <a:lnSpc>
                <a:spcPts val="1450"/>
              </a:lnSpc>
            </a:pPr>
            <a:fld id="{81D60167-4931-47E6-BA6A-407CBD079E47}" type="slidenum">
              <a:rPr lang="en-US" altLang="ja-JP" spc="-50" smtClean="0"/>
              <a:pPr marL="186690">
                <a:lnSpc>
                  <a:spcPts val="1450"/>
                </a:lnSpc>
              </a:pPr>
              <a:t>105</a:t>
            </a:fld>
            <a:endParaRPr spc="-25" dirty="0"/>
          </a:p>
        </p:txBody>
      </p:sp>
      <p:sp>
        <p:nvSpPr>
          <p:cNvPr id="3" name="object 3"/>
          <p:cNvSpPr txBox="1"/>
          <p:nvPr/>
        </p:nvSpPr>
        <p:spPr>
          <a:xfrm>
            <a:off x="409575" y="1142746"/>
            <a:ext cx="11372850" cy="1371600"/>
          </a:xfrm>
          <a:prstGeom prst="rect">
            <a:avLst/>
          </a:prstGeom>
          <a:ln w="19055">
            <a:solidFill>
              <a:srgbClr val="FF2FED"/>
            </a:solidFill>
          </a:ln>
        </p:spPr>
        <p:txBody>
          <a:bodyPr vert="horz" wrap="square" lIns="0" tIns="28575" rIns="0" bIns="0" rtlCol="0">
            <a:spAutoFit/>
          </a:bodyPr>
          <a:lstStyle/>
          <a:p>
            <a:pPr marL="431165" indent="-342900">
              <a:lnSpc>
                <a:spcPct val="100000"/>
              </a:lnSpc>
              <a:spcBef>
                <a:spcPts val="225"/>
              </a:spcBef>
              <a:buClr>
                <a:srgbClr val="8B1515"/>
              </a:buClr>
              <a:buFont typeface="Times New Roman"/>
              <a:buChar char="•"/>
              <a:tabLst>
                <a:tab pos="431165" algn="l"/>
              </a:tabLst>
            </a:pPr>
            <a:r>
              <a:rPr sz="2400" b="1" u="sng" dirty="0">
                <a:solidFill>
                  <a:srgbClr val="3986FF"/>
                </a:solidFill>
                <a:uFill>
                  <a:solidFill>
                    <a:srgbClr val="3986FF"/>
                  </a:solidFill>
                </a:uFill>
                <a:latin typeface="Calibri"/>
                <a:cs typeface="Calibri"/>
              </a:rPr>
              <a:t>More</a:t>
            </a:r>
            <a:r>
              <a:rPr sz="2400" b="1" u="sng" spc="-50" dirty="0">
                <a:solidFill>
                  <a:srgbClr val="3986FF"/>
                </a:solidFill>
                <a:uFill>
                  <a:solidFill>
                    <a:srgbClr val="3986FF"/>
                  </a:solidFill>
                </a:uFill>
                <a:latin typeface="Calibri"/>
                <a:cs typeface="Calibri"/>
              </a:rPr>
              <a:t> </a:t>
            </a:r>
            <a:r>
              <a:rPr sz="2400" b="1" u="sng" dirty="0">
                <a:solidFill>
                  <a:srgbClr val="3986FF"/>
                </a:solidFill>
                <a:uFill>
                  <a:solidFill>
                    <a:srgbClr val="3986FF"/>
                  </a:solidFill>
                </a:uFill>
                <a:latin typeface="Calibri"/>
                <a:cs typeface="Calibri"/>
              </a:rPr>
              <a:t>general</a:t>
            </a:r>
            <a:r>
              <a:rPr sz="2400" b="1" u="sng" spc="-30" dirty="0">
                <a:solidFill>
                  <a:srgbClr val="3986FF"/>
                </a:solidFill>
                <a:uFill>
                  <a:solidFill>
                    <a:srgbClr val="3986FF"/>
                  </a:solidFill>
                </a:uFill>
                <a:latin typeface="Calibri"/>
                <a:cs typeface="Calibri"/>
              </a:rPr>
              <a:t> </a:t>
            </a:r>
            <a:r>
              <a:rPr sz="2400" b="1" u="sng" dirty="0">
                <a:solidFill>
                  <a:srgbClr val="3986FF"/>
                </a:solidFill>
                <a:uFill>
                  <a:solidFill>
                    <a:srgbClr val="3986FF"/>
                  </a:solidFill>
                </a:uFill>
                <a:latin typeface="Calibri"/>
                <a:cs typeface="Calibri"/>
              </a:rPr>
              <a:t>definition</a:t>
            </a:r>
            <a:r>
              <a:rPr sz="2400" b="1" u="sng" spc="20" dirty="0">
                <a:solidFill>
                  <a:srgbClr val="3986FF"/>
                </a:solidFill>
                <a:uFill>
                  <a:solidFill>
                    <a:srgbClr val="3986FF"/>
                  </a:solidFill>
                </a:uFill>
                <a:latin typeface="Calibri"/>
                <a:cs typeface="Calibri"/>
              </a:rPr>
              <a:t> </a:t>
            </a:r>
            <a:r>
              <a:rPr sz="2400" b="1" u="sng" dirty="0">
                <a:solidFill>
                  <a:srgbClr val="3986FF"/>
                </a:solidFill>
                <a:uFill>
                  <a:solidFill>
                    <a:srgbClr val="3986FF"/>
                  </a:solidFill>
                </a:uFill>
                <a:latin typeface="Calibri"/>
                <a:cs typeface="Calibri"/>
              </a:rPr>
              <a:t>of</a:t>
            </a:r>
            <a:r>
              <a:rPr sz="2400" b="1" u="sng" spc="-50" dirty="0">
                <a:solidFill>
                  <a:srgbClr val="3986FF"/>
                </a:solidFill>
                <a:uFill>
                  <a:solidFill>
                    <a:srgbClr val="3986FF"/>
                  </a:solidFill>
                </a:uFill>
                <a:latin typeface="Calibri"/>
                <a:cs typeface="Calibri"/>
              </a:rPr>
              <a:t> </a:t>
            </a:r>
            <a:r>
              <a:rPr sz="2400" b="1" u="sng" spc="-10" dirty="0">
                <a:solidFill>
                  <a:srgbClr val="3986FF"/>
                </a:solidFill>
                <a:uFill>
                  <a:solidFill>
                    <a:srgbClr val="3986FF"/>
                  </a:solidFill>
                </a:uFill>
                <a:latin typeface="Calibri"/>
                <a:cs typeface="Calibri"/>
              </a:rPr>
              <a:t>attention</a:t>
            </a:r>
            <a:r>
              <a:rPr sz="2400" u="none" spc="-10" dirty="0">
                <a:latin typeface="Calibri"/>
                <a:cs typeface="Calibri"/>
              </a:rPr>
              <a:t>:</a:t>
            </a:r>
            <a:endParaRPr sz="2400">
              <a:latin typeface="Calibri"/>
              <a:cs typeface="Calibri"/>
            </a:endParaRPr>
          </a:p>
          <a:p>
            <a:pPr marL="775335" marR="113030" lvl="1" indent="-229235">
              <a:lnSpc>
                <a:spcPts val="2850"/>
              </a:lnSpc>
              <a:spcBef>
                <a:spcPts val="690"/>
              </a:spcBef>
              <a:buClr>
                <a:srgbClr val="007B92"/>
              </a:buClr>
              <a:buFont typeface="Times New Roman"/>
              <a:buChar char="•"/>
              <a:tabLst>
                <a:tab pos="775335" algn="l"/>
              </a:tabLst>
            </a:pPr>
            <a:r>
              <a:rPr sz="2400" dirty="0">
                <a:latin typeface="Calibri"/>
                <a:cs typeface="Calibri"/>
              </a:rPr>
              <a:t>Given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set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vector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i="1" dirty="0">
                <a:solidFill>
                  <a:srgbClr val="FF2FED"/>
                </a:solidFill>
                <a:latin typeface="Calibri"/>
                <a:cs typeface="Calibri"/>
              </a:rPr>
              <a:t>values</a:t>
            </a:r>
            <a:r>
              <a:rPr sz="2400" dirty="0">
                <a:latin typeface="Calibri"/>
                <a:cs typeface="Calibri"/>
              </a:rPr>
              <a:t>,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vector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i="1" dirty="0">
                <a:solidFill>
                  <a:srgbClr val="FF2FED"/>
                </a:solidFill>
                <a:latin typeface="Calibri"/>
                <a:cs typeface="Calibri"/>
              </a:rPr>
              <a:t>query</a:t>
            </a:r>
            <a:r>
              <a:rPr sz="2400" dirty="0">
                <a:latin typeface="Calibri"/>
                <a:cs typeface="Calibri"/>
              </a:rPr>
              <a:t>,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b="1" u="sng" dirty="0">
                <a:solidFill>
                  <a:srgbClr val="3986FF"/>
                </a:solidFill>
                <a:uFill>
                  <a:solidFill>
                    <a:srgbClr val="3986FF"/>
                  </a:solidFill>
                </a:uFill>
                <a:latin typeface="Calibri"/>
                <a:cs typeface="Calibri"/>
              </a:rPr>
              <a:t>attention</a:t>
            </a:r>
            <a:r>
              <a:rPr sz="2400" b="1" u="none" spc="-60" dirty="0">
                <a:solidFill>
                  <a:srgbClr val="3986FF"/>
                </a:solidFill>
                <a:latin typeface="Calibri"/>
                <a:cs typeface="Calibri"/>
              </a:rPr>
              <a:t> </a:t>
            </a:r>
            <a:r>
              <a:rPr sz="2400" u="none" dirty="0">
                <a:latin typeface="Calibri"/>
                <a:cs typeface="Calibri"/>
              </a:rPr>
              <a:t>is</a:t>
            </a:r>
            <a:r>
              <a:rPr sz="2400" u="none" spc="-40" dirty="0">
                <a:latin typeface="Calibri"/>
                <a:cs typeface="Calibri"/>
              </a:rPr>
              <a:t> </a:t>
            </a:r>
            <a:r>
              <a:rPr sz="2400" u="none" dirty="0">
                <a:latin typeface="Calibri"/>
                <a:cs typeface="Calibri"/>
              </a:rPr>
              <a:t>a</a:t>
            </a:r>
            <a:r>
              <a:rPr sz="2400" u="none" spc="-25" dirty="0">
                <a:latin typeface="Calibri"/>
                <a:cs typeface="Calibri"/>
              </a:rPr>
              <a:t> </a:t>
            </a:r>
            <a:r>
              <a:rPr sz="2400" u="none" dirty="0">
                <a:latin typeface="Calibri"/>
                <a:cs typeface="Calibri"/>
              </a:rPr>
              <a:t>technique to</a:t>
            </a:r>
            <a:r>
              <a:rPr sz="2400" u="none" spc="-60" dirty="0">
                <a:latin typeface="Calibri"/>
                <a:cs typeface="Calibri"/>
              </a:rPr>
              <a:t> </a:t>
            </a:r>
            <a:r>
              <a:rPr sz="2400" u="none" spc="-10" dirty="0">
                <a:latin typeface="Calibri"/>
                <a:cs typeface="Calibri"/>
              </a:rPr>
              <a:t>compute </a:t>
            </a:r>
            <a:r>
              <a:rPr sz="2400" u="none" dirty="0">
                <a:latin typeface="Calibri"/>
                <a:cs typeface="Calibri"/>
              </a:rPr>
              <a:t>a weighted</a:t>
            </a:r>
            <a:r>
              <a:rPr sz="2400" u="none" spc="-25" dirty="0">
                <a:latin typeface="Calibri"/>
                <a:cs typeface="Calibri"/>
              </a:rPr>
              <a:t> </a:t>
            </a:r>
            <a:r>
              <a:rPr sz="2400" u="none" dirty="0">
                <a:latin typeface="Calibri"/>
                <a:cs typeface="Calibri"/>
              </a:rPr>
              <a:t>sum</a:t>
            </a:r>
            <a:r>
              <a:rPr sz="2400" u="none" spc="-85" dirty="0">
                <a:latin typeface="Calibri"/>
                <a:cs typeface="Calibri"/>
              </a:rPr>
              <a:t> </a:t>
            </a:r>
            <a:r>
              <a:rPr sz="2400" u="none" dirty="0">
                <a:latin typeface="Calibri"/>
                <a:cs typeface="Calibri"/>
              </a:rPr>
              <a:t>of</a:t>
            </a:r>
            <a:r>
              <a:rPr sz="2400" u="none" spc="-30" dirty="0">
                <a:latin typeface="Calibri"/>
                <a:cs typeface="Calibri"/>
              </a:rPr>
              <a:t> </a:t>
            </a:r>
            <a:r>
              <a:rPr sz="2400" u="none" dirty="0">
                <a:latin typeface="Calibri"/>
                <a:cs typeface="Calibri"/>
              </a:rPr>
              <a:t>the</a:t>
            </a:r>
            <a:r>
              <a:rPr sz="2400" u="none" spc="-35" dirty="0">
                <a:latin typeface="Calibri"/>
                <a:cs typeface="Calibri"/>
              </a:rPr>
              <a:t> </a:t>
            </a:r>
            <a:r>
              <a:rPr sz="2400" u="none" dirty="0">
                <a:latin typeface="Calibri"/>
                <a:cs typeface="Calibri"/>
              </a:rPr>
              <a:t>values,</a:t>
            </a:r>
            <a:r>
              <a:rPr sz="2400" u="none" spc="-40" dirty="0">
                <a:latin typeface="Calibri"/>
                <a:cs typeface="Calibri"/>
              </a:rPr>
              <a:t> </a:t>
            </a:r>
            <a:r>
              <a:rPr sz="2400" u="none" spc="-10" dirty="0">
                <a:latin typeface="Calibri"/>
                <a:cs typeface="Calibri"/>
              </a:rPr>
              <a:t>dependent</a:t>
            </a:r>
            <a:r>
              <a:rPr sz="2400" u="none" spc="-95" dirty="0">
                <a:latin typeface="Calibri"/>
                <a:cs typeface="Calibri"/>
              </a:rPr>
              <a:t> </a:t>
            </a:r>
            <a:r>
              <a:rPr sz="2400" u="none" dirty="0">
                <a:latin typeface="Calibri"/>
                <a:cs typeface="Calibri"/>
              </a:rPr>
              <a:t>on</a:t>
            </a:r>
            <a:r>
              <a:rPr sz="2400" u="none" spc="-30" dirty="0">
                <a:latin typeface="Calibri"/>
                <a:cs typeface="Calibri"/>
              </a:rPr>
              <a:t> </a:t>
            </a:r>
            <a:r>
              <a:rPr sz="2400" u="none" dirty="0">
                <a:latin typeface="Calibri"/>
                <a:cs typeface="Calibri"/>
              </a:rPr>
              <a:t>the</a:t>
            </a:r>
            <a:r>
              <a:rPr sz="2400" u="none" spc="-35" dirty="0">
                <a:latin typeface="Calibri"/>
                <a:cs typeface="Calibri"/>
              </a:rPr>
              <a:t> </a:t>
            </a:r>
            <a:r>
              <a:rPr sz="2400" u="none" spc="-10" dirty="0">
                <a:latin typeface="Calibri"/>
                <a:cs typeface="Calibri"/>
              </a:rPr>
              <a:t>query.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85457" y="2773362"/>
            <a:ext cx="11191240" cy="3754754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75"/>
              </a:spcBef>
            </a:pPr>
            <a:r>
              <a:rPr sz="2400" b="1" spc="-10" dirty="0">
                <a:latin typeface="Calibri"/>
                <a:cs typeface="Calibri"/>
              </a:rPr>
              <a:t>Intuition</a:t>
            </a:r>
            <a:r>
              <a:rPr sz="2400" spc="-10" dirty="0">
                <a:latin typeface="Calibri"/>
                <a:cs typeface="Calibri"/>
              </a:rPr>
              <a:t>:</a:t>
            </a:r>
            <a:endParaRPr sz="2400">
              <a:latin typeface="Calibri"/>
              <a:cs typeface="Calibri"/>
            </a:endParaRPr>
          </a:p>
          <a:p>
            <a:pPr marL="699135" marR="5080" indent="-229235">
              <a:lnSpc>
                <a:spcPts val="2850"/>
              </a:lnSpc>
              <a:spcBef>
                <a:spcPts val="695"/>
              </a:spcBef>
              <a:buClr>
                <a:srgbClr val="007B92"/>
              </a:buClr>
              <a:buFont typeface="Times New Roman"/>
              <a:buChar char="•"/>
              <a:tabLst>
                <a:tab pos="699135" algn="l"/>
              </a:tabLst>
            </a:pPr>
            <a:r>
              <a:rPr sz="2400" dirty="0">
                <a:latin typeface="Calibri"/>
                <a:cs typeface="Calibri"/>
              </a:rPr>
              <a:t>The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weighted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sum</a:t>
            </a:r>
            <a:r>
              <a:rPr sz="2400" spc="-10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</a:t>
            </a:r>
            <a:r>
              <a:rPr sz="2400" spc="-10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i="1" dirty="0">
                <a:solidFill>
                  <a:srgbClr val="FF2FED"/>
                </a:solidFill>
                <a:latin typeface="Calibri"/>
                <a:cs typeface="Calibri"/>
              </a:rPr>
              <a:t>selective</a:t>
            </a:r>
            <a:r>
              <a:rPr sz="2400" i="1" spc="-15" dirty="0">
                <a:solidFill>
                  <a:srgbClr val="FF2FED"/>
                </a:solidFill>
                <a:latin typeface="Calibri"/>
                <a:cs typeface="Calibri"/>
              </a:rPr>
              <a:t> </a:t>
            </a:r>
            <a:r>
              <a:rPr sz="2400" i="1" dirty="0">
                <a:solidFill>
                  <a:srgbClr val="FF2FED"/>
                </a:solidFill>
                <a:latin typeface="Calibri"/>
                <a:cs typeface="Calibri"/>
              </a:rPr>
              <a:t>summary</a:t>
            </a:r>
            <a:r>
              <a:rPr sz="2400" i="1" spc="-30" dirty="0">
                <a:solidFill>
                  <a:srgbClr val="FF2FED"/>
                </a:solidFill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information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contained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values, </a:t>
            </a:r>
            <a:r>
              <a:rPr sz="2400" dirty="0">
                <a:latin typeface="Calibri"/>
                <a:cs typeface="Calibri"/>
              </a:rPr>
              <a:t>where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query</a:t>
            </a:r>
            <a:r>
              <a:rPr sz="2400" spc="-9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determines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which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values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to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focus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on.</a:t>
            </a:r>
            <a:endParaRPr sz="2400">
              <a:latin typeface="Calibri"/>
              <a:cs typeface="Calibri"/>
            </a:endParaRPr>
          </a:p>
          <a:p>
            <a:pPr marL="699135" marR="191770" indent="-229235">
              <a:lnSpc>
                <a:spcPct val="101600"/>
              </a:lnSpc>
              <a:spcBef>
                <a:spcPts val="440"/>
              </a:spcBef>
              <a:buClr>
                <a:srgbClr val="007B92"/>
              </a:buClr>
              <a:buFont typeface="Times New Roman"/>
              <a:buChar char="•"/>
              <a:tabLst>
                <a:tab pos="699135" algn="l"/>
              </a:tabLst>
            </a:pPr>
            <a:r>
              <a:rPr sz="2400" dirty="0">
                <a:latin typeface="Calibri"/>
                <a:cs typeface="Calibri"/>
              </a:rPr>
              <a:t>Attention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way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to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obtain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i="1" spc="-10" dirty="0">
                <a:solidFill>
                  <a:srgbClr val="FF2FED"/>
                </a:solidFill>
                <a:latin typeface="Calibri"/>
                <a:cs typeface="Calibri"/>
              </a:rPr>
              <a:t>fixed-</a:t>
            </a:r>
            <a:r>
              <a:rPr sz="2400" i="1" dirty="0">
                <a:solidFill>
                  <a:srgbClr val="FF2FED"/>
                </a:solidFill>
                <a:latin typeface="Calibri"/>
                <a:cs typeface="Calibri"/>
              </a:rPr>
              <a:t>size</a:t>
            </a:r>
            <a:r>
              <a:rPr sz="2400" i="1" spc="-75" dirty="0">
                <a:solidFill>
                  <a:srgbClr val="FF2FED"/>
                </a:solidFill>
                <a:latin typeface="Calibri"/>
                <a:cs typeface="Calibri"/>
              </a:rPr>
              <a:t> </a:t>
            </a:r>
            <a:r>
              <a:rPr sz="2400" i="1" spc="-10" dirty="0">
                <a:solidFill>
                  <a:srgbClr val="FF2FED"/>
                </a:solidFill>
                <a:latin typeface="Calibri"/>
                <a:cs typeface="Calibri"/>
              </a:rPr>
              <a:t>representation</a:t>
            </a:r>
            <a:r>
              <a:rPr sz="2400" i="1" spc="-15" dirty="0">
                <a:solidFill>
                  <a:srgbClr val="FF2FED"/>
                </a:solidFill>
                <a:latin typeface="Calibri"/>
                <a:cs typeface="Calibri"/>
              </a:rPr>
              <a:t> </a:t>
            </a:r>
            <a:r>
              <a:rPr sz="2400" i="1" dirty="0">
                <a:solidFill>
                  <a:srgbClr val="FF2FED"/>
                </a:solidFill>
                <a:latin typeface="Calibri"/>
                <a:cs typeface="Calibri"/>
              </a:rPr>
              <a:t>of</a:t>
            </a:r>
            <a:r>
              <a:rPr sz="2400" i="1" spc="-40" dirty="0">
                <a:solidFill>
                  <a:srgbClr val="FF2FED"/>
                </a:solidFill>
                <a:latin typeface="Calibri"/>
                <a:cs typeface="Calibri"/>
              </a:rPr>
              <a:t> </a:t>
            </a:r>
            <a:r>
              <a:rPr sz="2400" i="1" dirty="0">
                <a:solidFill>
                  <a:srgbClr val="FF2FED"/>
                </a:solidFill>
                <a:latin typeface="Calibri"/>
                <a:cs typeface="Calibri"/>
              </a:rPr>
              <a:t>an</a:t>
            </a:r>
            <a:r>
              <a:rPr sz="2400" i="1" spc="-20" dirty="0">
                <a:solidFill>
                  <a:srgbClr val="FF2FED"/>
                </a:solidFill>
                <a:latin typeface="Calibri"/>
                <a:cs typeface="Calibri"/>
              </a:rPr>
              <a:t> </a:t>
            </a:r>
            <a:r>
              <a:rPr sz="2400" i="1" dirty="0">
                <a:solidFill>
                  <a:srgbClr val="FF2FED"/>
                </a:solidFill>
                <a:latin typeface="Calibri"/>
                <a:cs typeface="Calibri"/>
              </a:rPr>
              <a:t>arbitrary</a:t>
            </a:r>
            <a:r>
              <a:rPr sz="2400" i="1" spc="-5" dirty="0">
                <a:solidFill>
                  <a:srgbClr val="FF2FED"/>
                </a:solidFill>
                <a:latin typeface="Calibri"/>
                <a:cs typeface="Calibri"/>
              </a:rPr>
              <a:t> </a:t>
            </a:r>
            <a:r>
              <a:rPr sz="2400" i="1" dirty="0">
                <a:solidFill>
                  <a:srgbClr val="FF2FED"/>
                </a:solidFill>
                <a:latin typeface="Calibri"/>
                <a:cs typeface="Calibri"/>
              </a:rPr>
              <a:t>set</a:t>
            </a:r>
            <a:r>
              <a:rPr sz="2400" i="1" spc="-35" dirty="0">
                <a:solidFill>
                  <a:srgbClr val="FF2FED"/>
                </a:solidFill>
                <a:latin typeface="Calibri"/>
                <a:cs typeface="Calibri"/>
              </a:rPr>
              <a:t> </a:t>
            </a:r>
            <a:r>
              <a:rPr sz="2400" i="1" spc="-25" dirty="0">
                <a:solidFill>
                  <a:srgbClr val="FF2FED"/>
                </a:solidFill>
                <a:latin typeface="Calibri"/>
                <a:cs typeface="Calibri"/>
              </a:rPr>
              <a:t>of </a:t>
            </a:r>
            <a:r>
              <a:rPr sz="2400" i="1" spc="-10" dirty="0">
                <a:solidFill>
                  <a:srgbClr val="FF2FED"/>
                </a:solidFill>
                <a:latin typeface="Calibri"/>
                <a:cs typeface="Calibri"/>
              </a:rPr>
              <a:t>representations</a:t>
            </a:r>
            <a:r>
              <a:rPr sz="2400" i="1" spc="-65" dirty="0">
                <a:solidFill>
                  <a:srgbClr val="FF2FED"/>
                </a:solidFill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(the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values),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dependent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on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some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other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representation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(the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query).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95"/>
              </a:spcBef>
              <a:buClr>
                <a:srgbClr val="007B92"/>
              </a:buClr>
              <a:buFont typeface="Times New Roman"/>
              <a:buChar char="•"/>
            </a:pP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b="1" spc="-10" dirty="0">
                <a:latin typeface="Calibri"/>
                <a:cs typeface="Calibri"/>
              </a:rPr>
              <a:t>Upshot:</a:t>
            </a:r>
            <a:endParaRPr sz="2400">
              <a:latin typeface="Calibri"/>
              <a:cs typeface="Calibri"/>
            </a:endParaRPr>
          </a:p>
          <a:p>
            <a:pPr marL="699135" marR="316230" indent="-229235">
              <a:lnSpc>
                <a:spcPts val="2850"/>
              </a:lnSpc>
              <a:spcBef>
                <a:spcPts val="695"/>
              </a:spcBef>
              <a:buClr>
                <a:srgbClr val="007B92"/>
              </a:buClr>
              <a:buFont typeface="Times New Roman"/>
              <a:buChar char="•"/>
              <a:tabLst>
                <a:tab pos="699135" algn="l"/>
              </a:tabLst>
            </a:pPr>
            <a:r>
              <a:rPr sz="2400" dirty="0">
                <a:latin typeface="Calibri"/>
                <a:cs typeface="Calibri"/>
              </a:rPr>
              <a:t>Attention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has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become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powerful,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flexible,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general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way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pointer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memory manipulation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all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deep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learning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models.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9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new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idea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from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after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2010!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From</a:t>
            </a:r>
            <a:r>
              <a:rPr sz="2400" spc="-9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NMT!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97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en-US" dirty="0"/>
              <a:t>Conclusion</a:t>
            </a:r>
            <a:endParaRPr spc="-10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A020004-91B3-7A3C-78E8-5933C0CBA0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51560"/>
            <a:ext cx="10515600" cy="5509260"/>
          </a:xfrm>
        </p:spPr>
        <p:txBody>
          <a:bodyPr>
            <a:normAutofit fontScale="85000" lnSpcReduction="20000"/>
          </a:bodyPr>
          <a:lstStyle/>
          <a:p>
            <a:r>
              <a:rPr lang="en-US" altLang="ja-JP" b="1" dirty="0"/>
              <a:t>1. Statistical Model</a:t>
            </a:r>
            <a:endParaRPr lang="en-US" altLang="ja-JP" dirty="0"/>
          </a:p>
          <a:p>
            <a:pPr lvl="1"/>
            <a:r>
              <a:rPr lang="en-US" altLang="ja-JP" dirty="0"/>
              <a:t>n-gram language models estimate probabilities from word co-occurrence.</a:t>
            </a:r>
          </a:p>
          <a:p>
            <a:pPr lvl="1"/>
            <a:r>
              <a:rPr lang="en-US" altLang="ja-JP" dirty="0"/>
              <a:t>Simple and interpretable, but limited by sparsity and fixed context size.</a:t>
            </a:r>
          </a:p>
          <a:p>
            <a:r>
              <a:rPr lang="en-US" altLang="ja-JP" b="1" dirty="0"/>
              <a:t>2. Neural Model</a:t>
            </a:r>
            <a:endParaRPr lang="en-US" altLang="ja-JP" dirty="0"/>
          </a:p>
          <a:p>
            <a:pPr lvl="1"/>
            <a:r>
              <a:rPr lang="en-US" altLang="ja-JP" dirty="0"/>
              <a:t>Neural language models replaced counts with learned word embeddings.</a:t>
            </a:r>
          </a:p>
          <a:p>
            <a:pPr lvl="1"/>
            <a:r>
              <a:rPr lang="en-US" altLang="ja-JP" dirty="0"/>
              <a:t>They capture semantic similarity and enable smoother probability spaces.</a:t>
            </a:r>
          </a:p>
          <a:p>
            <a:r>
              <a:rPr lang="en-US" altLang="ja-JP" b="1" dirty="0"/>
              <a:t>3. Recurrent Neural Network (RNN)</a:t>
            </a:r>
            <a:endParaRPr lang="en-US" altLang="ja-JP" dirty="0"/>
          </a:p>
          <a:p>
            <a:pPr lvl="1"/>
            <a:r>
              <a:rPr lang="en-US" altLang="ja-JP" dirty="0"/>
              <a:t>RNNs extend neural models to variable-length sequences with shared weights.</a:t>
            </a:r>
          </a:p>
          <a:p>
            <a:pPr lvl="1"/>
            <a:r>
              <a:rPr lang="en-US" altLang="ja-JP" dirty="0"/>
              <a:t>However, long-term dependencies are hard to learn due to gradient decay.</a:t>
            </a:r>
          </a:p>
          <a:p>
            <a:r>
              <a:rPr lang="en-US" altLang="ja-JP" b="1" dirty="0"/>
              <a:t>4. Long Short-Term Memory (LSTM)</a:t>
            </a:r>
            <a:endParaRPr lang="en-US" altLang="ja-JP" dirty="0"/>
          </a:p>
          <a:p>
            <a:pPr lvl="1"/>
            <a:r>
              <a:rPr lang="en-US" altLang="ja-JP" dirty="0"/>
              <a:t>LSTMs introduce gated cell states to preserve and update information over time.</a:t>
            </a:r>
          </a:p>
          <a:p>
            <a:pPr lvl="1"/>
            <a:r>
              <a:rPr lang="en-US" altLang="ja-JP" dirty="0"/>
              <a:t>They successfully overcome vanishing gradients and learn long-range context.</a:t>
            </a:r>
          </a:p>
          <a:p>
            <a:r>
              <a:rPr lang="en-US" altLang="ja-JP" b="1" dirty="0"/>
              <a:t>5. Gated Recurrent Units (GRU) &amp; Variants</a:t>
            </a:r>
            <a:endParaRPr lang="en-US" altLang="ja-JP" dirty="0"/>
          </a:p>
          <a:p>
            <a:pPr lvl="1"/>
            <a:r>
              <a:rPr lang="en-US" altLang="ja-JP" dirty="0"/>
              <a:t>GRUs simplify LSTMs while maintaining strong performance and stability.</a:t>
            </a:r>
          </a:p>
          <a:p>
            <a:pPr lvl="1"/>
            <a:r>
              <a:rPr lang="en-US" altLang="ja-JP" dirty="0"/>
              <a:t>These gated models form the basis of modern sequence and attention networks.</a:t>
            </a:r>
          </a:p>
          <a:p>
            <a:pPr marL="0" indent="0">
              <a:buNone/>
            </a:pPr>
            <a:r>
              <a:rPr lang="en-US" altLang="ja-JP" b="1" dirty="0"/>
              <a:t>→ From n-grams to LSTMs, we moved from statistical counts to learned memory.</a:t>
            </a:r>
            <a:r>
              <a:rPr lang="ja-JP" altLang="en-US" b="1" dirty="0"/>
              <a:t> </a:t>
            </a:r>
            <a:endParaRPr lang="en-US" altLang="ja-JP" dirty="0"/>
          </a:p>
          <a:p>
            <a:endParaRPr lang="ja-JP" alt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64C3D0-7902-D346-9E3F-70DEA8174C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9B40C9A7-89E3-1873-064E-95A6239353F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1"/>
            <a:ext cx="10515600" cy="1465005"/>
          </a:xfrm>
          <a:prstGeom prst="rect">
            <a:avLst/>
          </a:prstGeom>
        </p:spPr>
        <p:txBody>
          <a:bodyPr vert="horz" wrap="square" lIns="0" tIns="16510" rIns="0" bIns="0" rtlCol="0">
            <a:no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/>
              <a:t>Generating</a:t>
            </a:r>
            <a:r>
              <a:rPr spc="-40" dirty="0"/>
              <a:t> </a:t>
            </a:r>
            <a:r>
              <a:rPr dirty="0"/>
              <a:t>text with</a:t>
            </a:r>
            <a:r>
              <a:rPr spc="-80" dirty="0"/>
              <a:t> </a:t>
            </a:r>
            <a:r>
              <a:rPr dirty="0"/>
              <a:t>a</a:t>
            </a:r>
            <a:r>
              <a:rPr spc="-25" dirty="0"/>
              <a:t> </a:t>
            </a:r>
            <a:r>
              <a:rPr spc="-10" dirty="0"/>
              <a:t>n-</a:t>
            </a:r>
            <a:r>
              <a:rPr dirty="0"/>
              <a:t>gram</a:t>
            </a:r>
            <a:r>
              <a:rPr spc="-10" dirty="0"/>
              <a:t> </a:t>
            </a:r>
            <a:r>
              <a:rPr dirty="0"/>
              <a:t>Language</a:t>
            </a:r>
            <a:r>
              <a:rPr spc="-55" dirty="0"/>
              <a:t> </a:t>
            </a:r>
            <a:r>
              <a:rPr spc="-10" dirty="0"/>
              <a:t>Model</a:t>
            </a:r>
          </a:p>
        </p:txBody>
      </p:sp>
      <p:sp>
        <p:nvSpPr>
          <p:cNvPr id="11" name="object 11">
            <a:extLst>
              <a:ext uri="{FF2B5EF4-FFF2-40B4-BE49-F238E27FC236}">
                <a16:creationId xmlns:a16="http://schemas.microsoft.com/office/drawing/2014/main" id="{30479D87-B849-556E-AD7F-8C60EA848052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xfrm>
            <a:off x="460057" y="6543833"/>
            <a:ext cx="280034" cy="2063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1450"/>
              </a:lnSpc>
            </a:pPr>
            <a:fld id="{81D60167-4931-47E6-BA6A-407CBD079E47}" type="slidenum">
              <a:rPr lang="en-US" altLang="ja-JP" spc="-50" smtClean="0"/>
              <a:pPr marL="38100">
                <a:lnSpc>
                  <a:spcPts val="1450"/>
                </a:lnSpc>
              </a:pPr>
              <a:t>11</a:t>
            </a:fld>
            <a:endParaRPr spc="-25" dirty="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6FAF871C-B676-3D9B-87C3-D1BB948CB0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6330" y="1690688"/>
            <a:ext cx="6779340" cy="4767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4452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8A858A-2499-FC95-2BAD-AE30A73F31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8B2F01DD-1687-A75F-E3F9-A04F59AF7F1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/>
              <a:t>Generating</a:t>
            </a:r>
            <a:r>
              <a:rPr spc="-40" dirty="0"/>
              <a:t> </a:t>
            </a:r>
            <a:r>
              <a:rPr dirty="0"/>
              <a:t>text with</a:t>
            </a:r>
            <a:r>
              <a:rPr spc="-80" dirty="0"/>
              <a:t> </a:t>
            </a:r>
            <a:r>
              <a:rPr dirty="0"/>
              <a:t>a</a:t>
            </a:r>
            <a:r>
              <a:rPr spc="-25" dirty="0"/>
              <a:t> </a:t>
            </a:r>
            <a:r>
              <a:rPr spc="-10" dirty="0"/>
              <a:t>n-</a:t>
            </a:r>
            <a:r>
              <a:rPr dirty="0"/>
              <a:t>gram</a:t>
            </a:r>
            <a:r>
              <a:rPr spc="-10" dirty="0"/>
              <a:t> </a:t>
            </a:r>
            <a:r>
              <a:rPr dirty="0"/>
              <a:t>Language</a:t>
            </a:r>
            <a:r>
              <a:rPr spc="-55" dirty="0"/>
              <a:t> </a:t>
            </a:r>
            <a:r>
              <a:rPr spc="-10" dirty="0"/>
              <a:t>Model</a:t>
            </a:r>
          </a:p>
        </p:txBody>
      </p:sp>
      <p:sp>
        <p:nvSpPr>
          <p:cNvPr id="11" name="object 11">
            <a:extLst>
              <a:ext uri="{FF2B5EF4-FFF2-40B4-BE49-F238E27FC236}">
                <a16:creationId xmlns:a16="http://schemas.microsoft.com/office/drawing/2014/main" id="{7550F72D-0A2C-8EE8-B629-376395331E2A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xfrm>
            <a:off x="460057" y="6543833"/>
            <a:ext cx="280034" cy="2063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1450"/>
              </a:lnSpc>
            </a:pPr>
            <a:fld id="{81D60167-4931-47E6-BA6A-407CBD079E47}" type="slidenum">
              <a:rPr lang="en-US" altLang="ja-JP" spc="-50" smtClean="0"/>
              <a:pPr marL="38100">
                <a:lnSpc>
                  <a:spcPts val="1450"/>
                </a:lnSpc>
              </a:pPr>
              <a:t>12</a:t>
            </a:fld>
            <a:endParaRPr spc="-25" dirty="0"/>
          </a:p>
        </p:txBody>
      </p:sp>
      <p:pic>
        <p:nvPicPr>
          <p:cNvPr id="16" name="図 15">
            <a:extLst>
              <a:ext uri="{FF2B5EF4-FFF2-40B4-BE49-F238E27FC236}">
                <a16:creationId xmlns:a16="http://schemas.microsoft.com/office/drawing/2014/main" id="{FD99F611-71B5-4BC4-7C93-6F57DB2A27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6330" y="1690688"/>
            <a:ext cx="6943946" cy="4755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1200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1"/>
            <a:ext cx="10515600" cy="1297857"/>
          </a:xfrm>
          <a:prstGeom prst="rect">
            <a:avLst/>
          </a:prstGeom>
        </p:spPr>
        <p:txBody>
          <a:bodyPr vert="horz" wrap="square" lIns="0" tIns="16510" rIns="0" bIns="0" rtlCol="0">
            <a:no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/>
              <a:t>Generating</a:t>
            </a:r>
            <a:r>
              <a:rPr spc="-40" dirty="0"/>
              <a:t> </a:t>
            </a:r>
            <a:r>
              <a:rPr dirty="0"/>
              <a:t>text with</a:t>
            </a:r>
            <a:r>
              <a:rPr spc="-80" dirty="0"/>
              <a:t> </a:t>
            </a:r>
            <a:r>
              <a:rPr dirty="0"/>
              <a:t>a</a:t>
            </a:r>
            <a:r>
              <a:rPr spc="-25" dirty="0"/>
              <a:t> </a:t>
            </a:r>
            <a:r>
              <a:rPr spc="-10" dirty="0"/>
              <a:t>n-</a:t>
            </a:r>
            <a:r>
              <a:rPr dirty="0"/>
              <a:t>gram</a:t>
            </a:r>
            <a:r>
              <a:rPr spc="-10" dirty="0"/>
              <a:t> </a:t>
            </a:r>
            <a:r>
              <a:rPr dirty="0"/>
              <a:t>Language</a:t>
            </a:r>
            <a:r>
              <a:rPr spc="-55" dirty="0"/>
              <a:t> </a:t>
            </a:r>
            <a:r>
              <a:rPr spc="-10" dirty="0"/>
              <a:t>Model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xfrm>
            <a:off x="460057" y="6543833"/>
            <a:ext cx="280034" cy="2063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1450"/>
              </a:lnSpc>
            </a:pPr>
            <a:fld id="{81D60167-4931-47E6-BA6A-407CBD079E47}" type="slidenum">
              <a:rPr lang="en-US" altLang="ja-JP" spc="-50" smtClean="0"/>
              <a:pPr marL="38100">
                <a:lnSpc>
                  <a:spcPts val="1450"/>
                </a:lnSpc>
              </a:pPr>
              <a:t>13</a:t>
            </a:fld>
            <a:endParaRPr spc="-25" dirty="0"/>
          </a:p>
        </p:txBody>
      </p:sp>
      <p:sp>
        <p:nvSpPr>
          <p:cNvPr id="3" name="object 3"/>
          <p:cNvSpPr txBox="1"/>
          <p:nvPr/>
        </p:nvSpPr>
        <p:spPr>
          <a:xfrm>
            <a:off x="784714" y="1704074"/>
            <a:ext cx="10622571" cy="45345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You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can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also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use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 Language</a:t>
            </a:r>
            <a:r>
              <a:rPr sz="2400" spc="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Model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to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07B92"/>
                </a:solidFill>
                <a:latin typeface="Calibri"/>
                <a:cs typeface="Calibri"/>
              </a:rPr>
              <a:t>generate</a:t>
            </a:r>
            <a:r>
              <a:rPr sz="2400" spc="-45" dirty="0">
                <a:solidFill>
                  <a:srgbClr val="007B92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007B92"/>
                </a:solidFill>
                <a:latin typeface="Calibri"/>
                <a:cs typeface="Calibri"/>
              </a:rPr>
              <a:t>text</a:t>
            </a:r>
            <a:r>
              <a:rPr lang="en-US" sz="2400" spc="-20" dirty="0">
                <a:solidFill>
                  <a:srgbClr val="007B92"/>
                </a:solidFill>
                <a:latin typeface="Calibri"/>
                <a:cs typeface="Calibri"/>
              </a:rPr>
              <a:t>:</a:t>
            </a:r>
            <a:br>
              <a:rPr lang="en-US" sz="2400" spc="-20" dirty="0">
                <a:solidFill>
                  <a:srgbClr val="007B92"/>
                </a:solidFill>
                <a:latin typeface="Calibri"/>
                <a:cs typeface="Calibri"/>
              </a:rPr>
            </a:br>
            <a:endParaRPr lang="en-US" sz="2400" spc="-20" dirty="0">
              <a:solidFill>
                <a:srgbClr val="007B92"/>
              </a:solidFill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i="1" dirty="0">
                <a:latin typeface="Calibri"/>
                <a:cs typeface="Calibri"/>
              </a:rPr>
              <a:t>today</a:t>
            </a:r>
            <a:r>
              <a:rPr sz="2400" i="1" spc="-5" dirty="0">
                <a:latin typeface="Calibri"/>
                <a:cs typeface="Calibri"/>
              </a:rPr>
              <a:t> </a:t>
            </a:r>
            <a:r>
              <a:rPr sz="2400" i="1" dirty="0">
                <a:latin typeface="Calibri"/>
                <a:cs typeface="Calibri"/>
              </a:rPr>
              <a:t>the</a:t>
            </a:r>
            <a:r>
              <a:rPr sz="2400" i="1" spc="-70" dirty="0">
                <a:latin typeface="Calibri"/>
                <a:cs typeface="Calibri"/>
              </a:rPr>
              <a:t> </a:t>
            </a:r>
            <a:r>
              <a:rPr sz="2400" i="1" dirty="0">
                <a:latin typeface="Calibri"/>
                <a:cs typeface="Calibri"/>
              </a:rPr>
              <a:t>price</a:t>
            </a:r>
            <a:r>
              <a:rPr sz="2400" i="1" spc="-70" dirty="0">
                <a:latin typeface="Calibri"/>
                <a:cs typeface="Calibri"/>
              </a:rPr>
              <a:t> </a:t>
            </a:r>
            <a:r>
              <a:rPr sz="2400" i="1" dirty="0">
                <a:latin typeface="Calibri"/>
                <a:cs typeface="Calibri"/>
              </a:rPr>
              <a:t>of</a:t>
            </a:r>
            <a:r>
              <a:rPr sz="2400" i="1" spc="-40" dirty="0">
                <a:latin typeface="Calibri"/>
                <a:cs typeface="Calibri"/>
              </a:rPr>
              <a:t> </a:t>
            </a:r>
            <a:r>
              <a:rPr sz="2400" i="1" dirty="0">
                <a:latin typeface="Calibri"/>
                <a:cs typeface="Calibri"/>
              </a:rPr>
              <a:t>gold</a:t>
            </a:r>
            <a:r>
              <a:rPr sz="2400" i="1" spc="-10" dirty="0">
                <a:latin typeface="Calibri"/>
                <a:cs typeface="Calibri"/>
              </a:rPr>
              <a:t> </a:t>
            </a:r>
            <a:r>
              <a:rPr sz="2400" i="1" dirty="0">
                <a:latin typeface="Calibri"/>
                <a:cs typeface="Calibri"/>
              </a:rPr>
              <a:t>per</a:t>
            </a:r>
            <a:r>
              <a:rPr sz="2400" i="1" spc="15" dirty="0">
                <a:latin typeface="Calibri"/>
                <a:cs typeface="Calibri"/>
              </a:rPr>
              <a:t> </a:t>
            </a:r>
            <a:r>
              <a:rPr sz="2400" i="1" dirty="0">
                <a:latin typeface="Calibri"/>
                <a:cs typeface="Calibri"/>
              </a:rPr>
              <a:t>ton</a:t>
            </a:r>
            <a:r>
              <a:rPr sz="2400" i="1" spc="-80" dirty="0">
                <a:latin typeface="Calibri"/>
                <a:cs typeface="Calibri"/>
              </a:rPr>
              <a:t> </a:t>
            </a:r>
            <a:r>
              <a:rPr sz="2400" i="1" dirty="0">
                <a:latin typeface="Calibri"/>
                <a:cs typeface="Calibri"/>
              </a:rPr>
              <a:t>,</a:t>
            </a:r>
            <a:r>
              <a:rPr sz="2400" i="1" spc="20" dirty="0">
                <a:latin typeface="Calibri"/>
                <a:cs typeface="Calibri"/>
              </a:rPr>
              <a:t> </a:t>
            </a:r>
            <a:r>
              <a:rPr sz="2400" i="1" dirty="0">
                <a:latin typeface="Calibri"/>
                <a:cs typeface="Calibri"/>
              </a:rPr>
              <a:t>while</a:t>
            </a:r>
            <a:r>
              <a:rPr sz="2400" i="1" spc="-70" dirty="0">
                <a:latin typeface="Calibri"/>
                <a:cs typeface="Calibri"/>
              </a:rPr>
              <a:t> </a:t>
            </a:r>
            <a:r>
              <a:rPr sz="2400" i="1" dirty="0">
                <a:latin typeface="Calibri"/>
                <a:cs typeface="Calibri"/>
              </a:rPr>
              <a:t>production</a:t>
            </a:r>
            <a:r>
              <a:rPr sz="2400" i="1" spc="-15" dirty="0">
                <a:latin typeface="Calibri"/>
                <a:cs typeface="Calibri"/>
              </a:rPr>
              <a:t> </a:t>
            </a:r>
            <a:r>
              <a:rPr sz="2400" i="1" dirty="0">
                <a:latin typeface="Calibri"/>
                <a:cs typeface="Calibri"/>
              </a:rPr>
              <a:t>of</a:t>
            </a:r>
            <a:r>
              <a:rPr sz="2400" i="1" spc="-40" dirty="0">
                <a:latin typeface="Calibri"/>
                <a:cs typeface="Calibri"/>
              </a:rPr>
              <a:t> </a:t>
            </a:r>
            <a:r>
              <a:rPr sz="2400" i="1" spc="-20" dirty="0">
                <a:latin typeface="Calibri"/>
                <a:cs typeface="Calibri"/>
              </a:rPr>
              <a:t>shoe </a:t>
            </a:r>
            <a:r>
              <a:rPr sz="2400" i="1" dirty="0">
                <a:latin typeface="Calibri"/>
                <a:cs typeface="Calibri"/>
              </a:rPr>
              <a:t>lasts</a:t>
            </a:r>
            <a:r>
              <a:rPr sz="2400" i="1" spc="-20" dirty="0">
                <a:latin typeface="Calibri"/>
                <a:cs typeface="Calibri"/>
              </a:rPr>
              <a:t> </a:t>
            </a:r>
            <a:r>
              <a:rPr sz="2400" i="1" dirty="0">
                <a:latin typeface="Calibri"/>
                <a:cs typeface="Calibri"/>
              </a:rPr>
              <a:t>and</a:t>
            </a:r>
            <a:r>
              <a:rPr sz="2400" i="1" spc="-90" dirty="0">
                <a:latin typeface="Calibri"/>
                <a:cs typeface="Calibri"/>
              </a:rPr>
              <a:t> </a:t>
            </a:r>
            <a:r>
              <a:rPr sz="2400" i="1" dirty="0">
                <a:latin typeface="Calibri"/>
                <a:cs typeface="Calibri"/>
              </a:rPr>
              <a:t>shoe</a:t>
            </a:r>
            <a:r>
              <a:rPr sz="2400" i="1" spc="-75" dirty="0">
                <a:latin typeface="Calibri"/>
                <a:cs typeface="Calibri"/>
              </a:rPr>
              <a:t> </a:t>
            </a:r>
            <a:r>
              <a:rPr sz="2400" i="1" dirty="0">
                <a:latin typeface="Calibri"/>
                <a:cs typeface="Calibri"/>
              </a:rPr>
              <a:t>industry</a:t>
            </a:r>
            <a:r>
              <a:rPr sz="2400" i="1" spc="-5" dirty="0">
                <a:latin typeface="Calibri"/>
                <a:cs typeface="Calibri"/>
              </a:rPr>
              <a:t> </a:t>
            </a:r>
            <a:r>
              <a:rPr sz="2400" i="1" dirty="0">
                <a:latin typeface="Calibri"/>
                <a:cs typeface="Calibri"/>
              </a:rPr>
              <a:t>,</a:t>
            </a:r>
            <a:r>
              <a:rPr sz="2400" i="1" spc="-60" dirty="0">
                <a:latin typeface="Calibri"/>
                <a:cs typeface="Calibri"/>
              </a:rPr>
              <a:t> </a:t>
            </a:r>
            <a:r>
              <a:rPr sz="2400" i="1" dirty="0">
                <a:latin typeface="Calibri"/>
                <a:cs typeface="Calibri"/>
              </a:rPr>
              <a:t>the</a:t>
            </a:r>
            <a:r>
              <a:rPr sz="2400" i="1" spc="-10" dirty="0">
                <a:latin typeface="Calibri"/>
                <a:cs typeface="Calibri"/>
              </a:rPr>
              <a:t> </a:t>
            </a:r>
            <a:r>
              <a:rPr sz="2400" i="1" dirty="0">
                <a:latin typeface="Calibri"/>
                <a:cs typeface="Calibri"/>
              </a:rPr>
              <a:t>bank</a:t>
            </a:r>
            <a:r>
              <a:rPr sz="2400" i="1" spc="-25" dirty="0">
                <a:latin typeface="Calibri"/>
                <a:cs typeface="Calibri"/>
              </a:rPr>
              <a:t> </a:t>
            </a:r>
            <a:r>
              <a:rPr sz="2400" i="1" dirty="0">
                <a:latin typeface="Calibri"/>
                <a:cs typeface="Calibri"/>
              </a:rPr>
              <a:t>intervened</a:t>
            </a:r>
            <a:r>
              <a:rPr sz="2400" i="1" spc="-20" dirty="0">
                <a:latin typeface="Calibri"/>
                <a:cs typeface="Calibri"/>
              </a:rPr>
              <a:t> </a:t>
            </a:r>
            <a:r>
              <a:rPr sz="2400" i="1" dirty="0">
                <a:latin typeface="Calibri"/>
                <a:cs typeface="Calibri"/>
              </a:rPr>
              <a:t>just</a:t>
            </a:r>
            <a:r>
              <a:rPr sz="2400" i="1" spc="-40" dirty="0">
                <a:latin typeface="Calibri"/>
                <a:cs typeface="Calibri"/>
              </a:rPr>
              <a:t> </a:t>
            </a:r>
            <a:r>
              <a:rPr sz="2400" i="1" dirty="0">
                <a:latin typeface="Calibri"/>
                <a:cs typeface="Calibri"/>
              </a:rPr>
              <a:t>after</a:t>
            </a:r>
            <a:r>
              <a:rPr sz="2400" i="1" spc="-55" dirty="0">
                <a:latin typeface="Calibri"/>
                <a:cs typeface="Calibri"/>
              </a:rPr>
              <a:t> </a:t>
            </a:r>
            <a:r>
              <a:rPr sz="2400" i="1" spc="-25" dirty="0">
                <a:latin typeface="Calibri"/>
                <a:cs typeface="Calibri"/>
              </a:rPr>
              <a:t>it </a:t>
            </a:r>
            <a:r>
              <a:rPr sz="2400" i="1" dirty="0">
                <a:latin typeface="Calibri"/>
                <a:cs typeface="Calibri"/>
              </a:rPr>
              <a:t>considered</a:t>
            </a:r>
            <a:r>
              <a:rPr sz="2400" i="1" spc="-30" dirty="0">
                <a:latin typeface="Calibri"/>
                <a:cs typeface="Calibri"/>
              </a:rPr>
              <a:t> </a:t>
            </a:r>
            <a:r>
              <a:rPr sz="2400" i="1" dirty="0">
                <a:latin typeface="Calibri"/>
                <a:cs typeface="Calibri"/>
              </a:rPr>
              <a:t>and</a:t>
            </a:r>
            <a:r>
              <a:rPr sz="2400" i="1" spc="-25" dirty="0">
                <a:latin typeface="Calibri"/>
                <a:cs typeface="Calibri"/>
              </a:rPr>
              <a:t> </a:t>
            </a:r>
            <a:r>
              <a:rPr sz="2400" i="1" dirty="0">
                <a:latin typeface="Calibri"/>
                <a:cs typeface="Calibri"/>
              </a:rPr>
              <a:t>rejected</a:t>
            </a:r>
            <a:r>
              <a:rPr sz="2400" i="1" spc="-25" dirty="0">
                <a:latin typeface="Calibri"/>
                <a:cs typeface="Calibri"/>
              </a:rPr>
              <a:t> </a:t>
            </a:r>
            <a:r>
              <a:rPr sz="2400" i="1" dirty="0">
                <a:latin typeface="Calibri"/>
                <a:cs typeface="Calibri"/>
              </a:rPr>
              <a:t>an</a:t>
            </a:r>
            <a:r>
              <a:rPr sz="2400" i="1" spc="-110" dirty="0">
                <a:latin typeface="Calibri"/>
                <a:cs typeface="Calibri"/>
              </a:rPr>
              <a:t> </a:t>
            </a:r>
            <a:r>
              <a:rPr sz="2400" i="1" dirty="0">
                <a:latin typeface="Calibri"/>
                <a:cs typeface="Calibri"/>
              </a:rPr>
              <a:t>imf</a:t>
            </a:r>
            <a:r>
              <a:rPr sz="2400" i="1" spc="-75" dirty="0">
                <a:latin typeface="Calibri"/>
                <a:cs typeface="Calibri"/>
              </a:rPr>
              <a:t> </a:t>
            </a:r>
            <a:r>
              <a:rPr sz="2400" i="1" dirty="0">
                <a:latin typeface="Calibri"/>
                <a:cs typeface="Calibri"/>
              </a:rPr>
              <a:t>demand</a:t>
            </a:r>
            <a:r>
              <a:rPr sz="2400" i="1" spc="-30" dirty="0">
                <a:latin typeface="Calibri"/>
                <a:cs typeface="Calibri"/>
              </a:rPr>
              <a:t> </a:t>
            </a:r>
            <a:r>
              <a:rPr sz="2400" i="1" dirty="0">
                <a:latin typeface="Calibri"/>
                <a:cs typeface="Calibri"/>
              </a:rPr>
              <a:t>to</a:t>
            </a:r>
            <a:r>
              <a:rPr sz="2400" i="1" spc="-100" dirty="0">
                <a:latin typeface="Calibri"/>
                <a:cs typeface="Calibri"/>
              </a:rPr>
              <a:t> </a:t>
            </a:r>
            <a:r>
              <a:rPr sz="2400" i="1" dirty="0">
                <a:latin typeface="Calibri"/>
                <a:cs typeface="Calibri"/>
              </a:rPr>
              <a:t>rebuild</a:t>
            </a:r>
            <a:r>
              <a:rPr sz="2400" i="1" spc="-30" dirty="0">
                <a:latin typeface="Calibri"/>
                <a:cs typeface="Calibri"/>
              </a:rPr>
              <a:t> </a:t>
            </a:r>
            <a:r>
              <a:rPr sz="2400" i="1" spc="-10" dirty="0">
                <a:latin typeface="Calibri"/>
                <a:cs typeface="Calibri"/>
              </a:rPr>
              <a:t>depleted </a:t>
            </a:r>
            <a:r>
              <a:rPr sz="2400" i="1" dirty="0">
                <a:latin typeface="Calibri"/>
                <a:cs typeface="Calibri"/>
              </a:rPr>
              <a:t>european</a:t>
            </a:r>
            <a:r>
              <a:rPr sz="2400" i="1" spc="-60" dirty="0">
                <a:latin typeface="Calibri"/>
                <a:cs typeface="Calibri"/>
              </a:rPr>
              <a:t> </a:t>
            </a:r>
            <a:r>
              <a:rPr sz="2400" i="1" dirty="0">
                <a:latin typeface="Calibri"/>
                <a:cs typeface="Calibri"/>
              </a:rPr>
              <a:t>stocks</a:t>
            </a:r>
            <a:r>
              <a:rPr sz="2400" i="1" spc="-80" dirty="0">
                <a:latin typeface="Calibri"/>
                <a:cs typeface="Calibri"/>
              </a:rPr>
              <a:t> </a:t>
            </a:r>
            <a:r>
              <a:rPr sz="2400" i="1" dirty="0">
                <a:latin typeface="Calibri"/>
                <a:cs typeface="Calibri"/>
              </a:rPr>
              <a:t>,</a:t>
            </a:r>
            <a:r>
              <a:rPr sz="2400" i="1" spc="-45" dirty="0">
                <a:latin typeface="Calibri"/>
                <a:cs typeface="Calibri"/>
              </a:rPr>
              <a:t> </a:t>
            </a:r>
            <a:r>
              <a:rPr sz="2400" i="1" dirty="0">
                <a:latin typeface="Calibri"/>
                <a:cs typeface="Calibri"/>
              </a:rPr>
              <a:t>sept</a:t>
            </a:r>
            <a:r>
              <a:rPr sz="2400" i="1" spc="-25" dirty="0">
                <a:latin typeface="Calibri"/>
                <a:cs typeface="Calibri"/>
              </a:rPr>
              <a:t> </a:t>
            </a:r>
            <a:r>
              <a:rPr sz="2400" i="1" dirty="0">
                <a:latin typeface="Calibri"/>
                <a:cs typeface="Calibri"/>
              </a:rPr>
              <a:t>30</a:t>
            </a:r>
            <a:r>
              <a:rPr sz="2400" i="1" spc="-60" dirty="0">
                <a:latin typeface="Calibri"/>
                <a:cs typeface="Calibri"/>
              </a:rPr>
              <a:t> </a:t>
            </a:r>
            <a:r>
              <a:rPr sz="2400" i="1" dirty="0">
                <a:latin typeface="Calibri"/>
                <a:cs typeface="Calibri"/>
              </a:rPr>
              <a:t>end</a:t>
            </a:r>
            <a:r>
              <a:rPr sz="2400" i="1" spc="-10" dirty="0">
                <a:latin typeface="Calibri"/>
                <a:cs typeface="Calibri"/>
              </a:rPr>
              <a:t> </a:t>
            </a:r>
            <a:r>
              <a:rPr sz="2400" i="1" dirty="0">
                <a:latin typeface="Calibri"/>
                <a:cs typeface="Calibri"/>
              </a:rPr>
              <a:t>primary</a:t>
            </a:r>
            <a:r>
              <a:rPr sz="2400" i="1" spc="10" dirty="0">
                <a:latin typeface="Calibri"/>
                <a:cs typeface="Calibri"/>
              </a:rPr>
              <a:t> </a:t>
            </a:r>
            <a:r>
              <a:rPr sz="2400" i="1" dirty="0">
                <a:latin typeface="Calibri"/>
                <a:cs typeface="Calibri"/>
              </a:rPr>
              <a:t>76</a:t>
            </a:r>
            <a:r>
              <a:rPr sz="2400" i="1" spc="-85" dirty="0">
                <a:latin typeface="Calibri"/>
                <a:cs typeface="Calibri"/>
              </a:rPr>
              <a:t> </a:t>
            </a:r>
            <a:r>
              <a:rPr sz="2400" i="1" dirty="0">
                <a:latin typeface="Calibri"/>
                <a:cs typeface="Calibri"/>
              </a:rPr>
              <a:t>cts</a:t>
            </a:r>
            <a:r>
              <a:rPr sz="2400" i="1" spc="-30" dirty="0">
                <a:latin typeface="Calibri"/>
                <a:cs typeface="Calibri"/>
              </a:rPr>
              <a:t> </a:t>
            </a:r>
            <a:r>
              <a:rPr sz="2400" i="1" dirty="0">
                <a:latin typeface="Calibri"/>
                <a:cs typeface="Calibri"/>
              </a:rPr>
              <a:t>a</a:t>
            </a:r>
            <a:r>
              <a:rPr sz="2400" i="1" spc="-5" dirty="0">
                <a:latin typeface="Calibri"/>
                <a:cs typeface="Calibri"/>
              </a:rPr>
              <a:t> </a:t>
            </a:r>
            <a:r>
              <a:rPr sz="2400" i="1" dirty="0">
                <a:latin typeface="Calibri"/>
                <a:cs typeface="Calibri"/>
              </a:rPr>
              <a:t>share</a:t>
            </a:r>
            <a:r>
              <a:rPr sz="2400" i="1" spc="5" dirty="0">
                <a:latin typeface="Calibri"/>
                <a:cs typeface="Calibri"/>
              </a:rPr>
              <a:t> </a:t>
            </a:r>
            <a:r>
              <a:rPr sz="2400" i="1" spc="-50" dirty="0">
                <a:latin typeface="Calibri"/>
                <a:cs typeface="Calibri"/>
              </a:rPr>
              <a:t>.</a:t>
            </a:r>
            <a:endParaRPr lang="en-US" sz="2400" i="1" spc="-50" dirty="0">
              <a:latin typeface="Calibri"/>
              <a:cs typeface="Calibri"/>
            </a:endParaRPr>
          </a:p>
          <a:p>
            <a:pPr marL="12700" algn="ctr">
              <a:lnSpc>
                <a:spcPct val="100000"/>
              </a:lnSpc>
              <a:spcBef>
                <a:spcPts val="100"/>
              </a:spcBef>
            </a:pPr>
            <a:endParaRPr lang="en-US" sz="2400" i="1" spc="-50" dirty="0">
              <a:solidFill>
                <a:srgbClr val="00AF50"/>
              </a:solidFill>
              <a:latin typeface="Calibri"/>
              <a:cs typeface="Calibri"/>
            </a:endParaRPr>
          </a:p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00AF50"/>
                </a:solidFill>
                <a:latin typeface="Calibri"/>
                <a:cs typeface="Calibri"/>
              </a:rPr>
              <a:t>Surprisingly</a:t>
            </a:r>
            <a:r>
              <a:rPr sz="2400" spc="-90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00AF50"/>
                </a:solidFill>
                <a:latin typeface="Calibri"/>
                <a:cs typeface="Calibri"/>
              </a:rPr>
              <a:t>grammatical!</a:t>
            </a:r>
            <a:endParaRPr lang="en-US" sz="2400" spc="-10" dirty="0">
              <a:latin typeface="Calibri"/>
              <a:cs typeface="Calibri"/>
            </a:endParaRPr>
          </a:p>
          <a:p>
            <a:pPr marL="12700" algn="ctr">
              <a:lnSpc>
                <a:spcPct val="100000"/>
              </a:lnSpc>
              <a:spcBef>
                <a:spcPts val="100"/>
              </a:spcBef>
            </a:pPr>
            <a:endParaRPr lang="en-US" sz="2400" spc="-10" dirty="0">
              <a:solidFill>
                <a:srgbClr val="C00000"/>
              </a:solidFill>
              <a:latin typeface="Calibri"/>
              <a:cs typeface="Calibri"/>
            </a:endParaRPr>
          </a:p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C00000"/>
                </a:solidFill>
                <a:latin typeface="Calibri"/>
                <a:cs typeface="Calibri"/>
              </a:rPr>
              <a:t>…but</a:t>
            </a:r>
            <a:r>
              <a:rPr sz="2400" spc="-10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C00000"/>
                </a:solidFill>
                <a:latin typeface="Calibri"/>
                <a:cs typeface="Calibri"/>
              </a:rPr>
              <a:t>incoherent.</a:t>
            </a:r>
            <a:r>
              <a:rPr sz="2400" b="1" spc="-8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C00000"/>
                </a:solidFill>
                <a:latin typeface="Calibri"/>
                <a:cs typeface="Calibri"/>
              </a:rPr>
              <a:t>We</a:t>
            </a:r>
            <a:r>
              <a:rPr sz="2400" spc="-4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C00000"/>
                </a:solidFill>
                <a:latin typeface="Calibri"/>
                <a:cs typeface="Calibri"/>
              </a:rPr>
              <a:t>need</a:t>
            </a:r>
            <a:r>
              <a:rPr sz="2400" spc="-8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C00000"/>
                </a:solidFill>
                <a:latin typeface="Calibri"/>
                <a:cs typeface="Calibri"/>
              </a:rPr>
              <a:t>to</a:t>
            </a:r>
            <a:r>
              <a:rPr sz="2400" spc="-9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C00000"/>
                </a:solidFill>
                <a:latin typeface="Calibri"/>
                <a:cs typeface="Calibri"/>
              </a:rPr>
              <a:t>consider</a:t>
            </a:r>
            <a:r>
              <a:rPr sz="2400" spc="-5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C00000"/>
                </a:solidFill>
                <a:latin typeface="Calibri"/>
                <a:cs typeface="Calibri"/>
              </a:rPr>
              <a:t>more</a:t>
            </a:r>
            <a:r>
              <a:rPr sz="2400" spc="-9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C00000"/>
                </a:solidFill>
                <a:latin typeface="Calibri"/>
                <a:cs typeface="Calibri"/>
              </a:rPr>
              <a:t>than </a:t>
            </a:r>
            <a:r>
              <a:rPr sz="2400" dirty="0">
                <a:solidFill>
                  <a:srgbClr val="C00000"/>
                </a:solidFill>
                <a:latin typeface="Calibri"/>
                <a:cs typeface="Calibri"/>
              </a:rPr>
              <a:t>three</a:t>
            </a:r>
            <a:r>
              <a:rPr sz="2400" spc="-4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C00000"/>
                </a:solidFill>
                <a:latin typeface="Calibri"/>
                <a:cs typeface="Calibri"/>
              </a:rPr>
              <a:t>words</a:t>
            </a:r>
            <a:r>
              <a:rPr sz="2400" spc="-2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C00000"/>
                </a:solidFill>
                <a:latin typeface="Calibri"/>
                <a:cs typeface="Calibri"/>
              </a:rPr>
              <a:t>at</a:t>
            </a:r>
            <a:r>
              <a:rPr sz="2400" spc="-3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C00000"/>
                </a:solidFill>
                <a:latin typeface="Calibri"/>
                <a:cs typeface="Calibri"/>
              </a:rPr>
              <a:t>a</a:t>
            </a:r>
            <a:r>
              <a:rPr sz="2400" spc="-7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C00000"/>
                </a:solidFill>
                <a:latin typeface="Calibri"/>
                <a:cs typeface="Calibri"/>
              </a:rPr>
              <a:t>time</a:t>
            </a:r>
            <a:r>
              <a:rPr sz="2400" spc="-4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C00000"/>
                </a:solidFill>
                <a:latin typeface="Calibri"/>
                <a:cs typeface="Calibri"/>
              </a:rPr>
              <a:t>if</a:t>
            </a:r>
            <a:r>
              <a:rPr sz="2400" spc="-3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C00000"/>
                </a:solidFill>
                <a:latin typeface="Calibri"/>
                <a:cs typeface="Calibri"/>
              </a:rPr>
              <a:t>we</a:t>
            </a:r>
            <a:r>
              <a:rPr sz="2400" spc="-4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C00000"/>
                </a:solidFill>
                <a:latin typeface="Calibri"/>
                <a:cs typeface="Calibri"/>
              </a:rPr>
              <a:t>want</a:t>
            </a:r>
            <a:r>
              <a:rPr sz="2400" spc="-9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C00000"/>
                </a:solidFill>
                <a:latin typeface="Calibri"/>
                <a:cs typeface="Calibri"/>
              </a:rPr>
              <a:t>to</a:t>
            </a:r>
            <a:r>
              <a:rPr sz="2400" spc="-4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C00000"/>
                </a:solidFill>
                <a:latin typeface="Calibri"/>
                <a:cs typeface="Calibri"/>
              </a:rPr>
              <a:t>model</a:t>
            </a:r>
            <a:r>
              <a:rPr sz="2400" spc="-7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C00000"/>
                </a:solidFill>
                <a:latin typeface="Calibri"/>
                <a:cs typeface="Calibri"/>
              </a:rPr>
              <a:t>language</a:t>
            </a:r>
            <a:r>
              <a:rPr sz="2400" spc="-5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C00000"/>
                </a:solidFill>
                <a:latin typeface="Calibri"/>
                <a:cs typeface="Calibri"/>
              </a:rPr>
              <a:t>well.</a:t>
            </a:r>
            <a:endParaRPr lang="en-US" sz="2400" spc="-10" dirty="0">
              <a:latin typeface="Calibri"/>
              <a:cs typeface="Calibri"/>
            </a:endParaRPr>
          </a:p>
          <a:p>
            <a:pPr marL="12700" algn="ctr">
              <a:lnSpc>
                <a:spcPct val="100000"/>
              </a:lnSpc>
              <a:spcBef>
                <a:spcPts val="100"/>
              </a:spcBef>
            </a:pPr>
            <a:endParaRPr lang="en-US" sz="2400" spc="-10" dirty="0">
              <a:solidFill>
                <a:srgbClr val="C00000"/>
              </a:solidFill>
              <a:latin typeface="Calibri"/>
              <a:cs typeface="Calibri"/>
            </a:endParaRPr>
          </a:p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C00000"/>
                </a:solidFill>
                <a:latin typeface="Calibri"/>
                <a:cs typeface="Calibri"/>
              </a:rPr>
              <a:t>But</a:t>
            </a:r>
            <a:r>
              <a:rPr sz="2400" spc="-6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C00000"/>
                </a:solidFill>
                <a:latin typeface="Calibri"/>
                <a:cs typeface="Calibri"/>
              </a:rPr>
              <a:t>increasing</a:t>
            </a:r>
            <a:r>
              <a:rPr sz="2400" spc="-2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400" i="1" dirty="0">
                <a:solidFill>
                  <a:srgbClr val="C00000"/>
                </a:solidFill>
                <a:latin typeface="Calibri"/>
                <a:cs typeface="Calibri"/>
              </a:rPr>
              <a:t>n</a:t>
            </a:r>
            <a:r>
              <a:rPr sz="2400" i="1" spc="-6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C00000"/>
                </a:solidFill>
                <a:latin typeface="Calibri"/>
                <a:cs typeface="Calibri"/>
              </a:rPr>
              <a:t>worsens</a:t>
            </a:r>
            <a:r>
              <a:rPr sz="2400" spc="-5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C00000"/>
                </a:solidFill>
                <a:latin typeface="Calibri"/>
                <a:cs typeface="Calibri"/>
              </a:rPr>
              <a:t>sparsity</a:t>
            </a:r>
            <a:r>
              <a:rPr sz="2400" spc="-12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C00000"/>
                </a:solidFill>
                <a:latin typeface="Calibri"/>
                <a:cs typeface="Calibri"/>
              </a:rPr>
              <a:t>problem,</a:t>
            </a:r>
            <a:r>
              <a:rPr lang="en-US" sz="2400" spc="-10" dirty="0"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C00000"/>
                </a:solidFill>
                <a:latin typeface="Calibri"/>
                <a:cs typeface="Calibri"/>
              </a:rPr>
              <a:t>and</a:t>
            </a:r>
            <a:r>
              <a:rPr sz="2400" spc="-7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C00000"/>
                </a:solidFill>
                <a:latin typeface="Calibri"/>
                <a:cs typeface="Calibri"/>
              </a:rPr>
              <a:t>increases</a:t>
            </a:r>
            <a:r>
              <a:rPr sz="2400" spc="-5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C00000"/>
                </a:solidFill>
                <a:latin typeface="Calibri"/>
                <a:cs typeface="Calibri"/>
              </a:rPr>
              <a:t>model</a:t>
            </a:r>
            <a:r>
              <a:rPr sz="2400" spc="-4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C00000"/>
                </a:solidFill>
                <a:latin typeface="Calibri"/>
                <a:cs typeface="Calibri"/>
              </a:rPr>
              <a:t>size…</a:t>
            </a:r>
            <a:endParaRPr sz="24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/>
              <a:t>Evaluating</a:t>
            </a:r>
            <a:r>
              <a:rPr spc="-105" dirty="0"/>
              <a:t> </a:t>
            </a:r>
            <a:r>
              <a:rPr dirty="0"/>
              <a:t>Language</a:t>
            </a:r>
            <a:r>
              <a:rPr spc="35" dirty="0"/>
              <a:t> </a:t>
            </a:r>
            <a:r>
              <a:rPr spc="-10" dirty="0"/>
              <a:t>Models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664441" y="1458448"/>
            <a:ext cx="856361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lr>
                <a:srgbClr val="8B1515"/>
              </a:buClr>
              <a:buFont typeface="Times New Roman"/>
              <a:buChar char="•"/>
              <a:tabLst>
                <a:tab pos="355600" algn="l"/>
              </a:tabLst>
            </a:pPr>
            <a:r>
              <a:rPr sz="2400" dirty="0">
                <a:latin typeface="Calibri"/>
                <a:cs typeface="Calibri"/>
              </a:rPr>
              <a:t>The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standard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2FED"/>
                </a:solidFill>
                <a:latin typeface="Calibri"/>
                <a:cs typeface="Calibri"/>
              </a:rPr>
              <a:t>evaluation</a:t>
            </a:r>
            <a:r>
              <a:rPr sz="2400" spc="-50" dirty="0">
                <a:solidFill>
                  <a:srgbClr val="FF2FE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2FED"/>
                </a:solidFill>
                <a:latin typeface="Calibri"/>
                <a:cs typeface="Calibri"/>
              </a:rPr>
              <a:t>metric</a:t>
            </a:r>
            <a:r>
              <a:rPr sz="2400" spc="-35" dirty="0">
                <a:solidFill>
                  <a:srgbClr val="FF2FED"/>
                </a:solidFill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for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Language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Models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2FED"/>
                </a:solidFill>
                <a:latin typeface="Calibri"/>
                <a:cs typeface="Calibri"/>
              </a:rPr>
              <a:t>perplexity</a:t>
            </a:r>
            <a:r>
              <a:rPr sz="2400" spc="-10" dirty="0">
                <a:latin typeface="Calibri"/>
                <a:cs typeface="Calibri"/>
              </a:rPr>
              <a:t>.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664441" y="3945337"/>
            <a:ext cx="735139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lr>
                <a:srgbClr val="8B1515"/>
              </a:buClr>
              <a:buFont typeface="Times New Roman"/>
              <a:buChar char="•"/>
              <a:tabLst>
                <a:tab pos="355600" algn="l"/>
              </a:tabLst>
            </a:pPr>
            <a:r>
              <a:rPr sz="2400" dirty="0">
                <a:latin typeface="Calibri"/>
                <a:cs typeface="Calibri"/>
              </a:rPr>
              <a:t>This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equal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to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exponential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cross-</a:t>
            </a:r>
            <a:r>
              <a:rPr sz="2400" dirty="0">
                <a:latin typeface="Calibri"/>
                <a:cs typeface="Calibri"/>
              </a:rPr>
              <a:t>entropy</a:t>
            </a:r>
            <a:r>
              <a:rPr sz="2400" spc="-20" dirty="0">
                <a:latin typeface="Calibri"/>
                <a:cs typeface="Calibri"/>
              </a:rPr>
              <a:t> loss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671820" y="3945337"/>
            <a:ext cx="107314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0" dirty="0">
                <a:latin typeface="Calibri"/>
                <a:cs typeface="Calibri"/>
              </a:rPr>
              <a:t>: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604395" y="2954545"/>
            <a:ext cx="3829050" cy="285750"/>
          </a:xfrm>
          <a:custGeom>
            <a:avLst/>
            <a:gdLst/>
            <a:ahLst/>
            <a:cxnLst/>
            <a:rect l="l" t="t" r="r" b="b"/>
            <a:pathLst>
              <a:path w="3829050" h="285750">
                <a:moveTo>
                  <a:pt x="3829050" y="0"/>
                </a:moveTo>
                <a:lnTo>
                  <a:pt x="3822716" y="45143"/>
                </a:lnTo>
                <a:lnTo>
                  <a:pt x="3805080" y="84362"/>
                </a:lnTo>
                <a:lnTo>
                  <a:pt x="3778191" y="115296"/>
                </a:lnTo>
                <a:lnTo>
                  <a:pt x="3744096" y="135587"/>
                </a:lnTo>
                <a:lnTo>
                  <a:pt x="3704844" y="142875"/>
                </a:lnTo>
                <a:lnTo>
                  <a:pt x="2038730" y="142875"/>
                </a:lnTo>
                <a:lnTo>
                  <a:pt x="1999478" y="150149"/>
                </a:lnTo>
                <a:lnTo>
                  <a:pt x="1965383" y="170408"/>
                </a:lnTo>
                <a:lnTo>
                  <a:pt x="1938494" y="201305"/>
                </a:lnTo>
                <a:lnTo>
                  <a:pt x="1920858" y="240492"/>
                </a:lnTo>
                <a:lnTo>
                  <a:pt x="1914525" y="285623"/>
                </a:lnTo>
                <a:lnTo>
                  <a:pt x="1908191" y="240492"/>
                </a:lnTo>
                <a:lnTo>
                  <a:pt x="1890555" y="201305"/>
                </a:lnTo>
                <a:lnTo>
                  <a:pt x="1863666" y="170408"/>
                </a:lnTo>
                <a:lnTo>
                  <a:pt x="1829571" y="150149"/>
                </a:lnTo>
                <a:lnTo>
                  <a:pt x="1790319" y="142875"/>
                </a:lnTo>
                <a:lnTo>
                  <a:pt x="124205" y="142875"/>
                </a:lnTo>
                <a:lnTo>
                  <a:pt x="84953" y="135587"/>
                </a:lnTo>
                <a:lnTo>
                  <a:pt x="50858" y="115296"/>
                </a:lnTo>
                <a:lnTo>
                  <a:pt x="23969" y="84362"/>
                </a:lnTo>
                <a:lnTo>
                  <a:pt x="6333" y="45143"/>
                </a:lnTo>
                <a:lnTo>
                  <a:pt x="0" y="0"/>
                </a:lnTo>
              </a:path>
            </a:pathLst>
          </a:custGeom>
          <a:ln w="19055">
            <a:solidFill>
              <a:srgbClr val="FF2FE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456061" y="2233248"/>
            <a:ext cx="7877809" cy="12890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6076950" algn="ctr">
              <a:lnSpc>
                <a:spcPct val="100000"/>
              </a:lnSpc>
              <a:spcBef>
                <a:spcPts val="125"/>
              </a:spcBef>
            </a:pPr>
            <a:r>
              <a:rPr sz="2000" spc="-10" dirty="0">
                <a:solidFill>
                  <a:srgbClr val="FF2FED"/>
                </a:solidFill>
                <a:latin typeface="Calibri"/>
                <a:cs typeface="Calibri"/>
              </a:rPr>
              <a:t>Normalized</a:t>
            </a:r>
            <a:r>
              <a:rPr sz="2000" spc="-30" dirty="0">
                <a:solidFill>
                  <a:srgbClr val="FF2FED"/>
                </a:solidFill>
                <a:latin typeface="Calibri"/>
                <a:cs typeface="Calibri"/>
              </a:rPr>
              <a:t> </a:t>
            </a:r>
            <a:r>
              <a:rPr sz="2000" spc="-25" dirty="0">
                <a:solidFill>
                  <a:srgbClr val="FF2FED"/>
                </a:solidFill>
                <a:latin typeface="Calibri"/>
                <a:cs typeface="Calibri"/>
              </a:rPr>
              <a:t>by</a:t>
            </a:r>
            <a:endParaRPr sz="2000">
              <a:latin typeface="Calibri"/>
              <a:cs typeface="Calibri"/>
            </a:endParaRPr>
          </a:p>
          <a:p>
            <a:pPr marL="6074410" algn="ctr">
              <a:lnSpc>
                <a:spcPct val="100000"/>
              </a:lnSpc>
              <a:spcBef>
                <a:spcPts val="5"/>
              </a:spcBef>
            </a:pPr>
            <a:r>
              <a:rPr sz="2000" dirty="0">
                <a:solidFill>
                  <a:srgbClr val="FF2FED"/>
                </a:solidFill>
                <a:latin typeface="Calibri"/>
                <a:cs typeface="Calibri"/>
              </a:rPr>
              <a:t>number</a:t>
            </a:r>
            <a:r>
              <a:rPr sz="2000" spc="-45" dirty="0">
                <a:solidFill>
                  <a:srgbClr val="FF2FED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2FED"/>
                </a:solidFill>
                <a:latin typeface="Calibri"/>
                <a:cs typeface="Calibri"/>
              </a:rPr>
              <a:t>of</a:t>
            </a:r>
            <a:r>
              <a:rPr sz="2000" spc="-30" dirty="0">
                <a:solidFill>
                  <a:srgbClr val="FF2FED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FF2FED"/>
                </a:solidFill>
                <a:latin typeface="Calibri"/>
                <a:cs typeface="Calibri"/>
              </a:rPr>
              <a:t>words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70"/>
              </a:spcBef>
            </a:pP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000" spc="-10" dirty="0">
                <a:solidFill>
                  <a:srgbClr val="FF2FED"/>
                </a:solidFill>
                <a:latin typeface="Calibri"/>
                <a:cs typeface="Calibri"/>
              </a:rPr>
              <a:t>Inverse</a:t>
            </a:r>
            <a:r>
              <a:rPr sz="2000" spc="-60" dirty="0">
                <a:solidFill>
                  <a:srgbClr val="FF2FED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2FED"/>
                </a:solidFill>
                <a:latin typeface="Calibri"/>
                <a:cs typeface="Calibri"/>
              </a:rPr>
              <a:t>probability</a:t>
            </a:r>
            <a:r>
              <a:rPr sz="2000" spc="-45" dirty="0">
                <a:solidFill>
                  <a:srgbClr val="FF2FED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2FED"/>
                </a:solidFill>
                <a:latin typeface="Calibri"/>
                <a:cs typeface="Calibri"/>
              </a:rPr>
              <a:t>of</a:t>
            </a:r>
            <a:r>
              <a:rPr sz="2000" spc="-45" dirty="0">
                <a:solidFill>
                  <a:srgbClr val="FF2FED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2FED"/>
                </a:solidFill>
                <a:latin typeface="Calibri"/>
                <a:cs typeface="Calibri"/>
              </a:rPr>
              <a:t>corpus,</a:t>
            </a:r>
            <a:r>
              <a:rPr sz="2000" spc="-10" dirty="0">
                <a:solidFill>
                  <a:srgbClr val="FF2FED"/>
                </a:solidFill>
                <a:latin typeface="Calibri"/>
                <a:cs typeface="Calibri"/>
              </a:rPr>
              <a:t> according</a:t>
            </a:r>
            <a:r>
              <a:rPr sz="2000" spc="-75" dirty="0">
                <a:solidFill>
                  <a:srgbClr val="FF2FED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2FED"/>
                </a:solidFill>
                <a:latin typeface="Calibri"/>
                <a:cs typeface="Calibri"/>
              </a:rPr>
              <a:t>to</a:t>
            </a:r>
            <a:r>
              <a:rPr sz="2000" spc="-45" dirty="0">
                <a:solidFill>
                  <a:srgbClr val="FF2FED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2FED"/>
                </a:solidFill>
                <a:latin typeface="Calibri"/>
                <a:cs typeface="Calibri"/>
              </a:rPr>
              <a:t>Language</a:t>
            </a:r>
            <a:r>
              <a:rPr sz="2000" spc="10" dirty="0">
                <a:solidFill>
                  <a:srgbClr val="FF2FED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2FED"/>
                </a:solidFill>
                <a:latin typeface="Calibri"/>
                <a:cs typeface="Calibri"/>
              </a:rPr>
              <a:t>Model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985895" y="2184798"/>
            <a:ext cx="586740" cy="243204"/>
          </a:xfrm>
          <a:custGeom>
            <a:avLst/>
            <a:gdLst/>
            <a:ahLst/>
            <a:cxnLst/>
            <a:rect l="l" t="t" r="r" b="b"/>
            <a:pathLst>
              <a:path w="586740" h="243205">
                <a:moveTo>
                  <a:pt x="74471" y="26699"/>
                </a:moveTo>
                <a:lnTo>
                  <a:pt x="67616" y="44356"/>
                </a:lnTo>
                <a:lnTo>
                  <a:pt x="579501" y="243078"/>
                </a:lnTo>
                <a:lnTo>
                  <a:pt x="586358" y="225298"/>
                </a:lnTo>
                <a:lnTo>
                  <a:pt x="74471" y="26699"/>
                </a:lnTo>
                <a:close/>
              </a:path>
              <a:path w="586740" h="243205">
                <a:moveTo>
                  <a:pt x="84835" y="0"/>
                </a:moveTo>
                <a:lnTo>
                  <a:pt x="0" y="8000"/>
                </a:lnTo>
                <a:lnTo>
                  <a:pt x="57276" y="70993"/>
                </a:lnTo>
                <a:lnTo>
                  <a:pt x="67616" y="44356"/>
                </a:lnTo>
                <a:lnTo>
                  <a:pt x="55752" y="39750"/>
                </a:lnTo>
                <a:lnTo>
                  <a:pt x="62610" y="22098"/>
                </a:lnTo>
                <a:lnTo>
                  <a:pt x="76257" y="22098"/>
                </a:lnTo>
                <a:lnTo>
                  <a:pt x="84835" y="0"/>
                </a:lnTo>
                <a:close/>
              </a:path>
              <a:path w="586740" h="243205">
                <a:moveTo>
                  <a:pt x="62610" y="22098"/>
                </a:moveTo>
                <a:lnTo>
                  <a:pt x="55752" y="39750"/>
                </a:lnTo>
                <a:lnTo>
                  <a:pt x="67616" y="44356"/>
                </a:lnTo>
                <a:lnTo>
                  <a:pt x="74471" y="26699"/>
                </a:lnTo>
                <a:lnTo>
                  <a:pt x="62610" y="22098"/>
                </a:lnTo>
                <a:close/>
              </a:path>
              <a:path w="586740" h="243205">
                <a:moveTo>
                  <a:pt x="76257" y="22098"/>
                </a:moveTo>
                <a:lnTo>
                  <a:pt x="62610" y="22098"/>
                </a:lnTo>
                <a:lnTo>
                  <a:pt x="74471" y="26699"/>
                </a:lnTo>
                <a:lnTo>
                  <a:pt x="76257" y="22098"/>
                </a:lnTo>
                <a:close/>
              </a:path>
            </a:pathLst>
          </a:custGeom>
          <a:solidFill>
            <a:srgbClr val="FF2FED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053576" y="1978568"/>
            <a:ext cx="5829948" cy="794312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090687" y="4028278"/>
            <a:ext cx="524541" cy="304003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271090" y="4567040"/>
            <a:ext cx="6514728" cy="836167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4061821" y="5985897"/>
            <a:ext cx="3581400" cy="466725"/>
          </a:xfrm>
          <a:prstGeom prst="rect">
            <a:avLst/>
          </a:prstGeom>
          <a:ln w="19055">
            <a:solidFill>
              <a:srgbClr val="00AF50"/>
            </a:solidFill>
          </a:ln>
        </p:spPr>
        <p:txBody>
          <a:bodyPr vert="horz" wrap="square" lIns="0" tIns="38100" rIns="0" bIns="0" rtlCol="0">
            <a:spAutoFit/>
          </a:bodyPr>
          <a:lstStyle/>
          <a:p>
            <a:pPr marL="155575">
              <a:lnSpc>
                <a:spcPct val="100000"/>
              </a:lnSpc>
              <a:spcBef>
                <a:spcPts val="300"/>
              </a:spcBef>
            </a:pPr>
            <a:r>
              <a:rPr sz="2400" b="1" dirty="0">
                <a:solidFill>
                  <a:srgbClr val="00AF50"/>
                </a:solidFill>
                <a:latin typeface="Calibri"/>
                <a:cs typeface="Calibri"/>
              </a:rPr>
              <a:t>Lower</a:t>
            </a:r>
            <a:r>
              <a:rPr sz="2400" b="1" spc="5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00AF50"/>
                </a:solidFill>
                <a:latin typeface="Calibri"/>
                <a:cs typeface="Calibri"/>
              </a:rPr>
              <a:t>perplexity</a:t>
            </a:r>
            <a:r>
              <a:rPr sz="2400" spc="-70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0AF50"/>
                </a:solidFill>
                <a:latin typeface="Calibri"/>
                <a:cs typeface="Calibri"/>
              </a:rPr>
              <a:t>is</a:t>
            </a:r>
            <a:r>
              <a:rPr sz="2400" spc="-65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00AF50"/>
                </a:solidFill>
                <a:latin typeface="Calibri"/>
                <a:cs typeface="Calibri"/>
              </a:rPr>
              <a:t>better!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xfrm>
            <a:off x="460057" y="6543833"/>
            <a:ext cx="280034" cy="2063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1450"/>
              </a:lnSpc>
            </a:pPr>
            <a:fld id="{81D60167-4931-47E6-BA6A-407CBD079E47}" type="slidenum">
              <a:rPr lang="en-US" altLang="ja-JP" spc="-50" smtClean="0"/>
              <a:pPr marL="38100">
                <a:lnSpc>
                  <a:spcPts val="1450"/>
                </a:lnSpc>
              </a:pPr>
              <a:t>14</a:t>
            </a:fld>
            <a:endParaRPr spc="-25" dirty="0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42FC71E4-3FCB-8FAD-42F5-DEFD7BA20891}"/>
              </a:ext>
            </a:extLst>
          </p:cNvPr>
          <p:cNvSpPr txBox="1"/>
          <p:nvPr/>
        </p:nvSpPr>
        <p:spPr>
          <a:xfrm>
            <a:off x="10393861" y="1480911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(</a:t>
            </a:r>
            <a:r>
              <a:rPr kumimoji="1" lang="ja-JP" altLang="en-US" dirty="0"/>
              <a:t>当惑度</a:t>
            </a:r>
            <a:r>
              <a:rPr kumimoji="1" lang="en-US" altLang="ja-JP" dirty="0"/>
              <a:t>)</a:t>
            </a:r>
            <a:endParaRPr kumimoji="1" lang="ja-JP" alt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84230"/>
            <a:ext cx="10515600" cy="1001556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200" dirty="0"/>
              <a:t>Simple</a:t>
            </a:r>
            <a:r>
              <a:rPr sz="3200" spc="-40" dirty="0"/>
              <a:t> </a:t>
            </a:r>
            <a:r>
              <a:rPr sz="3200" dirty="0"/>
              <a:t>NER:</a:t>
            </a:r>
            <a:r>
              <a:rPr sz="3200" spc="-60" dirty="0"/>
              <a:t> </a:t>
            </a:r>
            <a:r>
              <a:rPr sz="3200" dirty="0"/>
              <a:t>Window</a:t>
            </a:r>
            <a:r>
              <a:rPr sz="3200" spc="5" dirty="0"/>
              <a:t> </a:t>
            </a:r>
            <a:r>
              <a:rPr sz="3200" dirty="0"/>
              <a:t>classification</a:t>
            </a:r>
            <a:r>
              <a:rPr sz="3200" spc="-65" dirty="0"/>
              <a:t> </a:t>
            </a:r>
            <a:r>
              <a:rPr sz="3200" dirty="0"/>
              <a:t>using</a:t>
            </a:r>
            <a:r>
              <a:rPr sz="3200" spc="-100" dirty="0"/>
              <a:t> </a:t>
            </a:r>
            <a:r>
              <a:rPr sz="3200" dirty="0"/>
              <a:t>binary</a:t>
            </a:r>
            <a:r>
              <a:rPr sz="3200" spc="-15" dirty="0"/>
              <a:t> </a:t>
            </a:r>
            <a:r>
              <a:rPr sz="3200" dirty="0"/>
              <a:t>logistic</a:t>
            </a:r>
            <a:r>
              <a:rPr sz="3200" spc="10" dirty="0"/>
              <a:t> </a:t>
            </a:r>
            <a:r>
              <a:rPr sz="3200" spc="-10" dirty="0"/>
              <a:t>classifier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xfrm>
            <a:off x="460057" y="6521193"/>
            <a:ext cx="280034" cy="231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1450"/>
              </a:lnSpc>
            </a:pPr>
            <a:fld id="{81D60167-4931-47E6-BA6A-407CBD079E47}" type="slidenum">
              <a:rPr lang="en-US" altLang="ja-JP" spc="-25" smtClean="0">
                <a:latin typeface="Lucida Sans"/>
                <a:cs typeface="Lucida Sans"/>
              </a:rPr>
              <a:pPr marL="38100">
                <a:spcBef>
                  <a:spcPts val="20"/>
                </a:spcBef>
              </a:pPr>
              <a:t>15</a:t>
            </a:fld>
            <a:endParaRPr spc="-25" dirty="0"/>
          </a:p>
        </p:txBody>
      </p:sp>
      <p:sp>
        <p:nvSpPr>
          <p:cNvPr id="3" name="object 3"/>
          <p:cNvSpPr txBox="1"/>
          <p:nvPr/>
        </p:nvSpPr>
        <p:spPr>
          <a:xfrm>
            <a:off x="447357" y="1085786"/>
            <a:ext cx="11083290" cy="3677920"/>
          </a:xfrm>
          <a:prstGeom prst="rect">
            <a:avLst/>
          </a:prstGeom>
        </p:spPr>
        <p:txBody>
          <a:bodyPr vert="horz" wrap="square" lIns="0" tIns="85090" rIns="0" bIns="0" rtlCol="0">
            <a:spAutoFit/>
          </a:bodyPr>
          <a:lstStyle/>
          <a:p>
            <a:pPr marL="393700" indent="-342900">
              <a:lnSpc>
                <a:spcPct val="100000"/>
              </a:lnSpc>
              <a:spcBef>
                <a:spcPts val="670"/>
              </a:spcBef>
              <a:buClr>
                <a:srgbClr val="8B1515"/>
              </a:buClr>
              <a:buFont typeface="Times New Roman"/>
              <a:buChar char="•"/>
              <a:tabLst>
                <a:tab pos="393700" algn="l"/>
              </a:tabLst>
            </a:pPr>
            <a:r>
              <a:rPr sz="2400" b="1" dirty="0">
                <a:latin typeface="Calibri"/>
                <a:cs typeface="Calibri"/>
              </a:rPr>
              <a:t>Idea:</a:t>
            </a:r>
            <a:r>
              <a:rPr sz="2400" b="1" spc="-75" dirty="0"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C700B8"/>
                </a:solidFill>
                <a:latin typeface="Calibri"/>
                <a:cs typeface="Calibri"/>
              </a:rPr>
              <a:t>classify</a:t>
            </a:r>
            <a:r>
              <a:rPr sz="2400" spc="-35" dirty="0">
                <a:solidFill>
                  <a:srgbClr val="C700B8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C700B8"/>
                </a:solidFill>
                <a:latin typeface="Calibri"/>
                <a:cs typeface="Calibri"/>
              </a:rPr>
              <a:t>each</a:t>
            </a:r>
            <a:r>
              <a:rPr sz="2400" spc="-55" dirty="0">
                <a:solidFill>
                  <a:srgbClr val="C700B8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C700B8"/>
                </a:solidFill>
                <a:latin typeface="Calibri"/>
                <a:cs typeface="Calibri"/>
              </a:rPr>
              <a:t>word</a:t>
            </a:r>
            <a:r>
              <a:rPr sz="2400" spc="-50" dirty="0">
                <a:solidFill>
                  <a:srgbClr val="C700B8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C700B8"/>
                </a:solidFill>
                <a:latin typeface="Calibri"/>
                <a:cs typeface="Calibri"/>
              </a:rPr>
              <a:t>in</a:t>
            </a:r>
            <a:r>
              <a:rPr sz="2400" spc="-50" dirty="0">
                <a:solidFill>
                  <a:srgbClr val="C700B8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C700B8"/>
                </a:solidFill>
                <a:latin typeface="Calibri"/>
                <a:cs typeface="Calibri"/>
              </a:rPr>
              <a:t>its</a:t>
            </a:r>
            <a:r>
              <a:rPr sz="2400" spc="-25" dirty="0">
                <a:solidFill>
                  <a:srgbClr val="C700B8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C700B8"/>
                </a:solidFill>
                <a:latin typeface="Calibri"/>
                <a:cs typeface="Calibri"/>
              </a:rPr>
              <a:t>context</a:t>
            </a:r>
            <a:r>
              <a:rPr sz="2400" spc="-40" dirty="0">
                <a:solidFill>
                  <a:srgbClr val="C700B8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C700B8"/>
                </a:solidFill>
                <a:latin typeface="Calibri"/>
                <a:cs typeface="Calibri"/>
              </a:rPr>
              <a:t>window</a:t>
            </a:r>
            <a:r>
              <a:rPr sz="2400" spc="5" dirty="0">
                <a:solidFill>
                  <a:srgbClr val="C700B8"/>
                </a:solidFill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neighboring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words</a:t>
            </a:r>
            <a:endParaRPr sz="2400">
              <a:latin typeface="Calibri"/>
              <a:cs typeface="Calibri"/>
            </a:endParaRPr>
          </a:p>
          <a:p>
            <a:pPr marL="393700" marR="209550" indent="-343535">
              <a:lnSpc>
                <a:spcPts val="2850"/>
              </a:lnSpc>
              <a:spcBef>
                <a:spcPts val="695"/>
              </a:spcBef>
              <a:buClr>
                <a:srgbClr val="8B1515"/>
              </a:buClr>
              <a:buFont typeface="Times New Roman"/>
              <a:buChar char="•"/>
              <a:tabLst>
                <a:tab pos="393700" algn="l"/>
              </a:tabLst>
            </a:pPr>
            <a:r>
              <a:rPr sz="2400" dirty="0">
                <a:latin typeface="Calibri"/>
                <a:cs typeface="Calibri"/>
              </a:rPr>
              <a:t>Train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logistic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classifier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on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hand-</a:t>
            </a:r>
            <a:r>
              <a:rPr sz="2400" dirty="0">
                <a:latin typeface="Calibri"/>
                <a:cs typeface="Calibri"/>
              </a:rPr>
              <a:t>labeled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data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to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classify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center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word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{yes/no}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for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each </a:t>
            </a:r>
            <a:r>
              <a:rPr sz="2400" dirty="0">
                <a:latin typeface="Calibri"/>
                <a:cs typeface="Calibri"/>
              </a:rPr>
              <a:t>class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based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on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C700B8"/>
                </a:solidFill>
                <a:latin typeface="Calibri"/>
                <a:cs typeface="Calibri"/>
              </a:rPr>
              <a:t>concatenation</a:t>
            </a:r>
            <a:r>
              <a:rPr sz="2400" spc="-40" dirty="0">
                <a:solidFill>
                  <a:srgbClr val="C700B8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C700B8"/>
                </a:solidFill>
                <a:latin typeface="Calibri"/>
                <a:cs typeface="Calibri"/>
              </a:rPr>
              <a:t>of</a:t>
            </a:r>
            <a:r>
              <a:rPr sz="2400" spc="-30" dirty="0">
                <a:solidFill>
                  <a:srgbClr val="C700B8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C700B8"/>
                </a:solidFill>
                <a:latin typeface="Calibri"/>
                <a:cs typeface="Calibri"/>
              </a:rPr>
              <a:t>word</a:t>
            </a:r>
            <a:r>
              <a:rPr sz="2400" spc="-40" dirty="0">
                <a:solidFill>
                  <a:srgbClr val="C700B8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C700B8"/>
                </a:solidFill>
                <a:latin typeface="Calibri"/>
                <a:cs typeface="Calibri"/>
              </a:rPr>
              <a:t>vectors</a:t>
            </a:r>
            <a:r>
              <a:rPr sz="2400" spc="30" dirty="0">
                <a:solidFill>
                  <a:srgbClr val="C700B8"/>
                </a:solidFill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window</a:t>
            </a:r>
            <a:endParaRPr sz="2400">
              <a:latin typeface="Calibri"/>
              <a:cs typeface="Calibri"/>
            </a:endParaRPr>
          </a:p>
          <a:p>
            <a:pPr marL="737235" lvl="1" indent="-228600">
              <a:lnSpc>
                <a:spcPct val="100000"/>
              </a:lnSpc>
              <a:spcBef>
                <a:spcPts val="565"/>
              </a:spcBef>
              <a:buClr>
                <a:srgbClr val="007B92"/>
              </a:buClr>
              <a:buFont typeface="Times New Roman"/>
              <a:buChar char="•"/>
              <a:tabLst>
                <a:tab pos="737235" algn="l"/>
              </a:tabLst>
            </a:pPr>
            <a:r>
              <a:rPr sz="2400" dirty="0">
                <a:latin typeface="Calibri"/>
                <a:cs typeface="Calibri"/>
              </a:rPr>
              <a:t>Really,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we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usually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use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multi-class</a:t>
            </a:r>
            <a:r>
              <a:rPr sz="2400" spc="-9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softmax,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but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we’re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trying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to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keep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it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simple</a:t>
            </a:r>
            <a:r>
              <a:rPr sz="2400" spc="50" dirty="0">
                <a:latin typeface="Calibri"/>
                <a:cs typeface="Calibri"/>
              </a:rPr>
              <a:t> </a:t>
            </a:r>
            <a:r>
              <a:rPr sz="2400" spc="-50" dirty="0">
                <a:latin typeface="Wingdings"/>
                <a:cs typeface="Wingdings"/>
              </a:rPr>
              <a:t></a:t>
            </a:r>
            <a:endParaRPr sz="2400">
              <a:latin typeface="Wingdings"/>
              <a:cs typeface="Wingdings"/>
            </a:endParaRPr>
          </a:p>
          <a:p>
            <a:pPr marL="393700" indent="-342900">
              <a:lnSpc>
                <a:spcPct val="100000"/>
              </a:lnSpc>
              <a:spcBef>
                <a:spcPts val="570"/>
              </a:spcBef>
              <a:buClr>
                <a:srgbClr val="8B1515"/>
              </a:buClr>
              <a:buFont typeface="Times New Roman"/>
              <a:buChar char="•"/>
              <a:tabLst>
                <a:tab pos="393700" algn="l"/>
              </a:tabLst>
            </a:pPr>
            <a:r>
              <a:rPr sz="2400" b="1" dirty="0">
                <a:latin typeface="Calibri"/>
                <a:cs typeface="Calibri"/>
              </a:rPr>
              <a:t>Example:</a:t>
            </a:r>
            <a:r>
              <a:rPr sz="2400" b="1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Classify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“Paris”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as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+/–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location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context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sentence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with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window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length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2:</a:t>
            </a:r>
            <a:endParaRPr sz="2400">
              <a:latin typeface="Calibri"/>
              <a:cs typeface="Calibri"/>
            </a:endParaRPr>
          </a:p>
          <a:p>
            <a:pPr marL="965835">
              <a:lnSpc>
                <a:spcPct val="100000"/>
              </a:lnSpc>
              <a:spcBef>
                <a:spcPts val="2830"/>
              </a:spcBef>
              <a:tabLst>
                <a:tab pos="1718945" algn="l"/>
                <a:tab pos="3330575" algn="l"/>
                <a:tab pos="4178935" algn="l"/>
                <a:tab pos="5390515" algn="l"/>
                <a:tab pos="6210935" algn="l"/>
                <a:tab pos="7507605" algn="l"/>
                <a:tab pos="8184515" algn="l"/>
                <a:tab pos="9014460" algn="l"/>
              </a:tabLst>
            </a:pPr>
            <a:r>
              <a:rPr sz="2400" spc="-25" dirty="0">
                <a:latin typeface="Calibri"/>
                <a:cs typeface="Calibri"/>
              </a:rPr>
              <a:t>the</a:t>
            </a:r>
            <a:r>
              <a:rPr sz="2400" dirty="0">
                <a:latin typeface="Calibri"/>
                <a:cs typeface="Calibri"/>
              </a:rPr>
              <a:t>	</a:t>
            </a:r>
            <a:r>
              <a:rPr sz="2400" spc="-10" dirty="0">
                <a:latin typeface="Calibri"/>
                <a:cs typeface="Calibri"/>
              </a:rPr>
              <a:t>museums</a:t>
            </a:r>
            <a:r>
              <a:rPr sz="2400" dirty="0">
                <a:latin typeface="Calibri"/>
                <a:cs typeface="Calibri"/>
              </a:rPr>
              <a:t>	</a:t>
            </a:r>
            <a:r>
              <a:rPr sz="2400" spc="-25" dirty="0">
                <a:latin typeface="Calibri"/>
                <a:cs typeface="Calibri"/>
              </a:rPr>
              <a:t>in</a:t>
            </a:r>
            <a:r>
              <a:rPr sz="2400" dirty="0">
                <a:latin typeface="Calibri"/>
                <a:cs typeface="Calibri"/>
              </a:rPr>
              <a:t>	</a:t>
            </a:r>
            <a:r>
              <a:rPr sz="2400" spc="-10" dirty="0">
                <a:latin typeface="Calibri"/>
                <a:cs typeface="Calibri"/>
              </a:rPr>
              <a:t>Paris</a:t>
            </a:r>
            <a:r>
              <a:rPr sz="2400" dirty="0">
                <a:latin typeface="Calibri"/>
                <a:cs typeface="Calibri"/>
              </a:rPr>
              <a:t>	</a:t>
            </a:r>
            <a:r>
              <a:rPr sz="2400" spc="-25" dirty="0">
                <a:latin typeface="Calibri"/>
                <a:cs typeface="Calibri"/>
              </a:rPr>
              <a:t>are</a:t>
            </a:r>
            <a:r>
              <a:rPr sz="2400" dirty="0">
                <a:latin typeface="Calibri"/>
                <a:cs typeface="Calibri"/>
              </a:rPr>
              <a:t>	</a:t>
            </a:r>
            <a:r>
              <a:rPr sz="2400" spc="-10" dirty="0">
                <a:latin typeface="Calibri"/>
                <a:cs typeface="Calibri"/>
              </a:rPr>
              <a:t>amazing</a:t>
            </a:r>
            <a:r>
              <a:rPr sz="2400" dirty="0">
                <a:latin typeface="Calibri"/>
                <a:cs typeface="Calibri"/>
              </a:rPr>
              <a:t>	</a:t>
            </a:r>
            <a:r>
              <a:rPr sz="2400" spc="-25" dirty="0">
                <a:latin typeface="Calibri"/>
                <a:cs typeface="Calibri"/>
              </a:rPr>
              <a:t>to</a:t>
            </a:r>
            <a:r>
              <a:rPr sz="2400" dirty="0">
                <a:latin typeface="Calibri"/>
                <a:cs typeface="Calibri"/>
              </a:rPr>
              <a:t>	</a:t>
            </a:r>
            <a:r>
              <a:rPr sz="2400" spc="-25" dirty="0">
                <a:latin typeface="Calibri"/>
                <a:cs typeface="Calibri"/>
              </a:rPr>
              <a:t>see</a:t>
            </a:r>
            <a:r>
              <a:rPr sz="2400" dirty="0">
                <a:latin typeface="Calibri"/>
                <a:cs typeface="Calibri"/>
              </a:rPr>
              <a:t>	</a:t>
            </a:r>
            <a:r>
              <a:rPr sz="2400" spc="-50" dirty="0">
                <a:latin typeface="Calibri"/>
                <a:cs typeface="Calibri"/>
              </a:rPr>
              <a:t>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95"/>
              </a:spcBef>
            </a:pPr>
            <a:endParaRPr sz="2400">
              <a:latin typeface="Calibri"/>
              <a:cs typeface="Calibri"/>
            </a:endParaRPr>
          </a:p>
          <a:p>
            <a:pPr marL="393700">
              <a:lnSpc>
                <a:spcPct val="100000"/>
              </a:lnSpc>
              <a:tabLst>
                <a:tab pos="1349375" algn="l"/>
                <a:tab pos="1800225" algn="l"/>
                <a:tab pos="3254375" algn="l"/>
                <a:tab pos="4290695" algn="l"/>
                <a:tab pos="5442585" algn="l"/>
                <a:tab pos="6459855" algn="l"/>
              </a:tabLst>
            </a:pPr>
            <a:r>
              <a:rPr sz="3600" spc="-15" baseline="12731" dirty="0">
                <a:latin typeface="Calibri"/>
                <a:cs typeface="Calibri"/>
              </a:rPr>
              <a:t>X</a:t>
            </a:r>
            <a:r>
              <a:rPr sz="1550" spc="-10" dirty="0">
                <a:latin typeface="Calibri"/>
                <a:cs typeface="Calibri"/>
              </a:rPr>
              <a:t>window</a:t>
            </a:r>
            <a:r>
              <a:rPr sz="1550" dirty="0">
                <a:latin typeface="Calibri"/>
                <a:cs typeface="Calibri"/>
              </a:rPr>
              <a:t>	</a:t>
            </a:r>
            <a:r>
              <a:rPr sz="3600" baseline="12731" dirty="0">
                <a:latin typeface="Calibri"/>
                <a:cs typeface="Calibri"/>
              </a:rPr>
              <a:t>=</a:t>
            </a:r>
            <a:r>
              <a:rPr sz="3600" spc="-44" baseline="12731" dirty="0">
                <a:latin typeface="Calibri"/>
                <a:cs typeface="Calibri"/>
              </a:rPr>
              <a:t> </a:t>
            </a:r>
            <a:r>
              <a:rPr sz="3600" spc="-75" baseline="12731" dirty="0">
                <a:latin typeface="Calibri"/>
                <a:cs typeface="Calibri"/>
              </a:rPr>
              <a:t>[</a:t>
            </a:r>
            <a:r>
              <a:rPr sz="3600" baseline="12731" dirty="0">
                <a:latin typeface="Calibri"/>
                <a:cs typeface="Calibri"/>
              </a:rPr>
              <a:t>	</a:t>
            </a:r>
            <a:r>
              <a:rPr sz="3600" spc="-15" baseline="12731" dirty="0">
                <a:latin typeface="Calibri"/>
                <a:cs typeface="Calibri"/>
              </a:rPr>
              <a:t>x</a:t>
            </a:r>
            <a:r>
              <a:rPr sz="1550" spc="-10" dirty="0">
                <a:latin typeface="Calibri"/>
                <a:cs typeface="Calibri"/>
              </a:rPr>
              <a:t>museums</a:t>
            </a:r>
            <a:r>
              <a:rPr sz="1550" dirty="0">
                <a:latin typeface="Calibri"/>
                <a:cs typeface="Calibri"/>
              </a:rPr>
              <a:t>	</a:t>
            </a:r>
            <a:r>
              <a:rPr sz="3600" spc="-37" baseline="12731" dirty="0">
                <a:latin typeface="Calibri"/>
                <a:cs typeface="Calibri"/>
              </a:rPr>
              <a:t>x</a:t>
            </a:r>
            <a:r>
              <a:rPr sz="1550" spc="-25" dirty="0">
                <a:latin typeface="Calibri"/>
                <a:cs typeface="Calibri"/>
              </a:rPr>
              <a:t>in</a:t>
            </a:r>
            <a:r>
              <a:rPr sz="1550" dirty="0">
                <a:latin typeface="Calibri"/>
                <a:cs typeface="Calibri"/>
              </a:rPr>
              <a:t>	</a:t>
            </a:r>
            <a:r>
              <a:rPr sz="3600" spc="-15" baseline="12731" dirty="0">
                <a:latin typeface="Calibri"/>
                <a:cs typeface="Calibri"/>
              </a:rPr>
              <a:t>x</a:t>
            </a:r>
            <a:r>
              <a:rPr sz="1550" spc="-10" dirty="0">
                <a:latin typeface="Calibri"/>
                <a:cs typeface="Calibri"/>
              </a:rPr>
              <a:t>Paris</a:t>
            </a:r>
            <a:r>
              <a:rPr sz="1550" dirty="0">
                <a:latin typeface="Calibri"/>
                <a:cs typeface="Calibri"/>
              </a:rPr>
              <a:t>	</a:t>
            </a:r>
            <a:r>
              <a:rPr sz="3600" spc="-30" baseline="12731" dirty="0">
                <a:latin typeface="Calibri"/>
                <a:cs typeface="Calibri"/>
              </a:rPr>
              <a:t>x</a:t>
            </a:r>
            <a:r>
              <a:rPr sz="1550" spc="-20" dirty="0">
                <a:latin typeface="Calibri"/>
                <a:cs typeface="Calibri"/>
              </a:rPr>
              <a:t>are</a:t>
            </a:r>
            <a:r>
              <a:rPr sz="1550" dirty="0">
                <a:latin typeface="Calibri"/>
                <a:cs typeface="Calibri"/>
              </a:rPr>
              <a:t>	</a:t>
            </a:r>
            <a:r>
              <a:rPr sz="3600" baseline="12731" dirty="0">
                <a:latin typeface="Calibri"/>
                <a:cs typeface="Calibri"/>
              </a:rPr>
              <a:t>x</a:t>
            </a:r>
            <a:r>
              <a:rPr sz="1550" dirty="0">
                <a:latin typeface="Calibri"/>
                <a:cs typeface="Calibri"/>
              </a:rPr>
              <a:t>amazing</a:t>
            </a:r>
            <a:r>
              <a:rPr sz="1550" spc="320" dirty="0">
                <a:latin typeface="Calibri"/>
                <a:cs typeface="Calibri"/>
              </a:rPr>
              <a:t> </a:t>
            </a:r>
            <a:r>
              <a:rPr sz="3600" spc="-37" baseline="12731" dirty="0">
                <a:latin typeface="Calibri"/>
                <a:cs typeface="Calibri"/>
              </a:rPr>
              <a:t>]</a:t>
            </a:r>
            <a:r>
              <a:rPr sz="2325" spc="-37" baseline="46594" dirty="0">
                <a:latin typeface="Calibri"/>
                <a:cs typeface="Calibri"/>
              </a:rPr>
              <a:t>T</a:t>
            </a:r>
            <a:endParaRPr sz="2325" baseline="46594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962400" y="5104066"/>
            <a:ext cx="923925" cy="485775"/>
          </a:xfrm>
          <a:prstGeom prst="rect">
            <a:avLst/>
          </a:prstGeom>
          <a:ln w="19055">
            <a:solidFill>
              <a:srgbClr val="C700B8"/>
            </a:solidFill>
          </a:ln>
        </p:spPr>
        <p:txBody>
          <a:bodyPr vert="horz" wrap="square" lIns="0" tIns="62230" rIns="0" bIns="0" rtlCol="0">
            <a:spAutoFit/>
          </a:bodyPr>
          <a:lstStyle/>
          <a:p>
            <a:pPr marL="24765">
              <a:lnSpc>
                <a:spcPct val="100000"/>
              </a:lnSpc>
              <a:spcBef>
                <a:spcPts val="490"/>
              </a:spcBef>
            </a:pPr>
            <a:r>
              <a:rPr sz="2400" dirty="0">
                <a:latin typeface="Calibri"/>
                <a:cs typeface="Calibri"/>
              </a:rPr>
              <a:t>x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mbria Math"/>
                <a:cs typeface="Cambria Math"/>
              </a:rPr>
              <a:t>∈</a:t>
            </a:r>
            <a:r>
              <a:rPr sz="2400" spc="5" dirty="0">
                <a:latin typeface="Cambria Math"/>
                <a:cs typeface="Cambria Math"/>
              </a:rPr>
              <a:t> </a:t>
            </a:r>
            <a:r>
              <a:rPr sz="2400" spc="-25" dirty="0">
                <a:latin typeface="Calibri"/>
                <a:cs typeface="Calibri"/>
              </a:rPr>
              <a:t>R</a:t>
            </a:r>
            <a:r>
              <a:rPr sz="2325" spc="-37" baseline="26881" dirty="0">
                <a:latin typeface="Calibri"/>
                <a:cs typeface="Calibri"/>
              </a:rPr>
              <a:t>5d</a:t>
            </a:r>
            <a:endParaRPr sz="2325" baseline="26881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47357" y="5081142"/>
            <a:ext cx="11022330" cy="1265555"/>
          </a:xfrm>
          <a:prstGeom prst="rect">
            <a:avLst/>
          </a:prstGeom>
        </p:spPr>
        <p:txBody>
          <a:bodyPr vert="horz" wrap="square" lIns="0" tIns="85090" rIns="0" bIns="0" rtlCol="0">
            <a:spAutoFit/>
          </a:bodyPr>
          <a:lstStyle/>
          <a:p>
            <a:pPr marL="393700" indent="-342900">
              <a:lnSpc>
                <a:spcPct val="100000"/>
              </a:lnSpc>
              <a:spcBef>
                <a:spcPts val="670"/>
              </a:spcBef>
              <a:buClr>
                <a:srgbClr val="8B1515"/>
              </a:buClr>
              <a:buFont typeface="Times New Roman"/>
              <a:buChar char="•"/>
              <a:tabLst>
                <a:tab pos="393700" algn="l"/>
              </a:tabLst>
            </a:pPr>
            <a:r>
              <a:rPr sz="2400" dirty="0">
                <a:latin typeface="Calibri"/>
                <a:cs typeface="Calibri"/>
              </a:rPr>
              <a:t>Resulting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vector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x</a:t>
            </a:r>
            <a:r>
              <a:rPr sz="2325" baseline="-19713" dirty="0">
                <a:latin typeface="Calibri"/>
                <a:cs typeface="Calibri"/>
              </a:rPr>
              <a:t>window</a:t>
            </a:r>
            <a:r>
              <a:rPr sz="2325" spc="330" baseline="-19713" dirty="0">
                <a:latin typeface="Calibri"/>
                <a:cs typeface="Calibri"/>
              </a:rPr>
              <a:t> </a:t>
            </a:r>
            <a:r>
              <a:rPr sz="2400" spc="-50" dirty="0">
                <a:latin typeface="Calibri"/>
                <a:cs typeface="Calibri"/>
              </a:rPr>
              <a:t>=</a:t>
            </a:r>
            <a:endParaRPr sz="2400">
              <a:latin typeface="Calibri"/>
              <a:cs typeface="Calibri"/>
            </a:endParaRPr>
          </a:p>
          <a:p>
            <a:pPr marL="393700" marR="30480" indent="-343535">
              <a:lnSpc>
                <a:spcPts val="2850"/>
              </a:lnSpc>
              <a:spcBef>
                <a:spcPts val="695"/>
              </a:spcBef>
              <a:buClr>
                <a:srgbClr val="8B1515"/>
              </a:buClr>
              <a:buFont typeface="Times New Roman"/>
              <a:buChar char="•"/>
              <a:tabLst>
                <a:tab pos="393700" algn="l"/>
              </a:tabLst>
            </a:pPr>
            <a:r>
              <a:rPr sz="2400" dirty="0">
                <a:latin typeface="Calibri"/>
                <a:cs typeface="Calibri"/>
              </a:rPr>
              <a:t>To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classify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all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words: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run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classifier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for each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class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on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vector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centered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on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each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word </a:t>
            </a:r>
            <a:r>
              <a:rPr sz="2400" dirty="0">
                <a:latin typeface="Calibri"/>
                <a:cs typeface="Calibri"/>
              </a:rPr>
              <a:t>in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sentence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/>
              <a:t>Classification</a:t>
            </a:r>
            <a:r>
              <a:rPr spc="-70" dirty="0"/>
              <a:t> </a:t>
            </a:r>
            <a:r>
              <a:rPr dirty="0"/>
              <a:t>review</a:t>
            </a:r>
            <a:r>
              <a:rPr spc="5" dirty="0"/>
              <a:t> </a:t>
            </a:r>
            <a:r>
              <a:rPr dirty="0"/>
              <a:t>and</a:t>
            </a:r>
            <a:r>
              <a:rPr spc="-75" dirty="0"/>
              <a:t> </a:t>
            </a:r>
            <a:r>
              <a:rPr spc="-10" dirty="0"/>
              <a:t>notation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xfrm>
            <a:off x="460057" y="6521193"/>
            <a:ext cx="280034" cy="231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1450"/>
              </a:lnSpc>
            </a:pPr>
            <a:fld id="{81D60167-4931-47E6-BA6A-407CBD079E47}" type="slidenum">
              <a:rPr lang="en-US" altLang="ja-JP" spc="-25" smtClean="0">
                <a:latin typeface="Lucida Sans"/>
                <a:cs typeface="Lucida Sans"/>
              </a:rPr>
              <a:pPr marL="38100">
                <a:spcBef>
                  <a:spcPts val="20"/>
                </a:spcBef>
              </a:pPr>
              <a:t>16</a:t>
            </a:fld>
            <a:endParaRPr spc="-25" dirty="0"/>
          </a:p>
        </p:txBody>
      </p:sp>
      <p:sp>
        <p:nvSpPr>
          <p:cNvPr id="3" name="object 3"/>
          <p:cNvSpPr txBox="1"/>
          <p:nvPr/>
        </p:nvSpPr>
        <p:spPr>
          <a:xfrm>
            <a:off x="434657" y="1158303"/>
            <a:ext cx="9533255" cy="45681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06400" indent="-342900">
              <a:lnSpc>
                <a:spcPct val="100000"/>
              </a:lnSpc>
              <a:spcBef>
                <a:spcPts val="100"/>
              </a:spcBef>
              <a:buClr>
                <a:srgbClr val="8B1515"/>
              </a:buClr>
              <a:buFont typeface="Times New Roman"/>
              <a:buChar char="•"/>
              <a:tabLst>
                <a:tab pos="406400" algn="l"/>
              </a:tabLst>
            </a:pPr>
            <a:r>
              <a:rPr sz="2400" dirty="0">
                <a:latin typeface="Calibri"/>
                <a:cs typeface="Calibri"/>
              </a:rPr>
              <a:t>Supervised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learning:</a:t>
            </a:r>
            <a:r>
              <a:rPr sz="2400" spc="-10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we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have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89007E"/>
                </a:solidFill>
                <a:latin typeface="Calibri"/>
                <a:cs typeface="Calibri"/>
              </a:rPr>
              <a:t>training</a:t>
            </a:r>
            <a:r>
              <a:rPr sz="2400" spc="-65" dirty="0">
                <a:solidFill>
                  <a:srgbClr val="89007E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89007E"/>
                </a:solidFill>
                <a:latin typeface="Calibri"/>
                <a:cs typeface="Calibri"/>
              </a:rPr>
              <a:t>dataset</a:t>
            </a:r>
            <a:r>
              <a:rPr sz="2400" spc="-5" dirty="0">
                <a:solidFill>
                  <a:srgbClr val="89007E"/>
                </a:solidFill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consisting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 </a:t>
            </a:r>
            <a:r>
              <a:rPr sz="2400" spc="-10" dirty="0">
                <a:solidFill>
                  <a:srgbClr val="89007E"/>
                </a:solidFill>
                <a:latin typeface="Calibri"/>
                <a:cs typeface="Calibri"/>
              </a:rPr>
              <a:t>samples</a:t>
            </a:r>
            <a:endParaRPr sz="2400">
              <a:latin typeface="Calibri"/>
              <a:cs typeface="Calibri"/>
            </a:endParaRPr>
          </a:p>
          <a:p>
            <a:pPr marR="1058545" algn="ctr">
              <a:lnSpc>
                <a:spcPct val="100000"/>
              </a:lnSpc>
              <a:spcBef>
                <a:spcPts val="2905"/>
              </a:spcBef>
            </a:pPr>
            <a:r>
              <a:rPr sz="2400" spc="-10" dirty="0">
                <a:latin typeface="Calibri"/>
                <a:cs typeface="Calibri"/>
              </a:rPr>
              <a:t>{</a:t>
            </a:r>
            <a:r>
              <a:rPr sz="2400" i="1" spc="-10" dirty="0">
                <a:latin typeface="Calibri"/>
                <a:cs typeface="Calibri"/>
              </a:rPr>
              <a:t>x</a:t>
            </a:r>
            <a:r>
              <a:rPr sz="2325" i="1" spc="-15" baseline="-19713" dirty="0">
                <a:latin typeface="Calibri"/>
                <a:cs typeface="Calibri"/>
              </a:rPr>
              <a:t>i</a:t>
            </a:r>
            <a:r>
              <a:rPr sz="2400" spc="-10" dirty="0">
                <a:latin typeface="Calibri"/>
                <a:cs typeface="Calibri"/>
              </a:rPr>
              <a:t>,</a:t>
            </a:r>
            <a:r>
              <a:rPr sz="2400" i="1" spc="-10" dirty="0">
                <a:latin typeface="Calibri"/>
                <a:cs typeface="Calibri"/>
              </a:rPr>
              <a:t>y</a:t>
            </a:r>
            <a:r>
              <a:rPr sz="2325" i="1" spc="-15" baseline="-19713" dirty="0">
                <a:latin typeface="Calibri"/>
                <a:cs typeface="Calibri"/>
              </a:rPr>
              <a:t>i</a:t>
            </a:r>
            <a:r>
              <a:rPr sz="2400" spc="-10" dirty="0">
                <a:latin typeface="Calibri"/>
                <a:cs typeface="Calibri"/>
              </a:rPr>
              <a:t>}</a:t>
            </a:r>
            <a:r>
              <a:rPr sz="2325" i="1" spc="-15" baseline="26881" dirty="0">
                <a:latin typeface="Calibri"/>
                <a:cs typeface="Calibri"/>
              </a:rPr>
              <a:t>N</a:t>
            </a:r>
            <a:r>
              <a:rPr sz="2325" i="1" spc="-15" baseline="-19713" dirty="0">
                <a:latin typeface="Calibri"/>
                <a:cs typeface="Calibri"/>
              </a:rPr>
              <a:t>i</a:t>
            </a:r>
            <a:r>
              <a:rPr sz="2325" spc="-15" baseline="-19713" dirty="0">
                <a:latin typeface="Calibri"/>
                <a:cs typeface="Calibri"/>
              </a:rPr>
              <a:t>=1</a:t>
            </a:r>
            <a:endParaRPr sz="2325" baseline="-19713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30"/>
              </a:spcBef>
            </a:pPr>
            <a:endParaRPr sz="1550">
              <a:latin typeface="Calibri"/>
              <a:cs typeface="Calibri"/>
            </a:endParaRPr>
          </a:p>
          <a:p>
            <a:pPr marL="406400" indent="-342900">
              <a:lnSpc>
                <a:spcPct val="100000"/>
              </a:lnSpc>
              <a:spcBef>
                <a:spcPts val="5"/>
              </a:spcBef>
              <a:buClr>
                <a:srgbClr val="8B1515"/>
              </a:buClr>
              <a:buFont typeface="Times New Roman"/>
              <a:buChar char="•"/>
              <a:tabLst>
                <a:tab pos="406400" algn="l"/>
              </a:tabLst>
            </a:pPr>
            <a:r>
              <a:rPr sz="2400" i="1" dirty="0">
                <a:latin typeface="Calibri"/>
                <a:cs typeface="Calibri"/>
              </a:rPr>
              <a:t>x</a:t>
            </a:r>
            <a:r>
              <a:rPr sz="2325" i="1" baseline="-19713" dirty="0">
                <a:latin typeface="Calibri"/>
                <a:cs typeface="Calibri"/>
              </a:rPr>
              <a:t>i</a:t>
            </a:r>
            <a:r>
              <a:rPr sz="2325" i="1" spc="187" baseline="-19713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are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89007E"/>
                </a:solidFill>
                <a:latin typeface="Calibri"/>
                <a:cs typeface="Calibri"/>
              </a:rPr>
              <a:t>inputs</a:t>
            </a:r>
            <a:r>
              <a:rPr sz="2400" dirty="0">
                <a:latin typeface="Calibri"/>
                <a:cs typeface="Calibri"/>
              </a:rPr>
              <a:t>,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e.g.,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words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(indices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or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vectors!), sentences,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documents,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etc.</a:t>
            </a:r>
            <a:endParaRPr sz="2400">
              <a:latin typeface="Calibri"/>
              <a:cs typeface="Calibri"/>
            </a:endParaRPr>
          </a:p>
          <a:p>
            <a:pPr marL="749935" lvl="1" indent="-228600">
              <a:lnSpc>
                <a:spcPct val="100000"/>
              </a:lnSpc>
              <a:spcBef>
                <a:spcPts val="570"/>
              </a:spcBef>
              <a:buClr>
                <a:srgbClr val="007B92"/>
              </a:buClr>
              <a:buFont typeface="Times New Roman"/>
              <a:buChar char="•"/>
              <a:tabLst>
                <a:tab pos="749935" algn="l"/>
              </a:tabLst>
            </a:pPr>
            <a:r>
              <a:rPr sz="2400" dirty="0">
                <a:latin typeface="Calibri"/>
                <a:cs typeface="Calibri"/>
              </a:rPr>
              <a:t>Dimension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i="1" spc="-50" dirty="0">
                <a:latin typeface="Calibri"/>
                <a:cs typeface="Calibri"/>
              </a:rPr>
              <a:t>d</a:t>
            </a:r>
            <a:endParaRPr sz="24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1100"/>
              </a:spcBef>
              <a:buClr>
                <a:srgbClr val="007B92"/>
              </a:buClr>
              <a:buFont typeface="Times New Roman"/>
              <a:buChar char="•"/>
            </a:pPr>
            <a:endParaRPr sz="2400">
              <a:latin typeface="Calibri"/>
              <a:cs typeface="Calibri"/>
            </a:endParaRPr>
          </a:p>
          <a:p>
            <a:pPr marL="342900" marR="1626235" indent="-342900" algn="r">
              <a:lnSpc>
                <a:spcPct val="100000"/>
              </a:lnSpc>
              <a:buClr>
                <a:srgbClr val="8B1515"/>
              </a:buClr>
              <a:buFont typeface="Times New Roman"/>
              <a:buChar char="•"/>
              <a:tabLst>
                <a:tab pos="342900" algn="l"/>
              </a:tabLst>
            </a:pPr>
            <a:r>
              <a:rPr sz="2400" i="1" dirty="0">
                <a:latin typeface="Calibri"/>
                <a:cs typeface="Calibri"/>
              </a:rPr>
              <a:t>y</a:t>
            </a:r>
            <a:r>
              <a:rPr sz="2325" i="1" baseline="-19713" dirty="0">
                <a:latin typeface="Calibri"/>
                <a:cs typeface="Calibri"/>
              </a:rPr>
              <a:t>i</a:t>
            </a:r>
            <a:r>
              <a:rPr sz="2325" i="1" spc="232" baseline="-19713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are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89007E"/>
                </a:solidFill>
                <a:latin typeface="Calibri"/>
                <a:cs typeface="Calibri"/>
              </a:rPr>
              <a:t>labels</a:t>
            </a:r>
            <a:r>
              <a:rPr sz="2400" spc="-40" dirty="0">
                <a:solidFill>
                  <a:srgbClr val="89007E"/>
                </a:solidFill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(one</a:t>
            </a:r>
            <a:r>
              <a:rPr sz="2400" spc="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i="1" dirty="0">
                <a:latin typeface="Calibri"/>
                <a:cs typeface="Calibri"/>
              </a:rPr>
              <a:t>C</a:t>
            </a:r>
            <a:r>
              <a:rPr sz="2400" i="1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classes)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we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try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to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predict,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for</a:t>
            </a:r>
            <a:r>
              <a:rPr sz="2400" spc="2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example:</a:t>
            </a:r>
            <a:endParaRPr sz="2400">
              <a:latin typeface="Calibri"/>
              <a:cs typeface="Calibri"/>
            </a:endParaRPr>
          </a:p>
          <a:p>
            <a:pPr marL="228600" marR="1616710" lvl="1" indent="-228600" algn="r">
              <a:lnSpc>
                <a:spcPct val="100000"/>
              </a:lnSpc>
              <a:spcBef>
                <a:spcPts val="650"/>
              </a:spcBef>
              <a:buClr>
                <a:srgbClr val="007B92"/>
              </a:buClr>
              <a:buFont typeface="Times New Roman"/>
              <a:buChar char="•"/>
              <a:tabLst>
                <a:tab pos="228600" algn="l"/>
              </a:tabLst>
            </a:pPr>
            <a:r>
              <a:rPr sz="2400" dirty="0">
                <a:latin typeface="Calibri"/>
                <a:cs typeface="Calibri"/>
              </a:rPr>
              <a:t>classes:</a:t>
            </a:r>
            <a:r>
              <a:rPr sz="2400" spc="-10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sentiment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(+/–),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named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entities,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buy/sell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decision</a:t>
            </a:r>
            <a:endParaRPr sz="2400">
              <a:latin typeface="Calibri"/>
              <a:cs typeface="Calibri"/>
            </a:endParaRPr>
          </a:p>
          <a:p>
            <a:pPr marL="749935" lvl="1" indent="-228600">
              <a:lnSpc>
                <a:spcPct val="100000"/>
              </a:lnSpc>
              <a:spcBef>
                <a:spcPts val="570"/>
              </a:spcBef>
              <a:buClr>
                <a:srgbClr val="007B92"/>
              </a:buClr>
              <a:buFont typeface="Times New Roman"/>
              <a:buChar char="•"/>
              <a:tabLst>
                <a:tab pos="749935" algn="l"/>
              </a:tabLst>
            </a:pPr>
            <a:r>
              <a:rPr sz="2400" dirty="0">
                <a:latin typeface="Calibri"/>
                <a:cs typeface="Calibri"/>
              </a:rPr>
              <a:t>other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words</a:t>
            </a:r>
            <a:endParaRPr sz="2400">
              <a:latin typeface="Calibri"/>
              <a:cs typeface="Calibri"/>
            </a:endParaRPr>
          </a:p>
          <a:p>
            <a:pPr marL="749935" lvl="1" indent="-228600">
              <a:lnSpc>
                <a:spcPct val="100000"/>
              </a:lnSpc>
              <a:spcBef>
                <a:spcPts val="575"/>
              </a:spcBef>
              <a:buClr>
                <a:srgbClr val="007B92"/>
              </a:buClr>
              <a:buFont typeface="Times New Roman"/>
              <a:buChar char="•"/>
              <a:tabLst>
                <a:tab pos="749935" algn="l"/>
              </a:tabLst>
            </a:pPr>
            <a:r>
              <a:rPr sz="2400" dirty="0">
                <a:latin typeface="Calibri"/>
                <a:cs typeface="Calibri"/>
              </a:rPr>
              <a:t>later: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multi-</a:t>
            </a:r>
            <a:r>
              <a:rPr sz="2400" dirty="0">
                <a:latin typeface="Calibri"/>
                <a:cs typeface="Calibri"/>
              </a:rPr>
              <a:t>word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sequences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23557" y="1013203"/>
            <a:ext cx="3491842" cy="80593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/>
              <a:t>Neural</a:t>
            </a:r>
            <a:r>
              <a:rPr spc="-35" dirty="0"/>
              <a:t> </a:t>
            </a:r>
            <a:r>
              <a:rPr spc="-10" dirty="0"/>
              <a:t>classification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85457" y="1085786"/>
            <a:ext cx="8982710" cy="1713864"/>
          </a:xfrm>
          <a:prstGeom prst="rect">
            <a:avLst/>
          </a:prstGeom>
        </p:spPr>
        <p:txBody>
          <a:bodyPr vert="horz" wrap="square" lIns="0" tIns="8509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670"/>
              </a:spcBef>
              <a:buClr>
                <a:srgbClr val="8B1515"/>
              </a:buClr>
              <a:buFont typeface="Times New Roman"/>
              <a:buChar char="•"/>
              <a:tabLst>
                <a:tab pos="355600" algn="l"/>
              </a:tabLst>
            </a:pPr>
            <a:r>
              <a:rPr sz="2400" b="1" dirty="0">
                <a:latin typeface="Calibri"/>
                <a:cs typeface="Calibri"/>
              </a:rPr>
              <a:t>Typical</a:t>
            </a:r>
            <a:r>
              <a:rPr sz="2400" b="1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ML/stats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softmax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classifier:</a:t>
            </a:r>
            <a:endParaRPr sz="2400">
              <a:latin typeface="Calibri"/>
              <a:cs typeface="Calibri"/>
            </a:endParaRPr>
          </a:p>
          <a:p>
            <a:pPr marL="355600" indent="-342900">
              <a:lnSpc>
                <a:spcPts val="2865"/>
              </a:lnSpc>
              <a:spcBef>
                <a:spcPts val="575"/>
              </a:spcBef>
              <a:buClr>
                <a:srgbClr val="8B1515"/>
              </a:buClr>
              <a:buFont typeface="Times New Roman"/>
              <a:buChar char="•"/>
              <a:tabLst>
                <a:tab pos="355600" algn="l"/>
              </a:tabLst>
            </a:pPr>
            <a:r>
              <a:rPr sz="2400" dirty="0">
                <a:latin typeface="Calibri"/>
                <a:cs typeface="Calibri"/>
              </a:rPr>
              <a:t>Learned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parameters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θ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are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just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elements</a:t>
            </a:r>
            <a:endParaRPr sz="2400">
              <a:latin typeface="Calibri"/>
              <a:cs typeface="Calibri"/>
            </a:endParaRPr>
          </a:p>
          <a:p>
            <a:pPr marL="355600">
              <a:lnSpc>
                <a:spcPts val="2865"/>
              </a:lnSpc>
            </a:pPr>
            <a:r>
              <a:rPr sz="2400" dirty="0">
                <a:latin typeface="Calibri"/>
                <a:cs typeface="Calibri"/>
              </a:rPr>
              <a:t>of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i="1" dirty="0">
                <a:latin typeface="Calibri"/>
                <a:cs typeface="Calibri"/>
              </a:rPr>
              <a:t>W</a:t>
            </a:r>
            <a:r>
              <a:rPr sz="2400" i="1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(not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input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representation</a:t>
            </a:r>
            <a:r>
              <a:rPr sz="2400" spc="30" dirty="0">
                <a:latin typeface="Calibri"/>
                <a:cs typeface="Calibri"/>
              </a:rPr>
              <a:t> </a:t>
            </a:r>
            <a:r>
              <a:rPr sz="2400" i="1" dirty="0">
                <a:latin typeface="Calibri"/>
                <a:cs typeface="Calibri"/>
              </a:rPr>
              <a:t>x,</a:t>
            </a:r>
            <a:r>
              <a:rPr sz="2400" i="1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which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has</a:t>
            </a:r>
            <a:r>
              <a:rPr sz="2400" spc="-9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sparse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symbolic</a:t>
            </a:r>
            <a:r>
              <a:rPr sz="2400" spc="-9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features)</a:t>
            </a:r>
            <a:endParaRPr sz="24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650"/>
              </a:spcBef>
              <a:buClr>
                <a:srgbClr val="8B1515"/>
              </a:buClr>
              <a:buFont typeface="Times New Roman"/>
              <a:buChar char="•"/>
              <a:tabLst>
                <a:tab pos="355600" algn="l"/>
              </a:tabLst>
            </a:pPr>
            <a:r>
              <a:rPr sz="2400" dirty="0">
                <a:latin typeface="Calibri"/>
                <a:cs typeface="Calibri"/>
              </a:rPr>
              <a:t>Classifier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gives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linear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decision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boundary,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which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can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be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limiting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85457" y="3212401"/>
            <a:ext cx="9047480" cy="3248660"/>
          </a:xfrm>
          <a:prstGeom prst="rect">
            <a:avLst/>
          </a:prstGeom>
        </p:spPr>
        <p:txBody>
          <a:bodyPr vert="horz" wrap="square" lIns="0" tIns="8509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670"/>
              </a:spcBef>
              <a:buClr>
                <a:srgbClr val="8B1515"/>
              </a:buClr>
              <a:buFont typeface="Times New Roman"/>
              <a:buChar char="•"/>
              <a:tabLst>
                <a:tab pos="355600" algn="l"/>
              </a:tabLst>
            </a:pPr>
            <a:r>
              <a:rPr sz="2400" dirty="0">
                <a:latin typeface="Calibri"/>
                <a:cs typeface="Calibri"/>
              </a:rPr>
              <a:t>A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neural</a:t>
            </a:r>
            <a:r>
              <a:rPr sz="2400" b="1" spc="-4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network</a:t>
            </a:r>
            <a:r>
              <a:rPr sz="2400" b="1" spc="-7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classifier</a:t>
            </a:r>
            <a:r>
              <a:rPr sz="2400" b="1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differs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that:</a:t>
            </a:r>
            <a:endParaRPr sz="2400">
              <a:latin typeface="Calibri"/>
              <a:cs typeface="Calibri"/>
            </a:endParaRPr>
          </a:p>
          <a:p>
            <a:pPr marL="699135" lvl="1" indent="-228600">
              <a:lnSpc>
                <a:spcPct val="100000"/>
              </a:lnSpc>
              <a:spcBef>
                <a:spcPts val="575"/>
              </a:spcBef>
              <a:buClr>
                <a:srgbClr val="007B92"/>
              </a:buClr>
              <a:buFont typeface="Times New Roman"/>
              <a:buChar char="•"/>
              <a:tabLst>
                <a:tab pos="699135" algn="l"/>
              </a:tabLst>
            </a:pPr>
            <a:r>
              <a:rPr sz="2400" dirty="0">
                <a:latin typeface="Calibri"/>
                <a:cs typeface="Calibri"/>
              </a:rPr>
              <a:t>We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learn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both</a:t>
            </a:r>
            <a:r>
              <a:rPr sz="2400" b="1" spc="-70" dirty="0">
                <a:latin typeface="Calibri"/>
                <a:cs typeface="Calibri"/>
              </a:rPr>
              <a:t> </a:t>
            </a:r>
            <a:r>
              <a:rPr sz="2400" i="1" dirty="0">
                <a:latin typeface="Calibri"/>
                <a:cs typeface="Calibri"/>
              </a:rPr>
              <a:t>W</a:t>
            </a:r>
            <a:r>
              <a:rPr sz="2400" i="1" spc="-3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and</a:t>
            </a:r>
            <a:r>
              <a:rPr sz="2400" b="1" spc="-3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(</a:t>
            </a:r>
            <a:r>
              <a:rPr sz="2400" b="1" dirty="0">
                <a:solidFill>
                  <a:srgbClr val="89007E"/>
                </a:solidFill>
                <a:latin typeface="Calibri"/>
                <a:cs typeface="Calibri"/>
              </a:rPr>
              <a:t>distributed!</a:t>
            </a:r>
            <a:r>
              <a:rPr sz="2400" b="1" dirty="0">
                <a:latin typeface="Calibri"/>
                <a:cs typeface="Calibri"/>
              </a:rPr>
              <a:t>)</a:t>
            </a:r>
            <a:r>
              <a:rPr sz="2400" b="1" spc="-35" dirty="0"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89007E"/>
                </a:solidFill>
                <a:latin typeface="Calibri"/>
                <a:cs typeface="Calibri"/>
              </a:rPr>
              <a:t>representations</a:t>
            </a:r>
            <a:r>
              <a:rPr sz="2400" spc="-5" dirty="0">
                <a:solidFill>
                  <a:srgbClr val="89007E"/>
                </a:solidFill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for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words</a:t>
            </a:r>
            <a:endParaRPr sz="2400">
              <a:latin typeface="Calibri"/>
              <a:cs typeface="Calibri"/>
            </a:endParaRPr>
          </a:p>
          <a:p>
            <a:pPr marL="699135" marR="5080" lvl="1" indent="-229235">
              <a:lnSpc>
                <a:spcPct val="100299"/>
              </a:lnSpc>
              <a:spcBef>
                <a:spcPts val="565"/>
              </a:spcBef>
              <a:buClr>
                <a:srgbClr val="007B92"/>
              </a:buClr>
              <a:buFont typeface="Times New Roman"/>
              <a:buChar char="•"/>
              <a:tabLst>
                <a:tab pos="699135" algn="l"/>
              </a:tabLst>
            </a:pPr>
            <a:r>
              <a:rPr sz="2400" dirty="0">
                <a:latin typeface="Calibri"/>
                <a:cs typeface="Calibri"/>
              </a:rPr>
              <a:t>The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word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vectors</a:t>
            </a:r>
            <a:r>
              <a:rPr sz="2400" spc="15" dirty="0">
                <a:latin typeface="Calibri"/>
                <a:cs typeface="Calibri"/>
              </a:rPr>
              <a:t> </a:t>
            </a:r>
            <a:r>
              <a:rPr sz="2400" i="1" dirty="0">
                <a:latin typeface="Calibri"/>
                <a:cs typeface="Calibri"/>
              </a:rPr>
              <a:t>x</a:t>
            </a:r>
            <a:r>
              <a:rPr sz="2400" i="1" spc="-3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re-represent</a:t>
            </a:r>
            <a:r>
              <a:rPr sz="2400" spc="-9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one-hot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vectors,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moving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them </a:t>
            </a:r>
            <a:r>
              <a:rPr sz="2400" dirty="0">
                <a:latin typeface="Calibri"/>
                <a:cs typeface="Calibri"/>
              </a:rPr>
              <a:t>around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intermediate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layer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vector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space,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for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easy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classification </a:t>
            </a:r>
            <a:r>
              <a:rPr sz="2400" dirty="0">
                <a:latin typeface="Calibri"/>
                <a:cs typeface="Calibri"/>
              </a:rPr>
              <a:t>with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(linear)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softmax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classifier</a:t>
            </a:r>
            <a:endParaRPr sz="2400">
              <a:latin typeface="Calibri"/>
              <a:cs typeface="Calibri"/>
            </a:endParaRPr>
          </a:p>
          <a:p>
            <a:pPr marL="1042669" lvl="2" indent="-229235">
              <a:lnSpc>
                <a:spcPct val="100000"/>
              </a:lnSpc>
              <a:spcBef>
                <a:spcPts val="450"/>
              </a:spcBef>
              <a:buClr>
                <a:srgbClr val="8B1515"/>
              </a:buClr>
              <a:buFont typeface="Times New Roman"/>
              <a:buChar char="•"/>
              <a:tabLst>
                <a:tab pos="1042669" algn="l"/>
              </a:tabLst>
            </a:pPr>
            <a:r>
              <a:rPr sz="2000" dirty="0">
                <a:latin typeface="Calibri"/>
                <a:cs typeface="Calibri"/>
              </a:rPr>
              <a:t>Conceptually,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we</a:t>
            </a:r>
            <a:r>
              <a:rPr sz="2000" spc="-6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have</a:t>
            </a:r>
            <a:r>
              <a:rPr sz="2000" spc="-6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an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embedding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layer:</a:t>
            </a:r>
            <a:r>
              <a:rPr sz="2000" spc="20" dirty="0">
                <a:latin typeface="Calibri"/>
                <a:cs typeface="Calibri"/>
              </a:rPr>
              <a:t> </a:t>
            </a:r>
            <a:r>
              <a:rPr sz="2000" i="1" dirty="0">
                <a:latin typeface="Calibri"/>
                <a:cs typeface="Calibri"/>
              </a:rPr>
              <a:t>x</a:t>
            </a:r>
            <a:r>
              <a:rPr sz="2000" i="1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=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i="1" spc="-25" dirty="0">
                <a:latin typeface="Calibri"/>
                <a:cs typeface="Calibri"/>
              </a:rPr>
              <a:t>Le</a:t>
            </a:r>
            <a:endParaRPr sz="2000">
              <a:latin typeface="Calibri"/>
              <a:cs typeface="Calibri"/>
            </a:endParaRPr>
          </a:p>
          <a:p>
            <a:pPr marL="699135" marR="58419" lvl="1" indent="-229235">
              <a:lnSpc>
                <a:spcPct val="101699"/>
              </a:lnSpc>
              <a:spcBef>
                <a:spcPts val="530"/>
              </a:spcBef>
              <a:buClr>
                <a:srgbClr val="007B92"/>
              </a:buClr>
              <a:buFont typeface="Times New Roman"/>
              <a:buChar char="•"/>
              <a:tabLst>
                <a:tab pos="699135" algn="l"/>
              </a:tabLst>
            </a:pPr>
            <a:r>
              <a:rPr sz="2400" dirty="0">
                <a:latin typeface="Calibri"/>
                <a:cs typeface="Calibri"/>
              </a:rPr>
              <a:t>We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use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deep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networks—</a:t>
            </a:r>
            <a:r>
              <a:rPr sz="2400" dirty="0">
                <a:latin typeface="Calibri"/>
                <a:cs typeface="Calibri"/>
              </a:rPr>
              <a:t>more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layers—</a:t>
            </a:r>
            <a:r>
              <a:rPr sz="2400" dirty="0">
                <a:latin typeface="Calibri"/>
                <a:cs typeface="Calibri"/>
              </a:rPr>
              <a:t>that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let</a:t>
            </a:r>
            <a:r>
              <a:rPr sz="2400" spc="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us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re-</a:t>
            </a:r>
            <a:r>
              <a:rPr sz="2400" spc="-10" dirty="0">
                <a:latin typeface="Calibri"/>
                <a:cs typeface="Calibri"/>
              </a:rPr>
              <a:t>represent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and </a:t>
            </a:r>
            <a:r>
              <a:rPr sz="2400" dirty="0">
                <a:latin typeface="Calibri"/>
                <a:cs typeface="Calibri"/>
              </a:rPr>
              <a:t>compose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our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data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multiple</a:t>
            </a:r>
            <a:r>
              <a:rPr sz="2400" spc="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times,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giving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non-linear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classifier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562763" y="876037"/>
            <a:ext cx="2194485" cy="220617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525000" y="3294811"/>
            <a:ext cx="2400300" cy="2371090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9606280" y="5735320"/>
            <a:ext cx="2171065" cy="85344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 algn="just">
              <a:lnSpc>
                <a:spcPct val="100800"/>
              </a:lnSpc>
              <a:spcBef>
                <a:spcPts val="85"/>
              </a:spcBef>
            </a:pPr>
            <a:r>
              <a:rPr sz="1800" dirty="0">
                <a:solidFill>
                  <a:srgbClr val="89007E"/>
                </a:solidFill>
                <a:latin typeface="Calibri"/>
                <a:cs typeface="Calibri"/>
              </a:rPr>
              <a:t>But</a:t>
            </a:r>
            <a:r>
              <a:rPr sz="1800" spc="-30" dirty="0">
                <a:solidFill>
                  <a:srgbClr val="89007E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89007E"/>
                </a:solidFill>
                <a:latin typeface="Calibri"/>
                <a:cs typeface="Calibri"/>
              </a:rPr>
              <a:t>typically,</a:t>
            </a:r>
            <a:r>
              <a:rPr sz="1800" spc="-20" dirty="0">
                <a:solidFill>
                  <a:srgbClr val="89007E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89007E"/>
                </a:solidFill>
                <a:latin typeface="Calibri"/>
                <a:cs typeface="Calibri"/>
              </a:rPr>
              <a:t>it</a:t>
            </a:r>
            <a:r>
              <a:rPr sz="1800" spc="-30" dirty="0">
                <a:solidFill>
                  <a:srgbClr val="89007E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89007E"/>
                </a:solidFill>
                <a:latin typeface="Calibri"/>
                <a:cs typeface="Calibri"/>
              </a:rPr>
              <a:t>is</a:t>
            </a:r>
            <a:r>
              <a:rPr sz="1800" spc="25" dirty="0">
                <a:solidFill>
                  <a:srgbClr val="89007E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89007E"/>
                </a:solidFill>
                <a:latin typeface="Calibri"/>
                <a:cs typeface="Calibri"/>
              </a:rPr>
              <a:t>linear relative</a:t>
            </a:r>
            <a:r>
              <a:rPr sz="1800" spc="-15" dirty="0">
                <a:solidFill>
                  <a:srgbClr val="89007E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89007E"/>
                </a:solidFill>
                <a:latin typeface="Calibri"/>
                <a:cs typeface="Calibri"/>
              </a:rPr>
              <a:t>to</a:t>
            </a:r>
            <a:r>
              <a:rPr sz="1800" spc="5" dirty="0">
                <a:solidFill>
                  <a:srgbClr val="89007E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89007E"/>
                </a:solidFill>
                <a:latin typeface="Calibri"/>
                <a:cs typeface="Calibri"/>
              </a:rPr>
              <a:t>the</a:t>
            </a:r>
            <a:r>
              <a:rPr sz="1800" spc="60" dirty="0">
                <a:solidFill>
                  <a:srgbClr val="89007E"/>
                </a:solidFill>
                <a:latin typeface="Calibri"/>
                <a:cs typeface="Calibri"/>
              </a:rPr>
              <a:t> </a:t>
            </a:r>
            <a:r>
              <a:rPr sz="1800" spc="-35" dirty="0">
                <a:solidFill>
                  <a:srgbClr val="89007E"/>
                </a:solidFill>
                <a:latin typeface="Calibri"/>
                <a:cs typeface="Calibri"/>
              </a:rPr>
              <a:t>pre-</a:t>
            </a:r>
            <a:r>
              <a:rPr sz="1800" spc="-20" dirty="0">
                <a:solidFill>
                  <a:srgbClr val="89007E"/>
                </a:solidFill>
                <a:latin typeface="Calibri"/>
                <a:cs typeface="Calibri"/>
              </a:rPr>
              <a:t>final </a:t>
            </a:r>
            <a:r>
              <a:rPr sz="1800" dirty="0">
                <a:solidFill>
                  <a:srgbClr val="89007E"/>
                </a:solidFill>
                <a:latin typeface="Calibri"/>
                <a:cs typeface="Calibri"/>
              </a:rPr>
              <a:t>layer</a:t>
            </a:r>
            <a:r>
              <a:rPr sz="1800" spc="-50" dirty="0">
                <a:solidFill>
                  <a:srgbClr val="89007E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89007E"/>
                </a:solidFill>
                <a:latin typeface="Calibri"/>
                <a:cs typeface="Calibri"/>
              </a:rPr>
              <a:t>representation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xfrm>
            <a:off x="460057" y="6521193"/>
            <a:ext cx="280034" cy="231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1450"/>
              </a:lnSpc>
            </a:pPr>
            <a:fld id="{81D60167-4931-47E6-BA6A-407CBD079E47}" type="slidenum">
              <a:rPr lang="en-US" altLang="ja-JP" spc="-25" smtClean="0">
                <a:latin typeface="Lucida Sans"/>
                <a:cs typeface="Lucida Sans"/>
              </a:rPr>
              <a:pPr marL="38100">
                <a:spcBef>
                  <a:spcPts val="20"/>
                </a:spcBef>
              </a:pPr>
              <a:t>17</a:t>
            </a:fld>
            <a:endParaRPr spc="-25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37708"/>
            <a:ext cx="10515600" cy="903068"/>
          </a:xfrm>
        </p:spPr>
        <p:txBody>
          <a:bodyPr vert="horz" wrap="square" lIns="0" tIns="16510" rIns="0" bIns="0" rtlCol="0">
            <a:spAutoFit/>
          </a:bodyPr>
          <a:lstStyle/>
          <a:p>
            <a:r>
              <a:rPr lang="en-US" sz="3200" dirty="0"/>
              <a:t>NER: Binary classification for center word being location</a:t>
            </a:r>
          </a:p>
        </p:txBody>
      </p:sp>
      <p:sp>
        <p:nvSpPr>
          <p:cNvPr id="37" name="object 37"/>
          <p:cNvSpPr txBox="1">
            <a:spLocks noGrp="1"/>
          </p:cNvSpPr>
          <p:nvPr>
            <p:ph type="sldNum" sz="quarter" idx="4294967295"/>
          </p:nvPr>
        </p:nvSpPr>
        <p:spPr>
          <a:xfrm>
            <a:off x="0" y="6521450"/>
            <a:ext cx="279400" cy="231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1450"/>
              </a:lnSpc>
            </a:pPr>
            <a:fld id="{81D60167-4931-47E6-BA6A-407CBD079E47}" type="slidenum">
              <a:rPr lang="en-US" altLang="ja-JP" spc="-25" smtClean="0">
                <a:latin typeface="Lucida Sans"/>
                <a:cs typeface="Lucida Sans"/>
              </a:rPr>
              <a:pPr marL="38100">
                <a:spcBef>
                  <a:spcPts val="20"/>
                </a:spcBef>
              </a:pPr>
              <a:t>18</a:t>
            </a:fld>
            <a:endParaRPr spc="-25" dirty="0"/>
          </a:p>
        </p:txBody>
      </p:sp>
      <p:sp>
        <p:nvSpPr>
          <p:cNvPr id="3" name="object 3"/>
          <p:cNvSpPr txBox="1"/>
          <p:nvPr/>
        </p:nvSpPr>
        <p:spPr>
          <a:xfrm>
            <a:off x="485457" y="1158303"/>
            <a:ext cx="814260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lr>
                <a:srgbClr val="8B1515"/>
              </a:buClr>
              <a:buFont typeface="Times New Roman"/>
              <a:buChar char="•"/>
              <a:tabLst>
                <a:tab pos="355600" algn="l"/>
              </a:tabLst>
            </a:pPr>
            <a:r>
              <a:rPr sz="2400" dirty="0">
                <a:latin typeface="Calibri"/>
                <a:cs typeface="Calibri"/>
              </a:rPr>
              <a:t>We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do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supervised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training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want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high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score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if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it’s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2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location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870635" y="2089911"/>
            <a:ext cx="218440" cy="267335"/>
            <a:chOff x="870635" y="2089911"/>
            <a:chExt cx="218440" cy="267335"/>
          </a:xfrm>
        </p:grpSpPr>
        <p:sp>
          <p:nvSpPr>
            <p:cNvPr id="5" name="object 5"/>
            <p:cNvSpPr/>
            <p:nvPr/>
          </p:nvSpPr>
          <p:spPr>
            <a:xfrm>
              <a:off x="870635" y="2089911"/>
              <a:ext cx="135890" cy="260985"/>
            </a:xfrm>
            <a:custGeom>
              <a:avLst/>
              <a:gdLst/>
              <a:ahLst/>
              <a:cxnLst/>
              <a:rect l="l" t="t" r="r" b="b"/>
              <a:pathLst>
                <a:path w="135890" h="260985">
                  <a:moveTo>
                    <a:pt x="135280" y="0"/>
                  </a:moveTo>
                  <a:lnTo>
                    <a:pt x="75755" y="0"/>
                  </a:lnTo>
                  <a:lnTo>
                    <a:pt x="74117" y="7365"/>
                  </a:lnTo>
                  <a:lnTo>
                    <a:pt x="79171" y="7620"/>
                  </a:lnTo>
                  <a:lnTo>
                    <a:pt x="82867" y="8636"/>
                  </a:lnTo>
                  <a:lnTo>
                    <a:pt x="87528" y="12318"/>
                  </a:lnTo>
                  <a:lnTo>
                    <a:pt x="88696" y="15621"/>
                  </a:lnTo>
                  <a:lnTo>
                    <a:pt x="88696" y="26415"/>
                  </a:lnTo>
                  <a:lnTo>
                    <a:pt x="50596" y="201040"/>
                  </a:lnTo>
                  <a:lnTo>
                    <a:pt x="31991" y="242442"/>
                  </a:lnTo>
                  <a:lnTo>
                    <a:pt x="24599" y="246125"/>
                  </a:lnTo>
                  <a:lnTo>
                    <a:pt x="9715" y="246125"/>
                  </a:lnTo>
                  <a:lnTo>
                    <a:pt x="5956" y="245745"/>
                  </a:lnTo>
                  <a:lnTo>
                    <a:pt x="3873" y="244983"/>
                  </a:lnTo>
                  <a:lnTo>
                    <a:pt x="0" y="259207"/>
                  </a:lnTo>
                  <a:lnTo>
                    <a:pt x="3670" y="260223"/>
                  </a:lnTo>
                  <a:lnTo>
                    <a:pt x="8381" y="260730"/>
                  </a:lnTo>
                  <a:lnTo>
                    <a:pt x="14135" y="260730"/>
                  </a:lnTo>
                  <a:lnTo>
                    <a:pt x="51015" y="250342"/>
                  </a:lnTo>
                  <a:lnTo>
                    <a:pt x="72663" y="217582"/>
                  </a:lnTo>
                  <a:lnTo>
                    <a:pt x="111912" y="44323"/>
                  </a:lnTo>
                  <a:lnTo>
                    <a:pt x="115709" y="27939"/>
                  </a:lnTo>
                  <a:lnTo>
                    <a:pt x="133642" y="7365"/>
                  </a:lnTo>
                  <a:lnTo>
                    <a:pt x="13528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11275" y="2221102"/>
              <a:ext cx="77774" cy="136017"/>
            </a:xfrm>
            <a:prstGeom prst="rect">
              <a:avLst/>
            </a:prstGeom>
          </p:spPr>
        </p:pic>
      </p:grpSp>
      <p:grpSp>
        <p:nvGrpSpPr>
          <p:cNvPr id="7" name="object 7"/>
          <p:cNvGrpSpPr/>
          <p:nvPr/>
        </p:nvGrpSpPr>
        <p:grpSpPr>
          <a:xfrm>
            <a:off x="1139939" y="2064892"/>
            <a:ext cx="380365" cy="282575"/>
            <a:chOff x="1139939" y="2064892"/>
            <a:chExt cx="380365" cy="282575"/>
          </a:xfrm>
        </p:grpSpPr>
        <p:sp>
          <p:nvSpPr>
            <p:cNvPr id="8" name="object 8"/>
            <p:cNvSpPr/>
            <p:nvPr/>
          </p:nvSpPr>
          <p:spPr>
            <a:xfrm>
              <a:off x="1139939" y="2064892"/>
              <a:ext cx="380365" cy="282575"/>
            </a:xfrm>
            <a:custGeom>
              <a:avLst/>
              <a:gdLst/>
              <a:ahLst/>
              <a:cxnLst/>
              <a:rect l="l" t="t" r="r" b="b"/>
              <a:pathLst>
                <a:path w="380365" h="282575">
                  <a:moveTo>
                    <a:pt x="289826" y="0"/>
                  </a:moveTo>
                  <a:lnTo>
                    <a:pt x="285889" y="11430"/>
                  </a:lnTo>
                  <a:lnTo>
                    <a:pt x="302197" y="18522"/>
                  </a:lnTo>
                  <a:lnTo>
                    <a:pt x="316242" y="28352"/>
                  </a:lnTo>
                  <a:lnTo>
                    <a:pt x="344766" y="73852"/>
                  </a:lnTo>
                  <a:lnTo>
                    <a:pt x="353020" y="115339"/>
                  </a:lnTo>
                  <a:lnTo>
                    <a:pt x="354088" y="139700"/>
                  </a:lnTo>
                  <a:lnTo>
                    <a:pt x="353060" y="164580"/>
                  </a:lnTo>
                  <a:lnTo>
                    <a:pt x="344766" y="207529"/>
                  </a:lnTo>
                  <a:lnTo>
                    <a:pt x="316290" y="253730"/>
                  </a:lnTo>
                  <a:lnTo>
                    <a:pt x="286270" y="270764"/>
                  </a:lnTo>
                  <a:lnTo>
                    <a:pt x="289826" y="282194"/>
                  </a:lnTo>
                  <a:lnTo>
                    <a:pt x="328371" y="264175"/>
                  </a:lnTo>
                  <a:lnTo>
                    <a:pt x="356628" y="232918"/>
                  </a:lnTo>
                  <a:lnTo>
                    <a:pt x="374059" y="191023"/>
                  </a:lnTo>
                  <a:lnTo>
                    <a:pt x="379869" y="141224"/>
                  </a:lnTo>
                  <a:lnTo>
                    <a:pt x="378433" y="115623"/>
                  </a:lnTo>
                  <a:lnTo>
                    <a:pt x="378417" y="115339"/>
                  </a:lnTo>
                  <a:lnTo>
                    <a:pt x="366796" y="69429"/>
                  </a:lnTo>
                  <a:lnTo>
                    <a:pt x="343726" y="32093"/>
                  </a:lnTo>
                  <a:lnTo>
                    <a:pt x="310301" y="7379"/>
                  </a:lnTo>
                  <a:lnTo>
                    <a:pt x="289826" y="0"/>
                  </a:lnTo>
                  <a:close/>
                </a:path>
                <a:path w="380365" h="282575">
                  <a:moveTo>
                    <a:pt x="90043" y="0"/>
                  </a:moveTo>
                  <a:lnTo>
                    <a:pt x="51619" y="18081"/>
                  </a:lnTo>
                  <a:lnTo>
                    <a:pt x="23291" y="49403"/>
                  </a:lnTo>
                  <a:lnTo>
                    <a:pt x="5821" y="91408"/>
                  </a:lnTo>
                  <a:lnTo>
                    <a:pt x="85" y="139700"/>
                  </a:lnTo>
                  <a:lnTo>
                    <a:pt x="0" y="141224"/>
                  </a:lnTo>
                  <a:lnTo>
                    <a:pt x="5802" y="191023"/>
                  </a:lnTo>
                  <a:lnTo>
                    <a:pt x="23215" y="232918"/>
                  </a:lnTo>
                  <a:lnTo>
                    <a:pt x="51533" y="264175"/>
                  </a:lnTo>
                  <a:lnTo>
                    <a:pt x="90043" y="282194"/>
                  </a:lnTo>
                  <a:lnTo>
                    <a:pt x="93611" y="270764"/>
                  </a:lnTo>
                  <a:lnTo>
                    <a:pt x="77521" y="263646"/>
                  </a:lnTo>
                  <a:lnTo>
                    <a:pt x="63638" y="253730"/>
                  </a:lnTo>
                  <a:lnTo>
                    <a:pt x="35167" y="207529"/>
                  </a:lnTo>
                  <a:lnTo>
                    <a:pt x="26790" y="164580"/>
                  </a:lnTo>
                  <a:lnTo>
                    <a:pt x="25742" y="139700"/>
                  </a:lnTo>
                  <a:lnTo>
                    <a:pt x="26790" y="115623"/>
                  </a:lnTo>
                  <a:lnTo>
                    <a:pt x="35167" y="73852"/>
                  </a:lnTo>
                  <a:lnTo>
                    <a:pt x="63750" y="28352"/>
                  </a:lnTo>
                  <a:lnTo>
                    <a:pt x="94056" y="11430"/>
                  </a:lnTo>
                  <a:lnTo>
                    <a:pt x="9004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56792" y="2084450"/>
              <a:ext cx="137160" cy="210947"/>
            </a:xfrm>
            <a:prstGeom prst="rect">
              <a:avLst/>
            </a:prstGeom>
          </p:spPr>
        </p:pic>
      </p:grpSp>
      <p:sp>
        <p:nvSpPr>
          <p:cNvPr id="10" name="object 10"/>
          <p:cNvSpPr/>
          <p:nvPr/>
        </p:nvSpPr>
        <p:spPr>
          <a:xfrm>
            <a:off x="1653527" y="2165222"/>
            <a:ext cx="183515" cy="81915"/>
          </a:xfrm>
          <a:custGeom>
            <a:avLst/>
            <a:gdLst/>
            <a:ahLst/>
            <a:cxnLst/>
            <a:rect l="l" t="t" r="r" b="b"/>
            <a:pathLst>
              <a:path w="183514" h="81914">
                <a:moveTo>
                  <a:pt x="183273" y="61722"/>
                </a:moveTo>
                <a:lnTo>
                  <a:pt x="0" y="61722"/>
                </a:lnTo>
                <a:lnTo>
                  <a:pt x="0" y="81534"/>
                </a:lnTo>
                <a:lnTo>
                  <a:pt x="183273" y="81534"/>
                </a:lnTo>
                <a:lnTo>
                  <a:pt x="183273" y="61722"/>
                </a:lnTo>
                <a:close/>
              </a:path>
              <a:path w="183514" h="81914">
                <a:moveTo>
                  <a:pt x="183273" y="0"/>
                </a:moveTo>
                <a:lnTo>
                  <a:pt x="0" y="0"/>
                </a:lnTo>
                <a:lnTo>
                  <a:pt x="0" y="19812"/>
                </a:lnTo>
                <a:lnTo>
                  <a:pt x="183273" y="19812"/>
                </a:lnTo>
                <a:lnTo>
                  <a:pt x="18327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1" name="object 11"/>
          <p:cNvGrpSpPr/>
          <p:nvPr/>
        </p:nvGrpSpPr>
        <p:grpSpPr>
          <a:xfrm>
            <a:off x="1956502" y="2064892"/>
            <a:ext cx="546100" cy="282575"/>
            <a:chOff x="1956502" y="2064892"/>
            <a:chExt cx="546100" cy="282575"/>
          </a:xfrm>
        </p:grpSpPr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56502" y="2150744"/>
              <a:ext cx="162619" cy="144652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2155062" y="2064892"/>
              <a:ext cx="347345" cy="282575"/>
            </a:xfrm>
            <a:custGeom>
              <a:avLst/>
              <a:gdLst/>
              <a:ahLst/>
              <a:cxnLst/>
              <a:rect l="l" t="t" r="r" b="b"/>
              <a:pathLst>
                <a:path w="347344" h="282575">
                  <a:moveTo>
                    <a:pt x="257048" y="0"/>
                  </a:moveTo>
                  <a:lnTo>
                    <a:pt x="252984" y="11430"/>
                  </a:lnTo>
                  <a:lnTo>
                    <a:pt x="269347" y="18522"/>
                  </a:lnTo>
                  <a:lnTo>
                    <a:pt x="283400" y="28352"/>
                  </a:lnTo>
                  <a:lnTo>
                    <a:pt x="311933" y="73852"/>
                  </a:lnTo>
                  <a:lnTo>
                    <a:pt x="320223" y="115339"/>
                  </a:lnTo>
                  <a:lnTo>
                    <a:pt x="321310" y="139700"/>
                  </a:lnTo>
                  <a:lnTo>
                    <a:pt x="320262" y="164580"/>
                  </a:lnTo>
                  <a:lnTo>
                    <a:pt x="311880" y="207529"/>
                  </a:lnTo>
                  <a:lnTo>
                    <a:pt x="283400" y="253730"/>
                  </a:lnTo>
                  <a:lnTo>
                    <a:pt x="253492" y="270764"/>
                  </a:lnTo>
                  <a:lnTo>
                    <a:pt x="257048" y="282194"/>
                  </a:lnTo>
                  <a:lnTo>
                    <a:pt x="295544" y="264175"/>
                  </a:lnTo>
                  <a:lnTo>
                    <a:pt x="323850" y="232918"/>
                  </a:lnTo>
                  <a:lnTo>
                    <a:pt x="341280" y="191023"/>
                  </a:lnTo>
                  <a:lnTo>
                    <a:pt x="347091" y="141224"/>
                  </a:lnTo>
                  <a:lnTo>
                    <a:pt x="345652" y="115623"/>
                  </a:lnTo>
                  <a:lnTo>
                    <a:pt x="333964" y="69429"/>
                  </a:lnTo>
                  <a:lnTo>
                    <a:pt x="310840" y="32093"/>
                  </a:lnTo>
                  <a:lnTo>
                    <a:pt x="277502" y="7379"/>
                  </a:lnTo>
                  <a:lnTo>
                    <a:pt x="257048" y="0"/>
                  </a:lnTo>
                  <a:close/>
                </a:path>
                <a:path w="347344" h="282575">
                  <a:moveTo>
                    <a:pt x="90043" y="0"/>
                  </a:moveTo>
                  <a:lnTo>
                    <a:pt x="51657" y="18081"/>
                  </a:lnTo>
                  <a:lnTo>
                    <a:pt x="23368" y="49403"/>
                  </a:lnTo>
                  <a:lnTo>
                    <a:pt x="5873" y="91408"/>
                  </a:lnTo>
                  <a:lnTo>
                    <a:pt x="86" y="139700"/>
                  </a:lnTo>
                  <a:lnTo>
                    <a:pt x="0" y="141224"/>
                  </a:lnTo>
                  <a:lnTo>
                    <a:pt x="5810" y="191023"/>
                  </a:lnTo>
                  <a:lnTo>
                    <a:pt x="23241" y="232918"/>
                  </a:lnTo>
                  <a:lnTo>
                    <a:pt x="51593" y="264175"/>
                  </a:lnTo>
                  <a:lnTo>
                    <a:pt x="90043" y="282194"/>
                  </a:lnTo>
                  <a:lnTo>
                    <a:pt x="93725" y="270764"/>
                  </a:lnTo>
                  <a:lnTo>
                    <a:pt x="77602" y="263646"/>
                  </a:lnTo>
                  <a:lnTo>
                    <a:pt x="63706" y="253730"/>
                  </a:lnTo>
                  <a:lnTo>
                    <a:pt x="35210" y="207529"/>
                  </a:lnTo>
                  <a:lnTo>
                    <a:pt x="26828" y="164580"/>
                  </a:lnTo>
                  <a:lnTo>
                    <a:pt x="25845" y="141224"/>
                  </a:lnTo>
                  <a:lnTo>
                    <a:pt x="25781" y="139700"/>
                  </a:lnTo>
                  <a:lnTo>
                    <a:pt x="29972" y="93678"/>
                  </a:lnTo>
                  <a:lnTo>
                    <a:pt x="42544" y="56134"/>
                  </a:lnTo>
                  <a:lnTo>
                    <a:pt x="77817" y="18522"/>
                  </a:lnTo>
                  <a:lnTo>
                    <a:pt x="94106" y="11430"/>
                  </a:lnTo>
                  <a:lnTo>
                    <a:pt x="9004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262250" y="2148458"/>
              <a:ext cx="123571" cy="147065"/>
            </a:xfrm>
            <a:prstGeom prst="rect">
              <a:avLst/>
            </a:prstGeom>
          </p:spPr>
        </p:pic>
      </p:grpSp>
      <p:sp>
        <p:nvSpPr>
          <p:cNvPr id="15" name="object 15"/>
          <p:cNvSpPr/>
          <p:nvPr/>
        </p:nvSpPr>
        <p:spPr>
          <a:xfrm>
            <a:off x="2635758" y="2165222"/>
            <a:ext cx="183515" cy="81915"/>
          </a:xfrm>
          <a:custGeom>
            <a:avLst/>
            <a:gdLst/>
            <a:ahLst/>
            <a:cxnLst/>
            <a:rect l="l" t="t" r="r" b="b"/>
            <a:pathLst>
              <a:path w="183514" h="81914">
                <a:moveTo>
                  <a:pt x="183388" y="61722"/>
                </a:moveTo>
                <a:lnTo>
                  <a:pt x="0" y="61722"/>
                </a:lnTo>
                <a:lnTo>
                  <a:pt x="0" y="81534"/>
                </a:lnTo>
                <a:lnTo>
                  <a:pt x="183388" y="81534"/>
                </a:lnTo>
                <a:lnTo>
                  <a:pt x="183388" y="61722"/>
                </a:lnTo>
                <a:close/>
              </a:path>
              <a:path w="183514" h="81914">
                <a:moveTo>
                  <a:pt x="183388" y="0"/>
                </a:moveTo>
                <a:lnTo>
                  <a:pt x="0" y="0"/>
                </a:lnTo>
                <a:lnTo>
                  <a:pt x="0" y="19812"/>
                </a:lnTo>
                <a:lnTo>
                  <a:pt x="183388" y="19812"/>
                </a:lnTo>
                <a:lnTo>
                  <a:pt x="18338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926714" y="2197740"/>
            <a:ext cx="981075" cy="19050"/>
          </a:xfrm>
          <a:custGeom>
            <a:avLst/>
            <a:gdLst/>
            <a:ahLst/>
            <a:cxnLst/>
            <a:rect l="l" t="t" r="r" b="b"/>
            <a:pathLst>
              <a:path w="981075" h="19050">
                <a:moveTo>
                  <a:pt x="981075" y="0"/>
                </a:moveTo>
                <a:lnTo>
                  <a:pt x="0" y="0"/>
                </a:lnTo>
                <a:lnTo>
                  <a:pt x="0" y="19044"/>
                </a:lnTo>
                <a:lnTo>
                  <a:pt x="981075" y="19044"/>
                </a:lnTo>
                <a:lnTo>
                  <a:pt x="98107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object 1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360292" y="1856867"/>
            <a:ext cx="118491" cy="205486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951860" y="2291333"/>
            <a:ext cx="118490" cy="205486"/>
          </a:xfrm>
          <a:prstGeom prst="rect">
            <a:avLst/>
          </a:prstGeom>
        </p:spPr>
      </p:pic>
      <p:sp>
        <p:nvSpPr>
          <p:cNvPr id="19" name="object 19"/>
          <p:cNvSpPr/>
          <p:nvPr/>
        </p:nvSpPr>
        <p:spPr>
          <a:xfrm>
            <a:off x="3183636" y="2313939"/>
            <a:ext cx="183515" cy="191770"/>
          </a:xfrm>
          <a:custGeom>
            <a:avLst/>
            <a:gdLst/>
            <a:ahLst/>
            <a:cxnLst/>
            <a:rect l="l" t="t" r="r" b="b"/>
            <a:pathLst>
              <a:path w="183514" h="191769">
                <a:moveTo>
                  <a:pt x="183388" y="86360"/>
                </a:moveTo>
                <a:lnTo>
                  <a:pt x="102235" y="86360"/>
                </a:lnTo>
                <a:lnTo>
                  <a:pt x="102235" y="0"/>
                </a:lnTo>
                <a:lnTo>
                  <a:pt x="81026" y="0"/>
                </a:lnTo>
                <a:lnTo>
                  <a:pt x="81026" y="86360"/>
                </a:lnTo>
                <a:lnTo>
                  <a:pt x="0" y="86360"/>
                </a:lnTo>
                <a:lnTo>
                  <a:pt x="0" y="105410"/>
                </a:lnTo>
                <a:lnTo>
                  <a:pt x="81026" y="105410"/>
                </a:lnTo>
                <a:lnTo>
                  <a:pt x="81026" y="191770"/>
                </a:lnTo>
                <a:lnTo>
                  <a:pt x="102235" y="191770"/>
                </a:lnTo>
                <a:lnTo>
                  <a:pt x="102235" y="105410"/>
                </a:lnTo>
                <a:lnTo>
                  <a:pt x="183388" y="105410"/>
                </a:lnTo>
                <a:lnTo>
                  <a:pt x="183388" y="8636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0" name="object 2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3471926" y="2352039"/>
            <a:ext cx="121412" cy="147193"/>
          </a:xfrm>
          <a:prstGeom prst="rect">
            <a:avLst/>
          </a:prstGeom>
        </p:spPr>
      </p:pic>
      <p:grpSp>
        <p:nvGrpSpPr>
          <p:cNvPr id="21" name="object 21"/>
          <p:cNvGrpSpPr/>
          <p:nvPr/>
        </p:nvGrpSpPr>
        <p:grpSpPr>
          <a:xfrm>
            <a:off x="3641471" y="2296160"/>
            <a:ext cx="243840" cy="111125"/>
            <a:chOff x="3641471" y="2296160"/>
            <a:chExt cx="243840" cy="111125"/>
          </a:xfrm>
        </p:grpSpPr>
        <p:sp>
          <p:nvSpPr>
            <p:cNvPr id="22" name="object 22"/>
            <p:cNvSpPr/>
            <p:nvPr/>
          </p:nvSpPr>
          <p:spPr>
            <a:xfrm>
              <a:off x="3641471" y="2334534"/>
              <a:ext cx="123825" cy="16510"/>
            </a:xfrm>
            <a:custGeom>
              <a:avLst/>
              <a:gdLst/>
              <a:ahLst/>
              <a:cxnLst/>
              <a:rect l="l" t="t" r="r" b="b"/>
              <a:pathLst>
                <a:path w="123825" h="16510">
                  <a:moveTo>
                    <a:pt x="123229" y="0"/>
                  </a:moveTo>
                  <a:lnTo>
                    <a:pt x="0" y="0"/>
                  </a:lnTo>
                  <a:lnTo>
                    <a:pt x="0" y="16362"/>
                  </a:lnTo>
                  <a:lnTo>
                    <a:pt x="123229" y="16362"/>
                  </a:lnTo>
                  <a:lnTo>
                    <a:pt x="12322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790696" y="2296160"/>
              <a:ext cx="94361" cy="111125"/>
            </a:xfrm>
            <a:prstGeom prst="rect">
              <a:avLst/>
            </a:prstGeom>
          </p:spPr>
        </p:pic>
      </p:grpSp>
      <p:pic>
        <p:nvPicPr>
          <p:cNvPr id="24" name="object 24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2638425" y="2818663"/>
            <a:ext cx="2838450" cy="2942463"/>
          </a:xfrm>
          <a:prstGeom prst="rect">
            <a:avLst/>
          </a:prstGeom>
        </p:spPr>
      </p:pic>
      <p:grpSp>
        <p:nvGrpSpPr>
          <p:cNvPr id="25" name="object 25"/>
          <p:cNvGrpSpPr/>
          <p:nvPr/>
        </p:nvGrpSpPr>
        <p:grpSpPr>
          <a:xfrm>
            <a:off x="4485768" y="1711593"/>
            <a:ext cx="5876290" cy="4010025"/>
            <a:chOff x="4485768" y="1711593"/>
            <a:chExt cx="5876290" cy="4010025"/>
          </a:xfrm>
        </p:grpSpPr>
        <p:pic>
          <p:nvPicPr>
            <p:cNvPr id="26" name="object 2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485768" y="1711593"/>
              <a:ext cx="1476077" cy="993832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773797" y="1972687"/>
              <a:ext cx="4587754" cy="3748766"/>
            </a:xfrm>
            <a:prstGeom prst="rect">
              <a:avLst/>
            </a:prstGeom>
          </p:spPr>
        </p:pic>
      </p:grpSp>
      <p:sp>
        <p:nvSpPr>
          <p:cNvPr id="28" name="object 28"/>
          <p:cNvSpPr txBox="1"/>
          <p:nvPr/>
        </p:nvSpPr>
        <p:spPr>
          <a:xfrm>
            <a:off x="5492750" y="6081077"/>
            <a:ext cx="1454150" cy="3346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r>
              <a:rPr sz="3000" baseline="12500" dirty="0">
                <a:latin typeface="Calibri"/>
                <a:cs typeface="Calibri"/>
              </a:rPr>
              <a:t>x</a:t>
            </a:r>
            <a:r>
              <a:rPr sz="3000" spc="712" baseline="12500" dirty="0">
                <a:latin typeface="Calibri"/>
                <a:cs typeface="Calibri"/>
              </a:rPr>
              <a:t> </a:t>
            </a:r>
            <a:r>
              <a:rPr sz="3000" baseline="12500" dirty="0">
                <a:latin typeface="Calibri"/>
                <a:cs typeface="Calibri"/>
              </a:rPr>
              <a:t>=</a:t>
            </a:r>
            <a:r>
              <a:rPr sz="3000" spc="-44" baseline="12500" dirty="0">
                <a:latin typeface="Calibri"/>
                <a:cs typeface="Calibri"/>
              </a:rPr>
              <a:t> </a:t>
            </a:r>
            <a:r>
              <a:rPr sz="3000" baseline="12500" dirty="0">
                <a:latin typeface="Calibri"/>
                <a:cs typeface="Calibri"/>
              </a:rPr>
              <a:t>[</a:t>
            </a:r>
            <a:r>
              <a:rPr sz="3000" spc="622" baseline="12500" dirty="0">
                <a:latin typeface="Calibri"/>
                <a:cs typeface="Calibri"/>
              </a:rPr>
              <a:t> </a:t>
            </a:r>
            <a:r>
              <a:rPr sz="3000" spc="-15" baseline="12500" dirty="0">
                <a:latin typeface="Calibri"/>
                <a:cs typeface="Calibri"/>
              </a:rPr>
              <a:t>x</a:t>
            </a:r>
            <a:r>
              <a:rPr sz="1350" spc="-10" dirty="0">
                <a:latin typeface="Calibri"/>
                <a:cs typeface="Calibri"/>
              </a:rPr>
              <a:t>museums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7180580" y="6081077"/>
            <a:ext cx="1287780" cy="3346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125"/>
              </a:spcBef>
              <a:tabLst>
                <a:tab pos="802005" algn="l"/>
              </a:tabLst>
            </a:pPr>
            <a:r>
              <a:rPr sz="3000" spc="-37" baseline="12500" dirty="0">
                <a:latin typeface="Calibri"/>
                <a:cs typeface="Calibri"/>
              </a:rPr>
              <a:t>x</a:t>
            </a:r>
            <a:r>
              <a:rPr sz="1350" spc="-25" dirty="0">
                <a:latin typeface="Calibri"/>
                <a:cs typeface="Calibri"/>
              </a:rPr>
              <a:t>in</a:t>
            </a:r>
            <a:r>
              <a:rPr sz="1350" dirty="0">
                <a:latin typeface="Calibri"/>
                <a:cs typeface="Calibri"/>
              </a:rPr>
              <a:t>	</a:t>
            </a:r>
            <a:r>
              <a:rPr sz="3000" spc="-15" baseline="12500" dirty="0">
                <a:latin typeface="Calibri"/>
                <a:cs typeface="Calibri"/>
              </a:rPr>
              <a:t>x</a:t>
            </a:r>
            <a:r>
              <a:rPr sz="1350" spc="-10" dirty="0">
                <a:latin typeface="Calibri"/>
                <a:cs typeface="Calibri"/>
              </a:rPr>
              <a:t>Paris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8840851" y="6081077"/>
            <a:ext cx="400050" cy="3346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r>
              <a:rPr sz="3000" spc="-30" baseline="12500" dirty="0">
                <a:latin typeface="Calibri"/>
                <a:cs typeface="Calibri"/>
              </a:rPr>
              <a:t>x</a:t>
            </a:r>
            <a:r>
              <a:rPr sz="1350" spc="-20" dirty="0">
                <a:latin typeface="Calibri"/>
                <a:cs typeface="Calibri"/>
              </a:rPr>
              <a:t>are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9625330" y="6081077"/>
            <a:ext cx="869315" cy="3346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r>
              <a:rPr sz="3000" spc="-30" baseline="12500" dirty="0">
                <a:latin typeface="Calibri"/>
                <a:cs typeface="Calibri"/>
              </a:rPr>
              <a:t>x</a:t>
            </a:r>
            <a:r>
              <a:rPr sz="1350" spc="-20" dirty="0">
                <a:latin typeface="Calibri"/>
                <a:cs typeface="Calibri"/>
              </a:rPr>
              <a:t>amazing</a:t>
            </a:r>
            <a:r>
              <a:rPr sz="1350" spc="-25" dirty="0">
                <a:latin typeface="Calibri"/>
                <a:cs typeface="Calibri"/>
              </a:rPr>
              <a:t> </a:t>
            </a:r>
            <a:r>
              <a:rPr sz="3000" spc="-75" baseline="12500" dirty="0">
                <a:latin typeface="Calibri"/>
                <a:cs typeface="Calibri"/>
              </a:rPr>
              <a:t>]</a:t>
            </a:r>
            <a:endParaRPr sz="3000" baseline="12500">
              <a:latin typeface="Calibri"/>
              <a:cs typeface="Calibri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28587" y="2804325"/>
            <a:ext cx="1943100" cy="647700"/>
          </a:xfrm>
          <a:prstGeom prst="rect">
            <a:avLst/>
          </a:prstGeom>
          <a:ln w="12703">
            <a:solidFill>
              <a:srgbClr val="C700B8"/>
            </a:solidFill>
          </a:ln>
        </p:spPr>
        <p:txBody>
          <a:bodyPr vert="horz" wrap="square" lIns="0" tIns="20320" rIns="0" bIns="0" rtlCol="0">
            <a:spAutoFit/>
          </a:bodyPr>
          <a:lstStyle/>
          <a:p>
            <a:pPr marL="90170" marR="109220">
              <a:lnSpc>
                <a:spcPct val="100800"/>
              </a:lnSpc>
              <a:spcBef>
                <a:spcPts val="160"/>
              </a:spcBef>
            </a:pPr>
            <a:r>
              <a:rPr sz="1800" spc="-10" dirty="0">
                <a:solidFill>
                  <a:srgbClr val="C700B8"/>
                </a:solidFill>
                <a:latin typeface="Calibri"/>
                <a:cs typeface="Calibri"/>
              </a:rPr>
              <a:t>predicted</a:t>
            </a:r>
            <a:r>
              <a:rPr sz="1800" spc="-25" dirty="0">
                <a:solidFill>
                  <a:srgbClr val="C700B8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C700B8"/>
                </a:solidFill>
                <a:latin typeface="Calibri"/>
                <a:cs typeface="Calibri"/>
              </a:rPr>
              <a:t>model </a:t>
            </a:r>
            <a:r>
              <a:rPr sz="1800" dirty="0">
                <a:solidFill>
                  <a:srgbClr val="C700B8"/>
                </a:solidFill>
                <a:latin typeface="Calibri"/>
                <a:cs typeface="Calibri"/>
              </a:rPr>
              <a:t>probability</a:t>
            </a:r>
            <a:r>
              <a:rPr sz="1800" spc="-60" dirty="0">
                <a:solidFill>
                  <a:srgbClr val="C700B8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C700B8"/>
                </a:solidFill>
                <a:latin typeface="Calibri"/>
                <a:cs typeface="Calibri"/>
              </a:rPr>
              <a:t>of</a:t>
            </a:r>
            <a:r>
              <a:rPr sz="1800" spc="-90" dirty="0">
                <a:solidFill>
                  <a:srgbClr val="C700B8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C700B8"/>
                </a:solidFill>
                <a:latin typeface="Calibri"/>
                <a:cs typeface="Calibri"/>
              </a:rPr>
              <a:t>class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1085926" y="2437764"/>
            <a:ext cx="83185" cy="359410"/>
          </a:xfrm>
          <a:custGeom>
            <a:avLst/>
            <a:gdLst/>
            <a:ahLst/>
            <a:cxnLst/>
            <a:rect l="l" t="t" r="r" b="b"/>
            <a:pathLst>
              <a:path w="83184" h="359410">
                <a:moveTo>
                  <a:pt x="35562" y="74437"/>
                </a:moveTo>
                <a:lnTo>
                  <a:pt x="0" y="356870"/>
                </a:lnTo>
                <a:lnTo>
                  <a:pt x="18897" y="359283"/>
                </a:lnTo>
                <a:lnTo>
                  <a:pt x="54460" y="76818"/>
                </a:lnTo>
                <a:lnTo>
                  <a:pt x="35562" y="74437"/>
                </a:lnTo>
                <a:close/>
              </a:path>
              <a:path w="83184" h="359410">
                <a:moveTo>
                  <a:pt x="76303" y="61849"/>
                </a:moveTo>
                <a:lnTo>
                  <a:pt x="37147" y="61849"/>
                </a:lnTo>
                <a:lnTo>
                  <a:pt x="56057" y="64135"/>
                </a:lnTo>
                <a:lnTo>
                  <a:pt x="54460" y="76818"/>
                </a:lnTo>
                <a:lnTo>
                  <a:pt x="82829" y="80390"/>
                </a:lnTo>
                <a:lnTo>
                  <a:pt x="76303" y="61849"/>
                </a:lnTo>
                <a:close/>
              </a:path>
              <a:path w="83184" h="359410">
                <a:moveTo>
                  <a:pt x="37147" y="61849"/>
                </a:moveTo>
                <a:lnTo>
                  <a:pt x="35562" y="74437"/>
                </a:lnTo>
                <a:lnTo>
                  <a:pt x="54460" y="76818"/>
                </a:lnTo>
                <a:lnTo>
                  <a:pt x="56057" y="64135"/>
                </a:lnTo>
                <a:lnTo>
                  <a:pt x="37147" y="61849"/>
                </a:lnTo>
                <a:close/>
              </a:path>
              <a:path w="83184" h="359410">
                <a:moveTo>
                  <a:pt x="54533" y="0"/>
                </a:moveTo>
                <a:lnTo>
                  <a:pt x="7200" y="70865"/>
                </a:lnTo>
                <a:lnTo>
                  <a:pt x="35562" y="74437"/>
                </a:lnTo>
                <a:lnTo>
                  <a:pt x="37147" y="61849"/>
                </a:lnTo>
                <a:lnTo>
                  <a:pt x="76303" y="61849"/>
                </a:lnTo>
                <a:lnTo>
                  <a:pt x="54533" y="0"/>
                </a:lnTo>
                <a:close/>
              </a:path>
            </a:pathLst>
          </a:custGeom>
          <a:solidFill>
            <a:srgbClr val="C700B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9950704" y="3675697"/>
            <a:ext cx="1786255" cy="112966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85"/>
              </a:spcBef>
            </a:pPr>
            <a:r>
              <a:rPr sz="1800" i="1" dirty="0">
                <a:solidFill>
                  <a:srgbClr val="C700B8"/>
                </a:solidFill>
                <a:latin typeface="Calibri"/>
                <a:cs typeface="Calibri"/>
              </a:rPr>
              <a:t>f</a:t>
            </a:r>
            <a:r>
              <a:rPr sz="1800" i="1" spc="-25" dirty="0">
                <a:solidFill>
                  <a:srgbClr val="C700B8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C700B8"/>
                </a:solidFill>
                <a:latin typeface="Calibri"/>
                <a:cs typeface="Calibri"/>
              </a:rPr>
              <a:t>=</a:t>
            </a:r>
            <a:r>
              <a:rPr sz="1800" spc="15" dirty="0">
                <a:solidFill>
                  <a:srgbClr val="C700B8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C700B8"/>
                </a:solidFill>
                <a:latin typeface="Calibri"/>
                <a:cs typeface="Calibri"/>
              </a:rPr>
              <a:t>Some</a:t>
            </a:r>
            <a:r>
              <a:rPr sz="1800" spc="15" dirty="0">
                <a:solidFill>
                  <a:srgbClr val="C700B8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C700B8"/>
                </a:solidFill>
                <a:latin typeface="Calibri"/>
                <a:cs typeface="Calibri"/>
              </a:rPr>
              <a:t>element- </a:t>
            </a:r>
            <a:r>
              <a:rPr sz="1800" dirty="0">
                <a:solidFill>
                  <a:srgbClr val="C700B8"/>
                </a:solidFill>
                <a:latin typeface="Calibri"/>
                <a:cs typeface="Calibri"/>
              </a:rPr>
              <a:t>wise</a:t>
            </a:r>
            <a:r>
              <a:rPr sz="1800" spc="40" dirty="0">
                <a:solidFill>
                  <a:srgbClr val="C700B8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C700B8"/>
                </a:solidFill>
                <a:latin typeface="Calibri"/>
                <a:cs typeface="Calibri"/>
              </a:rPr>
              <a:t>non-</a:t>
            </a:r>
            <a:r>
              <a:rPr sz="1800" spc="-10" dirty="0">
                <a:solidFill>
                  <a:srgbClr val="C700B8"/>
                </a:solidFill>
                <a:latin typeface="Calibri"/>
                <a:cs typeface="Calibri"/>
              </a:rPr>
              <a:t>linear </a:t>
            </a:r>
            <a:r>
              <a:rPr sz="1800" dirty="0">
                <a:solidFill>
                  <a:srgbClr val="C700B8"/>
                </a:solidFill>
                <a:latin typeface="Calibri"/>
                <a:cs typeface="Calibri"/>
              </a:rPr>
              <a:t>function,</a:t>
            </a:r>
            <a:r>
              <a:rPr sz="1800" spc="-75" dirty="0">
                <a:solidFill>
                  <a:srgbClr val="C700B8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C700B8"/>
                </a:solidFill>
                <a:latin typeface="Calibri"/>
                <a:cs typeface="Calibri"/>
              </a:rPr>
              <a:t>e.g., </a:t>
            </a:r>
            <a:r>
              <a:rPr sz="1800" dirty="0">
                <a:solidFill>
                  <a:srgbClr val="C700B8"/>
                </a:solidFill>
                <a:latin typeface="Calibri"/>
                <a:cs typeface="Calibri"/>
              </a:rPr>
              <a:t>logistic,</a:t>
            </a:r>
            <a:r>
              <a:rPr sz="1800" spc="-75" dirty="0">
                <a:solidFill>
                  <a:srgbClr val="C700B8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C700B8"/>
                </a:solidFill>
                <a:latin typeface="Calibri"/>
                <a:cs typeface="Calibri"/>
              </a:rPr>
              <a:t>tanh,</a:t>
            </a:r>
            <a:r>
              <a:rPr sz="1800" spc="-30" dirty="0">
                <a:solidFill>
                  <a:srgbClr val="C700B8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C700B8"/>
                </a:solidFill>
                <a:latin typeface="Calibri"/>
                <a:cs typeface="Calibri"/>
              </a:rPr>
              <a:t>ReLU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4617465" y="5126990"/>
            <a:ext cx="915669" cy="51815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sz="4800" baseline="-17361" dirty="0">
                <a:latin typeface="Cambria Math"/>
                <a:cs typeface="Cambria Math"/>
              </a:rPr>
              <a:t>∈</a:t>
            </a:r>
            <a:r>
              <a:rPr sz="4800" spc="-7" baseline="-17361" dirty="0">
                <a:latin typeface="Cambria Math"/>
                <a:cs typeface="Cambria Math"/>
              </a:rPr>
              <a:t> </a:t>
            </a:r>
            <a:r>
              <a:rPr sz="4800" spc="-37" baseline="-17361" dirty="0">
                <a:latin typeface="Calibri"/>
                <a:cs typeface="Calibri"/>
              </a:rPr>
              <a:t>R</a:t>
            </a:r>
            <a:r>
              <a:rPr sz="2100" spc="-25" dirty="0">
                <a:latin typeface="Calibri"/>
                <a:cs typeface="Calibri"/>
              </a:rPr>
              <a:t>5d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0568051" y="5946812"/>
            <a:ext cx="1495425" cy="647700"/>
          </a:xfrm>
          <a:prstGeom prst="rect">
            <a:avLst/>
          </a:prstGeom>
          <a:ln w="12703">
            <a:solidFill>
              <a:srgbClr val="C700B8"/>
            </a:solidFill>
          </a:ln>
        </p:spPr>
        <p:txBody>
          <a:bodyPr vert="horz" wrap="square" lIns="0" tIns="27940" rIns="0" bIns="0" rtlCol="0">
            <a:spAutoFit/>
          </a:bodyPr>
          <a:lstStyle/>
          <a:p>
            <a:pPr marL="94615" marR="95250">
              <a:lnSpc>
                <a:spcPct val="100800"/>
              </a:lnSpc>
              <a:spcBef>
                <a:spcPts val="220"/>
              </a:spcBef>
            </a:pPr>
            <a:r>
              <a:rPr sz="1800" dirty="0">
                <a:solidFill>
                  <a:srgbClr val="C700B8"/>
                </a:solidFill>
                <a:latin typeface="Calibri"/>
                <a:cs typeface="Calibri"/>
              </a:rPr>
              <a:t>Embedding</a:t>
            </a:r>
            <a:r>
              <a:rPr sz="1800" spc="-60" dirty="0">
                <a:solidFill>
                  <a:srgbClr val="C700B8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C700B8"/>
                </a:solidFill>
                <a:latin typeface="Calibri"/>
                <a:cs typeface="Calibri"/>
              </a:rPr>
              <a:t>of </a:t>
            </a:r>
            <a:r>
              <a:rPr sz="1800" spc="-10" dirty="0">
                <a:solidFill>
                  <a:srgbClr val="C700B8"/>
                </a:solidFill>
                <a:latin typeface="Calibri"/>
                <a:cs typeface="Calibri"/>
              </a:rPr>
              <a:t>1-</a:t>
            </a:r>
            <a:r>
              <a:rPr sz="1800" dirty="0">
                <a:solidFill>
                  <a:srgbClr val="C700B8"/>
                </a:solidFill>
                <a:latin typeface="Calibri"/>
                <a:cs typeface="Calibri"/>
              </a:rPr>
              <a:t>hot</a:t>
            </a:r>
            <a:r>
              <a:rPr sz="1800" spc="15" dirty="0">
                <a:solidFill>
                  <a:srgbClr val="C700B8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C700B8"/>
                </a:solidFill>
                <a:latin typeface="Calibri"/>
                <a:cs typeface="Calibri"/>
              </a:rPr>
              <a:t>words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80059" y="4057078"/>
            <a:ext cx="6690995" cy="25469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000" dirty="0">
                <a:latin typeface="Calibri"/>
                <a:cs typeface="Calibri"/>
              </a:rPr>
              <a:t>tanh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is</a:t>
            </a:r>
            <a:r>
              <a:rPr sz="2000" spc="-6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just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rescaled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and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shifted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sigmoid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(2</a:t>
            </a:r>
            <a:r>
              <a:rPr sz="2000" dirty="0">
                <a:latin typeface="ＭＳ Ｐゴシック"/>
                <a:cs typeface="ＭＳ Ｐゴシック"/>
              </a:rPr>
              <a:t>×</a:t>
            </a:r>
            <a:r>
              <a:rPr sz="2000" dirty="0">
                <a:latin typeface="Calibri"/>
                <a:cs typeface="Calibri"/>
              </a:rPr>
              <a:t>as</a:t>
            </a:r>
            <a:r>
              <a:rPr sz="2000" spc="-6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steep,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[−1,1]):</a:t>
            </a:r>
            <a:endParaRPr sz="2000">
              <a:latin typeface="Calibri"/>
              <a:cs typeface="Calibri"/>
            </a:endParaRPr>
          </a:p>
          <a:p>
            <a:pPr marL="1019175">
              <a:lnSpc>
                <a:spcPct val="100000"/>
              </a:lnSpc>
              <a:spcBef>
                <a:spcPts val="105"/>
              </a:spcBef>
            </a:pPr>
            <a:r>
              <a:rPr sz="2200" spc="-25" dirty="0">
                <a:latin typeface="Times New Roman"/>
                <a:cs typeface="Times New Roman"/>
              </a:rPr>
              <a:t>tanh(</a:t>
            </a:r>
            <a:r>
              <a:rPr sz="2200" i="1" spc="-25" dirty="0">
                <a:latin typeface="Times New Roman"/>
                <a:cs typeface="Times New Roman"/>
              </a:rPr>
              <a:t>z</a:t>
            </a:r>
            <a:r>
              <a:rPr sz="2200" spc="-25" dirty="0">
                <a:latin typeface="Times New Roman"/>
                <a:cs typeface="Times New Roman"/>
              </a:rPr>
              <a:t>)</a:t>
            </a:r>
            <a:r>
              <a:rPr sz="2200" spc="-18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Symbol"/>
                <a:cs typeface="Symbol"/>
              </a:rPr>
              <a:t></a:t>
            </a:r>
            <a:r>
              <a:rPr sz="2200" spc="-140" dirty="0">
                <a:latin typeface="Times New Roman"/>
                <a:cs typeface="Times New Roman"/>
              </a:rPr>
              <a:t> </a:t>
            </a:r>
            <a:r>
              <a:rPr sz="2200" spc="-10" dirty="0">
                <a:latin typeface="Times New Roman"/>
                <a:cs typeface="Times New Roman"/>
              </a:rPr>
              <a:t>2logistic(2</a:t>
            </a:r>
            <a:r>
              <a:rPr sz="2200" i="1" spc="-10" dirty="0">
                <a:latin typeface="Times New Roman"/>
                <a:cs typeface="Times New Roman"/>
              </a:rPr>
              <a:t>z</a:t>
            </a:r>
            <a:r>
              <a:rPr sz="2200" spc="-10" dirty="0">
                <a:latin typeface="Times New Roman"/>
                <a:cs typeface="Times New Roman"/>
              </a:rPr>
              <a:t>)</a:t>
            </a:r>
            <a:r>
              <a:rPr sz="2200" spc="-315" dirty="0">
                <a:latin typeface="Times New Roman"/>
                <a:cs typeface="Times New Roman"/>
              </a:rPr>
              <a:t> </a:t>
            </a:r>
            <a:r>
              <a:rPr sz="2200" spc="-25" dirty="0">
                <a:latin typeface="Symbol"/>
                <a:cs typeface="Symbol"/>
              </a:rPr>
              <a:t></a:t>
            </a:r>
            <a:r>
              <a:rPr sz="2200" spc="-25" dirty="0">
                <a:latin typeface="Times New Roman"/>
                <a:cs typeface="Times New Roman"/>
              </a:rPr>
              <a:t>1</a:t>
            </a:r>
            <a:endParaRPr sz="2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865"/>
              </a:spcBef>
            </a:pPr>
            <a:r>
              <a:rPr sz="2000" dirty="0">
                <a:solidFill>
                  <a:srgbClr val="8B1515"/>
                </a:solidFill>
                <a:latin typeface="Calibri"/>
                <a:cs typeface="Calibri"/>
              </a:rPr>
              <a:t>Logistic</a:t>
            </a:r>
            <a:r>
              <a:rPr sz="2000" spc="5" dirty="0">
                <a:solidFill>
                  <a:srgbClr val="8B1515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8B1515"/>
                </a:solidFill>
                <a:latin typeface="Calibri"/>
                <a:cs typeface="Calibri"/>
              </a:rPr>
              <a:t>and</a:t>
            </a:r>
            <a:r>
              <a:rPr sz="2000" spc="-40" dirty="0">
                <a:solidFill>
                  <a:srgbClr val="8B1515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8B1515"/>
                </a:solidFill>
                <a:latin typeface="Calibri"/>
                <a:cs typeface="Calibri"/>
              </a:rPr>
              <a:t>tanh</a:t>
            </a:r>
            <a:r>
              <a:rPr sz="2000" spc="-45" dirty="0">
                <a:solidFill>
                  <a:srgbClr val="8B1515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8B1515"/>
                </a:solidFill>
                <a:latin typeface="Calibri"/>
                <a:cs typeface="Calibri"/>
              </a:rPr>
              <a:t>are</a:t>
            </a:r>
            <a:r>
              <a:rPr sz="2000" spc="-60" dirty="0">
                <a:solidFill>
                  <a:srgbClr val="8B1515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8B1515"/>
                </a:solidFill>
                <a:latin typeface="Calibri"/>
                <a:cs typeface="Calibri"/>
              </a:rPr>
              <a:t>still</a:t>
            </a:r>
            <a:r>
              <a:rPr sz="2000" spc="-45" dirty="0">
                <a:solidFill>
                  <a:srgbClr val="8B1515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8B1515"/>
                </a:solidFill>
                <a:latin typeface="Calibri"/>
                <a:cs typeface="Calibri"/>
              </a:rPr>
              <a:t>used</a:t>
            </a:r>
            <a:r>
              <a:rPr sz="2000" spc="-40" dirty="0">
                <a:solidFill>
                  <a:srgbClr val="8B1515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8B1515"/>
                </a:solidFill>
                <a:latin typeface="Calibri"/>
                <a:cs typeface="Calibri"/>
              </a:rPr>
              <a:t>(e.g.,</a:t>
            </a:r>
            <a:r>
              <a:rPr sz="2000" spc="-10" dirty="0">
                <a:solidFill>
                  <a:srgbClr val="8B1515"/>
                </a:solidFill>
                <a:latin typeface="Calibri"/>
                <a:cs typeface="Calibri"/>
              </a:rPr>
              <a:t> logistic</a:t>
            </a:r>
            <a:r>
              <a:rPr sz="2000" spc="-60" dirty="0">
                <a:solidFill>
                  <a:srgbClr val="8B1515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8B1515"/>
                </a:solidFill>
                <a:latin typeface="Calibri"/>
                <a:cs typeface="Calibri"/>
              </a:rPr>
              <a:t>to</a:t>
            </a:r>
            <a:r>
              <a:rPr sz="2000" spc="-45" dirty="0">
                <a:solidFill>
                  <a:srgbClr val="8B1515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8B1515"/>
                </a:solidFill>
                <a:latin typeface="Calibri"/>
                <a:cs typeface="Calibri"/>
              </a:rPr>
              <a:t>get</a:t>
            </a:r>
            <a:r>
              <a:rPr sz="2000" spc="-35" dirty="0">
                <a:solidFill>
                  <a:srgbClr val="8B1515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8B1515"/>
                </a:solidFill>
                <a:latin typeface="Calibri"/>
                <a:cs typeface="Calibri"/>
              </a:rPr>
              <a:t>a</a:t>
            </a:r>
            <a:r>
              <a:rPr sz="2000" spc="-20" dirty="0">
                <a:solidFill>
                  <a:srgbClr val="8B1515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8B1515"/>
                </a:solidFill>
                <a:latin typeface="Calibri"/>
                <a:cs typeface="Calibri"/>
              </a:rPr>
              <a:t>probability)</a:t>
            </a:r>
            <a:endParaRPr sz="200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  <a:spcBef>
                <a:spcPts val="600"/>
              </a:spcBef>
            </a:pPr>
            <a:r>
              <a:rPr sz="2000" spc="-35" dirty="0">
                <a:latin typeface="Calibri"/>
                <a:cs typeface="Calibri"/>
              </a:rPr>
              <a:t>However,</a:t>
            </a:r>
            <a:r>
              <a:rPr sz="2000" spc="-80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now,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for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deep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networks,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7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first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thing</a:t>
            </a:r>
            <a:r>
              <a:rPr sz="2000" spc="-9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to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try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is</a:t>
            </a:r>
            <a:r>
              <a:rPr sz="2000" spc="2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ReLU: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spc="-25" dirty="0">
                <a:latin typeface="Calibri"/>
                <a:cs typeface="Calibri"/>
              </a:rPr>
              <a:t>it </a:t>
            </a:r>
            <a:r>
              <a:rPr sz="2000" dirty="0">
                <a:latin typeface="Calibri"/>
                <a:cs typeface="Calibri"/>
              </a:rPr>
              <a:t>trains</a:t>
            </a:r>
            <a:r>
              <a:rPr sz="2000" spc="-7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quickly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and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performs</a:t>
            </a:r>
            <a:r>
              <a:rPr sz="2000" spc="-6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well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due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to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good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gradient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backflow.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610"/>
              </a:spcBef>
            </a:pPr>
            <a:r>
              <a:rPr sz="2000" dirty="0">
                <a:solidFill>
                  <a:srgbClr val="600058"/>
                </a:solidFill>
                <a:latin typeface="Calibri"/>
                <a:cs typeface="Calibri"/>
              </a:rPr>
              <a:t>ReLU</a:t>
            </a:r>
            <a:r>
              <a:rPr sz="2000" spc="-60" dirty="0">
                <a:solidFill>
                  <a:srgbClr val="600058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600058"/>
                </a:solidFill>
                <a:latin typeface="Calibri"/>
                <a:cs typeface="Calibri"/>
              </a:rPr>
              <a:t>has</a:t>
            </a:r>
            <a:r>
              <a:rPr sz="2000" spc="-85" dirty="0">
                <a:solidFill>
                  <a:srgbClr val="600058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600058"/>
                </a:solidFill>
                <a:latin typeface="Calibri"/>
                <a:cs typeface="Calibri"/>
              </a:rPr>
              <a:t>a</a:t>
            </a:r>
            <a:r>
              <a:rPr sz="2000" spc="-40" dirty="0">
                <a:solidFill>
                  <a:srgbClr val="600058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600058"/>
                </a:solidFill>
                <a:latin typeface="Calibri"/>
                <a:cs typeface="Calibri"/>
              </a:rPr>
              <a:t>negative</a:t>
            </a:r>
            <a:r>
              <a:rPr sz="2000" spc="-80" dirty="0">
                <a:solidFill>
                  <a:srgbClr val="600058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600058"/>
                </a:solidFill>
                <a:latin typeface="Calibri"/>
                <a:cs typeface="Calibri"/>
              </a:rPr>
              <a:t>“dead</a:t>
            </a:r>
            <a:r>
              <a:rPr sz="2000" spc="-55" dirty="0">
                <a:solidFill>
                  <a:srgbClr val="600058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600058"/>
                </a:solidFill>
                <a:latin typeface="Calibri"/>
                <a:cs typeface="Calibri"/>
              </a:rPr>
              <a:t>zone”</a:t>
            </a:r>
            <a:r>
              <a:rPr sz="2000" spc="-75" dirty="0">
                <a:solidFill>
                  <a:srgbClr val="600058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600058"/>
                </a:solidFill>
                <a:latin typeface="Calibri"/>
                <a:cs typeface="Calibri"/>
              </a:rPr>
              <a:t>that</a:t>
            </a:r>
            <a:r>
              <a:rPr sz="2000" spc="-45" dirty="0">
                <a:solidFill>
                  <a:srgbClr val="600058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600058"/>
                </a:solidFill>
                <a:latin typeface="Calibri"/>
                <a:cs typeface="Calibri"/>
              </a:rPr>
              <a:t>recent</a:t>
            </a:r>
            <a:r>
              <a:rPr sz="2000" spc="-55" dirty="0">
                <a:solidFill>
                  <a:srgbClr val="600058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600058"/>
                </a:solidFill>
                <a:latin typeface="Calibri"/>
                <a:cs typeface="Calibri"/>
              </a:rPr>
              <a:t>proposals</a:t>
            </a:r>
            <a:r>
              <a:rPr sz="2000" spc="-85" dirty="0">
                <a:solidFill>
                  <a:srgbClr val="600058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600058"/>
                </a:solidFill>
                <a:latin typeface="Calibri"/>
                <a:cs typeface="Calibri"/>
              </a:rPr>
              <a:t>mitigate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2000" dirty="0">
                <a:solidFill>
                  <a:srgbClr val="177145"/>
                </a:solidFill>
                <a:latin typeface="Calibri"/>
                <a:cs typeface="Calibri"/>
              </a:rPr>
              <a:t>GELU</a:t>
            </a:r>
            <a:r>
              <a:rPr sz="2000" spc="20" dirty="0">
                <a:solidFill>
                  <a:srgbClr val="177145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77145"/>
                </a:solidFill>
                <a:latin typeface="Calibri"/>
                <a:cs typeface="Calibri"/>
              </a:rPr>
              <a:t>is</a:t>
            </a:r>
            <a:r>
              <a:rPr sz="2000" spc="-60" dirty="0">
                <a:solidFill>
                  <a:srgbClr val="177145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77145"/>
                </a:solidFill>
                <a:latin typeface="Calibri"/>
                <a:cs typeface="Calibri"/>
              </a:rPr>
              <a:t>frequently</a:t>
            </a:r>
            <a:r>
              <a:rPr sz="2000" spc="-40" dirty="0">
                <a:solidFill>
                  <a:srgbClr val="177145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77145"/>
                </a:solidFill>
                <a:latin typeface="Calibri"/>
                <a:cs typeface="Calibri"/>
              </a:rPr>
              <a:t>used</a:t>
            </a:r>
            <a:r>
              <a:rPr sz="2000" spc="-40" dirty="0">
                <a:solidFill>
                  <a:srgbClr val="177145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77145"/>
                </a:solidFill>
                <a:latin typeface="Calibri"/>
                <a:cs typeface="Calibri"/>
              </a:rPr>
              <a:t>with</a:t>
            </a:r>
            <a:r>
              <a:rPr sz="2000" spc="-40" dirty="0">
                <a:solidFill>
                  <a:srgbClr val="177145"/>
                </a:solidFill>
                <a:latin typeface="Calibri"/>
                <a:cs typeface="Calibri"/>
              </a:rPr>
              <a:t> </a:t>
            </a:r>
            <a:r>
              <a:rPr sz="2000" spc="-30" dirty="0">
                <a:solidFill>
                  <a:srgbClr val="177145"/>
                </a:solidFill>
                <a:latin typeface="Calibri"/>
                <a:cs typeface="Calibri"/>
              </a:rPr>
              <a:t>Transformers</a:t>
            </a:r>
            <a:r>
              <a:rPr sz="2000" spc="-65" dirty="0">
                <a:solidFill>
                  <a:srgbClr val="177145"/>
                </a:solidFill>
                <a:latin typeface="Calibri"/>
                <a:cs typeface="Calibri"/>
              </a:rPr>
              <a:t> </a:t>
            </a:r>
            <a:r>
              <a:rPr sz="2000" spc="-30" dirty="0">
                <a:solidFill>
                  <a:srgbClr val="177145"/>
                </a:solidFill>
                <a:latin typeface="Calibri"/>
                <a:cs typeface="Calibri"/>
              </a:rPr>
              <a:t>(BERT,</a:t>
            </a:r>
            <a:r>
              <a:rPr sz="2000" spc="-75" dirty="0">
                <a:solidFill>
                  <a:srgbClr val="177145"/>
                </a:solidFill>
                <a:latin typeface="Calibri"/>
                <a:cs typeface="Calibri"/>
              </a:rPr>
              <a:t> </a:t>
            </a:r>
            <a:r>
              <a:rPr sz="2000" spc="-30" dirty="0">
                <a:solidFill>
                  <a:srgbClr val="177145"/>
                </a:solidFill>
                <a:latin typeface="Calibri"/>
                <a:cs typeface="Calibri"/>
              </a:rPr>
              <a:t>RoBERTa,</a:t>
            </a:r>
            <a:r>
              <a:rPr sz="2000" spc="-75" dirty="0">
                <a:solidFill>
                  <a:srgbClr val="177145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177145"/>
                </a:solidFill>
                <a:latin typeface="Calibri"/>
                <a:cs typeface="Calibri"/>
              </a:rPr>
              <a:t>etc.)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10" dirty="0"/>
              <a:t>Non-</a:t>
            </a:r>
            <a:r>
              <a:rPr dirty="0"/>
              <a:t>linearities,</a:t>
            </a:r>
            <a:r>
              <a:rPr spc="-45" dirty="0"/>
              <a:t> </a:t>
            </a:r>
            <a:r>
              <a:rPr dirty="0"/>
              <a:t>old</a:t>
            </a:r>
            <a:r>
              <a:rPr spc="-45" dirty="0"/>
              <a:t> </a:t>
            </a:r>
            <a:r>
              <a:rPr dirty="0"/>
              <a:t>and</a:t>
            </a:r>
            <a:r>
              <a:rPr spc="-45" dirty="0"/>
              <a:t> </a:t>
            </a:r>
            <a:r>
              <a:rPr spc="-25" dirty="0"/>
              <a:t>new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85457" y="1158303"/>
            <a:ext cx="5814060" cy="3346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2996565" algn="l"/>
                <a:tab pos="4787900" algn="l"/>
              </a:tabLst>
            </a:pPr>
            <a:r>
              <a:rPr sz="2000" dirty="0">
                <a:latin typeface="Calibri"/>
                <a:cs typeface="Calibri"/>
              </a:rPr>
              <a:t>logistic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(“sigmoid”)</a:t>
            </a:r>
            <a:r>
              <a:rPr sz="2000" dirty="0">
                <a:latin typeface="Calibri"/>
                <a:cs typeface="Calibri"/>
              </a:rPr>
              <a:t>	</a:t>
            </a:r>
            <a:r>
              <a:rPr sz="2000" spc="-20" dirty="0">
                <a:latin typeface="Calibri"/>
                <a:cs typeface="Calibri"/>
              </a:rPr>
              <a:t>tanh</a:t>
            </a:r>
            <a:r>
              <a:rPr sz="2000" dirty="0">
                <a:latin typeface="Calibri"/>
                <a:cs typeface="Calibri"/>
              </a:rPr>
              <a:t>	hard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tanh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9225" y="2328607"/>
            <a:ext cx="1700128" cy="1438796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42925" y="1647444"/>
            <a:ext cx="1796902" cy="485648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906625" y="1637919"/>
            <a:ext cx="1786197" cy="476123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111810" y="1690891"/>
            <a:ext cx="2192547" cy="457987"/>
          </a:xfrm>
          <a:prstGeom prst="rect">
            <a:avLst/>
          </a:prstGeom>
        </p:spPr>
      </p:pic>
      <p:grpSp>
        <p:nvGrpSpPr>
          <p:cNvPr id="9" name="object 9"/>
          <p:cNvGrpSpPr/>
          <p:nvPr/>
        </p:nvGrpSpPr>
        <p:grpSpPr>
          <a:xfrm>
            <a:off x="5267848" y="2275638"/>
            <a:ext cx="2061845" cy="1480820"/>
            <a:chOff x="5267848" y="2275638"/>
            <a:chExt cx="2061845" cy="1480820"/>
          </a:xfrm>
        </p:grpSpPr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267848" y="2275638"/>
              <a:ext cx="1999773" cy="1480653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372100" y="3600386"/>
              <a:ext cx="852487" cy="138112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5424551" y="3651884"/>
              <a:ext cx="730885" cy="0"/>
            </a:xfrm>
            <a:custGeom>
              <a:avLst/>
              <a:gdLst/>
              <a:ahLst/>
              <a:cxnLst/>
              <a:rect l="l" t="t" r="r" b="b"/>
              <a:pathLst>
                <a:path w="730885">
                  <a:moveTo>
                    <a:pt x="0" y="0"/>
                  </a:moveTo>
                  <a:lnTo>
                    <a:pt x="730503" y="0"/>
                  </a:lnTo>
                </a:path>
              </a:pathLst>
            </a:custGeom>
            <a:ln w="25406">
              <a:solidFill>
                <a:srgbClr val="6000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467475" y="2304986"/>
              <a:ext cx="862012" cy="138112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6519926" y="2356865"/>
              <a:ext cx="740410" cy="0"/>
            </a:xfrm>
            <a:custGeom>
              <a:avLst/>
              <a:gdLst/>
              <a:ahLst/>
              <a:cxnLst/>
              <a:rect l="l" t="t" r="r" b="b"/>
              <a:pathLst>
                <a:path w="740409">
                  <a:moveTo>
                    <a:pt x="0" y="0"/>
                  </a:moveTo>
                  <a:lnTo>
                    <a:pt x="740028" y="0"/>
                  </a:lnTo>
                </a:path>
              </a:pathLst>
            </a:custGeom>
            <a:ln w="25406">
              <a:solidFill>
                <a:srgbClr val="6000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086475" y="2305049"/>
              <a:ext cx="500062" cy="1414399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6157976" y="2356865"/>
              <a:ext cx="360680" cy="1290955"/>
            </a:xfrm>
            <a:custGeom>
              <a:avLst/>
              <a:gdLst/>
              <a:ahLst/>
              <a:cxnLst/>
              <a:rect l="l" t="t" r="r" b="b"/>
              <a:pathLst>
                <a:path w="360679" h="1290954">
                  <a:moveTo>
                    <a:pt x="0" y="1290828"/>
                  </a:moveTo>
                  <a:lnTo>
                    <a:pt x="360552" y="0"/>
                  </a:lnTo>
                </a:path>
              </a:pathLst>
            </a:custGeom>
            <a:ln w="25406">
              <a:solidFill>
                <a:srgbClr val="6000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412432" y="2226373"/>
            <a:ext cx="14160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solidFill>
                  <a:srgbClr val="5D4A3B"/>
                </a:solidFill>
                <a:latin typeface="Calibri"/>
                <a:cs typeface="Calibri"/>
              </a:rPr>
              <a:t>1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82270" y="3446716"/>
            <a:ext cx="14160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solidFill>
                  <a:srgbClr val="5D4A3B"/>
                </a:solidFill>
                <a:latin typeface="Calibri"/>
                <a:cs typeface="Calibri"/>
              </a:rPr>
              <a:t>0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871470" y="2226373"/>
            <a:ext cx="14160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solidFill>
                  <a:srgbClr val="5D4A3B"/>
                </a:solidFill>
                <a:latin typeface="Calibri"/>
                <a:cs typeface="Calibri"/>
              </a:rPr>
              <a:t>1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747010" y="3522916"/>
            <a:ext cx="25654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5D4A3B"/>
                </a:solidFill>
                <a:latin typeface="Calibri"/>
                <a:cs typeface="Calibri"/>
              </a:rPr>
              <a:t>−1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21" name="object 21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7697376" y="2319915"/>
            <a:ext cx="1706018" cy="1494718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7817484" y="4557395"/>
            <a:ext cx="232156" cy="176403"/>
          </a:xfrm>
          <a:prstGeom prst="rect">
            <a:avLst/>
          </a:prstGeom>
        </p:spPr>
      </p:pic>
      <p:sp>
        <p:nvSpPr>
          <p:cNvPr id="23" name="object 23"/>
          <p:cNvSpPr txBox="1"/>
          <p:nvPr/>
        </p:nvSpPr>
        <p:spPr>
          <a:xfrm>
            <a:off x="7323708" y="4188841"/>
            <a:ext cx="2117090" cy="5683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000" dirty="0">
                <a:latin typeface="Calibri"/>
                <a:cs typeface="Calibri"/>
              </a:rPr>
              <a:t>Swish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1550" u="sng" spc="-10" dirty="0">
                <a:solidFill>
                  <a:srgbClr val="4197B5"/>
                </a:solidFill>
                <a:uFill>
                  <a:solidFill>
                    <a:srgbClr val="4197B5"/>
                  </a:solidFill>
                </a:uFill>
                <a:latin typeface="Calibri"/>
                <a:cs typeface="Calibri"/>
                <a:hlinkClick r:id="rId12"/>
              </a:rPr>
              <a:t>arXiv:1710.05941</a:t>
            </a:r>
            <a:endParaRPr sz="15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0"/>
              </a:spcBef>
              <a:tabLst>
                <a:tab pos="801370" algn="l"/>
              </a:tabLst>
            </a:pPr>
            <a:r>
              <a:rPr sz="1500" dirty="0">
                <a:latin typeface="Cambria Math"/>
                <a:cs typeface="Cambria Math"/>
              </a:rPr>
              <a:t>swish</a:t>
            </a:r>
            <a:r>
              <a:rPr sz="1500" spc="270" dirty="0">
                <a:latin typeface="Cambria Math"/>
                <a:cs typeface="Cambria Math"/>
              </a:rPr>
              <a:t> </a:t>
            </a:r>
            <a:r>
              <a:rPr sz="1500" spc="-50" dirty="0">
                <a:latin typeface="Cambria Math"/>
                <a:cs typeface="Cambria Math"/>
              </a:rPr>
              <a:t>𝑥</a:t>
            </a:r>
            <a:r>
              <a:rPr sz="1500" dirty="0">
                <a:latin typeface="Cambria Math"/>
                <a:cs typeface="Cambria Math"/>
              </a:rPr>
              <a:t>	=</a:t>
            </a:r>
            <a:r>
              <a:rPr sz="1500" spc="100" dirty="0">
                <a:latin typeface="Cambria Math"/>
                <a:cs typeface="Cambria Math"/>
              </a:rPr>
              <a:t> </a:t>
            </a:r>
            <a:r>
              <a:rPr sz="1500" dirty="0">
                <a:latin typeface="Cambria Math"/>
                <a:cs typeface="Cambria Math"/>
              </a:rPr>
              <a:t>𝑥</a:t>
            </a:r>
            <a:r>
              <a:rPr sz="1500" spc="60" dirty="0">
                <a:latin typeface="Cambria Math"/>
                <a:cs typeface="Cambria Math"/>
              </a:rPr>
              <a:t> </a:t>
            </a:r>
            <a:r>
              <a:rPr sz="1500" dirty="0">
                <a:latin typeface="Cambria Math"/>
                <a:cs typeface="Cambria Math"/>
              </a:rPr>
              <a:t>∙</a:t>
            </a:r>
            <a:r>
              <a:rPr sz="1500" spc="10" dirty="0">
                <a:latin typeface="Cambria Math"/>
                <a:cs typeface="Cambria Math"/>
              </a:rPr>
              <a:t> </a:t>
            </a:r>
            <a:r>
              <a:rPr sz="1500" spc="-10" dirty="0">
                <a:latin typeface="Cambria Math"/>
                <a:cs typeface="Cambria Math"/>
              </a:rPr>
              <a:t>logistic(𝑥)</a:t>
            </a:r>
            <a:endParaRPr sz="1500">
              <a:latin typeface="Cambria Math"/>
              <a:cs typeface="Cambria Math"/>
            </a:endParaRPr>
          </a:p>
        </p:txBody>
      </p:sp>
      <p:pic>
        <p:nvPicPr>
          <p:cNvPr id="24" name="object 24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8222360" y="1790064"/>
            <a:ext cx="234188" cy="185165"/>
          </a:xfrm>
          <a:prstGeom prst="rect">
            <a:avLst/>
          </a:prstGeom>
        </p:spPr>
      </p:pic>
      <p:sp>
        <p:nvSpPr>
          <p:cNvPr id="25" name="object 25"/>
          <p:cNvSpPr txBox="1"/>
          <p:nvPr/>
        </p:nvSpPr>
        <p:spPr>
          <a:xfrm>
            <a:off x="7681341" y="851694"/>
            <a:ext cx="2055495" cy="1143635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sz="1800" dirty="0">
                <a:latin typeface="Calibri"/>
                <a:cs typeface="Calibri"/>
              </a:rPr>
              <a:t>(Rectified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Linear</a:t>
            </a:r>
            <a:r>
              <a:rPr sz="1800" spc="-85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Unit)</a:t>
            </a:r>
            <a:endParaRPr sz="1800">
              <a:latin typeface="Calibri"/>
              <a:cs typeface="Calibri"/>
            </a:endParaRPr>
          </a:p>
          <a:p>
            <a:pPr marL="34290">
              <a:lnSpc>
                <a:spcPct val="100000"/>
              </a:lnSpc>
              <a:spcBef>
                <a:spcPts val="160"/>
              </a:spcBef>
            </a:pPr>
            <a:r>
              <a:rPr sz="2000" spc="-20" dirty="0">
                <a:latin typeface="Calibri"/>
                <a:cs typeface="Calibri"/>
              </a:rPr>
              <a:t>ReLU</a:t>
            </a:r>
            <a:endParaRPr sz="2000">
              <a:latin typeface="Calibri"/>
              <a:cs typeface="Calibri"/>
            </a:endParaRPr>
          </a:p>
          <a:p>
            <a:pPr marL="62230">
              <a:lnSpc>
                <a:spcPct val="100000"/>
              </a:lnSpc>
              <a:spcBef>
                <a:spcPts val="2095"/>
              </a:spcBef>
              <a:tabLst>
                <a:tab pos="856615" algn="l"/>
              </a:tabLst>
            </a:pPr>
            <a:r>
              <a:rPr sz="1550" dirty="0">
                <a:latin typeface="Cambria Math"/>
                <a:cs typeface="Cambria Math"/>
              </a:rPr>
              <a:t>ReLU</a:t>
            </a:r>
            <a:r>
              <a:rPr sz="1550" spc="430" dirty="0">
                <a:latin typeface="Cambria Math"/>
                <a:cs typeface="Cambria Math"/>
              </a:rPr>
              <a:t> </a:t>
            </a:r>
            <a:r>
              <a:rPr sz="1550" spc="-50" dirty="0">
                <a:latin typeface="Cambria Math"/>
                <a:cs typeface="Cambria Math"/>
              </a:rPr>
              <a:t>𝑧</a:t>
            </a:r>
            <a:r>
              <a:rPr sz="1550" dirty="0">
                <a:latin typeface="Cambria Math"/>
                <a:cs typeface="Cambria Math"/>
              </a:rPr>
              <a:t>	=</a:t>
            </a:r>
            <a:r>
              <a:rPr sz="1550" spc="225" dirty="0">
                <a:latin typeface="Cambria Math"/>
                <a:cs typeface="Cambria Math"/>
              </a:rPr>
              <a:t> </a:t>
            </a:r>
            <a:r>
              <a:rPr sz="1550" dirty="0">
                <a:latin typeface="Cambria Math"/>
                <a:cs typeface="Cambria Math"/>
              </a:rPr>
              <a:t>max(𝑧,</a:t>
            </a:r>
            <a:r>
              <a:rPr sz="1550" spc="-20" dirty="0">
                <a:latin typeface="Cambria Math"/>
                <a:cs typeface="Cambria Math"/>
              </a:rPr>
              <a:t> </a:t>
            </a:r>
            <a:r>
              <a:rPr sz="1550" spc="-25" dirty="0">
                <a:latin typeface="Cambria Math"/>
                <a:cs typeface="Cambria Math"/>
              </a:rPr>
              <a:t>0)</a:t>
            </a:r>
            <a:endParaRPr sz="1550">
              <a:latin typeface="Cambria Math"/>
              <a:cs typeface="Cambria Math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0036429" y="866711"/>
            <a:ext cx="1736089" cy="64008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25"/>
              </a:spcBef>
            </a:pPr>
            <a:r>
              <a:rPr sz="2000" dirty="0">
                <a:latin typeface="Calibri"/>
                <a:cs typeface="Calibri"/>
              </a:rPr>
              <a:t>Leaky</a:t>
            </a:r>
            <a:r>
              <a:rPr sz="2000" spc="-9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ReLU</a:t>
            </a:r>
            <a:r>
              <a:rPr sz="2000" spc="-65" dirty="0">
                <a:latin typeface="Calibri"/>
                <a:cs typeface="Calibri"/>
              </a:rPr>
              <a:t> </a:t>
            </a:r>
            <a:r>
              <a:rPr sz="2000" spc="-50" dirty="0">
                <a:latin typeface="Calibri"/>
                <a:cs typeface="Calibri"/>
              </a:rPr>
              <a:t>/ </a:t>
            </a:r>
            <a:r>
              <a:rPr sz="2000" spc="-10" dirty="0">
                <a:latin typeface="Calibri"/>
                <a:cs typeface="Calibri"/>
              </a:rPr>
              <a:t>Parametric</a:t>
            </a:r>
            <a:r>
              <a:rPr sz="2000" spc="-70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ReLU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27" name="object 27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9820275" y="2247392"/>
            <a:ext cx="1885950" cy="1399793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7705725" y="5313565"/>
            <a:ext cx="1676400" cy="1009383"/>
          </a:xfrm>
          <a:prstGeom prst="rect">
            <a:avLst/>
          </a:prstGeom>
        </p:spPr>
      </p:pic>
      <p:sp>
        <p:nvSpPr>
          <p:cNvPr id="29" name="object 29"/>
          <p:cNvSpPr txBox="1"/>
          <p:nvPr/>
        </p:nvSpPr>
        <p:spPr>
          <a:xfrm>
            <a:off x="7476235" y="5935027"/>
            <a:ext cx="14160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solidFill>
                  <a:srgbClr val="5D4A3B"/>
                </a:solidFill>
                <a:latin typeface="Calibri"/>
                <a:cs typeface="Calibri"/>
              </a:rPr>
              <a:t>0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528559" y="2852102"/>
            <a:ext cx="14160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solidFill>
                  <a:srgbClr val="5D4A3B"/>
                </a:solidFill>
                <a:latin typeface="Calibri"/>
                <a:cs typeface="Calibri"/>
              </a:rPr>
              <a:t>0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9662794" y="3110610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solidFill>
                  <a:srgbClr val="5D4A3B"/>
                </a:solidFill>
                <a:latin typeface="Calibri"/>
                <a:cs typeface="Calibri"/>
              </a:rPr>
              <a:t>0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32" name="object 32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10029825" y="5323090"/>
            <a:ext cx="1552575" cy="866546"/>
          </a:xfrm>
          <a:prstGeom prst="rect">
            <a:avLst/>
          </a:prstGeom>
        </p:spPr>
      </p:pic>
      <p:pic>
        <p:nvPicPr>
          <p:cNvPr id="33" name="object 33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10193908" y="4452873"/>
            <a:ext cx="246380" cy="185293"/>
          </a:xfrm>
          <a:prstGeom prst="rect">
            <a:avLst/>
          </a:prstGeom>
        </p:spPr>
      </p:pic>
      <p:sp>
        <p:nvSpPr>
          <p:cNvPr id="34" name="object 34"/>
          <p:cNvSpPr/>
          <p:nvPr/>
        </p:nvSpPr>
        <p:spPr>
          <a:xfrm>
            <a:off x="10445495" y="4690998"/>
            <a:ext cx="648970" cy="185420"/>
          </a:xfrm>
          <a:custGeom>
            <a:avLst/>
            <a:gdLst/>
            <a:ahLst/>
            <a:cxnLst/>
            <a:rect l="l" t="t" r="r" b="b"/>
            <a:pathLst>
              <a:path w="648970" h="185420">
                <a:moveTo>
                  <a:pt x="589406" y="0"/>
                </a:moveTo>
                <a:lnTo>
                  <a:pt x="586739" y="7493"/>
                </a:lnTo>
                <a:lnTo>
                  <a:pt x="597431" y="12112"/>
                </a:lnTo>
                <a:lnTo>
                  <a:pt x="606647" y="18542"/>
                </a:lnTo>
                <a:lnTo>
                  <a:pt x="628824" y="61452"/>
                </a:lnTo>
                <a:lnTo>
                  <a:pt x="631571" y="91693"/>
                </a:lnTo>
                <a:lnTo>
                  <a:pt x="630880" y="108003"/>
                </a:lnTo>
                <a:lnTo>
                  <a:pt x="620522" y="147955"/>
                </a:lnTo>
                <a:lnTo>
                  <a:pt x="586994" y="177673"/>
                </a:lnTo>
                <a:lnTo>
                  <a:pt x="589406" y="185165"/>
                </a:lnTo>
                <a:lnTo>
                  <a:pt x="624768" y="164163"/>
                </a:lnTo>
                <a:lnTo>
                  <a:pt x="644651" y="125349"/>
                </a:lnTo>
                <a:lnTo>
                  <a:pt x="648461" y="92582"/>
                </a:lnTo>
                <a:lnTo>
                  <a:pt x="647523" y="75852"/>
                </a:lnTo>
                <a:lnTo>
                  <a:pt x="633222" y="32384"/>
                </a:lnTo>
                <a:lnTo>
                  <a:pt x="602789" y="4810"/>
                </a:lnTo>
                <a:lnTo>
                  <a:pt x="589406" y="0"/>
                </a:lnTo>
                <a:close/>
              </a:path>
              <a:path w="648970" h="185420">
                <a:moveTo>
                  <a:pt x="59054" y="0"/>
                </a:moveTo>
                <a:lnTo>
                  <a:pt x="23693" y="21002"/>
                </a:lnTo>
                <a:lnTo>
                  <a:pt x="3810" y="59912"/>
                </a:lnTo>
                <a:lnTo>
                  <a:pt x="0" y="92582"/>
                </a:lnTo>
                <a:lnTo>
                  <a:pt x="861" y="108003"/>
                </a:lnTo>
                <a:lnTo>
                  <a:pt x="952" y="109632"/>
                </a:lnTo>
                <a:lnTo>
                  <a:pt x="15239" y="152781"/>
                </a:lnTo>
                <a:lnTo>
                  <a:pt x="45600" y="180355"/>
                </a:lnTo>
                <a:lnTo>
                  <a:pt x="59054" y="185165"/>
                </a:lnTo>
                <a:lnTo>
                  <a:pt x="61468" y="177673"/>
                </a:lnTo>
                <a:lnTo>
                  <a:pt x="50869" y="173029"/>
                </a:lnTo>
                <a:lnTo>
                  <a:pt x="41735" y="166528"/>
                </a:lnTo>
                <a:lnTo>
                  <a:pt x="19637" y="122824"/>
                </a:lnTo>
                <a:lnTo>
                  <a:pt x="16890" y="91693"/>
                </a:lnTo>
                <a:lnTo>
                  <a:pt x="17579" y="75852"/>
                </a:lnTo>
                <a:lnTo>
                  <a:pt x="27812" y="36830"/>
                </a:lnTo>
                <a:lnTo>
                  <a:pt x="61722" y="7493"/>
                </a:lnTo>
                <a:lnTo>
                  <a:pt x="5905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9688194" y="4052349"/>
            <a:ext cx="2391410" cy="1086485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80"/>
              </a:spcBef>
            </a:pPr>
            <a:r>
              <a:rPr sz="2000" dirty="0">
                <a:latin typeface="Calibri"/>
                <a:cs typeface="Calibri"/>
              </a:rPr>
              <a:t>GELU</a:t>
            </a:r>
            <a:r>
              <a:rPr sz="2000" spc="-70" dirty="0">
                <a:latin typeface="Calibri"/>
                <a:cs typeface="Calibri"/>
              </a:rPr>
              <a:t> </a:t>
            </a:r>
            <a:r>
              <a:rPr sz="1550" u="sng" spc="-10" dirty="0">
                <a:solidFill>
                  <a:srgbClr val="4197B5"/>
                </a:solidFill>
                <a:uFill>
                  <a:solidFill>
                    <a:srgbClr val="4197B5"/>
                  </a:solidFill>
                </a:uFill>
                <a:latin typeface="Calibri"/>
                <a:cs typeface="Calibri"/>
                <a:hlinkClick r:id="rId18"/>
              </a:rPr>
              <a:t>arXiv:1606.08415</a:t>
            </a:r>
            <a:endParaRPr sz="15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z="1550" dirty="0">
                <a:latin typeface="Cambria Math"/>
                <a:cs typeface="Cambria Math"/>
              </a:rPr>
              <a:t>GELU</a:t>
            </a:r>
            <a:r>
              <a:rPr sz="1550" spc="415" dirty="0">
                <a:latin typeface="Cambria Math"/>
                <a:cs typeface="Cambria Math"/>
              </a:rPr>
              <a:t> </a:t>
            </a:r>
            <a:r>
              <a:rPr sz="1550" spc="-50" dirty="0">
                <a:latin typeface="Cambria Math"/>
                <a:cs typeface="Cambria Math"/>
              </a:rPr>
              <a:t>𝑥</a:t>
            </a:r>
            <a:endParaRPr sz="1550">
              <a:latin typeface="Cambria Math"/>
              <a:cs typeface="Cambria Math"/>
            </a:endParaRPr>
          </a:p>
          <a:p>
            <a:pPr marL="146050">
              <a:lnSpc>
                <a:spcPct val="100000"/>
              </a:lnSpc>
              <a:spcBef>
                <a:spcPts val="15"/>
              </a:spcBef>
            </a:pPr>
            <a:r>
              <a:rPr sz="1550" dirty="0">
                <a:latin typeface="Cambria Math"/>
                <a:cs typeface="Cambria Math"/>
              </a:rPr>
              <a:t>=</a:t>
            </a:r>
            <a:r>
              <a:rPr sz="1550" spc="130" dirty="0">
                <a:latin typeface="Cambria Math"/>
                <a:cs typeface="Cambria Math"/>
              </a:rPr>
              <a:t> </a:t>
            </a:r>
            <a:r>
              <a:rPr sz="1550" dirty="0">
                <a:latin typeface="Cambria Math"/>
                <a:cs typeface="Cambria Math"/>
              </a:rPr>
              <a:t>𝑥</a:t>
            </a:r>
            <a:r>
              <a:rPr sz="1550" spc="85" dirty="0">
                <a:latin typeface="Cambria Math"/>
                <a:cs typeface="Cambria Math"/>
              </a:rPr>
              <a:t> </a:t>
            </a:r>
            <a:r>
              <a:rPr sz="1550" spc="50" dirty="0">
                <a:latin typeface="Cambria Math"/>
                <a:cs typeface="Cambria Math"/>
              </a:rPr>
              <a:t>∙</a:t>
            </a:r>
            <a:r>
              <a:rPr sz="1550" spc="25" dirty="0">
                <a:latin typeface="Cambria Math"/>
                <a:cs typeface="Cambria Math"/>
              </a:rPr>
              <a:t> </a:t>
            </a:r>
            <a:r>
              <a:rPr sz="1550" dirty="0">
                <a:latin typeface="Cambria Math"/>
                <a:cs typeface="Cambria Math"/>
              </a:rPr>
              <a:t>𝑃</a:t>
            </a:r>
            <a:r>
              <a:rPr sz="1550" spc="380" dirty="0">
                <a:latin typeface="Cambria Math"/>
                <a:cs typeface="Cambria Math"/>
              </a:rPr>
              <a:t> </a:t>
            </a:r>
            <a:r>
              <a:rPr sz="1550" dirty="0">
                <a:latin typeface="Cambria Math"/>
                <a:cs typeface="Cambria Math"/>
              </a:rPr>
              <a:t>𝑋</a:t>
            </a:r>
            <a:r>
              <a:rPr sz="1550" spc="170" dirty="0">
                <a:latin typeface="Cambria Math"/>
                <a:cs typeface="Cambria Math"/>
              </a:rPr>
              <a:t> </a:t>
            </a:r>
            <a:r>
              <a:rPr sz="1550" dirty="0">
                <a:latin typeface="Cambria Math"/>
                <a:cs typeface="Cambria Math"/>
              </a:rPr>
              <a:t>≤</a:t>
            </a:r>
            <a:r>
              <a:rPr sz="1550" spc="125" dirty="0">
                <a:latin typeface="Cambria Math"/>
                <a:cs typeface="Cambria Math"/>
              </a:rPr>
              <a:t> </a:t>
            </a:r>
            <a:r>
              <a:rPr sz="1550" dirty="0">
                <a:latin typeface="Cambria Math"/>
                <a:cs typeface="Cambria Math"/>
              </a:rPr>
              <a:t>𝑥</a:t>
            </a:r>
            <a:r>
              <a:rPr sz="1550" spc="390" dirty="0">
                <a:latin typeface="Cambria Math"/>
                <a:cs typeface="Cambria Math"/>
              </a:rPr>
              <a:t> </a:t>
            </a:r>
            <a:r>
              <a:rPr sz="1550" dirty="0">
                <a:latin typeface="Cambria Math"/>
                <a:cs typeface="Cambria Math"/>
              </a:rPr>
              <a:t>,</a:t>
            </a:r>
            <a:r>
              <a:rPr sz="1550" spc="-70" dirty="0">
                <a:latin typeface="Cambria Math"/>
                <a:cs typeface="Cambria Math"/>
              </a:rPr>
              <a:t> </a:t>
            </a:r>
            <a:r>
              <a:rPr sz="1550" spc="-10" dirty="0">
                <a:latin typeface="Cambria Math"/>
                <a:cs typeface="Cambria Math"/>
              </a:rPr>
              <a:t>𝑋~𝑁(0,1)</a:t>
            </a:r>
            <a:endParaRPr sz="1550">
              <a:latin typeface="Cambria Math"/>
              <a:cs typeface="Cambria Math"/>
            </a:endParaRPr>
          </a:p>
          <a:p>
            <a:pPr marL="150495">
              <a:lnSpc>
                <a:spcPct val="100000"/>
              </a:lnSpc>
              <a:spcBef>
                <a:spcPts val="20"/>
              </a:spcBef>
            </a:pPr>
            <a:r>
              <a:rPr sz="1550" dirty="0">
                <a:latin typeface="Cambria Math"/>
                <a:cs typeface="Cambria Math"/>
              </a:rPr>
              <a:t>≈</a:t>
            </a:r>
            <a:r>
              <a:rPr sz="1550" spc="120" dirty="0">
                <a:latin typeface="Cambria Math"/>
                <a:cs typeface="Cambria Math"/>
              </a:rPr>
              <a:t> </a:t>
            </a:r>
            <a:r>
              <a:rPr sz="1550" dirty="0">
                <a:latin typeface="Cambria Math"/>
                <a:cs typeface="Cambria Math"/>
              </a:rPr>
              <a:t>𝑥</a:t>
            </a:r>
            <a:r>
              <a:rPr sz="1550" spc="85" dirty="0">
                <a:latin typeface="Cambria Math"/>
                <a:cs typeface="Cambria Math"/>
              </a:rPr>
              <a:t> </a:t>
            </a:r>
            <a:r>
              <a:rPr sz="1550" spc="50" dirty="0">
                <a:latin typeface="Cambria Math"/>
                <a:cs typeface="Cambria Math"/>
              </a:rPr>
              <a:t>∙</a:t>
            </a:r>
            <a:r>
              <a:rPr sz="1550" spc="25" dirty="0">
                <a:latin typeface="Cambria Math"/>
                <a:cs typeface="Cambria Math"/>
              </a:rPr>
              <a:t> </a:t>
            </a:r>
            <a:r>
              <a:rPr sz="1550" spc="-10" dirty="0">
                <a:latin typeface="Cambria Math"/>
                <a:cs typeface="Cambria Math"/>
              </a:rPr>
              <a:t>logistic(1.702𝑥)</a:t>
            </a:r>
            <a:endParaRPr sz="1550">
              <a:latin typeface="Cambria Math"/>
              <a:cs typeface="Cambria Math"/>
            </a:endParaRPr>
          </a:p>
        </p:txBody>
      </p:sp>
      <p:pic>
        <p:nvPicPr>
          <p:cNvPr id="36" name="object 36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3057525" y="2323464"/>
            <a:ext cx="1786436" cy="138259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F70EE8E-DD3E-A2CD-FEAD-6D19C828FC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dirty="0"/>
              <a:t>Agenda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43E64FA-2B86-BE68-CA07-8B947702DF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Statistical Model to Neural Model</a:t>
            </a:r>
          </a:p>
          <a:p>
            <a:r>
              <a:rPr lang="en-US" altLang="ja-JP" dirty="0"/>
              <a:t>Recurrent Neural Network: Vanilla RNNs</a:t>
            </a:r>
          </a:p>
          <a:p>
            <a:r>
              <a:rPr kumimoji="1" lang="en-US" altLang="ja-JP" dirty="0"/>
              <a:t>LSTM Networks</a:t>
            </a:r>
          </a:p>
          <a:p>
            <a:r>
              <a:rPr lang="en-US" altLang="ja-JP" dirty="0"/>
              <a:t>Gated Recurrent Units &amp; Variants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8388985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170124"/>
            <a:ext cx="10515600" cy="878446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800" spc="-10" dirty="0"/>
              <a:t>Non-</a:t>
            </a:r>
            <a:r>
              <a:rPr sz="2800" dirty="0"/>
              <a:t>linearities</a:t>
            </a:r>
            <a:r>
              <a:rPr sz="2800" spc="-25" dirty="0"/>
              <a:t> </a:t>
            </a:r>
            <a:r>
              <a:rPr sz="2800" dirty="0"/>
              <a:t>(i.e.,</a:t>
            </a:r>
            <a:r>
              <a:rPr sz="2800" spc="-85" dirty="0"/>
              <a:t> </a:t>
            </a:r>
            <a:r>
              <a:rPr sz="2800" dirty="0"/>
              <a:t>“</a:t>
            </a:r>
            <a:r>
              <a:rPr sz="2800" i="1" dirty="0">
                <a:latin typeface="Calibri"/>
                <a:cs typeface="Calibri"/>
              </a:rPr>
              <a:t>f</a:t>
            </a:r>
            <a:r>
              <a:rPr sz="2800" i="1" spc="-35" dirty="0">
                <a:latin typeface="Calibri"/>
                <a:cs typeface="Calibri"/>
              </a:rPr>
              <a:t> </a:t>
            </a:r>
            <a:r>
              <a:rPr sz="2800" dirty="0"/>
              <a:t>”</a:t>
            </a:r>
            <a:r>
              <a:rPr sz="2800" spc="-65" dirty="0"/>
              <a:t> </a:t>
            </a:r>
            <a:r>
              <a:rPr sz="2800" dirty="0"/>
              <a:t>on</a:t>
            </a:r>
            <a:r>
              <a:rPr sz="2800" spc="-20" dirty="0"/>
              <a:t> </a:t>
            </a:r>
            <a:r>
              <a:rPr sz="2800" dirty="0"/>
              <a:t>previous</a:t>
            </a:r>
            <a:r>
              <a:rPr sz="2800" spc="-100" dirty="0"/>
              <a:t> </a:t>
            </a:r>
            <a:r>
              <a:rPr sz="2800" dirty="0"/>
              <a:t>slide):</a:t>
            </a:r>
            <a:r>
              <a:rPr sz="2800" spc="-5" dirty="0"/>
              <a:t> </a:t>
            </a:r>
            <a:r>
              <a:rPr sz="2800" dirty="0"/>
              <a:t>Why</a:t>
            </a:r>
            <a:r>
              <a:rPr sz="2800" spc="-50" dirty="0"/>
              <a:t> </a:t>
            </a:r>
            <a:r>
              <a:rPr sz="2800" dirty="0"/>
              <a:t>they’re</a:t>
            </a:r>
            <a:r>
              <a:rPr sz="2800" spc="10" dirty="0"/>
              <a:t> </a:t>
            </a:r>
            <a:r>
              <a:rPr sz="2800" spc="-10" dirty="0"/>
              <a:t>needed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73075" y="1158303"/>
            <a:ext cx="6878955" cy="3176270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368300" marR="1002665" indent="-343535">
              <a:lnSpc>
                <a:spcPts val="2850"/>
              </a:lnSpc>
              <a:spcBef>
                <a:spcPts val="220"/>
              </a:spcBef>
              <a:buClr>
                <a:srgbClr val="8B1515"/>
              </a:buClr>
              <a:buFont typeface="Times New Roman"/>
              <a:buChar char="•"/>
              <a:tabLst>
                <a:tab pos="368300" algn="l"/>
              </a:tabLst>
            </a:pPr>
            <a:r>
              <a:rPr sz="2400" dirty="0">
                <a:latin typeface="Calibri"/>
                <a:cs typeface="Calibri"/>
              </a:rPr>
              <a:t>Neural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networks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do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function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approximation, </a:t>
            </a:r>
            <a:r>
              <a:rPr sz="2400" dirty="0">
                <a:latin typeface="Calibri"/>
                <a:cs typeface="Calibri"/>
              </a:rPr>
              <a:t>e.g.,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regression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or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classification</a:t>
            </a:r>
            <a:endParaRPr sz="2400">
              <a:latin typeface="Calibri"/>
              <a:cs typeface="Calibri"/>
            </a:endParaRPr>
          </a:p>
          <a:p>
            <a:pPr marL="228600" marR="413384" lvl="1" indent="-228600" algn="r">
              <a:lnSpc>
                <a:spcPct val="100000"/>
              </a:lnSpc>
              <a:spcBef>
                <a:spcPts val="489"/>
              </a:spcBef>
              <a:buClr>
                <a:srgbClr val="007B92"/>
              </a:buClr>
              <a:buFont typeface="Times New Roman"/>
              <a:buChar char="•"/>
              <a:tabLst>
                <a:tab pos="228600" algn="l"/>
              </a:tabLst>
            </a:pPr>
            <a:r>
              <a:rPr sz="2400" dirty="0">
                <a:latin typeface="Calibri"/>
                <a:cs typeface="Calibri"/>
              </a:rPr>
              <a:t>Without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non-</a:t>
            </a:r>
            <a:r>
              <a:rPr sz="2400" dirty="0">
                <a:latin typeface="Calibri"/>
                <a:cs typeface="Calibri"/>
              </a:rPr>
              <a:t>linearities,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deep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neural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networks</a:t>
            </a:r>
            <a:endParaRPr sz="2400">
              <a:latin typeface="Calibri"/>
              <a:cs typeface="Calibri"/>
            </a:endParaRPr>
          </a:p>
          <a:p>
            <a:pPr marR="358140" algn="r">
              <a:lnSpc>
                <a:spcPct val="100000"/>
              </a:lnSpc>
              <a:spcBef>
                <a:spcPts val="45"/>
              </a:spcBef>
            </a:pPr>
            <a:r>
              <a:rPr sz="2400" dirty="0">
                <a:latin typeface="Calibri"/>
                <a:cs typeface="Calibri"/>
              </a:rPr>
              <a:t>can’t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do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anything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more than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linear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transform</a:t>
            </a:r>
            <a:endParaRPr sz="2400">
              <a:latin typeface="Calibri"/>
              <a:cs typeface="Calibri"/>
            </a:endParaRPr>
          </a:p>
          <a:p>
            <a:pPr marL="711835" marR="321945" lvl="1" indent="-229235">
              <a:lnSpc>
                <a:spcPts val="2850"/>
              </a:lnSpc>
              <a:spcBef>
                <a:spcPts val="695"/>
              </a:spcBef>
              <a:buClr>
                <a:srgbClr val="007B92"/>
              </a:buClr>
              <a:buFont typeface="Times New Roman"/>
              <a:buChar char="•"/>
              <a:tabLst>
                <a:tab pos="711835" algn="l"/>
              </a:tabLst>
            </a:pPr>
            <a:r>
              <a:rPr sz="2400" dirty="0">
                <a:latin typeface="Calibri"/>
                <a:cs typeface="Calibri"/>
              </a:rPr>
              <a:t>Extra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layers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could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just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be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compiled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down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into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spc="-50" dirty="0">
                <a:latin typeface="Calibri"/>
                <a:cs typeface="Calibri"/>
              </a:rPr>
              <a:t>a </a:t>
            </a:r>
            <a:r>
              <a:rPr sz="2400" dirty="0">
                <a:latin typeface="Calibri"/>
                <a:cs typeface="Calibri"/>
              </a:rPr>
              <a:t>single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linear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transform:</a:t>
            </a:r>
            <a:r>
              <a:rPr sz="2400" spc="20" dirty="0">
                <a:latin typeface="Calibri"/>
                <a:cs typeface="Calibri"/>
              </a:rPr>
              <a:t> </a:t>
            </a:r>
            <a:r>
              <a:rPr sz="2400" i="1" dirty="0">
                <a:latin typeface="Calibri"/>
                <a:cs typeface="Calibri"/>
              </a:rPr>
              <a:t>W</a:t>
            </a:r>
            <a:r>
              <a:rPr sz="2325" baseline="-19713" dirty="0">
                <a:latin typeface="Calibri"/>
                <a:cs typeface="Calibri"/>
              </a:rPr>
              <a:t>1</a:t>
            </a:r>
            <a:r>
              <a:rPr sz="2325" spc="270" baseline="-19713" dirty="0">
                <a:latin typeface="Calibri"/>
                <a:cs typeface="Calibri"/>
              </a:rPr>
              <a:t> </a:t>
            </a:r>
            <a:r>
              <a:rPr sz="2400" i="1" dirty="0">
                <a:latin typeface="Calibri"/>
                <a:cs typeface="Calibri"/>
              </a:rPr>
              <a:t>W</a:t>
            </a:r>
            <a:r>
              <a:rPr sz="2325" baseline="-19713" dirty="0">
                <a:latin typeface="Calibri"/>
                <a:cs typeface="Calibri"/>
              </a:rPr>
              <a:t>2</a:t>
            </a:r>
            <a:r>
              <a:rPr sz="2325" spc="262" baseline="-19713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x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=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i="1" spc="-25" dirty="0">
                <a:latin typeface="Calibri"/>
                <a:cs typeface="Calibri"/>
              </a:rPr>
              <a:t>Wx</a:t>
            </a:r>
            <a:endParaRPr sz="2400">
              <a:latin typeface="Calibri"/>
              <a:cs typeface="Calibri"/>
            </a:endParaRPr>
          </a:p>
          <a:p>
            <a:pPr marL="711835" marR="17780" lvl="1" indent="-229235">
              <a:lnSpc>
                <a:spcPct val="101699"/>
              </a:lnSpc>
              <a:spcBef>
                <a:spcPts val="440"/>
              </a:spcBef>
              <a:buClr>
                <a:srgbClr val="007B92"/>
              </a:buClr>
              <a:buFont typeface="Times New Roman"/>
              <a:buChar char="•"/>
              <a:tabLst>
                <a:tab pos="711835" algn="l"/>
              </a:tabLst>
            </a:pPr>
            <a:r>
              <a:rPr sz="2400" dirty="0">
                <a:latin typeface="Calibri"/>
                <a:cs typeface="Calibri"/>
              </a:rPr>
              <a:t>But,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with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more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layers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that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include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non-</a:t>
            </a:r>
            <a:r>
              <a:rPr sz="2400" spc="-10" dirty="0">
                <a:latin typeface="Calibri"/>
                <a:cs typeface="Calibri"/>
              </a:rPr>
              <a:t>linearities, </a:t>
            </a:r>
            <a:r>
              <a:rPr sz="2400" dirty="0">
                <a:latin typeface="Calibri"/>
                <a:cs typeface="Calibri"/>
              </a:rPr>
              <a:t>they</a:t>
            </a:r>
            <a:r>
              <a:rPr sz="2400" spc="-9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can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approximate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any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complex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function!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7959884" y="1193804"/>
            <a:ext cx="2497455" cy="1550670"/>
            <a:chOff x="7959884" y="1193804"/>
            <a:chExt cx="2497455" cy="155067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959884" y="1193804"/>
              <a:ext cx="2497420" cy="155012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9525000" y="1295120"/>
              <a:ext cx="762000" cy="381000"/>
            </a:xfrm>
            <a:custGeom>
              <a:avLst/>
              <a:gdLst/>
              <a:ahLst/>
              <a:cxnLst/>
              <a:rect l="l" t="t" r="r" b="b"/>
              <a:pathLst>
                <a:path w="762000" h="381000">
                  <a:moveTo>
                    <a:pt x="762000" y="0"/>
                  </a:moveTo>
                  <a:lnTo>
                    <a:pt x="0" y="0"/>
                  </a:lnTo>
                  <a:lnTo>
                    <a:pt x="0" y="380898"/>
                  </a:lnTo>
                  <a:lnTo>
                    <a:pt x="762000" y="380898"/>
                  </a:lnTo>
                  <a:lnTo>
                    <a:pt x="762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7959884" y="2850773"/>
            <a:ext cx="2497455" cy="1550670"/>
            <a:chOff x="7959884" y="2850773"/>
            <a:chExt cx="2497455" cy="1550670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959884" y="2850773"/>
              <a:ext cx="2497420" cy="1550124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9525000" y="2951962"/>
              <a:ext cx="762000" cy="381000"/>
            </a:xfrm>
            <a:custGeom>
              <a:avLst/>
              <a:gdLst/>
              <a:ahLst/>
              <a:cxnLst/>
              <a:rect l="l" t="t" r="r" b="b"/>
              <a:pathLst>
                <a:path w="762000" h="381000">
                  <a:moveTo>
                    <a:pt x="762000" y="0"/>
                  </a:moveTo>
                  <a:lnTo>
                    <a:pt x="0" y="0"/>
                  </a:lnTo>
                  <a:lnTo>
                    <a:pt x="0" y="380898"/>
                  </a:lnTo>
                  <a:lnTo>
                    <a:pt x="762000" y="380898"/>
                  </a:lnTo>
                  <a:lnTo>
                    <a:pt x="762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7959884" y="4507653"/>
            <a:ext cx="2497455" cy="1550670"/>
            <a:chOff x="7959884" y="4507653"/>
            <a:chExt cx="2497455" cy="1550670"/>
          </a:xfrm>
        </p:grpSpPr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959884" y="4507653"/>
              <a:ext cx="2497420" cy="1550124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9515475" y="4551781"/>
              <a:ext cx="762000" cy="381000"/>
            </a:xfrm>
            <a:custGeom>
              <a:avLst/>
              <a:gdLst/>
              <a:ahLst/>
              <a:cxnLst/>
              <a:rect l="l" t="t" r="r" b="b"/>
              <a:pathLst>
                <a:path w="762000" h="381000">
                  <a:moveTo>
                    <a:pt x="762000" y="0"/>
                  </a:moveTo>
                  <a:lnTo>
                    <a:pt x="0" y="0"/>
                  </a:lnTo>
                  <a:lnTo>
                    <a:pt x="0" y="380898"/>
                  </a:lnTo>
                  <a:lnTo>
                    <a:pt x="762000" y="380898"/>
                  </a:lnTo>
                  <a:lnTo>
                    <a:pt x="762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3" name="object 1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552700" y="4475619"/>
            <a:ext cx="1828800" cy="1818767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733925" y="4485132"/>
            <a:ext cx="1857375" cy="1828292"/>
          </a:xfrm>
          <a:prstGeom prst="rect">
            <a:avLst/>
          </a:prstGeom>
        </p:spPr>
      </p:pic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xfrm>
            <a:off x="460057" y="6521193"/>
            <a:ext cx="280034" cy="231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1450"/>
              </a:lnSpc>
            </a:pPr>
            <a:fld id="{81D60167-4931-47E6-BA6A-407CBD079E47}" type="slidenum">
              <a:rPr lang="en-US" altLang="ja-JP" spc="-25" smtClean="0">
                <a:latin typeface="Lucida Sans"/>
                <a:cs typeface="Lucida Sans"/>
              </a:rPr>
              <a:pPr marL="38100">
                <a:spcBef>
                  <a:spcPts val="20"/>
                </a:spcBef>
              </a:pPr>
              <a:t>20</a:t>
            </a:fld>
            <a:endParaRPr spc="-25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23971"/>
            <a:ext cx="10515600" cy="1001556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200" dirty="0"/>
              <a:t>Training</a:t>
            </a:r>
            <a:r>
              <a:rPr sz="3200" spc="-40" dirty="0"/>
              <a:t> </a:t>
            </a:r>
            <a:r>
              <a:rPr sz="3200" dirty="0"/>
              <a:t>with</a:t>
            </a:r>
            <a:r>
              <a:rPr sz="3200" spc="-5" dirty="0"/>
              <a:t> </a:t>
            </a:r>
            <a:r>
              <a:rPr sz="3200" dirty="0"/>
              <a:t>“cross</a:t>
            </a:r>
            <a:r>
              <a:rPr sz="3200" spc="-10" dirty="0"/>
              <a:t> </a:t>
            </a:r>
            <a:r>
              <a:rPr sz="3200" dirty="0"/>
              <a:t>entropy</a:t>
            </a:r>
            <a:r>
              <a:rPr sz="3200" spc="-40" dirty="0"/>
              <a:t> </a:t>
            </a:r>
            <a:r>
              <a:rPr sz="3200" dirty="0"/>
              <a:t>loss”</a:t>
            </a:r>
            <a:r>
              <a:rPr sz="3200" spc="-50" dirty="0"/>
              <a:t> </a:t>
            </a:r>
            <a:r>
              <a:rPr sz="3200" dirty="0"/>
              <a:t>–</a:t>
            </a:r>
            <a:r>
              <a:rPr sz="3200" spc="-35" dirty="0"/>
              <a:t> </a:t>
            </a:r>
            <a:r>
              <a:rPr sz="3200" dirty="0"/>
              <a:t>you</a:t>
            </a:r>
            <a:r>
              <a:rPr sz="3200" spc="-15" dirty="0"/>
              <a:t> </a:t>
            </a:r>
            <a:r>
              <a:rPr sz="3200" dirty="0"/>
              <a:t>use</a:t>
            </a:r>
            <a:r>
              <a:rPr sz="3200" spc="-55" dirty="0"/>
              <a:t> </a:t>
            </a:r>
            <a:r>
              <a:rPr sz="3200" dirty="0"/>
              <a:t>this</a:t>
            </a:r>
            <a:r>
              <a:rPr sz="3200" spc="-20" dirty="0"/>
              <a:t> </a:t>
            </a:r>
            <a:r>
              <a:rPr sz="3200" dirty="0"/>
              <a:t>in</a:t>
            </a:r>
            <a:r>
              <a:rPr sz="3200" spc="-10" dirty="0"/>
              <a:t> PyTorch!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85457" y="1158303"/>
            <a:ext cx="11175365" cy="22225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ts val="2865"/>
              </a:lnSpc>
              <a:spcBef>
                <a:spcPts val="100"/>
              </a:spcBef>
              <a:buClr>
                <a:srgbClr val="8B1515"/>
              </a:buClr>
              <a:buFont typeface="Times New Roman"/>
              <a:buChar char="•"/>
              <a:tabLst>
                <a:tab pos="355600" algn="l"/>
              </a:tabLst>
            </a:pPr>
            <a:r>
              <a:rPr sz="2400" dirty="0">
                <a:latin typeface="Calibri"/>
                <a:cs typeface="Calibri"/>
              </a:rPr>
              <a:t>Until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now,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our objective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was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stated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as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to</a:t>
            </a:r>
            <a:r>
              <a:rPr sz="2400" spc="-95" dirty="0"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89007E"/>
                </a:solidFill>
                <a:latin typeface="Calibri"/>
                <a:cs typeface="Calibri"/>
              </a:rPr>
              <a:t>maximize</a:t>
            </a:r>
            <a:r>
              <a:rPr sz="2400" spc="-60" dirty="0">
                <a:solidFill>
                  <a:srgbClr val="89007E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89007E"/>
                </a:solidFill>
                <a:latin typeface="Calibri"/>
                <a:cs typeface="Calibri"/>
              </a:rPr>
              <a:t>the</a:t>
            </a:r>
            <a:r>
              <a:rPr sz="2400" spc="-60" dirty="0">
                <a:solidFill>
                  <a:srgbClr val="89007E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89007E"/>
                </a:solidFill>
                <a:latin typeface="Calibri"/>
                <a:cs typeface="Calibri"/>
              </a:rPr>
              <a:t>probability</a:t>
            </a:r>
            <a:r>
              <a:rPr sz="2400" spc="-40" dirty="0">
                <a:solidFill>
                  <a:srgbClr val="89007E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89007E"/>
                </a:solidFill>
                <a:latin typeface="Calibri"/>
                <a:cs typeface="Calibri"/>
              </a:rPr>
              <a:t>of</a:t>
            </a:r>
            <a:r>
              <a:rPr sz="2400" spc="-50" dirty="0">
                <a:solidFill>
                  <a:srgbClr val="89007E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89007E"/>
                </a:solidFill>
                <a:latin typeface="Calibri"/>
                <a:cs typeface="Calibri"/>
              </a:rPr>
              <a:t>the</a:t>
            </a:r>
            <a:r>
              <a:rPr sz="2400" spc="-55" dirty="0">
                <a:solidFill>
                  <a:srgbClr val="89007E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89007E"/>
                </a:solidFill>
                <a:latin typeface="Calibri"/>
                <a:cs typeface="Calibri"/>
              </a:rPr>
              <a:t>correct</a:t>
            </a:r>
            <a:r>
              <a:rPr sz="2400" spc="-45" dirty="0">
                <a:solidFill>
                  <a:srgbClr val="89007E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89007E"/>
                </a:solidFill>
                <a:latin typeface="Calibri"/>
                <a:cs typeface="Calibri"/>
              </a:rPr>
              <a:t>class </a:t>
            </a:r>
            <a:r>
              <a:rPr sz="2400" i="1" spc="-50" dirty="0">
                <a:latin typeface="Calibri"/>
                <a:cs typeface="Calibri"/>
              </a:rPr>
              <a:t>y</a:t>
            </a:r>
            <a:endParaRPr sz="2400" dirty="0">
              <a:latin typeface="Calibri"/>
              <a:cs typeface="Calibri"/>
            </a:endParaRPr>
          </a:p>
          <a:p>
            <a:pPr marL="355600">
              <a:lnSpc>
                <a:spcPts val="2865"/>
              </a:lnSpc>
            </a:pPr>
            <a:r>
              <a:rPr sz="2400" dirty="0">
                <a:latin typeface="Calibri"/>
                <a:cs typeface="Calibri"/>
              </a:rPr>
              <a:t>or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equivalently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we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can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89007E"/>
                </a:solidFill>
                <a:latin typeface="Calibri"/>
                <a:cs typeface="Calibri"/>
              </a:rPr>
              <a:t>minimize</a:t>
            </a:r>
            <a:r>
              <a:rPr sz="2400" spc="-60" dirty="0">
                <a:solidFill>
                  <a:srgbClr val="89007E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89007E"/>
                </a:solidFill>
                <a:latin typeface="Calibri"/>
                <a:cs typeface="Calibri"/>
              </a:rPr>
              <a:t>the</a:t>
            </a:r>
            <a:r>
              <a:rPr sz="2400" spc="-60" dirty="0">
                <a:solidFill>
                  <a:srgbClr val="89007E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89007E"/>
                </a:solidFill>
                <a:latin typeface="Calibri"/>
                <a:cs typeface="Calibri"/>
              </a:rPr>
              <a:t>negative</a:t>
            </a:r>
            <a:r>
              <a:rPr sz="2400" spc="-60" dirty="0">
                <a:solidFill>
                  <a:srgbClr val="89007E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89007E"/>
                </a:solidFill>
                <a:latin typeface="Calibri"/>
                <a:cs typeface="Calibri"/>
              </a:rPr>
              <a:t>log</a:t>
            </a:r>
            <a:r>
              <a:rPr sz="2400" spc="-10" dirty="0">
                <a:solidFill>
                  <a:srgbClr val="89007E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89007E"/>
                </a:solidFill>
                <a:latin typeface="Calibri"/>
                <a:cs typeface="Calibri"/>
              </a:rPr>
              <a:t>probability</a:t>
            </a:r>
            <a:r>
              <a:rPr sz="2400" spc="-40" dirty="0">
                <a:solidFill>
                  <a:srgbClr val="89007E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89007E"/>
                </a:solidFill>
                <a:latin typeface="Calibri"/>
                <a:cs typeface="Calibri"/>
              </a:rPr>
              <a:t>of</a:t>
            </a:r>
            <a:r>
              <a:rPr sz="2400" spc="-50" dirty="0">
                <a:solidFill>
                  <a:srgbClr val="89007E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89007E"/>
                </a:solidFill>
                <a:latin typeface="Calibri"/>
                <a:cs typeface="Calibri"/>
              </a:rPr>
              <a:t>that</a:t>
            </a:r>
            <a:r>
              <a:rPr sz="2400" spc="-50" dirty="0">
                <a:solidFill>
                  <a:srgbClr val="89007E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89007E"/>
                </a:solidFill>
                <a:latin typeface="Calibri"/>
                <a:cs typeface="Calibri"/>
              </a:rPr>
              <a:t>class</a:t>
            </a:r>
            <a:endParaRPr sz="2400" dirty="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1775"/>
              </a:spcBef>
              <a:buClr>
                <a:srgbClr val="8B1515"/>
              </a:buClr>
              <a:buFont typeface="Times New Roman"/>
              <a:buChar char="•"/>
              <a:tabLst>
                <a:tab pos="355600" algn="l"/>
              </a:tabLst>
            </a:pPr>
            <a:r>
              <a:rPr sz="2400" dirty="0">
                <a:latin typeface="Calibri"/>
                <a:cs typeface="Calibri"/>
              </a:rPr>
              <a:t>Now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restated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terms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89007E"/>
                </a:solidFill>
                <a:latin typeface="Calibri"/>
                <a:cs typeface="Calibri"/>
              </a:rPr>
              <a:t>cross</a:t>
            </a:r>
            <a:r>
              <a:rPr sz="2400" spc="-20" dirty="0">
                <a:solidFill>
                  <a:srgbClr val="89007E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89007E"/>
                </a:solidFill>
                <a:latin typeface="Calibri"/>
                <a:cs typeface="Calibri"/>
              </a:rPr>
              <a:t>entropy</a:t>
            </a:r>
            <a:r>
              <a:rPr sz="2400" dirty="0">
                <a:latin typeface="Calibri"/>
                <a:cs typeface="Calibri"/>
              </a:rPr>
              <a:t>,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concept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from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89007E"/>
                </a:solidFill>
                <a:latin typeface="Calibri"/>
                <a:cs typeface="Calibri"/>
              </a:rPr>
              <a:t>information</a:t>
            </a:r>
            <a:r>
              <a:rPr sz="2400" spc="-40" dirty="0">
                <a:solidFill>
                  <a:srgbClr val="89007E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89007E"/>
                </a:solidFill>
                <a:latin typeface="Calibri"/>
                <a:cs typeface="Calibri"/>
              </a:rPr>
              <a:t>theory</a:t>
            </a:r>
            <a:endParaRPr sz="2400" dirty="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575"/>
              </a:spcBef>
              <a:buClr>
                <a:srgbClr val="8B1515"/>
              </a:buClr>
              <a:buFont typeface="Times New Roman"/>
              <a:buChar char="•"/>
              <a:tabLst>
                <a:tab pos="355600" algn="l"/>
              </a:tabLst>
            </a:pPr>
            <a:r>
              <a:rPr sz="2400" dirty="0">
                <a:latin typeface="Calibri"/>
                <a:cs typeface="Calibri"/>
              </a:rPr>
              <a:t>Let</a:t>
            </a:r>
            <a:r>
              <a:rPr sz="2400" spc="-9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true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probability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distribution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be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i="1" dirty="0">
                <a:latin typeface="Calibri"/>
                <a:cs typeface="Calibri"/>
              </a:rPr>
              <a:t>p;</a:t>
            </a:r>
            <a:r>
              <a:rPr sz="2400" i="1" spc="-90" dirty="0">
                <a:latin typeface="Calibri"/>
                <a:cs typeface="Calibri"/>
              </a:rPr>
              <a:t> </a:t>
            </a:r>
            <a:r>
              <a:rPr sz="2400" i="1" dirty="0">
                <a:latin typeface="Calibri"/>
                <a:cs typeface="Calibri"/>
              </a:rPr>
              <a:t>l</a:t>
            </a:r>
            <a:r>
              <a:rPr sz="2400" dirty="0">
                <a:latin typeface="Calibri"/>
                <a:cs typeface="Calibri"/>
              </a:rPr>
              <a:t>et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our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computed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model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probability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be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i="1" spc="-50" dirty="0">
                <a:latin typeface="Calibri"/>
                <a:cs typeface="Calibri"/>
              </a:rPr>
              <a:t>q</a:t>
            </a:r>
            <a:endParaRPr sz="2400" dirty="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575"/>
              </a:spcBef>
              <a:buClr>
                <a:srgbClr val="8B1515"/>
              </a:buClr>
              <a:buFont typeface="Times New Roman"/>
              <a:buChar char="•"/>
              <a:tabLst>
                <a:tab pos="355600" algn="l"/>
              </a:tabLst>
            </a:pPr>
            <a:r>
              <a:rPr sz="2400" dirty="0">
                <a:latin typeface="Calibri"/>
                <a:cs typeface="Calibri"/>
              </a:rPr>
              <a:t>The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cross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entropy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is: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47357" y="4304982"/>
            <a:ext cx="11146155" cy="2083435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393700" marR="165100" indent="-343535">
              <a:lnSpc>
                <a:spcPct val="101699"/>
              </a:lnSpc>
              <a:spcBef>
                <a:spcPts val="50"/>
              </a:spcBef>
              <a:buClr>
                <a:srgbClr val="8B1515"/>
              </a:buClr>
              <a:buFont typeface="Times New Roman"/>
              <a:buChar char="•"/>
              <a:tabLst>
                <a:tab pos="393700" algn="l"/>
              </a:tabLst>
            </a:pPr>
            <a:r>
              <a:rPr sz="2400" dirty="0">
                <a:latin typeface="Calibri"/>
                <a:cs typeface="Calibri"/>
              </a:rPr>
              <a:t>Assuming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ground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truth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(or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true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or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gold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or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target)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probability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distribution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that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1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at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right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class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0</a:t>
            </a:r>
            <a:r>
              <a:rPr sz="2400" spc="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everywhere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else,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i="1" dirty="0">
                <a:latin typeface="Calibri"/>
                <a:cs typeface="Calibri"/>
              </a:rPr>
              <a:t>p</a:t>
            </a:r>
            <a:r>
              <a:rPr sz="2400" i="1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=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[0,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…,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0,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1,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0,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…,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0],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then:</a:t>
            </a:r>
            <a:endParaRPr sz="2400">
              <a:latin typeface="Calibri"/>
              <a:cs typeface="Calibri"/>
            </a:endParaRPr>
          </a:p>
          <a:p>
            <a:pPr marL="393700" indent="-342900">
              <a:lnSpc>
                <a:spcPts val="2865"/>
              </a:lnSpc>
              <a:spcBef>
                <a:spcPts val="575"/>
              </a:spcBef>
              <a:buClr>
                <a:srgbClr val="8B1515"/>
              </a:buClr>
              <a:buFont typeface="Times New Roman"/>
              <a:buChar char="•"/>
              <a:tabLst>
                <a:tab pos="393700" algn="l"/>
              </a:tabLst>
            </a:pPr>
            <a:r>
              <a:rPr sz="2400" b="1" dirty="0">
                <a:latin typeface="Calibri"/>
                <a:cs typeface="Calibri"/>
              </a:rPr>
              <a:t>Because</a:t>
            </a:r>
            <a:r>
              <a:rPr sz="2400" b="1" spc="1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of</a:t>
            </a:r>
            <a:r>
              <a:rPr sz="2400" b="1" spc="-60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one-</a:t>
            </a:r>
            <a:r>
              <a:rPr sz="2400" b="1" dirty="0">
                <a:latin typeface="Calibri"/>
                <a:cs typeface="Calibri"/>
              </a:rPr>
              <a:t>hot</a:t>
            </a:r>
            <a:r>
              <a:rPr sz="2400" b="1" spc="-15" dirty="0">
                <a:latin typeface="Calibri"/>
                <a:cs typeface="Calibri"/>
              </a:rPr>
              <a:t> </a:t>
            </a:r>
            <a:r>
              <a:rPr sz="2400" i="1" dirty="0">
                <a:latin typeface="Calibri"/>
                <a:cs typeface="Calibri"/>
              </a:rPr>
              <a:t>p</a:t>
            </a:r>
            <a:r>
              <a:rPr sz="2400" b="1" dirty="0">
                <a:latin typeface="Calibri"/>
                <a:cs typeface="Calibri"/>
              </a:rPr>
              <a:t>, the</a:t>
            </a:r>
            <a:r>
              <a:rPr sz="2400" b="1" spc="-6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only term</a:t>
            </a:r>
            <a:r>
              <a:rPr sz="2400" b="1" spc="1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left</a:t>
            </a:r>
            <a:r>
              <a:rPr sz="2400" b="1" spc="-6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is</a:t>
            </a:r>
            <a:r>
              <a:rPr sz="2400" b="1" spc="-4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the</a:t>
            </a:r>
            <a:r>
              <a:rPr sz="2400" b="1" spc="5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negative</a:t>
            </a:r>
            <a:r>
              <a:rPr sz="2400" b="1" spc="-6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log probability</a:t>
            </a:r>
            <a:r>
              <a:rPr sz="2400" b="1" spc="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of</a:t>
            </a:r>
            <a:r>
              <a:rPr sz="2400" b="1" spc="-6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the</a:t>
            </a:r>
            <a:r>
              <a:rPr sz="2400" b="1" spc="-65" dirty="0">
                <a:latin typeface="Calibri"/>
                <a:cs typeface="Calibri"/>
              </a:rPr>
              <a:t> </a:t>
            </a:r>
            <a:r>
              <a:rPr sz="2400" b="1" spc="-20" dirty="0">
                <a:latin typeface="Calibri"/>
                <a:cs typeface="Calibri"/>
              </a:rPr>
              <a:t>true</a:t>
            </a:r>
            <a:endParaRPr sz="2400">
              <a:latin typeface="Calibri"/>
              <a:cs typeface="Calibri"/>
            </a:endParaRPr>
          </a:p>
          <a:p>
            <a:pPr marL="393700">
              <a:lnSpc>
                <a:spcPts val="2740"/>
              </a:lnSpc>
            </a:pPr>
            <a:r>
              <a:rPr sz="2400" b="1" dirty="0">
                <a:latin typeface="Calibri"/>
                <a:cs typeface="Calibri"/>
              </a:rPr>
              <a:t>class</a:t>
            </a:r>
            <a:r>
              <a:rPr sz="2400" b="1" spc="-15" dirty="0">
                <a:latin typeface="Calibri"/>
                <a:cs typeface="Calibri"/>
              </a:rPr>
              <a:t> </a:t>
            </a:r>
            <a:r>
              <a:rPr sz="2400" i="1" dirty="0">
                <a:latin typeface="Calibri"/>
                <a:cs typeface="Calibri"/>
              </a:rPr>
              <a:t>y</a:t>
            </a:r>
            <a:r>
              <a:rPr sz="2325" i="1" baseline="-19713" dirty="0">
                <a:latin typeface="Calibri"/>
                <a:cs typeface="Calibri"/>
              </a:rPr>
              <a:t>i</a:t>
            </a:r>
            <a:r>
              <a:rPr sz="2400" b="1" dirty="0">
                <a:latin typeface="Calibri"/>
                <a:cs typeface="Calibri"/>
              </a:rPr>
              <a:t>:</a:t>
            </a:r>
            <a:r>
              <a:rPr sz="2400" b="1" spc="-10" dirty="0">
                <a:latin typeface="Calibri"/>
                <a:cs typeface="Calibri"/>
              </a:rPr>
              <a:t> </a:t>
            </a:r>
            <a:r>
              <a:rPr sz="2400" dirty="0">
                <a:latin typeface="Cambria Math"/>
                <a:cs typeface="Cambria Math"/>
              </a:rPr>
              <a:t>−</a:t>
            </a:r>
            <a:r>
              <a:rPr sz="2400" spc="-15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log</a:t>
            </a:r>
            <a:r>
              <a:rPr sz="2400" spc="-35" dirty="0">
                <a:latin typeface="Cambria Math"/>
                <a:cs typeface="Cambria Math"/>
              </a:rPr>
              <a:t> </a:t>
            </a:r>
            <a:r>
              <a:rPr sz="2400" spc="-10" dirty="0">
                <a:latin typeface="Cambria Math"/>
                <a:cs typeface="Cambria Math"/>
              </a:rPr>
              <a:t>𝑝(𝑦</a:t>
            </a:r>
            <a:r>
              <a:rPr sz="2550" spc="-15" baseline="-16339" dirty="0">
                <a:latin typeface="Cambria Math"/>
                <a:cs typeface="Cambria Math"/>
              </a:rPr>
              <a:t>𝑖</a:t>
            </a:r>
            <a:r>
              <a:rPr sz="2400" spc="-10" dirty="0">
                <a:latin typeface="Cambria Math"/>
                <a:cs typeface="Cambria Math"/>
              </a:rPr>
              <a:t>|𝑥</a:t>
            </a:r>
            <a:r>
              <a:rPr sz="2550" spc="-15" baseline="-16339" dirty="0">
                <a:latin typeface="Cambria Math"/>
                <a:cs typeface="Cambria Math"/>
              </a:rPr>
              <a:t>𝑖</a:t>
            </a:r>
            <a:r>
              <a:rPr sz="2400" spc="-10" dirty="0">
                <a:latin typeface="Cambria Math"/>
                <a:cs typeface="Cambria Math"/>
              </a:rPr>
              <a:t>)</a:t>
            </a:r>
            <a:endParaRPr sz="2400">
              <a:latin typeface="Cambria Math"/>
              <a:cs typeface="Cambria Math"/>
            </a:endParaRPr>
          </a:p>
          <a:p>
            <a:pPr marL="4711065">
              <a:lnSpc>
                <a:spcPts val="2035"/>
              </a:lnSpc>
            </a:pPr>
            <a:r>
              <a:rPr sz="1800" dirty="0">
                <a:solidFill>
                  <a:srgbClr val="89007E"/>
                </a:solidFill>
                <a:latin typeface="Calibri"/>
                <a:cs typeface="Calibri"/>
              </a:rPr>
              <a:t>Cross</a:t>
            </a:r>
            <a:r>
              <a:rPr sz="1800" spc="-35" dirty="0">
                <a:solidFill>
                  <a:srgbClr val="89007E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89007E"/>
                </a:solidFill>
                <a:latin typeface="Calibri"/>
                <a:cs typeface="Calibri"/>
              </a:rPr>
              <a:t>entropy can</a:t>
            </a:r>
            <a:r>
              <a:rPr sz="1800" spc="-50" dirty="0">
                <a:solidFill>
                  <a:srgbClr val="89007E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89007E"/>
                </a:solidFill>
                <a:latin typeface="Calibri"/>
                <a:cs typeface="Calibri"/>
              </a:rPr>
              <a:t>be</a:t>
            </a:r>
            <a:r>
              <a:rPr sz="1800" spc="-70" dirty="0">
                <a:solidFill>
                  <a:srgbClr val="89007E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89007E"/>
                </a:solidFill>
                <a:latin typeface="Calibri"/>
                <a:cs typeface="Calibri"/>
              </a:rPr>
              <a:t>used</a:t>
            </a:r>
            <a:r>
              <a:rPr sz="1800" spc="20" dirty="0">
                <a:solidFill>
                  <a:srgbClr val="89007E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89007E"/>
                </a:solidFill>
                <a:latin typeface="Calibri"/>
                <a:cs typeface="Calibri"/>
              </a:rPr>
              <a:t>in</a:t>
            </a:r>
            <a:r>
              <a:rPr sz="1800" spc="-50" dirty="0">
                <a:solidFill>
                  <a:srgbClr val="89007E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89007E"/>
                </a:solidFill>
                <a:latin typeface="Calibri"/>
                <a:cs typeface="Calibri"/>
              </a:rPr>
              <a:t>other</a:t>
            </a:r>
            <a:r>
              <a:rPr sz="1800" spc="-95" dirty="0">
                <a:solidFill>
                  <a:srgbClr val="89007E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89007E"/>
                </a:solidFill>
                <a:latin typeface="Calibri"/>
                <a:cs typeface="Calibri"/>
              </a:rPr>
              <a:t>ways</a:t>
            </a:r>
            <a:r>
              <a:rPr sz="1800" spc="-35" dirty="0">
                <a:solidFill>
                  <a:srgbClr val="89007E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89007E"/>
                </a:solidFill>
                <a:latin typeface="Calibri"/>
                <a:cs typeface="Calibri"/>
              </a:rPr>
              <a:t>with</a:t>
            </a:r>
            <a:r>
              <a:rPr sz="1800" spc="-50" dirty="0">
                <a:solidFill>
                  <a:srgbClr val="89007E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89007E"/>
                </a:solidFill>
                <a:latin typeface="Calibri"/>
                <a:cs typeface="Calibri"/>
              </a:rPr>
              <a:t>a</a:t>
            </a:r>
            <a:r>
              <a:rPr sz="1800" spc="-40" dirty="0">
                <a:solidFill>
                  <a:srgbClr val="89007E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89007E"/>
                </a:solidFill>
                <a:latin typeface="Calibri"/>
                <a:cs typeface="Calibri"/>
              </a:rPr>
              <a:t>more</a:t>
            </a:r>
            <a:r>
              <a:rPr sz="1800" spc="-70" dirty="0">
                <a:solidFill>
                  <a:srgbClr val="89007E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89007E"/>
                </a:solidFill>
                <a:latin typeface="Calibri"/>
                <a:cs typeface="Calibri"/>
              </a:rPr>
              <a:t>interesting</a:t>
            </a:r>
            <a:r>
              <a:rPr sz="1800" spc="35" dirty="0">
                <a:solidFill>
                  <a:srgbClr val="89007E"/>
                </a:solidFill>
                <a:latin typeface="Calibri"/>
                <a:cs typeface="Calibri"/>
              </a:rPr>
              <a:t> </a:t>
            </a:r>
            <a:r>
              <a:rPr sz="1800" i="1" spc="-25" dirty="0">
                <a:solidFill>
                  <a:srgbClr val="89007E"/>
                </a:solidFill>
                <a:latin typeface="Calibri"/>
                <a:cs typeface="Calibri"/>
              </a:rPr>
              <a:t>p,</a:t>
            </a:r>
            <a:endParaRPr sz="1800">
              <a:latin typeface="Calibri"/>
              <a:cs typeface="Calibri"/>
            </a:endParaRPr>
          </a:p>
          <a:p>
            <a:pPr marL="4711065">
              <a:lnSpc>
                <a:spcPct val="100000"/>
              </a:lnSpc>
              <a:spcBef>
                <a:spcPts val="15"/>
              </a:spcBef>
            </a:pPr>
            <a:r>
              <a:rPr sz="1800" dirty="0">
                <a:solidFill>
                  <a:srgbClr val="89007E"/>
                </a:solidFill>
                <a:latin typeface="Calibri"/>
                <a:cs typeface="Calibri"/>
              </a:rPr>
              <a:t>but</a:t>
            </a:r>
            <a:r>
              <a:rPr sz="1800" spc="5" dirty="0">
                <a:solidFill>
                  <a:srgbClr val="89007E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89007E"/>
                </a:solidFill>
                <a:latin typeface="Calibri"/>
                <a:cs typeface="Calibri"/>
              </a:rPr>
              <a:t>for</a:t>
            </a:r>
            <a:r>
              <a:rPr sz="1800" spc="-20" dirty="0">
                <a:solidFill>
                  <a:srgbClr val="89007E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89007E"/>
                </a:solidFill>
                <a:latin typeface="Calibri"/>
                <a:cs typeface="Calibri"/>
              </a:rPr>
              <a:t>now</a:t>
            </a:r>
            <a:r>
              <a:rPr sz="1800" spc="-5" dirty="0">
                <a:solidFill>
                  <a:srgbClr val="89007E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89007E"/>
                </a:solidFill>
                <a:latin typeface="Calibri"/>
                <a:cs typeface="Calibri"/>
              </a:rPr>
              <a:t>just</a:t>
            </a:r>
            <a:r>
              <a:rPr sz="1800" spc="-65" dirty="0">
                <a:solidFill>
                  <a:srgbClr val="89007E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89007E"/>
                </a:solidFill>
                <a:latin typeface="Calibri"/>
                <a:cs typeface="Calibri"/>
              </a:rPr>
              <a:t>know</a:t>
            </a:r>
            <a:r>
              <a:rPr sz="1800" spc="-5" dirty="0">
                <a:solidFill>
                  <a:srgbClr val="89007E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89007E"/>
                </a:solidFill>
                <a:latin typeface="Calibri"/>
                <a:cs typeface="Calibri"/>
              </a:rPr>
              <a:t>that</a:t>
            </a:r>
            <a:r>
              <a:rPr sz="1800" spc="-65" dirty="0">
                <a:solidFill>
                  <a:srgbClr val="89007E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89007E"/>
                </a:solidFill>
                <a:latin typeface="Calibri"/>
                <a:cs typeface="Calibri"/>
              </a:rPr>
              <a:t>you’ll</a:t>
            </a:r>
            <a:r>
              <a:rPr sz="1800" spc="-25" dirty="0">
                <a:solidFill>
                  <a:srgbClr val="89007E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89007E"/>
                </a:solidFill>
                <a:latin typeface="Calibri"/>
                <a:cs typeface="Calibri"/>
              </a:rPr>
              <a:t>want</a:t>
            </a:r>
            <a:r>
              <a:rPr sz="1800" spc="5" dirty="0">
                <a:solidFill>
                  <a:srgbClr val="89007E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89007E"/>
                </a:solidFill>
                <a:latin typeface="Calibri"/>
                <a:cs typeface="Calibri"/>
              </a:rPr>
              <a:t>to</a:t>
            </a:r>
            <a:r>
              <a:rPr sz="1800" spc="-45" dirty="0">
                <a:solidFill>
                  <a:srgbClr val="89007E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89007E"/>
                </a:solidFill>
                <a:latin typeface="Calibri"/>
                <a:cs typeface="Calibri"/>
              </a:rPr>
              <a:t>use</a:t>
            </a:r>
            <a:r>
              <a:rPr sz="1800" spc="-55" dirty="0">
                <a:solidFill>
                  <a:srgbClr val="89007E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89007E"/>
                </a:solidFill>
                <a:latin typeface="Calibri"/>
                <a:cs typeface="Calibri"/>
              </a:rPr>
              <a:t>it</a:t>
            </a:r>
            <a:r>
              <a:rPr sz="1800" spc="-65" dirty="0">
                <a:solidFill>
                  <a:srgbClr val="89007E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89007E"/>
                </a:solidFill>
                <a:latin typeface="Calibri"/>
                <a:cs typeface="Calibri"/>
              </a:rPr>
              <a:t>as</a:t>
            </a:r>
            <a:r>
              <a:rPr sz="1800" spc="-15" dirty="0">
                <a:solidFill>
                  <a:srgbClr val="89007E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89007E"/>
                </a:solidFill>
                <a:latin typeface="Calibri"/>
                <a:cs typeface="Calibri"/>
              </a:rPr>
              <a:t>the</a:t>
            </a:r>
            <a:r>
              <a:rPr sz="1800" spc="10" dirty="0">
                <a:solidFill>
                  <a:srgbClr val="89007E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89007E"/>
                </a:solidFill>
                <a:latin typeface="Calibri"/>
                <a:cs typeface="Calibri"/>
              </a:rPr>
              <a:t>loss</a:t>
            </a:r>
            <a:r>
              <a:rPr sz="1800" spc="-20" dirty="0">
                <a:solidFill>
                  <a:srgbClr val="89007E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89007E"/>
                </a:solidFill>
                <a:latin typeface="Calibri"/>
                <a:cs typeface="Calibri"/>
              </a:rPr>
              <a:t>in</a:t>
            </a:r>
            <a:r>
              <a:rPr sz="1800" spc="-35" dirty="0">
                <a:solidFill>
                  <a:srgbClr val="89007E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89007E"/>
                </a:solidFill>
                <a:latin typeface="Calibri"/>
                <a:cs typeface="Calibri"/>
              </a:rPr>
              <a:t>PyTorch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86175" y="3094115"/>
            <a:ext cx="4105645" cy="1010523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xfrm>
            <a:off x="460057" y="6521193"/>
            <a:ext cx="280034" cy="231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1450"/>
              </a:lnSpc>
            </a:pPr>
            <a:fld id="{81D60167-4931-47E6-BA6A-407CBD079E47}" type="slidenum">
              <a:rPr lang="en-US" altLang="ja-JP" spc="-25" smtClean="0">
                <a:latin typeface="Lucida Sans"/>
                <a:cs typeface="Lucida Sans"/>
              </a:rPr>
              <a:pPr marL="38100">
                <a:spcBef>
                  <a:spcPts val="20"/>
                </a:spcBef>
              </a:pPr>
              <a:t>21</a:t>
            </a:fld>
            <a:endParaRPr spc="-25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/>
              <a:t>Remember:</a:t>
            </a:r>
            <a:r>
              <a:rPr spc="-90" dirty="0"/>
              <a:t> </a:t>
            </a:r>
            <a:r>
              <a:rPr dirty="0"/>
              <a:t>Stochastic</a:t>
            </a:r>
            <a:r>
              <a:rPr spc="-25" dirty="0"/>
              <a:t> </a:t>
            </a:r>
            <a:r>
              <a:rPr dirty="0"/>
              <a:t>Gradient</a:t>
            </a:r>
            <a:r>
              <a:rPr spc="-90" dirty="0"/>
              <a:t> </a:t>
            </a:r>
            <a:r>
              <a:rPr spc="-10" dirty="0"/>
              <a:t>Descent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87387" y="1107503"/>
            <a:ext cx="220472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Update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equation: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319392" y="3689608"/>
            <a:ext cx="609600" cy="19050"/>
          </a:xfrm>
          <a:custGeom>
            <a:avLst/>
            <a:gdLst/>
            <a:ahLst/>
            <a:cxnLst/>
            <a:rect l="l" t="t" r="r" b="b"/>
            <a:pathLst>
              <a:path w="609600" h="19050">
                <a:moveTo>
                  <a:pt x="609599" y="0"/>
                </a:moveTo>
                <a:lnTo>
                  <a:pt x="0" y="0"/>
                </a:lnTo>
                <a:lnTo>
                  <a:pt x="0" y="19044"/>
                </a:lnTo>
                <a:lnTo>
                  <a:pt x="609599" y="19044"/>
                </a:lnTo>
                <a:lnTo>
                  <a:pt x="60959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607047" y="3442208"/>
            <a:ext cx="292735" cy="203200"/>
          </a:xfrm>
          <a:custGeom>
            <a:avLst/>
            <a:gdLst/>
            <a:ahLst/>
            <a:cxnLst/>
            <a:rect l="l" t="t" r="r" b="b"/>
            <a:pathLst>
              <a:path w="292734" h="203200">
                <a:moveTo>
                  <a:pt x="227837" y="0"/>
                </a:moveTo>
                <a:lnTo>
                  <a:pt x="225044" y="8254"/>
                </a:lnTo>
                <a:lnTo>
                  <a:pt x="236731" y="13329"/>
                </a:lnTo>
                <a:lnTo>
                  <a:pt x="246824" y="20367"/>
                </a:lnTo>
                <a:lnTo>
                  <a:pt x="267368" y="53076"/>
                </a:lnTo>
                <a:lnTo>
                  <a:pt x="273287" y="82851"/>
                </a:lnTo>
                <a:lnTo>
                  <a:pt x="273325" y="83123"/>
                </a:lnTo>
                <a:lnTo>
                  <a:pt x="271081" y="134540"/>
                </a:lnTo>
                <a:lnTo>
                  <a:pt x="255212" y="173222"/>
                </a:lnTo>
                <a:lnTo>
                  <a:pt x="225298" y="194563"/>
                </a:lnTo>
                <a:lnTo>
                  <a:pt x="227837" y="202818"/>
                </a:lnTo>
                <a:lnTo>
                  <a:pt x="266628" y="179816"/>
                </a:lnTo>
                <a:lnTo>
                  <a:pt x="288417" y="137286"/>
                </a:lnTo>
                <a:lnTo>
                  <a:pt x="292607" y="101472"/>
                </a:lnTo>
                <a:lnTo>
                  <a:pt x="291575" y="83123"/>
                </a:lnTo>
                <a:lnTo>
                  <a:pt x="291560" y="82851"/>
                </a:lnTo>
                <a:lnTo>
                  <a:pt x="275844" y="35559"/>
                </a:lnTo>
                <a:lnTo>
                  <a:pt x="242554" y="5288"/>
                </a:lnTo>
                <a:lnTo>
                  <a:pt x="227837" y="0"/>
                </a:lnTo>
                <a:close/>
              </a:path>
              <a:path w="292734" h="203200">
                <a:moveTo>
                  <a:pt x="64643" y="0"/>
                </a:moveTo>
                <a:lnTo>
                  <a:pt x="25923" y="23056"/>
                </a:lnTo>
                <a:lnTo>
                  <a:pt x="4175" y="65658"/>
                </a:lnTo>
                <a:lnTo>
                  <a:pt x="0" y="101472"/>
                </a:lnTo>
                <a:lnTo>
                  <a:pt x="929" y="118314"/>
                </a:lnTo>
                <a:lnTo>
                  <a:pt x="1027" y="120094"/>
                </a:lnTo>
                <a:lnTo>
                  <a:pt x="16636" y="167385"/>
                </a:lnTo>
                <a:lnTo>
                  <a:pt x="49926" y="197532"/>
                </a:lnTo>
                <a:lnTo>
                  <a:pt x="64643" y="202818"/>
                </a:lnTo>
                <a:lnTo>
                  <a:pt x="67182" y="194563"/>
                </a:lnTo>
                <a:lnTo>
                  <a:pt x="55661" y="189466"/>
                </a:lnTo>
                <a:lnTo>
                  <a:pt x="45688" y="182356"/>
                </a:lnTo>
                <a:lnTo>
                  <a:pt x="25219" y="149123"/>
                </a:lnTo>
                <a:lnTo>
                  <a:pt x="18458" y="101472"/>
                </a:lnTo>
                <a:lnTo>
                  <a:pt x="18415" y="100456"/>
                </a:lnTo>
                <a:lnTo>
                  <a:pt x="19175" y="83123"/>
                </a:lnTo>
                <a:lnTo>
                  <a:pt x="30479" y="40386"/>
                </a:lnTo>
                <a:lnTo>
                  <a:pt x="67563" y="8254"/>
                </a:lnTo>
                <a:lnTo>
                  <a:pt x="6464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005205" y="3472116"/>
            <a:ext cx="585724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i.e.,</a:t>
            </a:r>
            <a:r>
              <a:rPr sz="2400" spc="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for</a:t>
            </a:r>
            <a:r>
              <a:rPr sz="2400" spc="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each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parameter: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135" dirty="0">
                <a:latin typeface="Cambria Math"/>
                <a:cs typeface="Cambria Math"/>
              </a:rPr>
              <a:t>𝜃</a:t>
            </a:r>
            <a:r>
              <a:rPr sz="2550" spc="202" baseline="32679" dirty="0">
                <a:latin typeface="Cambria Math"/>
                <a:cs typeface="Cambria Math"/>
              </a:rPr>
              <a:t>𝑛𝑒𝑤</a:t>
            </a:r>
            <a:r>
              <a:rPr sz="2550" spc="644" baseline="32679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=</a:t>
            </a:r>
            <a:r>
              <a:rPr sz="2400" spc="110" dirty="0">
                <a:latin typeface="Cambria Math"/>
                <a:cs typeface="Cambria Math"/>
              </a:rPr>
              <a:t> </a:t>
            </a:r>
            <a:r>
              <a:rPr sz="2400" spc="105" dirty="0">
                <a:latin typeface="Cambria Math"/>
                <a:cs typeface="Cambria Math"/>
              </a:rPr>
              <a:t>𝜃</a:t>
            </a:r>
            <a:r>
              <a:rPr sz="2550" spc="157" baseline="32679" dirty="0">
                <a:latin typeface="Cambria Math"/>
                <a:cs typeface="Cambria Math"/>
              </a:rPr>
              <a:t>𝑜𝑙𝑑</a:t>
            </a:r>
            <a:r>
              <a:rPr sz="2550" spc="480" baseline="32679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−</a:t>
            </a:r>
            <a:r>
              <a:rPr sz="2400" spc="-20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𝛼</a:t>
            </a:r>
            <a:r>
              <a:rPr sz="2400" spc="30" dirty="0">
                <a:latin typeface="Cambria Math"/>
                <a:cs typeface="Cambria Math"/>
              </a:rPr>
              <a:t> </a:t>
            </a:r>
            <a:r>
              <a:rPr sz="2550" spc="240" baseline="45751" dirty="0">
                <a:latin typeface="Cambria Math"/>
                <a:cs typeface="Cambria Math"/>
              </a:rPr>
              <a:t>𝜕𝐽</a:t>
            </a:r>
            <a:r>
              <a:rPr sz="2550" spc="480" baseline="45751" dirty="0">
                <a:latin typeface="Cambria Math"/>
                <a:cs typeface="Cambria Math"/>
              </a:rPr>
              <a:t> </a:t>
            </a:r>
            <a:r>
              <a:rPr sz="2550" spc="112" baseline="45751" dirty="0">
                <a:latin typeface="Cambria Math"/>
                <a:cs typeface="Cambria Math"/>
              </a:rPr>
              <a:t>𝜃</a:t>
            </a:r>
            <a:endParaRPr sz="2550" baseline="45751">
              <a:latin typeface="Cambria Math"/>
              <a:cs typeface="Cambria Math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589141" y="3832859"/>
            <a:ext cx="114300" cy="24257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400" spc="145" dirty="0">
                <a:latin typeface="Cambria Math"/>
                <a:cs typeface="Cambria Math"/>
              </a:rPr>
              <a:t>𝑗</a:t>
            </a:r>
            <a:endParaRPr sz="1400">
              <a:latin typeface="Cambria Math"/>
              <a:cs typeface="Cambria Math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209415" y="3633406"/>
            <a:ext cx="2775585" cy="2889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  <a:tabLst>
                <a:tab pos="1087120" algn="l"/>
                <a:tab pos="2118360" algn="l"/>
              </a:tabLst>
            </a:pPr>
            <a:r>
              <a:rPr sz="1700" spc="135" dirty="0">
                <a:latin typeface="Cambria Math"/>
                <a:cs typeface="Cambria Math"/>
              </a:rPr>
              <a:t>𝑗</a:t>
            </a:r>
            <a:r>
              <a:rPr sz="1700" dirty="0">
                <a:latin typeface="Cambria Math"/>
                <a:cs typeface="Cambria Math"/>
              </a:rPr>
              <a:t>	</a:t>
            </a:r>
            <a:r>
              <a:rPr sz="1700" spc="135" dirty="0">
                <a:latin typeface="Cambria Math"/>
                <a:cs typeface="Cambria Math"/>
              </a:rPr>
              <a:t>𝑗</a:t>
            </a:r>
            <a:r>
              <a:rPr sz="1700" dirty="0">
                <a:latin typeface="Cambria Math"/>
                <a:cs typeface="Cambria Math"/>
              </a:rPr>
              <a:t>	</a:t>
            </a:r>
            <a:r>
              <a:rPr sz="2550" spc="217" baseline="-22875" dirty="0">
                <a:latin typeface="Cambria Math"/>
                <a:cs typeface="Cambria Math"/>
              </a:rPr>
              <a:t>𝜕𝜃</a:t>
            </a:r>
            <a:r>
              <a:rPr sz="2100" spc="217" baseline="1984" dirty="0">
                <a:latin typeface="Cambria Math"/>
                <a:cs typeface="Cambria Math"/>
              </a:rPr>
              <a:t>𝑜𝑙𝑑</a:t>
            </a:r>
            <a:endParaRPr sz="2100" baseline="1984">
              <a:latin typeface="Cambria Math"/>
              <a:cs typeface="Cambria Math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36587" y="4101782"/>
            <a:ext cx="9958070" cy="21463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064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In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deep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learning,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mbria Math"/>
                <a:cs typeface="Cambria Math"/>
              </a:rPr>
              <a:t>𝜃</a:t>
            </a:r>
            <a:r>
              <a:rPr sz="2400" spc="45" dirty="0">
                <a:latin typeface="Cambria Math"/>
                <a:cs typeface="Cambria Math"/>
              </a:rPr>
              <a:t> </a:t>
            </a:r>
            <a:r>
              <a:rPr sz="2400" dirty="0">
                <a:latin typeface="Calibri"/>
                <a:cs typeface="Calibri"/>
              </a:rPr>
              <a:t>includes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data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representation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(e.g.,</a:t>
            </a:r>
            <a:r>
              <a:rPr sz="2400" spc="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word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vectors)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too!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100"/>
              </a:spcBef>
            </a:pPr>
            <a:endParaRPr sz="2400">
              <a:latin typeface="Calibri"/>
              <a:cs typeface="Calibri"/>
            </a:endParaRPr>
          </a:p>
          <a:p>
            <a:pPr marL="63500">
              <a:lnSpc>
                <a:spcPct val="100000"/>
              </a:lnSpc>
            </a:pPr>
            <a:r>
              <a:rPr sz="2400" dirty="0">
                <a:latin typeface="Calibri"/>
                <a:cs typeface="Calibri"/>
              </a:rPr>
              <a:t>How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can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we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compute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45" dirty="0">
                <a:latin typeface="Cambria Math"/>
                <a:cs typeface="Cambria Math"/>
              </a:rPr>
              <a:t>∇</a:t>
            </a:r>
            <a:r>
              <a:rPr sz="2550" spc="67" baseline="-16339" dirty="0">
                <a:latin typeface="Cambria Math"/>
                <a:cs typeface="Cambria Math"/>
              </a:rPr>
              <a:t>𝜃</a:t>
            </a:r>
            <a:r>
              <a:rPr sz="2400" spc="45" dirty="0">
                <a:latin typeface="Cambria Math"/>
                <a:cs typeface="Cambria Math"/>
              </a:rPr>
              <a:t>𝐽(𝜃)</a:t>
            </a:r>
            <a:r>
              <a:rPr sz="2400" spc="45" dirty="0">
                <a:latin typeface="Calibri"/>
                <a:cs typeface="Calibri"/>
              </a:rPr>
              <a:t>?</a:t>
            </a:r>
            <a:endParaRPr sz="2400">
              <a:latin typeface="Calibri"/>
              <a:cs typeface="Calibri"/>
            </a:endParaRPr>
          </a:p>
          <a:p>
            <a:pPr marL="978535" indent="-457200">
              <a:lnSpc>
                <a:spcPct val="100000"/>
              </a:lnSpc>
              <a:spcBef>
                <a:spcPts val="570"/>
              </a:spcBef>
              <a:buClr>
                <a:srgbClr val="FF07EB"/>
              </a:buClr>
              <a:buAutoNum type="arabicPeriod"/>
              <a:tabLst>
                <a:tab pos="978535" algn="l"/>
              </a:tabLst>
            </a:pPr>
            <a:r>
              <a:rPr sz="2400" dirty="0">
                <a:latin typeface="Calibri"/>
                <a:cs typeface="Calibri"/>
              </a:rPr>
              <a:t>By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hand</a:t>
            </a:r>
            <a:endParaRPr sz="2400">
              <a:latin typeface="Calibri"/>
              <a:cs typeface="Calibri"/>
            </a:endParaRPr>
          </a:p>
          <a:p>
            <a:pPr marL="978535" indent="-457200">
              <a:lnSpc>
                <a:spcPct val="100000"/>
              </a:lnSpc>
              <a:spcBef>
                <a:spcPts val="575"/>
              </a:spcBef>
              <a:buClr>
                <a:srgbClr val="FF07EB"/>
              </a:buClr>
              <a:buAutoNum type="arabicPeriod"/>
              <a:tabLst>
                <a:tab pos="978535" algn="l"/>
              </a:tabLst>
            </a:pPr>
            <a:r>
              <a:rPr sz="2400" dirty="0">
                <a:latin typeface="Calibri"/>
                <a:cs typeface="Calibri"/>
              </a:rPr>
              <a:t>Algorithmically: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backpropagation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algorithm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85824" y="1794507"/>
            <a:ext cx="4620001" cy="515771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3795776" y="2613888"/>
            <a:ext cx="3162300" cy="400050"/>
          </a:xfrm>
          <a:prstGeom prst="rect">
            <a:avLst/>
          </a:prstGeom>
          <a:ln w="28582">
            <a:solidFill>
              <a:srgbClr val="C700B8"/>
            </a:solidFill>
          </a:ln>
        </p:spPr>
        <p:txBody>
          <a:bodyPr vert="horz" wrap="square" lIns="0" tIns="31750" rIns="0" bIns="0" rtlCol="0">
            <a:spAutoFit/>
          </a:bodyPr>
          <a:lstStyle/>
          <a:p>
            <a:pPr marL="115570">
              <a:lnSpc>
                <a:spcPct val="100000"/>
              </a:lnSpc>
              <a:spcBef>
                <a:spcPts val="250"/>
              </a:spcBef>
            </a:pPr>
            <a:r>
              <a:rPr sz="2000" dirty="0">
                <a:latin typeface="Cambria Math"/>
                <a:cs typeface="Cambria Math"/>
              </a:rPr>
              <a:t>𝛼</a:t>
            </a:r>
            <a:r>
              <a:rPr sz="2000" spc="25" dirty="0">
                <a:latin typeface="Cambria Math"/>
                <a:cs typeface="Cambria Math"/>
              </a:rPr>
              <a:t> </a:t>
            </a:r>
            <a:r>
              <a:rPr sz="2000" dirty="0">
                <a:latin typeface="Calibri"/>
                <a:cs typeface="Calibri"/>
              </a:rPr>
              <a:t>=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i="1" dirty="0">
                <a:solidFill>
                  <a:srgbClr val="C700B8"/>
                </a:solidFill>
                <a:latin typeface="Calibri"/>
                <a:cs typeface="Calibri"/>
              </a:rPr>
              <a:t>step</a:t>
            </a:r>
            <a:r>
              <a:rPr sz="2000" i="1" spc="-20" dirty="0">
                <a:solidFill>
                  <a:srgbClr val="C700B8"/>
                </a:solidFill>
                <a:latin typeface="Calibri"/>
                <a:cs typeface="Calibri"/>
              </a:rPr>
              <a:t> </a:t>
            </a:r>
            <a:r>
              <a:rPr sz="2000" i="1" dirty="0">
                <a:solidFill>
                  <a:srgbClr val="C700B8"/>
                </a:solidFill>
                <a:latin typeface="Calibri"/>
                <a:cs typeface="Calibri"/>
              </a:rPr>
              <a:t>size</a:t>
            </a:r>
            <a:r>
              <a:rPr sz="2000" i="1" spc="-70" dirty="0">
                <a:solidFill>
                  <a:srgbClr val="C700B8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C700B8"/>
                </a:solidFill>
                <a:latin typeface="Calibri"/>
                <a:cs typeface="Calibri"/>
              </a:rPr>
              <a:t>or</a:t>
            </a:r>
            <a:r>
              <a:rPr sz="2000" spc="-35" dirty="0">
                <a:solidFill>
                  <a:srgbClr val="C700B8"/>
                </a:solidFill>
                <a:latin typeface="Calibri"/>
                <a:cs typeface="Calibri"/>
              </a:rPr>
              <a:t> </a:t>
            </a:r>
            <a:r>
              <a:rPr sz="2000" i="1" dirty="0">
                <a:solidFill>
                  <a:srgbClr val="C700B8"/>
                </a:solidFill>
                <a:latin typeface="Calibri"/>
                <a:cs typeface="Calibri"/>
              </a:rPr>
              <a:t>learning</a:t>
            </a:r>
            <a:r>
              <a:rPr sz="2000" i="1" spc="-20" dirty="0">
                <a:solidFill>
                  <a:srgbClr val="C700B8"/>
                </a:solidFill>
                <a:latin typeface="Calibri"/>
                <a:cs typeface="Calibri"/>
              </a:rPr>
              <a:t> rate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xfrm>
            <a:off x="460057" y="6521193"/>
            <a:ext cx="280034" cy="231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1450"/>
              </a:lnSpc>
            </a:pPr>
            <a:fld id="{81D60167-4931-47E6-BA6A-407CBD079E47}" type="slidenum">
              <a:rPr lang="en-US" altLang="ja-JP" spc="-25" smtClean="0">
                <a:latin typeface="Lucida Sans"/>
                <a:cs typeface="Lucida Sans"/>
              </a:rPr>
              <a:pPr marL="38100">
                <a:spcBef>
                  <a:spcPts val="20"/>
                </a:spcBef>
              </a:pPr>
              <a:t>22</a:t>
            </a:fld>
            <a:endParaRPr spc="-25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/>
              <a:t>How</a:t>
            </a:r>
            <a:r>
              <a:rPr spc="5" dirty="0"/>
              <a:t> </a:t>
            </a:r>
            <a:r>
              <a:rPr dirty="0"/>
              <a:t>to build</a:t>
            </a:r>
            <a:r>
              <a:rPr spc="-65" dirty="0"/>
              <a:t> </a:t>
            </a:r>
            <a:r>
              <a:rPr dirty="0"/>
              <a:t>a</a:t>
            </a:r>
            <a:r>
              <a:rPr spc="-20" dirty="0"/>
              <a:t> </a:t>
            </a:r>
            <a:r>
              <a:rPr i="1" dirty="0">
                <a:latin typeface="Calibri"/>
                <a:cs typeface="Calibri"/>
              </a:rPr>
              <a:t>neural</a:t>
            </a:r>
            <a:r>
              <a:rPr i="1" spc="-45" dirty="0">
                <a:latin typeface="Calibri"/>
                <a:cs typeface="Calibri"/>
              </a:rPr>
              <a:t> </a:t>
            </a:r>
            <a:r>
              <a:rPr dirty="0"/>
              <a:t>language</a:t>
            </a:r>
            <a:r>
              <a:rPr spc="-35" dirty="0"/>
              <a:t> </a:t>
            </a:r>
            <a:r>
              <a:rPr spc="-10" dirty="0"/>
              <a:t>model?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962903" y="1723127"/>
            <a:ext cx="2045973" cy="290726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085964" y="2145200"/>
            <a:ext cx="2836672" cy="340046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878012" y="1159683"/>
            <a:ext cx="8435975" cy="2450671"/>
          </a:xfrm>
          <a:prstGeom prst="rect">
            <a:avLst/>
          </a:prstGeom>
        </p:spPr>
        <p:txBody>
          <a:bodyPr vert="horz" wrap="square" lIns="0" tIns="8509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670"/>
              </a:spcBef>
              <a:buClr>
                <a:srgbClr val="8B1515"/>
              </a:buClr>
              <a:buFont typeface="Times New Roman"/>
              <a:buChar char="•"/>
              <a:tabLst>
                <a:tab pos="355600" algn="l"/>
              </a:tabLst>
            </a:pPr>
            <a:r>
              <a:rPr sz="2400" dirty="0">
                <a:latin typeface="Calibri"/>
                <a:cs typeface="Calibri"/>
              </a:rPr>
              <a:t>Recall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Language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Modeling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task:</a:t>
            </a:r>
            <a:endParaRPr sz="2400" dirty="0">
              <a:latin typeface="Calibri"/>
              <a:cs typeface="Calibri"/>
            </a:endParaRPr>
          </a:p>
          <a:p>
            <a:pPr marL="697865" lvl="1" indent="-227965">
              <a:lnSpc>
                <a:spcPct val="100000"/>
              </a:lnSpc>
              <a:spcBef>
                <a:spcPts val="575"/>
              </a:spcBef>
              <a:buClr>
                <a:srgbClr val="007B92"/>
              </a:buClr>
              <a:buFont typeface="Times New Roman"/>
              <a:buChar char="•"/>
              <a:tabLst>
                <a:tab pos="697865" algn="l"/>
              </a:tabLst>
            </a:pPr>
            <a:r>
              <a:rPr sz="2400" dirty="0">
                <a:latin typeface="Calibri"/>
                <a:cs typeface="Calibri"/>
              </a:rPr>
              <a:t>Input: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sequence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words</a:t>
            </a:r>
            <a:endParaRPr sz="2400" dirty="0">
              <a:latin typeface="Calibri"/>
              <a:cs typeface="Calibri"/>
            </a:endParaRPr>
          </a:p>
          <a:p>
            <a:pPr marL="697865" lvl="1" indent="-227965">
              <a:lnSpc>
                <a:spcPct val="100000"/>
              </a:lnSpc>
              <a:spcBef>
                <a:spcPts val="575"/>
              </a:spcBef>
              <a:buClr>
                <a:srgbClr val="007B92"/>
              </a:buClr>
              <a:buFont typeface="Times New Roman"/>
              <a:buChar char="•"/>
              <a:tabLst>
                <a:tab pos="697865" algn="l"/>
              </a:tabLst>
            </a:pPr>
            <a:r>
              <a:rPr sz="2400" dirty="0">
                <a:latin typeface="Calibri"/>
                <a:cs typeface="Calibri"/>
              </a:rPr>
              <a:t>Output: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prob.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dist.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 next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word</a:t>
            </a:r>
            <a:endParaRPr sz="2400" dirty="0">
              <a:latin typeface="Calibri"/>
              <a:cs typeface="Calibri"/>
            </a:endParaRPr>
          </a:p>
          <a:p>
            <a:pPr marL="409575" algn="ctr">
              <a:lnSpc>
                <a:spcPct val="100000"/>
              </a:lnSpc>
              <a:spcBef>
                <a:spcPts val="1880"/>
              </a:spcBef>
            </a:pPr>
            <a:endParaRPr lang="en-US" sz="2000" spc="-10" dirty="0">
              <a:latin typeface="Calibri"/>
              <a:cs typeface="Calibri"/>
            </a:endParaRPr>
          </a:p>
          <a:p>
            <a:pPr marL="409575" algn="ctr">
              <a:lnSpc>
                <a:spcPct val="100000"/>
              </a:lnSpc>
              <a:spcBef>
                <a:spcPts val="1880"/>
              </a:spcBef>
            </a:pPr>
            <a:r>
              <a:rPr sz="2000" spc="-10" dirty="0">
                <a:latin typeface="Calibri"/>
                <a:cs typeface="Calibri"/>
              </a:rPr>
              <a:t>LOCATION</a:t>
            </a:r>
            <a:endParaRPr sz="2000" dirty="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122250" y="5710889"/>
            <a:ext cx="212725" cy="3346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000" i="1" spc="-25" dirty="0">
                <a:latin typeface="Calibri"/>
                <a:cs typeface="Calibri"/>
              </a:rPr>
              <a:t>in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002232" y="5710889"/>
            <a:ext cx="525780" cy="3346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000" i="1" u="sng" spc="-1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Paris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174823" y="5710889"/>
            <a:ext cx="1712595" cy="3346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813435" algn="l"/>
              </a:tabLst>
            </a:pPr>
            <a:r>
              <a:rPr sz="2000" i="1" spc="-25" dirty="0">
                <a:latin typeface="Calibri"/>
                <a:cs typeface="Calibri"/>
              </a:rPr>
              <a:t>are</a:t>
            </a:r>
            <a:r>
              <a:rPr sz="2000" i="1" dirty="0">
                <a:latin typeface="Calibri"/>
                <a:cs typeface="Calibri"/>
              </a:rPr>
              <a:t>	</a:t>
            </a:r>
            <a:r>
              <a:rPr sz="2000" i="1" spc="-10" dirty="0">
                <a:latin typeface="Calibri"/>
                <a:cs typeface="Calibri"/>
              </a:rPr>
              <a:t>amazing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3658826" y="3612342"/>
            <a:ext cx="5295900" cy="2085975"/>
            <a:chOff x="3619497" y="4170807"/>
            <a:chExt cx="5295900" cy="2085975"/>
          </a:xfrm>
        </p:grpSpPr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619497" y="4646927"/>
              <a:ext cx="5295905" cy="1604812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305549" y="5199329"/>
              <a:ext cx="342900" cy="276148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743322" y="5637324"/>
              <a:ext cx="161930" cy="161891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952872" y="5637324"/>
              <a:ext cx="161930" cy="161891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162422" y="5637324"/>
              <a:ext cx="152405" cy="161891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371972" y="5637324"/>
              <a:ext cx="152405" cy="161891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4068953" y="4170806"/>
              <a:ext cx="2206625" cy="2085975"/>
            </a:xfrm>
            <a:custGeom>
              <a:avLst/>
              <a:gdLst/>
              <a:ahLst/>
              <a:cxnLst/>
              <a:rect l="l" t="t" r="r" b="b"/>
              <a:pathLst>
                <a:path w="2206625" h="2085975">
                  <a:moveTo>
                    <a:pt x="110744" y="1837486"/>
                  </a:moveTo>
                  <a:lnTo>
                    <a:pt x="66395" y="1761540"/>
                  </a:lnTo>
                  <a:lnTo>
                    <a:pt x="55372" y="1742630"/>
                  </a:lnTo>
                  <a:lnTo>
                    <a:pt x="0" y="1837486"/>
                  </a:lnTo>
                  <a:lnTo>
                    <a:pt x="1524" y="1843316"/>
                  </a:lnTo>
                  <a:lnTo>
                    <a:pt x="10668" y="1848612"/>
                  </a:lnTo>
                  <a:lnTo>
                    <a:pt x="16510" y="1847088"/>
                  </a:lnTo>
                  <a:lnTo>
                    <a:pt x="45847" y="1796821"/>
                  </a:lnTo>
                  <a:lnTo>
                    <a:pt x="45847" y="2085390"/>
                  </a:lnTo>
                  <a:lnTo>
                    <a:pt x="64897" y="2085390"/>
                  </a:lnTo>
                  <a:lnTo>
                    <a:pt x="64897" y="1796821"/>
                  </a:lnTo>
                  <a:lnTo>
                    <a:pt x="94234" y="1847088"/>
                  </a:lnTo>
                  <a:lnTo>
                    <a:pt x="100076" y="1848612"/>
                  </a:lnTo>
                  <a:lnTo>
                    <a:pt x="109220" y="1843316"/>
                  </a:lnTo>
                  <a:lnTo>
                    <a:pt x="110744" y="1837486"/>
                  </a:lnTo>
                  <a:close/>
                </a:path>
                <a:path w="2206625" h="2085975">
                  <a:moveTo>
                    <a:pt x="2206244" y="94869"/>
                  </a:moveTo>
                  <a:lnTo>
                    <a:pt x="2161908" y="18923"/>
                  </a:lnTo>
                  <a:lnTo>
                    <a:pt x="2150872" y="0"/>
                  </a:lnTo>
                  <a:lnTo>
                    <a:pt x="2095500" y="94869"/>
                  </a:lnTo>
                  <a:lnTo>
                    <a:pt x="2097024" y="100711"/>
                  </a:lnTo>
                  <a:lnTo>
                    <a:pt x="2106168" y="106045"/>
                  </a:lnTo>
                  <a:lnTo>
                    <a:pt x="2112010" y="104521"/>
                  </a:lnTo>
                  <a:lnTo>
                    <a:pt x="2141347" y="54229"/>
                  </a:lnTo>
                  <a:lnTo>
                    <a:pt x="2141347" y="494157"/>
                  </a:lnTo>
                  <a:lnTo>
                    <a:pt x="2160397" y="494157"/>
                  </a:lnTo>
                  <a:lnTo>
                    <a:pt x="2160397" y="54229"/>
                  </a:lnTo>
                  <a:lnTo>
                    <a:pt x="2189734" y="104521"/>
                  </a:lnTo>
                  <a:lnTo>
                    <a:pt x="2195576" y="106045"/>
                  </a:lnTo>
                  <a:lnTo>
                    <a:pt x="2204720" y="100711"/>
                  </a:lnTo>
                  <a:lnTo>
                    <a:pt x="2206244" y="94869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360360" y="4339357"/>
              <a:ext cx="208881" cy="187824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3659463" y="5715335"/>
            <a:ext cx="1011555" cy="3346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000" i="1" spc="-10" dirty="0">
                <a:latin typeface="Calibri"/>
                <a:cs typeface="Calibri"/>
              </a:rPr>
              <a:t>museums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sldNum" sz="quarter" idx="7"/>
          </p:nvPr>
        </p:nvSpPr>
        <p:spPr>
          <a:xfrm>
            <a:off x="460057" y="6543833"/>
            <a:ext cx="280034" cy="2063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1450"/>
              </a:lnSpc>
            </a:pPr>
            <a:fld id="{81D60167-4931-47E6-BA6A-407CBD079E47}" type="slidenum">
              <a:rPr lang="en-US" altLang="ja-JP" spc="-50" smtClean="0"/>
              <a:pPr marL="38100">
                <a:lnSpc>
                  <a:spcPts val="1450"/>
                </a:lnSpc>
              </a:pPr>
              <a:t>23</a:t>
            </a:fld>
            <a:endParaRPr spc="-25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1"/>
            <a:ext cx="10515600" cy="742565"/>
          </a:xfrm>
        </p:spPr>
        <p:txBody>
          <a:bodyPr vert="horz" wrap="square" lIns="0" tIns="16510" rIns="0" bIns="0" rtlCol="0">
            <a:spAutoFit/>
          </a:bodyPr>
          <a:lstStyle/>
          <a:p>
            <a:r>
              <a:rPr lang="en-US" dirty="0"/>
              <a:t>A fixed-window neural Language Model</a:t>
            </a:r>
          </a:p>
        </p:txBody>
      </p:sp>
      <p:sp>
        <p:nvSpPr>
          <p:cNvPr id="85" name="object 85"/>
          <p:cNvSpPr txBox="1"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fld id="{81D60167-4931-47E6-BA6A-407CBD079E47}" type="slidenum">
              <a:rPr lang="en-US" altLang="ja-JP" smtClean="0"/>
              <a:pPr/>
              <a:t>24</a:t>
            </a:fld>
            <a:endParaRPr lang="en-US" dirty="0"/>
          </a:p>
        </p:txBody>
      </p:sp>
      <p:sp>
        <p:nvSpPr>
          <p:cNvPr id="3" name="object 3"/>
          <p:cNvSpPr txBox="1"/>
          <p:nvPr/>
        </p:nvSpPr>
        <p:spPr>
          <a:xfrm>
            <a:off x="6212171" y="5936971"/>
            <a:ext cx="1664970" cy="3346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779780" algn="l"/>
              </a:tabLst>
            </a:pPr>
            <a:r>
              <a:rPr sz="2000" i="1" spc="-25" dirty="0">
                <a:latin typeface="Calibri"/>
                <a:cs typeface="Calibri"/>
              </a:rPr>
              <a:t>the</a:t>
            </a:r>
            <a:r>
              <a:rPr sz="2000" i="1" dirty="0">
                <a:latin typeface="Calibri"/>
                <a:cs typeface="Calibri"/>
              </a:rPr>
              <a:t>	</a:t>
            </a:r>
            <a:r>
              <a:rPr sz="2000" i="1" spc="-10" dirty="0">
                <a:latin typeface="Calibri"/>
                <a:cs typeface="Calibri"/>
              </a:rPr>
              <a:t>students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126443" y="5936971"/>
            <a:ext cx="786130" cy="3346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000" i="1" spc="-10" dirty="0">
                <a:latin typeface="Calibri"/>
                <a:cs typeface="Calibri"/>
              </a:rPr>
              <a:t>opened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352881" y="5936971"/>
            <a:ext cx="514350" cy="3346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000" i="1" spc="-10" dirty="0">
                <a:latin typeface="Calibri"/>
                <a:cs typeface="Calibri"/>
              </a:rPr>
              <a:t>their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206963" y="1444663"/>
            <a:ext cx="1363345" cy="43243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ts val="1585"/>
              </a:lnSpc>
              <a:spcBef>
                <a:spcPts val="125"/>
              </a:spcBef>
            </a:pPr>
            <a:r>
              <a:rPr sz="1400" i="1" spc="-10" dirty="0">
                <a:solidFill>
                  <a:srgbClr val="175E53"/>
                </a:solidFill>
                <a:latin typeface="Calibri"/>
                <a:cs typeface="Calibri"/>
              </a:rPr>
              <a:t>books</a:t>
            </a:r>
            <a:endParaRPr sz="1400">
              <a:latin typeface="Calibri"/>
              <a:cs typeface="Calibri"/>
            </a:endParaRPr>
          </a:p>
          <a:p>
            <a:pPr marL="813435">
              <a:lnSpc>
                <a:spcPts val="1585"/>
              </a:lnSpc>
            </a:pPr>
            <a:r>
              <a:rPr sz="1400" i="1" spc="-10" dirty="0">
                <a:solidFill>
                  <a:srgbClr val="175E53"/>
                </a:solidFill>
                <a:latin typeface="Calibri"/>
                <a:cs typeface="Calibri"/>
              </a:rPr>
              <a:t>laptops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7017987" y="1691995"/>
            <a:ext cx="2100580" cy="1118870"/>
            <a:chOff x="6953250" y="1385569"/>
            <a:chExt cx="2100580" cy="1118870"/>
          </a:xfrm>
        </p:grpSpPr>
        <p:sp>
          <p:nvSpPr>
            <p:cNvPr id="8" name="object 8"/>
            <p:cNvSpPr/>
            <p:nvPr/>
          </p:nvSpPr>
          <p:spPr>
            <a:xfrm>
              <a:off x="7329804" y="1385569"/>
              <a:ext cx="76200" cy="288925"/>
            </a:xfrm>
            <a:custGeom>
              <a:avLst/>
              <a:gdLst/>
              <a:ahLst/>
              <a:cxnLst/>
              <a:rect l="l" t="t" r="r" b="b"/>
              <a:pathLst>
                <a:path w="76200" h="288925">
                  <a:moveTo>
                    <a:pt x="33379" y="212725"/>
                  </a:moveTo>
                  <a:lnTo>
                    <a:pt x="0" y="212725"/>
                  </a:lnTo>
                  <a:lnTo>
                    <a:pt x="38226" y="288925"/>
                  </a:lnTo>
                  <a:lnTo>
                    <a:pt x="69818" y="225425"/>
                  </a:lnTo>
                  <a:lnTo>
                    <a:pt x="33400" y="225425"/>
                  </a:lnTo>
                  <a:lnTo>
                    <a:pt x="33379" y="212725"/>
                  </a:lnTo>
                  <a:close/>
                </a:path>
                <a:path w="76200" h="288925">
                  <a:moveTo>
                    <a:pt x="42545" y="0"/>
                  </a:moveTo>
                  <a:lnTo>
                    <a:pt x="33020" y="0"/>
                  </a:lnTo>
                  <a:lnTo>
                    <a:pt x="33379" y="212725"/>
                  </a:lnTo>
                  <a:lnTo>
                    <a:pt x="33400" y="225425"/>
                  </a:lnTo>
                  <a:lnTo>
                    <a:pt x="42925" y="225425"/>
                  </a:lnTo>
                  <a:lnTo>
                    <a:pt x="42545" y="0"/>
                  </a:lnTo>
                  <a:close/>
                </a:path>
                <a:path w="76200" h="288925">
                  <a:moveTo>
                    <a:pt x="76136" y="212725"/>
                  </a:moveTo>
                  <a:lnTo>
                    <a:pt x="42904" y="212725"/>
                  </a:lnTo>
                  <a:lnTo>
                    <a:pt x="42925" y="225425"/>
                  </a:lnTo>
                  <a:lnTo>
                    <a:pt x="69818" y="225425"/>
                  </a:lnTo>
                  <a:lnTo>
                    <a:pt x="76136" y="212725"/>
                  </a:lnTo>
                  <a:close/>
                </a:path>
              </a:pathLst>
            </a:custGeom>
            <a:solidFill>
              <a:srgbClr val="175E5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186674" y="1623567"/>
              <a:ext cx="76326" cy="229235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6953250" y="2380614"/>
              <a:ext cx="2100580" cy="0"/>
            </a:xfrm>
            <a:custGeom>
              <a:avLst/>
              <a:gdLst/>
              <a:ahLst/>
              <a:cxnLst/>
              <a:rect l="l" t="t" r="r" b="b"/>
              <a:pathLst>
                <a:path w="2100579">
                  <a:moveTo>
                    <a:pt x="0" y="0"/>
                  </a:moveTo>
                  <a:lnTo>
                    <a:pt x="2100579" y="0"/>
                  </a:lnTo>
                </a:path>
              </a:pathLst>
            </a:custGeom>
            <a:ln w="19055">
              <a:solidFill>
                <a:srgbClr val="175E5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7148576" y="2299737"/>
              <a:ext cx="142875" cy="85725"/>
            </a:xfrm>
            <a:custGeom>
              <a:avLst/>
              <a:gdLst/>
              <a:ahLst/>
              <a:cxnLst/>
              <a:rect l="l" t="t" r="r" b="b"/>
              <a:pathLst>
                <a:path w="142875" h="85725">
                  <a:moveTo>
                    <a:pt x="142875" y="0"/>
                  </a:moveTo>
                  <a:lnTo>
                    <a:pt x="0" y="0"/>
                  </a:lnTo>
                  <a:lnTo>
                    <a:pt x="0" y="85703"/>
                  </a:lnTo>
                  <a:lnTo>
                    <a:pt x="142875" y="85703"/>
                  </a:lnTo>
                  <a:lnTo>
                    <a:pt x="142875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7148576" y="2299737"/>
              <a:ext cx="142875" cy="85725"/>
            </a:xfrm>
            <a:custGeom>
              <a:avLst/>
              <a:gdLst/>
              <a:ahLst/>
              <a:cxnLst/>
              <a:rect l="l" t="t" r="r" b="b"/>
              <a:pathLst>
                <a:path w="142875" h="85725">
                  <a:moveTo>
                    <a:pt x="0" y="85703"/>
                  </a:moveTo>
                  <a:lnTo>
                    <a:pt x="142875" y="85703"/>
                  </a:lnTo>
                  <a:lnTo>
                    <a:pt x="142875" y="0"/>
                  </a:lnTo>
                  <a:lnTo>
                    <a:pt x="0" y="0"/>
                  </a:lnTo>
                  <a:lnTo>
                    <a:pt x="0" y="85703"/>
                  </a:lnTo>
                  <a:close/>
                </a:path>
              </a:pathLst>
            </a:custGeom>
            <a:ln w="9527">
              <a:solidFill>
                <a:srgbClr val="175E5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7291450" y="1680768"/>
              <a:ext cx="142875" cy="704850"/>
            </a:xfrm>
            <a:custGeom>
              <a:avLst/>
              <a:gdLst/>
              <a:ahLst/>
              <a:cxnLst/>
              <a:rect l="l" t="t" r="r" b="b"/>
              <a:pathLst>
                <a:path w="142875" h="704850">
                  <a:moveTo>
                    <a:pt x="142875" y="0"/>
                  </a:moveTo>
                  <a:lnTo>
                    <a:pt x="0" y="0"/>
                  </a:lnTo>
                  <a:lnTo>
                    <a:pt x="0" y="704672"/>
                  </a:lnTo>
                  <a:lnTo>
                    <a:pt x="142875" y="704672"/>
                  </a:lnTo>
                  <a:lnTo>
                    <a:pt x="142875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7291450" y="1680768"/>
              <a:ext cx="142875" cy="704850"/>
            </a:xfrm>
            <a:custGeom>
              <a:avLst/>
              <a:gdLst/>
              <a:ahLst/>
              <a:cxnLst/>
              <a:rect l="l" t="t" r="r" b="b"/>
              <a:pathLst>
                <a:path w="142875" h="704850">
                  <a:moveTo>
                    <a:pt x="0" y="704672"/>
                  </a:moveTo>
                  <a:lnTo>
                    <a:pt x="142875" y="704672"/>
                  </a:lnTo>
                  <a:lnTo>
                    <a:pt x="142875" y="0"/>
                  </a:lnTo>
                  <a:lnTo>
                    <a:pt x="0" y="0"/>
                  </a:lnTo>
                  <a:lnTo>
                    <a:pt x="0" y="704672"/>
                  </a:lnTo>
                  <a:close/>
                </a:path>
              </a:pathLst>
            </a:custGeom>
            <a:ln w="9527">
              <a:solidFill>
                <a:srgbClr val="175E5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7434198" y="2204516"/>
              <a:ext cx="142875" cy="180975"/>
            </a:xfrm>
            <a:custGeom>
              <a:avLst/>
              <a:gdLst/>
              <a:ahLst/>
              <a:cxnLst/>
              <a:rect l="l" t="t" r="r" b="b"/>
              <a:pathLst>
                <a:path w="142875" h="180975">
                  <a:moveTo>
                    <a:pt x="142875" y="0"/>
                  </a:moveTo>
                  <a:lnTo>
                    <a:pt x="0" y="0"/>
                  </a:lnTo>
                  <a:lnTo>
                    <a:pt x="0" y="180924"/>
                  </a:lnTo>
                  <a:lnTo>
                    <a:pt x="142875" y="180924"/>
                  </a:lnTo>
                  <a:lnTo>
                    <a:pt x="142875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7434198" y="2204516"/>
              <a:ext cx="142875" cy="180975"/>
            </a:xfrm>
            <a:custGeom>
              <a:avLst/>
              <a:gdLst/>
              <a:ahLst/>
              <a:cxnLst/>
              <a:rect l="l" t="t" r="r" b="b"/>
              <a:pathLst>
                <a:path w="142875" h="180975">
                  <a:moveTo>
                    <a:pt x="0" y="180924"/>
                  </a:moveTo>
                  <a:lnTo>
                    <a:pt x="142875" y="180924"/>
                  </a:lnTo>
                  <a:lnTo>
                    <a:pt x="142875" y="0"/>
                  </a:lnTo>
                  <a:lnTo>
                    <a:pt x="0" y="0"/>
                  </a:lnTo>
                  <a:lnTo>
                    <a:pt x="0" y="180924"/>
                  </a:lnTo>
                  <a:close/>
                </a:path>
              </a:pathLst>
            </a:custGeom>
            <a:ln w="9527">
              <a:solidFill>
                <a:srgbClr val="175E5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7577201" y="2090242"/>
              <a:ext cx="142875" cy="295275"/>
            </a:xfrm>
            <a:custGeom>
              <a:avLst/>
              <a:gdLst/>
              <a:ahLst/>
              <a:cxnLst/>
              <a:rect l="l" t="t" r="r" b="b"/>
              <a:pathLst>
                <a:path w="142875" h="295275">
                  <a:moveTo>
                    <a:pt x="142875" y="0"/>
                  </a:moveTo>
                  <a:lnTo>
                    <a:pt x="0" y="0"/>
                  </a:lnTo>
                  <a:lnTo>
                    <a:pt x="0" y="295198"/>
                  </a:lnTo>
                  <a:lnTo>
                    <a:pt x="142875" y="295198"/>
                  </a:lnTo>
                  <a:lnTo>
                    <a:pt x="142875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7577201" y="2090242"/>
              <a:ext cx="142875" cy="295275"/>
            </a:xfrm>
            <a:custGeom>
              <a:avLst/>
              <a:gdLst/>
              <a:ahLst/>
              <a:cxnLst/>
              <a:rect l="l" t="t" r="r" b="b"/>
              <a:pathLst>
                <a:path w="142875" h="295275">
                  <a:moveTo>
                    <a:pt x="0" y="295198"/>
                  </a:moveTo>
                  <a:lnTo>
                    <a:pt x="142875" y="295198"/>
                  </a:lnTo>
                  <a:lnTo>
                    <a:pt x="142875" y="0"/>
                  </a:lnTo>
                  <a:lnTo>
                    <a:pt x="0" y="0"/>
                  </a:lnTo>
                  <a:lnTo>
                    <a:pt x="0" y="295198"/>
                  </a:lnTo>
                  <a:close/>
                </a:path>
              </a:pathLst>
            </a:custGeom>
            <a:ln w="9527">
              <a:solidFill>
                <a:srgbClr val="175E5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7720076" y="2299737"/>
              <a:ext cx="142875" cy="85725"/>
            </a:xfrm>
            <a:custGeom>
              <a:avLst/>
              <a:gdLst/>
              <a:ahLst/>
              <a:cxnLst/>
              <a:rect l="l" t="t" r="r" b="b"/>
              <a:pathLst>
                <a:path w="142875" h="85725">
                  <a:moveTo>
                    <a:pt x="142875" y="0"/>
                  </a:moveTo>
                  <a:lnTo>
                    <a:pt x="0" y="0"/>
                  </a:lnTo>
                  <a:lnTo>
                    <a:pt x="0" y="85703"/>
                  </a:lnTo>
                  <a:lnTo>
                    <a:pt x="142875" y="85703"/>
                  </a:lnTo>
                  <a:lnTo>
                    <a:pt x="142875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7720076" y="2299737"/>
              <a:ext cx="142875" cy="85725"/>
            </a:xfrm>
            <a:custGeom>
              <a:avLst/>
              <a:gdLst/>
              <a:ahLst/>
              <a:cxnLst/>
              <a:rect l="l" t="t" r="r" b="b"/>
              <a:pathLst>
                <a:path w="142875" h="85725">
                  <a:moveTo>
                    <a:pt x="0" y="85703"/>
                  </a:moveTo>
                  <a:lnTo>
                    <a:pt x="142875" y="85703"/>
                  </a:lnTo>
                  <a:lnTo>
                    <a:pt x="142875" y="0"/>
                  </a:lnTo>
                  <a:lnTo>
                    <a:pt x="0" y="0"/>
                  </a:lnTo>
                  <a:lnTo>
                    <a:pt x="0" y="85703"/>
                  </a:lnTo>
                  <a:close/>
                </a:path>
              </a:pathLst>
            </a:custGeom>
            <a:ln w="9527">
              <a:solidFill>
                <a:srgbClr val="175E5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7862950" y="2071192"/>
              <a:ext cx="142875" cy="314325"/>
            </a:xfrm>
            <a:custGeom>
              <a:avLst/>
              <a:gdLst/>
              <a:ahLst/>
              <a:cxnLst/>
              <a:rect l="l" t="t" r="r" b="b"/>
              <a:pathLst>
                <a:path w="142875" h="314325">
                  <a:moveTo>
                    <a:pt x="142875" y="0"/>
                  </a:moveTo>
                  <a:lnTo>
                    <a:pt x="0" y="0"/>
                  </a:lnTo>
                  <a:lnTo>
                    <a:pt x="0" y="314248"/>
                  </a:lnTo>
                  <a:lnTo>
                    <a:pt x="142875" y="314248"/>
                  </a:lnTo>
                  <a:lnTo>
                    <a:pt x="142875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7862950" y="2071192"/>
              <a:ext cx="142875" cy="314325"/>
            </a:xfrm>
            <a:custGeom>
              <a:avLst/>
              <a:gdLst/>
              <a:ahLst/>
              <a:cxnLst/>
              <a:rect l="l" t="t" r="r" b="b"/>
              <a:pathLst>
                <a:path w="142875" h="314325">
                  <a:moveTo>
                    <a:pt x="0" y="314248"/>
                  </a:moveTo>
                  <a:lnTo>
                    <a:pt x="142875" y="314248"/>
                  </a:lnTo>
                  <a:lnTo>
                    <a:pt x="142875" y="0"/>
                  </a:lnTo>
                  <a:lnTo>
                    <a:pt x="0" y="0"/>
                  </a:lnTo>
                  <a:lnTo>
                    <a:pt x="0" y="314248"/>
                  </a:lnTo>
                  <a:close/>
                </a:path>
              </a:pathLst>
            </a:custGeom>
            <a:ln w="9527">
              <a:solidFill>
                <a:srgbClr val="175E5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8005825" y="2090242"/>
              <a:ext cx="142875" cy="295275"/>
            </a:xfrm>
            <a:custGeom>
              <a:avLst/>
              <a:gdLst/>
              <a:ahLst/>
              <a:cxnLst/>
              <a:rect l="l" t="t" r="r" b="b"/>
              <a:pathLst>
                <a:path w="142875" h="295275">
                  <a:moveTo>
                    <a:pt x="142875" y="0"/>
                  </a:moveTo>
                  <a:lnTo>
                    <a:pt x="0" y="0"/>
                  </a:lnTo>
                  <a:lnTo>
                    <a:pt x="0" y="295198"/>
                  </a:lnTo>
                  <a:lnTo>
                    <a:pt x="142875" y="295198"/>
                  </a:lnTo>
                  <a:lnTo>
                    <a:pt x="142875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8005825" y="2090242"/>
              <a:ext cx="142875" cy="295275"/>
            </a:xfrm>
            <a:custGeom>
              <a:avLst/>
              <a:gdLst/>
              <a:ahLst/>
              <a:cxnLst/>
              <a:rect l="l" t="t" r="r" b="b"/>
              <a:pathLst>
                <a:path w="142875" h="295275">
                  <a:moveTo>
                    <a:pt x="0" y="295198"/>
                  </a:moveTo>
                  <a:lnTo>
                    <a:pt x="142875" y="295198"/>
                  </a:lnTo>
                  <a:lnTo>
                    <a:pt x="142875" y="0"/>
                  </a:lnTo>
                  <a:lnTo>
                    <a:pt x="0" y="0"/>
                  </a:lnTo>
                  <a:lnTo>
                    <a:pt x="0" y="295198"/>
                  </a:lnTo>
                  <a:close/>
                </a:path>
              </a:pathLst>
            </a:custGeom>
            <a:ln w="9527">
              <a:solidFill>
                <a:srgbClr val="175E5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8148574" y="1852180"/>
              <a:ext cx="142875" cy="533400"/>
            </a:xfrm>
            <a:custGeom>
              <a:avLst/>
              <a:gdLst/>
              <a:ahLst/>
              <a:cxnLst/>
              <a:rect l="l" t="t" r="r" b="b"/>
              <a:pathLst>
                <a:path w="142875" h="533400">
                  <a:moveTo>
                    <a:pt x="142875" y="0"/>
                  </a:moveTo>
                  <a:lnTo>
                    <a:pt x="0" y="0"/>
                  </a:lnTo>
                  <a:lnTo>
                    <a:pt x="0" y="533260"/>
                  </a:lnTo>
                  <a:lnTo>
                    <a:pt x="142875" y="533260"/>
                  </a:lnTo>
                  <a:lnTo>
                    <a:pt x="142875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8148574" y="1852180"/>
              <a:ext cx="142875" cy="533400"/>
            </a:xfrm>
            <a:custGeom>
              <a:avLst/>
              <a:gdLst/>
              <a:ahLst/>
              <a:cxnLst/>
              <a:rect l="l" t="t" r="r" b="b"/>
              <a:pathLst>
                <a:path w="142875" h="533400">
                  <a:moveTo>
                    <a:pt x="0" y="533260"/>
                  </a:moveTo>
                  <a:lnTo>
                    <a:pt x="142875" y="533260"/>
                  </a:lnTo>
                  <a:lnTo>
                    <a:pt x="142875" y="0"/>
                  </a:lnTo>
                  <a:lnTo>
                    <a:pt x="0" y="0"/>
                  </a:lnTo>
                  <a:lnTo>
                    <a:pt x="0" y="533260"/>
                  </a:lnTo>
                  <a:close/>
                </a:path>
              </a:pathLst>
            </a:custGeom>
            <a:ln w="9527">
              <a:solidFill>
                <a:srgbClr val="175E5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8291575" y="2252129"/>
              <a:ext cx="142875" cy="133350"/>
            </a:xfrm>
            <a:custGeom>
              <a:avLst/>
              <a:gdLst/>
              <a:ahLst/>
              <a:cxnLst/>
              <a:rect l="l" t="t" r="r" b="b"/>
              <a:pathLst>
                <a:path w="142875" h="133350">
                  <a:moveTo>
                    <a:pt x="142875" y="0"/>
                  </a:moveTo>
                  <a:lnTo>
                    <a:pt x="0" y="0"/>
                  </a:lnTo>
                  <a:lnTo>
                    <a:pt x="0" y="133311"/>
                  </a:lnTo>
                  <a:lnTo>
                    <a:pt x="142875" y="133311"/>
                  </a:lnTo>
                  <a:lnTo>
                    <a:pt x="142875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8291575" y="2252129"/>
              <a:ext cx="142875" cy="133350"/>
            </a:xfrm>
            <a:custGeom>
              <a:avLst/>
              <a:gdLst/>
              <a:ahLst/>
              <a:cxnLst/>
              <a:rect l="l" t="t" r="r" b="b"/>
              <a:pathLst>
                <a:path w="142875" h="133350">
                  <a:moveTo>
                    <a:pt x="0" y="133311"/>
                  </a:moveTo>
                  <a:lnTo>
                    <a:pt x="142875" y="133311"/>
                  </a:lnTo>
                  <a:lnTo>
                    <a:pt x="142875" y="0"/>
                  </a:lnTo>
                  <a:lnTo>
                    <a:pt x="0" y="0"/>
                  </a:lnTo>
                  <a:lnTo>
                    <a:pt x="0" y="133311"/>
                  </a:lnTo>
                  <a:close/>
                </a:path>
              </a:pathLst>
            </a:custGeom>
            <a:ln w="9527">
              <a:solidFill>
                <a:srgbClr val="175E5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8434450" y="2147379"/>
              <a:ext cx="142875" cy="238125"/>
            </a:xfrm>
            <a:custGeom>
              <a:avLst/>
              <a:gdLst/>
              <a:ahLst/>
              <a:cxnLst/>
              <a:rect l="l" t="t" r="r" b="b"/>
              <a:pathLst>
                <a:path w="142875" h="238125">
                  <a:moveTo>
                    <a:pt x="142875" y="0"/>
                  </a:moveTo>
                  <a:lnTo>
                    <a:pt x="0" y="0"/>
                  </a:lnTo>
                  <a:lnTo>
                    <a:pt x="0" y="238061"/>
                  </a:lnTo>
                  <a:lnTo>
                    <a:pt x="142875" y="238061"/>
                  </a:lnTo>
                  <a:lnTo>
                    <a:pt x="142875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8434450" y="2147379"/>
              <a:ext cx="142875" cy="238125"/>
            </a:xfrm>
            <a:custGeom>
              <a:avLst/>
              <a:gdLst/>
              <a:ahLst/>
              <a:cxnLst/>
              <a:rect l="l" t="t" r="r" b="b"/>
              <a:pathLst>
                <a:path w="142875" h="238125">
                  <a:moveTo>
                    <a:pt x="0" y="238061"/>
                  </a:moveTo>
                  <a:lnTo>
                    <a:pt x="142875" y="238061"/>
                  </a:lnTo>
                  <a:lnTo>
                    <a:pt x="142875" y="0"/>
                  </a:lnTo>
                  <a:lnTo>
                    <a:pt x="0" y="0"/>
                  </a:lnTo>
                  <a:lnTo>
                    <a:pt x="0" y="238061"/>
                  </a:lnTo>
                  <a:close/>
                </a:path>
              </a:pathLst>
            </a:custGeom>
            <a:ln w="9527">
              <a:solidFill>
                <a:srgbClr val="175E5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8577325" y="2061679"/>
              <a:ext cx="142875" cy="323850"/>
            </a:xfrm>
            <a:custGeom>
              <a:avLst/>
              <a:gdLst/>
              <a:ahLst/>
              <a:cxnLst/>
              <a:rect l="l" t="t" r="r" b="b"/>
              <a:pathLst>
                <a:path w="142875" h="323850">
                  <a:moveTo>
                    <a:pt x="142875" y="0"/>
                  </a:moveTo>
                  <a:lnTo>
                    <a:pt x="0" y="0"/>
                  </a:lnTo>
                  <a:lnTo>
                    <a:pt x="0" y="323761"/>
                  </a:lnTo>
                  <a:lnTo>
                    <a:pt x="142875" y="323761"/>
                  </a:lnTo>
                  <a:lnTo>
                    <a:pt x="142875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8577325" y="2061679"/>
              <a:ext cx="142875" cy="323850"/>
            </a:xfrm>
            <a:custGeom>
              <a:avLst/>
              <a:gdLst/>
              <a:ahLst/>
              <a:cxnLst/>
              <a:rect l="l" t="t" r="r" b="b"/>
              <a:pathLst>
                <a:path w="142875" h="323850">
                  <a:moveTo>
                    <a:pt x="0" y="323761"/>
                  </a:moveTo>
                  <a:lnTo>
                    <a:pt x="142875" y="323761"/>
                  </a:lnTo>
                  <a:lnTo>
                    <a:pt x="142875" y="0"/>
                  </a:lnTo>
                  <a:lnTo>
                    <a:pt x="0" y="0"/>
                  </a:lnTo>
                  <a:lnTo>
                    <a:pt x="0" y="323761"/>
                  </a:lnTo>
                  <a:close/>
                </a:path>
              </a:pathLst>
            </a:custGeom>
            <a:ln w="9527">
              <a:solidFill>
                <a:srgbClr val="175E5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8720201" y="2328306"/>
              <a:ext cx="142875" cy="57150"/>
            </a:xfrm>
            <a:custGeom>
              <a:avLst/>
              <a:gdLst/>
              <a:ahLst/>
              <a:cxnLst/>
              <a:rect l="l" t="t" r="r" b="b"/>
              <a:pathLst>
                <a:path w="142875" h="57150">
                  <a:moveTo>
                    <a:pt x="142875" y="0"/>
                  </a:moveTo>
                  <a:lnTo>
                    <a:pt x="0" y="0"/>
                  </a:lnTo>
                  <a:lnTo>
                    <a:pt x="0" y="57134"/>
                  </a:lnTo>
                  <a:lnTo>
                    <a:pt x="142875" y="57134"/>
                  </a:lnTo>
                  <a:lnTo>
                    <a:pt x="142875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8720201" y="2328306"/>
              <a:ext cx="142875" cy="57150"/>
            </a:xfrm>
            <a:custGeom>
              <a:avLst/>
              <a:gdLst/>
              <a:ahLst/>
              <a:cxnLst/>
              <a:rect l="l" t="t" r="r" b="b"/>
              <a:pathLst>
                <a:path w="142875" h="57150">
                  <a:moveTo>
                    <a:pt x="0" y="57134"/>
                  </a:moveTo>
                  <a:lnTo>
                    <a:pt x="142875" y="57134"/>
                  </a:lnTo>
                  <a:lnTo>
                    <a:pt x="142875" y="0"/>
                  </a:lnTo>
                  <a:lnTo>
                    <a:pt x="0" y="0"/>
                  </a:lnTo>
                  <a:lnTo>
                    <a:pt x="0" y="57134"/>
                  </a:lnTo>
                  <a:close/>
                </a:path>
              </a:pathLst>
            </a:custGeom>
            <a:ln w="9527">
              <a:solidFill>
                <a:srgbClr val="175E5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7143750" y="2428239"/>
              <a:ext cx="1713230" cy="76200"/>
            </a:xfrm>
            <a:custGeom>
              <a:avLst/>
              <a:gdLst/>
              <a:ahLst/>
              <a:cxnLst/>
              <a:rect l="l" t="t" r="r" b="b"/>
              <a:pathLst>
                <a:path w="1713229" h="76200">
                  <a:moveTo>
                    <a:pt x="76200" y="0"/>
                  </a:moveTo>
                  <a:lnTo>
                    <a:pt x="0" y="38100"/>
                  </a:lnTo>
                  <a:lnTo>
                    <a:pt x="76200" y="76200"/>
                  </a:lnTo>
                  <a:lnTo>
                    <a:pt x="76200" y="47625"/>
                  </a:lnTo>
                  <a:lnTo>
                    <a:pt x="63500" y="47625"/>
                  </a:lnTo>
                  <a:lnTo>
                    <a:pt x="63500" y="28575"/>
                  </a:lnTo>
                  <a:lnTo>
                    <a:pt x="76200" y="28575"/>
                  </a:lnTo>
                  <a:lnTo>
                    <a:pt x="76200" y="0"/>
                  </a:lnTo>
                  <a:close/>
                </a:path>
                <a:path w="1713229" h="76200">
                  <a:moveTo>
                    <a:pt x="1637029" y="0"/>
                  </a:moveTo>
                  <a:lnTo>
                    <a:pt x="1637029" y="76200"/>
                  </a:lnTo>
                  <a:lnTo>
                    <a:pt x="1694179" y="47625"/>
                  </a:lnTo>
                  <a:lnTo>
                    <a:pt x="1649729" y="47625"/>
                  </a:lnTo>
                  <a:lnTo>
                    <a:pt x="1649729" y="28575"/>
                  </a:lnTo>
                  <a:lnTo>
                    <a:pt x="1694179" y="28575"/>
                  </a:lnTo>
                  <a:lnTo>
                    <a:pt x="1637029" y="0"/>
                  </a:lnTo>
                  <a:close/>
                </a:path>
                <a:path w="1713229" h="76200">
                  <a:moveTo>
                    <a:pt x="76200" y="28575"/>
                  </a:moveTo>
                  <a:lnTo>
                    <a:pt x="63500" y="28575"/>
                  </a:lnTo>
                  <a:lnTo>
                    <a:pt x="63500" y="47625"/>
                  </a:lnTo>
                  <a:lnTo>
                    <a:pt x="76200" y="47625"/>
                  </a:lnTo>
                  <a:lnTo>
                    <a:pt x="76200" y="28575"/>
                  </a:lnTo>
                  <a:close/>
                </a:path>
                <a:path w="1713229" h="76200">
                  <a:moveTo>
                    <a:pt x="1637029" y="28575"/>
                  </a:moveTo>
                  <a:lnTo>
                    <a:pt x="76200" y="28575"/>
                  </a:lnTo>
                  <a:lnTo>
                    <a:pt x="76200" y="47625"/>
                  </a:lnTo>
                  <a:lnTo>
                    <a:pt x="1637029" y="47625"/>
                  </a:lnTo>
                  <a:lnTo>
                    <a:pt x="1637029" y="28575"/>
                  </a:lnTo>
                  <a:close/>
                </a:path>
                <a:path w="1713229" h="76200">
                  <a:moveTo>
                    <a:pt x="1694179" y="28575"/>
                  </a:moveTo>
                  <a:lnTo>
                    <a:pt x="1649729" y="28575"/>
                  </a:lnTo>
                  <a:lnTo>
                    <a:pt x="1649729" y="47625"/>
                  </a:lnTo>
                  <a:lnTo>
                    <a:pt x="1694179" y="47625"/>
                  </a:lnTo>
                  <a:lnTo>
                    <a:pt x="1713229" y="38100"/>
                  </a:lnTo>
                  <a:lnTo>
                    <a:pt x="1694179" y="28575"/>
                  </a:lnTo>
                  <a:close/>
                </a:path>
              </a:pathLst>
            </a:custGeom>
            <a:solidFill>
              <a:srgbClr val="175E5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1941797" y="4653572"/>
            <a:ext cx="301688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solidFill>
                  <a:srgbClr val="600058"/>
                </a:solidFill>
                <a:latin typeface="Calibri"/>
                <a:cs typeface="Calibri"/>
              </a:rPr>
              <a:t>concatenated</a:t>
            </a:r>
            <a:r>
              <a:rPr sz="1800" spc="-15" dirty="0">
                <a:solidFill>
                  <a:srgbClr val="600058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600058"/>
                </a:solidFill>
                <a:latin typeface="Calibri"/>
                <a:cs typeface="Calibri"/>
              </a:rPr>
              <a:t>word</a:t>
            </a:r>
            <a:r>
              <a:rPr sz="1800" spc="-10" dirty="0">
                <a:solidFill>
                  <a:srgbClr val="600058"/>
                </a:solidFill>
                <a:latin typeface="Calibri"/>
                <a:cs typeface="Calibri"/>
              </a:rPr>
              <a:t> embeddings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5903559" y="2905989"/>
            <a:ext cx="4210050" cy="3009900"/>
            <a:chOff x="5838822" y="2599563"/>
            <a:chExt cx="4210050" cy="3009900"/>
          </a:xfrm>
        </p:grpSpPr>
        <p:pic>
          <p:nvPicPr>
            <p:cNvPr id="38" name="object 3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34072" y="4608954"/>
              <a:ext cx="152405" cy="161803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43622" y="4608954"/>
              <a:ext cx="152405" cy="161803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343647" y="4608954"/>
              <a:ext cx="161930" cy="161803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553197" y="4608954"/>
              <a:ext cx="161930" cy="161803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5848349" y="4513707"/>
              <a:ext cx="4191000" cy="361950"/>
            </a:xfrm>
            <a:custGeom>
              <a:avLst/>
              <a:gdLst/>
              <a:ahLst/>
              <a:cxnLst/>
              <a:rect l="l" t="t" r="r" b="b"/>
              <a:pathLst>
                <a:path w="4191000" h="361950">
                  <a:moveTo>
                    <a:pt x="0" y="60325"/>
                  </a:moveTo>
                  <a:lnTo>
                    <a:pt x="4746" y="36808"/>
                  </a:lnTo>
                  <a:lnTo>
                    <a:pt x="17684" y="17637"/>
                  </a:lnTo>
                  <a:lnTo>
                    <a:pt x="36861" y="4728"/>
                  </a:lnTo>
                  <a:lnTo>
                    <a:pt x="60325" y="0"/>
                  </a:lnTo>
                  <a:lnTo>
                    <a:pt x="4130675" y="0"/>
                  </a:lnTo>
                  <a:lnTo>
                    <a:pt x="4154138" y="4728"/>
                  </a:lnTo>
                  <a:lnTo>
                    <a:pt x="4173315" y="17637"/>
                  </a:lnTo>
                  <a:lnTo>
                    <a:pt x="4186253" y="36808"/>
                  </a:lnTo>
                  <a:lnTo>
                    <a:pt x="4191000" y="60325"/>
                  </a:lnTo>
                  <a:lnTo>
                    <a:pt x="4191000" y="301498"/>
                  </a:lnTo>
                  <a:lnTo>
                    <a:pt x="4186253" y="324961"/>
                  </a:lnTo>
                  <a:lnTo>
                    <a:pt x="4173315" y="344138"/>
                  </a:lnTo>
                  <a:lnTo>
                    <a:pt x="4154138" y="357076"/>
                  </a:lnTo>
                  <a:lnTo>
                    <a:pt x="4130675" y="361823"/>
                  </a:lnTo>
                  <a:lnTo>
                    <a:pt x="60325" y="361823"/>
                  </a:lnTo>
                  <a:lnTo>
                    <a:pt x="36861" y="357076"/>
                  </a:lnTo>
                  <a:lnTo>
                    <a:pt x="17684" y="344138"/>
                  </a:lnTo>
                  <a:lnTo>
                    <a:pt x="4746" y="324961"/>
                  </a:lnTo>
                  <a:lnTo>
                    <a:pt x="0" y="301498"/>
                  </a:lnTo>
                  <a:lnTo>
                    <a:pt x="0" y="60325"/>
                  </a:lnTo>
                  <a:close/>
                </a:path>
              </a:pathLst>
            </a:custGeom>
            <a:ln w="19055">
              <a:solidFill>
                <a:srgbClr val="6000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3" name="object 4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81822" y="4608954"/>
              <a:ext cx="152405" cy="161803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191372" y="4608954"/>
              <a:ext cx="152405" cy="161803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391397" y="4608954"/>
              <a:ext cx="161930" cy="161803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00947" y="4608954"/>
              <a:ext cx="161930" cy="161803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067672" y="4608954"/>
              <a:ext cx="161930" cy="161803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77222" y="4608954"/>
              <a:ext cx="152405" cy="161803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486772" y="4608954"/>
              <a:ext cx="152405" cy="161803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686797" y="4608954"/>
              <a:ext cx="161930" cy="161803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43997" y="4608954"/>
              <a:ext cx="152405" cy="161803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353547" y="4608954"/>
              <a:ext cx="152405" cy="161803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553572" y="4608954"/>
              <a:ext cx="161930" cy="161803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763122" y="4608954"/>
              <a:ext cx="161930" cy="161803"/>
            </a:xfrm>
            <a:prstGeom prst="rect">
              <a:avLst/>
            </a:prstGeom>
          </p:spPr>
        </p:pic>
        <p:sp>
          <p:nvSpPr>
            <p:cNvPr id="55" name="object 55"/>
            <p:cNvSpPr/>
            <p:nvPr/>
          </p:nvSpPr>
          <p:spPr>
            <a:xfrm>
              <a:off x="6269228" y="3742308"/>
              <a:ext cx="3311525" cy="1866900"/>
            </a:xfrm>
            <a:custGeom>
              <a:avLst/>
              <a:gdLst/>
              <a:ahLst/>
              <a:cxnLst/>
              <a:rect l="l" t="t" r="r" b="b"/>
              <a:pathLst>
                <a:path w="3311525" h="1866900">
                  <a:moveTo>
                    <a:pt x="110744" y="1227963"/>
                  </a:moveTo>
                  <a:lnTo>
                    <a:pt x="108077" y="1223518"/>
                  </a:lnTo>
                  <a:lnTo>
                    <a:pt x="66332" y="1152017"/>
                  </a:lnTo>
                  <a:lnTo>
                    <a:pt x="55372" y="1133221"/>
                  </a:lnTo>
                  <a:lnTo>
                    <a:pt x="2667" y="1223518"/>
                  </a:lnTo>
                  <a:lnTo>
                    <a:pt x="0" y="1227963"/>
                  </a:lnTo>
                  <a:lnTo>
                    <a:pt x="1524" y="1233805"/>
                  </a:lnTo>
                  <a:lnTo>
                    <a:pt x="10668" y="1239139"/>
                  </a:lnTo>
                  <a:lnTo>
                    <a:pt x="16510" y="1237615"/>
                  </a:lnTo>
                  <a:lnTo>
                    <a:pt x="45847" y="1187323"/>
                  </a:lnTo>
                  <a:lnTo>
                    <a:pt x="45847" y="1866709"/>
                  </a:lnTo>
                  <a:lnTo>
                    <a:pt x="64897" y="1866709"/>
                  </a:lnTo>
                  <a:lnTo>
                    <a:pt x="64897" y="1187323"/>
                  </a:lnTo>
                  <a:lnTo>
                    <a:pt x="94234" y="1237615"/>
                  </a:lnTo>
                  <a:lnTo>
                    <a:pt x="100076" y="1239139"/>
                  </a:lnTo>
                  <a:lnTo>
                    <a:pt x="109220" y="1233805"/>
                  </a:lnTo>
                  <a:lnTo>
                    <a:pt x="110744" y="1227963"/>
                  </a:lnTo>
                  <a:close/>
                </a:path>
                <a:path w="3311525" h="1866900">
                  <a:moveTo>
                    <a:pt x="1148969" y="1227963"/>
                  </a:moveTo>
                  <a:lnTo>
                    <a:pt x="1146302" y="1223518"/>
                  </a:lnTo>
                  <a:lnTo>
                    <a:pt x="1104557" y="1152017"/>
                  </a:lnTo>
                  <a:lnTo>
                    <a:pt x="1093597" y="1133221"/>
                  </a:lnTo>
                  <a:lnTo>
                    <a:pt x="1040892" y="1223518"/>
                  </a:lnTo>
                  <a:lnTo>
                    <a:pt x="1038225" y="1227963"/>
                  </a:lnTo>
                  <a:lnTo>
                    <a:pt x="1039749" y="1233805"/>
                  </a:lnTo>
                  <a:lnTo>
                    <a:pt x="1048893" y="1239139"/>
                  </a:lnTo>
                  <a:lnTo>
                    <a:pt x="1054735" y="1237615"/>
                  </a:lnTo>
                  <a:lnTo>
                    <a:pt x="1084072" y="1187335"/>
                  </a:lnTo>
                  <a:lnTo>
                    <a:pt x="1084072" y="1866709"/>
                  </a:lnTo>
                  <a:lnTo>
                    <a:pt x="1103122" y="1866709"/>
                  </a:lnTo>
                  <a:lnTo>
                    <a:pt x="1103122" y="1187335"/>
                  </a:lnTo>
                  <a:lnTo>
                    <a:pt x="1132459" y="1237615"/>
                  </a:lnTo>
                  <a:lnTo>
                    <a:pt x="1138301" y="1239139"/>
                  </a:lnTo>
                  <a:lnTo>
                    <a:pt x="1147445" y="1233805"/>
                  </a:lnTo>
                  <a:lnTo>
                    <a:pt x="1148969" y="1227963"/>
                  </a:lnTo>
                  <a:close/>
                </a:path>
                <a:path w="3311525" h="1866900">
                  <a:moveTo>
                    <a:pt x="1731899" y="94996"/>
                  </a:moveTo>
                  <a:lnTo>
                    <a:pt x="1687753" y="18923"/>
                  </a:lnTo>
                  <a:lnTo>
                    <a:pt x="1676781" y="0"/>
                  </a:lnTo>
                  <a:lnTo>
                    <a:pt x="1623822" y="90170"/>
                  </a:lnTo>
                  <a:lnTo>
                    <a:pt x="1621155" y="94742"/>
                  </a:lnTo>
                  <a:lnTo>
                    <a:pt x="1622679" y="100584"/>
                  </a:lnTo>
                  <a:lnTo>
                    <a:pt x="1627251" y="103124"/>
                  </a:lnTo>
                  <a:lnTo>
                    <a:pt x="1631823" y="105791"/>
                  </a:lnTo>
                  <a:lnTo>
                    <a:pt x="1637665" y="104394"/>
                  </a:lnTo>
                  <a:lnTo>
                    <a:pt x="1667090" y="54152"/>
                  </a:lnTo>
                  <a:lnTo>
                    <a:pt x="1667192" y="37757"/>
                  </a:lnTo>
                  <a:lnTo>
                    <a:pt x="1667141" y="54152"/>
                  </a:lnTo>
                  <a:lnTo>
                    <a:pt x="1665097" y="764159"/>
                  </a:lnTo>
                  <a:lnTo>
                    <a:pt x="1684147" y="764159"/>
                  </a:lnTo>
                  <a:lnTo>
                    <a:pt x="1686052" y="106045"/>
                  </a:lnTo>
                  <a:lnTo>
                    <a:pt x="1686090" y="90170"/>
                  </a:lnTo>
                  <a:lnTo>
                    <a:pt x="1686191" y="54152"/>
                  </a:lnTo>
                  <a:lnTo>
                    <a:pt x="1712722" y="99949"/>
                  </a:lnTo>
                  <a:lnTo>
                    <a:pt x="1715312" y="104394"/>
                  </a:lnTo>
                  <a:lnTo>
                    <a:pt x="1715389" y="104521"/>
                  </a:lnTo>
                  <a:lnTo>
                    <a:pt x="1721231" y="106045"/>
                  </a:lnTo>
                  <a:lnTo>
                    <a:pt x="1725803" y="103505"/>
                  </a:lnTo>
                  <a:lnTo>
                    <a:pt x="1730375" y="100838"/>
                  </a:lnTo>
                  <a:lnTo>
                    <a:pt x="1731899" y="94996"/>
                  </a:lnTo>
                  <a:close/>
                </a:path>
                <a:path w="3311525" h="1866900">
                  <a:moveTo>
                    <a:pt x="2253869" y="1227963"/>
                  </a:moveTo>
                  <a:lnTo>
                    <a:pt x="2251202" y="1223518"/>
                  </a:lnTo>
                  <a:lnTo>
                    <a:pt x="2209457" y="1152017"/>
                  </a:lnTo>
                  <a:lnTo>
                    <a:pt x="2198497" y="1133221"/>
                  </a:lnTo>
                  <a:lnTo>
                    <a:pt x="2145792" y="1223518"/>
                  </a:lnTo>
                  <a:lnTo>
                    <a:pt x="2143125" y="1227963"/>
                  </a:lnTo>
                  <a:lnTo>
                    <a:pt x="2144649" y="1233805"/>
                  </a:lnTo>
                  <a:lnTo>
                    <a:pt x="2153793" y="1239139"/>
                  </a:lnTo>
                  <a:lnTo>
                    <a:pt x="2159635" y="1237615"/>
                  </a:lnTo>
                  <a:lnTo>
                    <a:pt x="2188972" y="1187335"/>
                  </a:lnTo>
                  <a:lnTo>
                    <a:pt x="2188972" y="1866709"/>
                  </a:lnTo>
                  <a:lnTo>
                    <a:pt x="2208022" y="1866709"/>
                  </a:lnTo>
                  <a:lnTo>
                    <a:pt x="2208022" y="1187335"/>
                  </a:lnTo>
                  <a:lnTo>
                    <a:pt x="2237359" y="1237615"/>
                  </a:lnTo>
                  <a:lnTo>
                    <a:pt x="2243201" y="1239139"/>
                  </a:lnTo>
                  <a:lnTo>
                    <a:pt x="2252345" y="1233805"/>
                  </a:lnTo>
                  <a:lnTo>
                    <a:pt x="2253869" y="1227963"/>
                  </a:lnTo>
                  <a:close/>
                </a:path>
                <a:path w="3311525" h="1866900">
                  <a:moveTo>
                    <a:pt x="3311144" y="1227963"/>
                  </a:moveTo>
                  <a:lnTo>
                    <a:pt x="3308477" y="1223518"/>
                  </a:lnTo>
                  <a:lnTo>
                    <a:pt x="3266732" y="1152017"/>
                  </a:lnTo>
                  <a:lnTo>
                    <a:pt x="3255772" y="1133221"/>
                  </a:lnTo>
                  <a:lnTo>
                    <a:pt x="3203067" y="1223518"/>
                  </a:lnTo>
                  <a:lnTo>
                    <a:pt x="3200400" y="1227963"/>
                  </a:lnTo>
                  <a:lnTo>
                    <a:pt x="3201924" y="1233805"/>
                  </a:lnTo>
                  <a:lnTo>
                    <a:pt x="3211068" y="1239139"/>
                  </a:lnTo>
                  <a:lnTo>
                    <a:pt x="3216910" y="1237615"/>
                  </a:lnTo>
                  <a:lnTo>
                    <a:pt x="3246247" y="1187335"/>
                  </a:lnTo>
                  <a:lnTo>
                    <a:pt x="3246247" y="1866709"/>
                  </a:lnTo>
                  <a:lnTo>
                    <a:pt x="3265297" y="1866709"/>
                  </a:lnTo>
                  <a:lnTo>
                    <a:pt x="3265297" y="1187335"/>
                  </a:lnTo>
                  <a:lnTo>
                    <a:pt x="3294634" y="1237615"/>
                  </a:lnTo>
                  <a:lnTo>
                    <a:pt x="3300476" y="1239139"/>
                  </a:lnTo>
                  <a:lnTo>
                    <a:pt x="3309620" y="1233805"/>
                  </a:lnTo>
                  <a:lnTo>
                    <a:pt x="3311144" y="1227963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6" name="object 5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724647" y="3475733"/>
              <a:ext cx="152405" cy="161930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934197" y="3475733"/>
              <a:ext cx="152405" cy="161930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134222" y="3475733"/>
              <a:ext cx="161930" cy="161930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343772" y="3475733"/>
              <a:ext cx="161930" cy="161930"/>
            </a:xfrm>
            <a:prstGeom prst="rect">
              <a:avLst/>
            </a:prstGeom>
          </p:spPr>
        </p:pic>
        <p:sp>
          <p:nvSpPr>
            <p:cNvPr id="60" name="object 60"/>
            <p:cNvSpPr/>
            <p:nvPr/>
          </p:nvSpPr>
          <p:spPr>
            <a:xfrm>
              <a:off x="6629399" y="3380486"/>
              <a:ext cx="2628900" cy="361950"/>
            </a:xfrm>
            <a:custGeom>
              <a:avLst/>
              <a:gdLst/>
              <a:ahLst/>
              <a:cxnLst/>
              <a:rect l="l" t="t" r="r" b="b"/>
              <a:pathLst>
                <a:path w="2628900" h="361950">
                  <a:moveTo>
                    <a:pt x="0" y="60325"/>
                  </a:moveTo>
                  <a:lnTo>
                    <a:pt x="4746" y="36861"/>
                  </a:lnTo>
                  <a:lnTo>
                    <a:pt x="17684" y="17684"/>
                  </a:lnTo>
                  <a:lnTo>
                    <a:pt x="36861" y="4746"/>
                  </a:lnTo>
                  <a:lnTo>
                    <a:pt x="60325" y="0"/>
                  </a:lnTo>
                  <a:lnTo>
                    <a:pt x="2568575" y="0"/>
                  </a:lnTo>
                  <a:lnTo>
                    <a:pt x="2592038" y="4746"/>
                  </a:lnTo>
                  <a:lnTo>
                    <a:pt x="2611215" y="17684"/>
                  </a:lnTo>
                  <a:lnTo>
                    <a:pt x="2624153" y="36861"/>
                  </a:lnTo>
                  <a:lnTo>
                    <a:pt x="2628900" y="60325"/>
                  </a:lnTo>
                  <a:lnTo>
                    <a:pt x="2628900" y="301497"/>
                  </a:lnTo>
                  <a:lnTo>
                    <a:pt x="2624153" y="325014"/>
                  </a:lnTo>
                  <a:lnTo>
                    <a:pt x="2611215" y="344185"/>
                  </a:lnTo>
                  <a:lnTo>
                    <a:pt x="2592038" y="357094"/>
                  </a:lnTo>
                  <a:lnTo>
                    <a:pt x="2568575" y="361822"/>
                  </a:lnTo>
                  <a:lnTo>
                    <a:pt x="60325" y="361822"/>
                  </a:lnTo>
                  <a:lnTo>
                    <a:pt x="36861" y="357094"/>
                  </a:lnTo>
                  <a:lnTo>
                    <a:pt x="17684" y="344185"/>
                  </a:lnTo>
                  <a:lnTo>
                    <a:pt x="4746" y="325014"/>
                  </a:lnTo>
                  <a:lnTo>
                    <a:pt x="0" y="301497"/>
                  </a:lnTo>
                  <a:lnTo>
                    <a:pt x="0" y="60325"/>
                  </a:lnTo>
                  <a:close/>
                </a:path>
              </a:pathLst>
            </a:custGeom>
            <a:ln w="19055">
              <a:solidFill>
                <a:srgbClr val="8B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1" name="object 6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553322" y="3475733"/>
              <a:ext cx="152405" cy="161930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762872" y="3475733"/>
              <a:ext cx="152405" cy="161930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962897" y="3475733"/>
              <a:ext cx="161930" cy="161930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172447" y="3475733"/>
              <a:ext cx="161930" cy="161930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381997" y="3475733"/>
              <a:ext cx="152405" cy="161930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591547" y="3475733"/>
              <a:ext cx="152405" cy="161930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791572" y="3475733"/>
              <a:ext cx="161930" cy="161930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001122" y="3475733"/>
              <a:ext cx="161930" cy="161930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972424" y="4008958"/>
              <a:ext cx="352425" cy="266623"/>
            </a:xfrm>
            <a:prstGeom prst="rect">
              <a:avLst/>
            </a:prstGeom>
          </p:spPr>
        </p:pic>
        <p:sp>
          <p:nvSpPr>
            <p:cNvPr id="70" name="object 70"/>
            <p:cNvSpPr/>
            <p:nvPr/>
          </p:nvSpPr>
          <p:spPr>
            <a:xfrm>
              <a:off x="7888477" y="2599563"/>
              <a:ext cx="111125" cy="784860"/>
            </a:xfrm>
            <a:custGeom>
              <a:avLst/>
              <a:gdLst/>
              <a:ahLst/>
              <a:cxnLst/>
              <a:rect l="l" t="t" r="r" b="b"/>
              <a:pathLst>
                <a:path w="111125" h="784860">
                  <a:moveTo>
                    <a:pt x="55372" y="37900"/>
                  </a:moveTo>
                  <a:lnTo>
                    <a:pt x="45847" y="54229"/>
                  </a:lnTo>
                  <a:lnTo>
                    <a:pt x="45847" y="784351"/>
                  </a:lnTo>
                  <a:lnTo>
                    <a:pt x="64897" y="784351"/>
                  </a:lnTo>
                  <a:lnTo>
                    <a:pt x="64897" y="54229"/>
                  </a:lnTo>
                  <a:lnTo>
                    <a:pt x="55372" y="37900"/>
                  </a:lnTo>
                  <a:close/>
                </a:path>
                <a:path w="111125" h="784860">
                  <a:moveTo>
                    <a:pt x="55372" y="0"/>
                  </a:moveTo>
                  <a:lnTo>
                    <a:pt x="0" y="94869"/>
                  </a:lnTo>
                  <a:lnTo>
                    <a:pt x="1524" y="100711"/>
                  </a:lnTo>
                  <a:lnTo>
                    <a:pt x="10668" y="106045"/>
                  </a:lnTo>
                  <a:lnTo>
                    <a:pt x="16510" y="104521"/>
                  </a:lnTo>
                  <a:lnTo>
                    <a:pt x="45847" y="54229"/>
                  </a:lnTo>
                  <a:lnTo>
                    <a:pt x="45847" y="18923"/>
                  </a:lnTo>
                  <a:lnTo>
                    <a:pt x="66417" y="18923"/>
                  </a:lnTo>
                  <a:lnTo>
                    <a:pt x="55372" y="0"/>
                  </a:lnTo>
                  <a:close/>
                </a:path>
                <a:path w="111125" h="784860">
                  <a:moveTo>
                    <a:pt x="66417" y="18923"/>
                  </a:moveTo>
                  <a:lnTo>
                    <a:pt x="64897" y="18923"/>
                  </a:lnTo>
                  <a:lnTo>
                    <a:pt x="64897" y="54229"/>
                  </a:lnTo>
                  <a:lnTo>
                    <a:pt x="94233" y="104521"/>
                  </a:lnTo>
                  <a:lnTo>
                    <a:pt x="100075" y="106045"/>
                  </a:lnTo>
                  <a:lnTo>
                    <a:pt x="109220" y="100711"/>
                  </a:lnTo>
                  <a:lnTo>
                    <a:pt x="110744" y="94869"/>
                  </a:lnTo>
                  <a:lnTo>
                    <a:pt x="66417" y="18923"/>
                  </a:lnTo>
                  <a:close/>
                </a:path>
                <a:path w="111125" h="784860">
                  <a:moveTo>
                    <a:pt x="64897" y="18923"/>
                  </a:moveTo>
                  <a:lnTo>
                    <a:pt x="45847" y="18923"/>
                  </a:lnTo>
                  <a:lnTo>
                    <a:pt x="45847" y="54229"/>
                  </a:lnTo>
                  <a:lnTo>
                    <a:pt x="55372" y="37900"/>
                  </a:lnTo>
                  <a:lnTo>
                    <a:pt x="47117" y="23749"/>
                  </a:lnTo>
                  <a:lnTo>
                    <a:pt x="64897" y="23749"/>
                  </a:lnTo>
                  <a:lnTo>
                    <a:pt x="64897" y="18923"/>
                  </a:lnTo>
                  <a:close/>
                </a:path>
                <a:path w="111125" h="784860">
                  <a:moveTo>
                    <a:pt x="64897" y="23749"/>
                  </a:moveTo>
                  <a:lnTo>
                    <a:pt x="63626" y="23749"/>
                  </a:lnTo>
                  <a:lnTo>
                    <a:pt x="55372" y="37900"/>
                  </a:lnTo>
                  <a:lnTo>
                    <a:pt x="64897" y="54229"/>
                  </a:lnTo>
                  <a:lnTo>
                    <a:pt x="64897" y="23749"/>
                  </a:lnTo>
                  <a:close/>
                </a:path>
                <a:path w="111125" h="784860">
                  <a:moveTo>
                    <a:pt x="63626" y="23749"/>
                  </a:moveTo>
                  <a:lnTo>
                    <a:pt x="47117" y="23749"/>
                  </a:lnTo>
                  <a:lnTo>
                    <a:pt x="55372" y="37900"/>
                  </a:lnTo>
                  <a:lnTo>
                    <a:pt x="63626" y="23749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1" name="object 7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017710" y="2891938"/>
              <a:ext cx="208881" cy="187824"/>
            </a:xfrm>
            <a:prstGeom prst="rect">
              <a:avLst/>
            </a:prstGeom>
          </p:spPr>
        </p:pic>
      </p:grpSp>
      <p:pic>
        <p:nvPicPr>
          <p:cNvPr id="72" name="object 72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954181" y="4993498"/>
            <a:ext cx="2470716" cy="298065"/>
          </a:xfrm>
          <a:prstGeom prst="rect">
            <a:avLst/>
          </a:prstGeom>
        </p:spPr>
      </p:pic>
      <p:sp>
        <p:nvSpPr>
          <p:cNvPr id="73" name="object 73"/>
          <p:cNvSpPr txBox="1"/>
          <p:nvPr/>
        </p:nvSpPr>
        <p:spPr>
          <a:xfrm>
            <a:off x="1941797" y="5872518"/>
            <a:ext cx="2499995" cy="3346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000" dirty="0">
                <a:latin typeface="Calibri"/>
                <a:cs typeface="Calibri"/>
              </a:rPr>
              <a:t>words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/</a:t>
            </a:r>
            <a:r>
              <a:rPr sz="2000" spc="20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one-</a:t>
            </a:r>
            <a:r>
              <a:rPr sz="2000" dirty="0">
                <a:latin typeface="Calibri"/>
                <a:cs typeface="Calibri"/>
              </a:rPr>
              <a:t>hot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vectors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74" name="object 74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6170262" y="6219914"/>
            <a:ext cx="438150" cy="323761"/>
          </a:xfrm>
          <a:prstGeom prst="rect">
            <a:avLst/>
          </a:prstGeom>
        </p:spPr>
      </p:pic>
      <p:pic>
        <p:nvPicPr>
          <p:cNvPr id="75" name="object 75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9380187" y="6219914"/>
            <a:ext cx="428625" cy="323761"/>
          </a:xfrm>
          <a:prstGeom prst="rect">
            <a:avLst/>
          </a:prstGeom>
        </p:spPr>
      </p:pic>
      <p:pic>
        <p:nvPicPr>
          <p:cNvPr id="76" name="object 76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8303862" y="6219914"/>
            <a:ext cx="438150" cy="323761"/>
          </a:xfrm>
          <a:prstGeom prst="rect">
            <a:avLst/>
          </a:prstGeom>
        </p:spPr>
      </p:pic>
      <p:pic>
        <p:nvPicPr>
          <p:cNvPr id="77" name="object 77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7198962" y="6219914"/>
            <a:ext cx="466725" cy="323761"/>
          </a:xfrm>
          <a:prstGeom prst="rect">
            <a:avLst/>
          </a:prstGeom>
        </p:spPr>
      </p:pic>
      <p:pic>
        <p:nvPicPr>
          <p:cNvPr id="78" name="object 78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1962263" y="6243038"/>
            <a:ext cx="2065716" cy="277513"/>
          </a:xfrm>
          <a:prstGeom prst="rect">
            <a:avLst/>
          </a:prstGeom>
        </p:spPr>
      </p:pic>
      <p:sp>
        <p:nvSpPr>
          <p:cNvPr id="79" name="object 79"/>
          <p:cNvSpPr txBox="1"/>
          <p:nvPr/>
        </p:nvSpPr>
        <p:spPr>
          <a:xfrm>
            <a:off x="1975706" y="3549053"/>
            <a:ext cx="118300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8B1515"/>
                </a:solidFill>
                <a:latin typeface="Calibri"/>
                <a:cs typeface="Calibri"/>
              </a:rPr>
              <a:t>hidden</a:t>
            </a:r>
            <a:r>
              <a:rPr sz="1800" spc="-20" dirty="0">
                <a:solidFill>
                  <a:srgbClr val="8B1515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8B1515"/>
                </a:solidFill>
                <a:latin typeface="Calibri"/>
                <a:cs typeface="Calibri"/>
              </a:rPr>
              <a:t>layer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80" name="object 80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1893537" y="3820236"/>
            <a:ext cx="2105025" cy="380898"/>
          </a:xfrm>
          <a:prstGeom prst="rect">
            <a:avLst/>
          </a:prstGeom>
        </p:spPr>
      </p:pic>
      <p:sp>
        <p:nvSpPr>
          <p:cNvPr id="81" name="object 81"/>
          <p:cNvSpPr txBox="1"/>
          <p:nvPr/>
        </p:nvSpPr>
        <p:spPr>
          <a:xfrm>
            <a:off x="7224743" y="2751493"/>
            <a:ext cx="112395" cy="24320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400" spc="-50" dirty="0">
                <a:solidFill>
                  <a:srgbClr val="175E53"/>
                </a:solidFill>
                <a:latin typeface="Calibri"/>
                <a:cs typeface="Calibri"/>
              </a:rPr>
              <a:t>a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82" name="object 82"/>
          <p:cNvSpPr txBox="1"/>
          <p:nvPr/>
        </p:nvSpPr>
        <p:spPr>
          <a:xfrm>
            <a:off x="8732105" y="2755303"/>
            <a:ext cx="283210" cy="24320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400" spc="-25" dirty="0">
                <a:solidFill>
                  <a:srgbClr val="175E53"/>
                </a:solidFill>
                <a:latin typeface="Calibri"/>
                <a:cs typeface="Calibri"/>
              </a:rPr>
              <a:t>zoo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83" name="object 83"/>
          <p:cNvSpPr txBox="1"/>
          <p:nvPr/>
        </p:nvSpPr>
        <p:spPr>
          <a:xfrm>
            <a:off x="1926557" y="2026958"/>
            <a:ext cx="179197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175E53"/>
                </a:solidFill>
                <a:latin typeface="Calibri"/>
                <a:cs typeface="Calibri"/>
              </a:rPr>
              <a:t>output</a:t>
            </a:r>
            <a:r>
              <a:rPr sz="1800" spc="-50" dirty="0">
                <a:solidFill>
                  <a:srgbClr val="175E53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175E53"/>
                </a:solidFill>
                <a:latin typeface="Calibri"/>
                <a:cs typeface="Calibri"/>
              </a:rPr>
              <a:t>distribution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84" name="object 84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1922650" y="2409604"/>
            <a:ext cx="3302351" cy="304292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05497" y="188845"/>
            <a:ext cx="10515600" cy="574644"/>
          </a:xfrm>
        </p:spPr>
        <p:txBody>
          <a:bodyPr vert="horz" wrap="square" lIns="0" tIns="16510" rIns="0" bIns="0" rtlCol="0">
            <a:spAutoFit/>
          </a:bodyPr>
          <a:lstStyle/>
          <a:p>
            <a:r>
              <a:rPr lang="en-US" sz="4000" dirty="0"/>
              <a:t>A fixed-window neural Language Model</a:t>
            </a:r>
          </a:p>
        </p:txBody>
      </p:sp>
      <p:sp>
        <p:nvSpPr>
          <p:cNvPr id="83" name="object 83"/>
          <p:cNvSpPr txBox="1">
            <a:spLocks noGrp="1"/>
          </p:cNvSpPr>
          <p:nvPr>
            <p:ph type="sldNum" sz="quarter" idx="4294967295"/>
          </p:nvPr>
        </p:nvSpPr>
        <p:spPr>
          <a:xfrm>
            <a:off x="0" y="6543675"/>
            <a:ext cx="279400" cy="2063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1450"/>
              </a:lnSpc>
            </a:pPr>
            <a:fld id="{81D60167-4931-47E6-BA6A-407CBD079E47}" type="slidenum">
              <a:rPr lang="en-US" altLang="ja-JP" spc="-50" smtClean="0"/>
              <a:pPr marL="38100">
                <a:lnSpc>
                  <a:spcPts val="1450"/>
                </a:lnSpc>
              </a:pPr>
              <a:t>25</a:t>
            </a:fld>
            <a:endParaRPr spc="-25" dirty="0"/>
          </a:p>
        </p:txBody>
      </p:sp>
      <p:sp>
        <p:nvSpPr>
          <p:cNvPr id="3" name="object 3"/>
          <p:cNvSpPr txBox="1"/>
          <p:nvPr/>
        </p:nvSpPr>
        <p:spPr>
          <a:xfrm>
            <a:off x="7081266" y="5796279"/>
            <a:ext cx="1664970" cy="3346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779780" algn="l"/>
              </a:tabLst>
            </a:pPr>
            <a:r>
              <a:rPr sz="2000" i="1" spc="-25" dirty="0">
                <a:latin typeface="Calibri"/>
                <a:cs typeface="Calibri"/>
              </a:rPr>
              <a:t>the</a:t>
            </a:r>
            <a:r>
              <a:rPr sz="2000" i="1" dirty="0">
                <a:latin typeface="Calibri"/>
                <a:cs typeface="Calibri"/>
              </a:rPr>
              <a:t>	</a:t>
            </a:r>
            <a:r>
              <a:rPr sz="2000" i="1" spc="-10" dirty="0">
                <a:latin typeface="Calibri"/>
                <a:cs typeface="Calibri"/>
              </a:rPr>
              <a:t>students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995409" y="5796279"/>
            <a:ext cx="787400" cy="3346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000" i="1" spc="-10" dirty="0">
                <a:latin typeface="Calibri"/>
                <a:cs typeface="Calibri"/>
              </a:rPr>
              <a:t>opened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222230" y="5796279"/>
            <a:ext cx="514350" cy="3346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000" i="1" spc="-10" dirty="0">
                <a:latin typeface="Calibri"/>
                <a:cs typeface="Calibri"/>
              </a:rPr>
              <a:t>their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877300" y="1493202"/>
            <a:ext cx="561975" cy="24320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400" i="1" spc="-10" dirty="0">
                <a:solidFill>
                  <a:srgbClr val="175E53"/>
                </a:solidFill>
                <a:latin typeface="Calibri"/>
                <a:cs typeface="Calibri"/>
              </a:rPr>
              <a:t>laptops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7886700" y="1556892"/>
            <a:ext cx="2100580" cy="1109980"/>
            <a:chOff x="7886700" y="1556892"/>
            <a:chExt cx="2100580" cy="1109980"/>
          </a:xfrm>
        </p:grpSpPr>
        <p:sp>
          <p:nvSpPr>
            <p:cNvPr id="8" name="object 8"/>
            <p:cNvSpPr/>
            <p:nvPr/>
          </p:nvSpPr>
          <p:spPr>
            <a:xfrm>
              <a:off x="8263254" y="1556892"/>
              <a:ext cx="76200" cy="288925"/>
            </a:xfrm>
            <a:custGeom>
              <a:avLst/>
              <a:gdLst/>
              <a:ahLst/>
              <a:cxnLst/>
              <a:rect l="l" t="t" r="r" b="b"/>
              <a:pathLst>
                <a:path w="76200" h="288925">
                  <a:moveTo>
                    <a:pt x="33379" y="212852"/>
                  </a:moveTo>
                  <a:lnTo>
                    <a:pt x="0" y="212852"/>
                  </a:lnTo>
                  <a:lnTo>
                    <a:pt x="38226" y="288925"/>
                  </a:lnTo>
                  <a:lnTo>
                    <a:pt x="69871" y="225425"/>
                  </a:lnTo>
                  <a:lnTo>
                    <a:pt x="33400" y="225425"/>
                  </a:lnTo>
                  <a:lnTo>
                    <a:pt x="33379" y="212852"/>
                  </a:lnTo>
                  <a:close/>
                </a:path>
                <a:path w="76200" h="288925">
                  <a:moveTo>
                    <a:pt x="42545" y="0"/>
                  </a:moveTo>
                  <a:lnTo>
                    <a:pt x="33020" y="0"/>
                  </a:lnTo>
                  <a:lnTo>
                    <a:pt x="33379" y="212852"/>
                  </a:lnTo>
                  <a:lnTo>
                    <a:pt x="33400" y="225425"/>
                  </a:lnTo>
                  <a:lnTo>
                    <a:pt x="42925" y="225425"/>
                  </a:lnTo>
                  <a:lnTo>
                    <a:pt x="42545" y="0"/>
                  </a:lnTo>
                  <a:close/>
                </a:path>
                <a:path w="76200" h="288925">
                  <a:moveTo>
                    <a:pt x="76136" y="212852"/>
                  </a:moveTo>
                  <a:lnTo>
                    <a:pt x="42904" y="212852"/>
                  </a:lnTo>
                  <a:lnTo>
                    <a:pt x="42925" y="225425"/>
                  </a:lnTo>
                  <a:lnTo>
                    <a:pt x="69871" y="225425"/>
                  </a:lnTo>
                  <a:lnTo>
                    <a:pt x="76136" y="212852"/>
                  </a:lnTo>
                  <a:close/>
                </a:path>
              </a:pathLst>
            </a:custGeom>
            <a:solidFill>
              <a:srgbClr val="175E5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20124" y="1795017"/>
              <a:ext cx="76326" cy="229235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7886700" y="2542539"/>
              <a:ext cx="2100580" cy="0"/>
            </a:xfrm>
            <a:custGeom>
              <a:avLst/>
              <a:gdLst/>
              <a:ahLst/>
              <a:cxnLst/>
              <a:rect l="l" t="t" r="r" b="b"/>
              <a:pathLst>
                <a:path w="2100579">
                  <a:moveTo>
                    <a:pt x="0" y="0"/>
                  </a:moveTo>
                  <a:lnTo>
                    <a:pt x="2100579" y="0"/>
                  </a:lnTo>
                </a:path>
              </a:pathLst>
            </a:custGeom>
            <a:ln w="19055">
              <a:solidFill>
                <a:srgbClr val="175E5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8082026" y="2461535"/>
              <a:ext cx="142875" cy="85725"/>
            </a:xfrm>
            <a:custGeom>
              <a:avLst/>
              <a:gdLst/>
              <a:ahLst/>
              <a:cxnLst/>
              <a:rect l="l" t="t" r="r" b="b"/>
              <a:pathLst>
                <a:path w="142875" h="85725">
                  <a:moveTo>
                    <a:pt x="142875" y="0"/>
                  </a:moveTo>
                  <a:lnTo>
                    <a:pt x="0" y="0"/>
                  </a:lnTo>
                  <a:lnTo>
                    <a:pt x="0" y="85703"/>
                  </a:lnTo>
                  <a:lnTo>
                    <a:pt x="142875" y="85703"/>
                  </a:lnTo>
                  <a:lnTo>
                    <a:pt x="142875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082026" y="2461535"/>
              <a:ext cx="142875" cy="85725"/>
            </a:xfrm>
            <a:custGeom>
              <a:avLst/>
              <a:gdLst/>
              <a:ahLst/>
              <a:cxnLst/>
              <a:rect l="l" t="t" r="r" b="b"/>
              <a:pathLst>
                <a:path w="142875" h="85725">
                  <a:moveTo>
                    <a:pt x="0" y="85703"/>
                  </a:moveTo>
                  <a:lnTo>
                    <a:pt x="142875" y="85703"/>
                  </a:lnTo>
                  <a:lnTo>
                    <a:pt x="142875" y="0"/>
                  </a:lnTo>
                  <a:lnTo>
                    <a:pt x="0" y="0"/>
                  </a:lnTo>
                  <a:lnTo>
                    <a:pt x="0" y="85703"/>
                  </a:lnTo>
                  <a:close/>
                </a:path>
              </a:pathLst>
            </a:custGeom>
            <a:ln w="9527">
              <a:solidFill>
                <a:srgbClr val="175E5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8224900" y="1842566"/>
              <a:ext cx="142875" cy="704850"/>
            </a:xfrm>
            <a:custGeom>
              <a:avLst/>
              <a:gdLst/>
              <a:ahLst/>
              <a:cxnLst/>
              <a:rect l="l" t="t" r="r" b="b"/>
              <a:pathLst>
                <a:path w="142875" h="704850">
                  <a:moveTo>
                    <a:pt x="142875" y="0"/>
                  </a:moveTo>
                  <a:lnTo>
                    <a:pt x="0" y="0"/>
                  </a:lnTo>
                  <a:lnTo>
                    <a:pt x="0" y="704672"/>
                  </a:lnTo>
                  <a:lnTo>
                    <a:pt x="142875" y="704672"/>
                  </a:lnTo>
                  <a:lnTo>
                    <a:pt x="142875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8224900" y="1842566"/>
              <a:ext cx="142875" cy="704850"/>
            </a:xfrm>
            <a:custGeom>
              <a:avLst/>
              <a:gdLst/>
              <a:ahLst/>
              <a:cxnLst/>
              <a:rect l="l" t="t" r="r" b="b"/>
              <a:pathLst>
                <a:path w="142875" h="704850">
                  <a:moveTo>
                    <a:pt x="0" y="704672"/>
                  </a:moveTo>
                  <a:lnTo>
                    <a:pt x="142875" y="704672"/>
                  </a:lnTo>
                  <a:lnTo>
                    <a:pt x="142875" y="0"/>
                  </a:lnTo>
                  <a:lnTo>
                    <a:pt x="0" y="0"/>
                  </a:lnTo>
                  <a:lnTo>
                    <a:pt x="0" y="704672"/>
                  </a:lnTo>
                  <a:close/>
                </a:path>
              </a:pathLst>
            </a:custGeom>
            <a:ln w="9527">
              <a:solidFill>
                <a:srgbClr val="175E5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8367648" y="2366314"/>
              <a:ext cx="142875" cy="180975"/>
            </a:xfrm>
            <a:custGeom>
              <a:avLst/>
              <a:gdLst/>
              <a:ahLst/>
              <a:cxnLst/>
              <a:rect l="l" t="t" r="r" b="b"/>
              <a:pathLst>
                <a:path w="142875" h="180975">
                  <a:moveTo>
                    <a:pt x="142875" y="0"/>
                  </a:moveTo>
                  <a:lnTo>
                    <a:pt x="0" y="0"/>
                  </a:lnTo>
                  <a:lnTo>
                    <a:pt x="0" y="180924"/>
                  </a:lnTo>
                  <a:lnTo>
                    <a:pt x="142875" y="180924"/>
                  </a:lnTo>
                  <a:lnTo>
                    <a:pt x="142875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8367648" y="2366314"/>
              <a:ext cx="142875" cy="180975"/>
            </a:xfrm>
            <a:custGeom>
              <a:avLst/>
              <a:gdLst/>
              <a:ahLst/>
              <a:cxnLst/>
              <a:rect l="l" t="t" r="r" b="b"/>
              <a:pathLst>
                <a:path w="142875" h="180975">
                  <a:moveTo>
                    <a:pt x="0" y="180924"/>
                  </a:moveTo>
                  <a:lnTo>
                    <a:pt x="142875" y="180924"/>
                  </a:lnTo>
                  <a:lnTo>
                    <a:pt x="142875" y="0"/>
                  </a:lnTo>
                  <a:lnTo>
                    <a:pt x="0" y="0"/>
                  </a:lnTo>
                  <a:lnTo>
                    <a:pt x="0" y="180924"/>
                  </a:lnTo>
                  <a:close/>
                </a:path>
              </a:pathLst>
            </a:custGeom>
            <a:ln w="9527">
              <a:solidFill>
                <a:srgbClr val="175E5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8510651" y="2261565"/>
              <a:ext cx="142875" cy="285750"/>
            </a:xfrm>
            <a:custGeom>
              <a:avLst/>
              <a:gdLst/>
              <a:ahLst/>
              <a:cxnLst/>
              <a:rect l="l" t="t" r="r" b="b"/>
              <a:pathLst>
                <a:path w="142875" h="285750">
                  <a:moveTo>
                    <a:pt x="142875" y="0"/>
                  </a:moveTo>
                  <a:lnTo>
                    <a:pt x="0" y="0"/>
                  </a:lnTo>
                  <a:lnTo>
                    <a:pt x="0" y="285673"/>
                  </a:lnTo>
                  <a:lnTo>
                    <a:pt x="142875" y="285673"/>
                  </a:lnTo>
                  <a:lnTo>
                    <a:pt x="142875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8510651" y="2261565"/>
              <a:ext cx="142875" cy="285750"/>
            </a:xfrm>
            <a:custGeom>
              <a:avLst/>
              <a:gdLst/>
              <a:ahLst/>
              <a:cxnLst/>
              <a:rect l="l" t="t" r="r" b="b"/>
              <a:pathLst>
                <a:path w="142875" h="285750">
                  <a:moveTo>
                    <a:pt x="0" y="285673"/>
                  </a:moveTo>
                  <a:lnTo>
                    <a:pt x="142875" y="285673"/>
                  </a:lnTo>
                  <a:lnTo>
                    <a:pt x="142875" y="0"/>
                  </a:lnTo>
                  <a:lnTo>
                    <a:pt x="0" y="0"/>
                  </a:lnTo>
                  <a:lnTo>
                    <a:pt x="0" y="285673"/>
                  </a:lnTo>
                  <a:close/>
                </a:path>
              </a:pathLst>
            </a:custGeom>
            <a:ln w="9527">
              <a:solidFill>
                <a:srgbClr val="175E5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8653526" y="2461535"/>
              <a:ext cx="142875" cy="85725"/>
            </a:xfrm>
            <a:custGeom>
              <a:avLst/>
              <a:gdLst/>
              <a:ahLst/>
              <a:cxnLst/>
              <a:rect l="l" t="t" r="r" b="b"/>
              <a:pathLst>
                <a:path w="142875" h="85725">
                  <a:moveTo>
                    <a:pt x="142875" y="0"/>
                  </a:moveTo>
                  <a:lnTo>
                    <a:pt x="0" y="0"/>
                  </a:lnTo>
                  <a:lnTo>
                    <a:pt x="0" y="85703"/>
                  </a:lnTo>
                  <a:lnTo>
                    <a:pt x="142875" y="85703"/>
                  </a:lnTo>
                  <a:lnTo>
                    <a:pt x="142875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8653526" y="2461535"/>
              <a:ext cx="142875" cy="85725"/>
            </a:xfrm>
            <a:custGeom>
              <a:avLst/>
              <a:gdLst/>
              <a:ahLst/>
              <a:cxnLst/>
              <a:rect l="l" t="t" r="r" b="b"/>
              <a:pathLst>
                <a:path w="142875" h="85725">
                  <a:moveTo>
                    <a:pt x="0" y="85703"/>
                  </a:moveTo>
                  <a:lnTo>
                    <a:pt x="142875" y="85703"/>
                  </a:lnTo>
                  <a:lnTo>
                    <a:pt x="142875" y="0"/>
                  </a:lnTo>
                  <a:lnTo>
                    <a:pt x="0" y="0"/>
                  </a:lnTo>
                  <a:lnTo>
                    <a:pt x="0" y="85703"/>
                  </a:lnTo>
                  <a:close/>
                </a:path>
              </a:pathLst>
            </a:custGeom>
            <a:ln w="9527">
              <a:solidFill>
                <a:srgbClr val="175E5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8796400" y="2232990"/>
              <a:ext cx="142875" cy="314325"/>
            </a:xfrm>
            <a:custGeom>
              <a:avLst/>
              <a:gdLst/>
              <a:ahLst/>
              <a:cxnLst/>
              <a:rect l="l" t="t" r="r" b="b"/>
              <a:pathLst>
                <a:path w="142875" h="314325">
                  <a:moveTo>
                    <a:pt x="142875" y="0"/>
                  </a:moveTo>
                  <a:lnTo>
                    <a:pt x="0" y="0"/>
                  </a:lnTo>
                  <a:lnTo>
                    <a:pt x="0" y="314248"/>
                  </a:lnTo>
                  <a:lnTo>
                    <a:pt x="142875" y="314248"/>
                  </a:lnTo>
                  <a:lnTo>
                    <a:pt x="142875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8796400" y="2232990"/>
              <a:ext cx="142875" cy="314325"/>
            </a:xfrm>
            <a:custGeom>
              <a:avLst/>
              <a:gdLst/>
              <a:ahLst/>
              <a:cxnLst/>
              <a:rect l="l" t="t" r="r" b="b"/>
              <a:pathLst>
                <a:path w="142875" h="314325">
                  <a:moveTo>
                    <a:pt x="0" y="314248"/>
                  </a:moveTo>
                  <a:lnTo>
                    <a:pt x="142875" y="314248"/>
                  </a:lnTo>
                  <a:lnTo>
                    <a:pt x="142875" y="0"/>
                  </a:lnTo>
                  <a:lnTo>
                    <a:pt x="0" y="0"/>
                  </a:lnTo>
                  <a:lnTo>
                    <a:pt x="0" y="314248"/>
                  </a:lnTo>
                  <a:close/>
                </a:path>
              </a:pathLst>
            </a:custGeom>
            <a:ln w="9527">
              <a:solidFill>
                <a:srgbClr val="175E5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8939275" y="2261565"/>
              <a:ext cx="142875" cy="285750"/>
            </a:xfrm>
            <a:custGeom>
              <a:avLst/>
              <a:gdLst/>
              <a:ahLst/>
              <a:cxnLst/>
              <a:rect l="l" t="t" r="r" b="b"/>
              <a:pathLst>
                <a:path w="142875" h="285750">
                  <a:moveTo>
                    <a:pt x="142875" y="0"/>
                  </a:moveTo>
                  <a:lnTo>
                    <a:pt x="0" y="0"/>
                  </a:lnTo>
                  <a:lnTo>
                    <a:pt x="0" y="285673"/>
                  </a:lnTo>
                  <a:lnTo>
                    <a:pt x="142875" y="285673"/>
                  </a:lnTo>
                  <a:lnTo>
                    <a:pt x="142875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8939275" y="2261565"/>
              <a:ext cx="142875" cy="285750"/>
            </a:xfrm>
            <a:custGeom>
              <a:avLst/>
              <a:gdLst/>
              <a:ahLst/>
              <a:cxnLst/>
              <a:rect l="l" t="t" r="r" b="b"/>
              <a:pathLst>
                <a:path w="142875" h="285750">
                  <a:moveTo>
                    <a:pt x="0" y="285673"/>
                  </a:moveTo>
                  <a:lnTo>
                    <a:pt x="142875" y="285673"/>
                  </a:lnTo>
                  <a:lnTo>
                    <a:pt x="142875" y="0"/>
                  </a:lnTo>
                  <a:lnTo>
                    <a:pt x="0" y="0"/>
                  </a:lnTo>
                  <a:lnTo>
                    <a:pt x="0" y="285673"/>
                  </a:lnTo>
                  <a:close/>
                </a:path>
              </a:pathLst>
            </a:custGeom>
            <a:ln w="9527">
              <a:solidFill>
                <a:srgbClr val="175E5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9082024" y="2023503"/>
              <a:ext cx="142875" cy="523875"/>
            </a:xfrm>
            <a:custGeom>
              <a:avLst/>
              <a:gdLst/>
              <a:ahLst/>
              <a:cxnLst/>
              <a:rect l="l" t="t" r="r" b="b"/>
              <a:pathLst>
                <a:path w="142875" h="523875">
                  <a:moveTo>
                    <a:pt x="142875" y="0"/>
                  </a:moveTo>
                  <a:lnTo>
                    <a:pt x="0" y="0"/>
                  </a:lnTo>
                  <a:lnTo>
                    <a:pt x="0" y="523735"/>
                  </a:lnTo>
                  <a:lnTo>
                    <a:pt x="142875" y="523735"/>
                  </a:lnTo>
                  <a:lnTo>
                    <a:pt x="142875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9082024" y="2023503"/>
              <a:ext cx="142875" cy="523875"/>
            </a:xfrm>
            <a:custGeom>
              <a:avLst/>
              <a:gdLst/>
              <a:ahLst/>
              <a:cxnLst/>
              <a:rect l="l" t="t" r="r" b="b"/>
              <a:pathLst>
                <a:path w="142875" h="523875">
                  <a:moveTo>
                    <a:pt x="0" y="523735"/>
                  </a:moveTo>
                  <a:lnTo>
                    <a:pt x="142875" y="523735"/>
                  </a:lnTo>
                  <a:lnTo>
                    <a:pt x="142875" y="0"/>
                  </a:lnTo>
                  <a:lnTo>
                    <a:pt x="0" y="0"/>
                  </a:lnTo>
                  <a:lnTo>
                    <a:pt x="0" y="523735"/>
                  </a:lnTo>
                  <a:close/>
                </a:path>
              </a:pathLst>
            </a:custGeom>
            <a:ln w="9527">
              <a:solidFill>
                <a:srgbClr val="175E5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9225025" y="2413927"/>
              <a:ext cx="142875" cy="133350"/>
            </a:xfrm>
            <a:custGeom>
              <a:avLst/>
              <a:gdLst/>
              <a:ahLst/>
              <a:cxnLst/>
              <a:rect l="l" t="t" r="r" b="b"/>
              <a:pathLst>
                <a:path w="142875" h="133350">
                  <a:moveTo>
                    <a:pt x="142875" y="0"/>
                  </a:moveTo>
                  <a:lnTo>
                    <a:pt x="0" y="0"/>
                  </a:lnTo>
                  <a:lnTo>
                    <a:pt x="0" y="133311"/>
                  </a:lnTo>
                  <a:lnTo>
                    <a:pt x="142875" y="133311"/>
                  </a:lnTo>
                  <a:lnTo>
                    <a:pt x="142875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9225025" y="2413927"/>
              <a:ext cx="142875" cy="133350"/>
            </a:xfrm>
            <a:custGeom>
              <a:avLst/>
              <a:gdLst/>
              <a:ahLst/>
              <a:cxnLst/>
              <a:rect l="l" t="t" r="r" b="b"/>
              <a:pathLst>
                <a:path w="142875" h="133350">
                  <a:moveTo>
                    <a:pt x="0" y="133311"/>
                  </a:moveTo>
                  <a:lnTo>
                    <a:pt x="142875" y="133311"/>
                  </a:lnTo>
                  <a:lnTo>
                    <a:pt x="142875" y="0"/>
                  </a:lnTo>
                  <a:lnTo>
                    <a:pt x="0" y="0"/>
                  </a:lnTo>
                  <a:lnTo>
                    <a:pt x="0" y="133311"/>
                  </a:lnTo>
                  <a:close/>
                </a:path>
              </a:pathLst>
            </a:custGeom>
            <a:ln w="9527">
              <a:solidFill>
                <a:srgbClr val="175E5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9367900" y="2309177"/>
              <a:ext cx="142875" cy="238125"/>
            </a:xfrm>
            <a:custGeom>
              <a:avLst/>
              <a:gdLst/>
              <a:ahLst/>
              <a:cxnLst/>
              <a:rect l="l" t="t" r="r" b="b"/>
              <a:pathLst>
                <a:path w="142875" h="238125">
                  <a:moveTo>
                    <a:pt x="142875" y="0"/>
                  </a:moveTo>
                  <a:lnTo>
                    <a:pt x="0" y="0"/>
                  </a:lnTo>
                  <a:lnTo>
                    <a:pt x="0" y="238061"/>
                  </a:lnTo>
                  <a:lnTo>
                    <a:pt x="142875" y="238061"/>
                  </a:lnTo>
                  <a:lnTo>
                    <a:pt x="142875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9367900" y="2309177"/>
              <a:ext cx="142875" cy="238125"/>
            </a:xfrm>
            <a:custGeom>
              <a:avLst/>
              <a:gdLst/>
              <a:ahLst/>
              <a:cxnLst/>
              <a:rect l="l" t="t" r="r" b="b"/>
              <a:pathLst>
                <a:path w="142875" h="238125">
                  <a:moveTo>
                    <a:pt x="0" y="238061"/>
                  </a:moveTo>
                  <a:lnTo>
                    <a:pt x="142875" y="238061"/>
                  </a:lnTo>
                  <a:lnTo>
                    <a:pt x="142875" y="0"/>
                  </a:lnTo>
                  <a:lnTo>
                    <a:pt x="0" y="0"/>
                  </a:lnTo>
                  <a:lnTo>
                    <a:pt x="0" y="238061"/>
                  </a:lnTo>
                  <a:close/>
                </a:path>
              </a:pathLst>
            </a:custGeom>
            <a:ln w="9527">
              <a:solidFill>
                <a:srgbClr val="175E5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9510775" y="2223477"/>
              <a:ext cx="142875" cy="323850"/>
            </a:xfrm>
            <a:custGeom>
              <a:avLst/>
              <a:gdLst/>
              <a:ahLst/>
              <a:cxnLst/>
              <a:rect l="l" t="t" r="r" b="b"/>
              <a:pathLst>
                <a:path w="142875" h="323850">
                  <a:moveTo>
                    <a:pt x="142875" y="0"/>
                  </a:moveTo>
                  <a:lnTo>
                    <a:pt x="0" y="0"/>
                  </a:lnTo>
                  <a:lnTo>
                    <a:pt x="0" y="323761"/>
                  </a:lnTo>
                  <a:lnTo>
                    <a:pt x="142875" y="323761"/>
                  </a:lnTo>
                  <a:lnTo>
                    <a:pt x="142875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9510775" y="2223477"/>
              <a:ext cx="142875" cy="323850"/>
            </a:xfrm>
            <a:custGeom>
              <a:avLst/>
              <a:gdLst/>
              <a:ahLst/>
              <a:cxnLst/>
              <a:rect l="l" t="t" r="r" b="b"/>
              <a:pathLst>
                <a:path w="142875" h="323850">
                  <a:moveTo>
                    <a:pt x="0" y="323761"/>
                  </a:moveTo>
                  <a:lnTo>
                    <a:pt x="142875" y="323761"/>
                  </a:lnTo>
                  <a:lnTo>
                    <a:pt x="142875" y="0"/>
                  </a:lnTo>
                  <a:lnTo>
                    <a:pt x="0" y="0"/>
                  </a:lnTo>
                  <a:lnTo>
                    <a:pt x="0" y="323761"/>
                  </a:lnTo>
                  <a:close/>
                </a:path>
              </a:pathLst>
            </a:custGeom>
            <a:ln w="9527">
              <a:solidFill>
                <a:srgbClr val="175E5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9653651" y="2490104"/>
              <a:ext cx="142875" cy="57150"/>
            </a:xfrm>
            <a:custGeom>
              <a:avLst/>
              <a:gdLst/>
              <a:ahLst/>
              <a:cxnLst/>
              <a:rect l="l" t="t" r="r" b="b"/>
              <a:pathLst>
                <a:path w="142875" h="57150">
                  <a:moveTo>
                    <a:pt x="142875" y="0"/>
                  </a:moveTo>
                  <a:lnTo>
                    <a:pt x="0" y="0"/>
                  </a:lnTo>
                  <a:lnTo>
                    <a:pt x="0" y="57134"/>
                  </a:lnTo>
                  <a:lnTo>
                    <a:pt x="142875" y="57134"/>
                  </a:lnTo>
                  <a:lnTo>
                    <a:pt x="142875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9653651" y="2490104"/>
              <a:ext cx="142875" cy="57150"/>
            </a:xfrm>
            <a:custGeom>
              <a:avLst/>
              <a:gdLst/>
              <a:ahLst/>
              <a:cxnLst/>
              <a:rect l="l" t="t" r="r" b="b"/>
              <a:pathLst>
                <a:path w="142875" h="57150">
                  <a:moveTo>
                    <a:pt x="0" y="57134"/>
                  </a:moveTo>
                  <a:lnTo>
                    <a:pt x="142875" y="57134"/>
                  </a:lnTo>
                  <a:lnTo>
                    <a:pt x="142875" y="0"/>
                  </a:lnTo>
                  <a:lnTo>
                    <a:pt x="0" y="0"/>
                  </a:lnTo>
                  <a:lnTo>
                    <a:pt x="0" y="57134"/>
                  </a:lnTo>
                  <a:close/>
                </a:path>
              </a:pathLst>
            </a:custGeom>
            <a:ln w="9527">
              <a:solidFill>
                <a:srgbClr val="175E5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8077200" y="2590164"/>
              <a:ext cx="1713230" cy="76200"/>
            </a:xfrm>
            <a:custGeom>
              <a:avLst/>
              <a:gdLst/>
              <a:ahLst/>
              <a:cxnLst/>
              <a:rect l="l" t="t" r="r" b="b"/>
              <a:pathLst>
                <a:path w="1713229" h="76200">
                  <a:moveTo>
                    <a:pt x="76200" y="0"/>
                  </a:moveTo>
                  <a:lnTo>
                    <a:pt x="0" y="38100"/>
                  </a:lnTo>
                  <a:lnTo>
                    <a:pt x="76200" y="76200"/>
                  </a:lnTo>
                  <a:lnTo>
                    <a:pt x="76200" y="47625"/>
                  </a:lnTo>
                  <a:lnTo>
                    <a:pt x="63500" y="47625"/>
                  </a:lnTo>
                  <a:lnTo>
                    <a:pt x="63500" y="28575"/>
                  </a:lnTo>
                  <a:lnTo>
                    <a:pt x="76200" y="28575"/>
                  </a:lnTo>
                  <a:lnTo>
                    <a:pt x="76200" y="0"/>
                  </a:lnTo>
                  <a:close/>
                </a:path>
                <a:path w="1713229" h="76200">
                  <a:moveTo>
                    <a:pt x="1637029" y="0"/>
                  </a:moveTo>
                  <a:lnTo>
                    <a:pt x="1637029" y="76200"/>
                  </a:lnTo>
                  <a:lnTo>
                    <a:pt x="1694179" y="47625"/>
                  </a:lnTo>
                  <a:lnTo>
                    <a:pt x="1649729" y="47625"/>
                  </a:lnTo>
                  <a:lnTo>
                    <a:pt x="1649729" y="28575"/>
                  </a:lnTo>
                  <a:lnTo>
                    <a:pt x="1694179" y="28575"/>
                  </a:lnTo>
                  <a:lnTo>
                    <a:pt x="1637029" y="0"/>
                  </a:lnTo>
                  <a:close/>
                </a:path>
                <a:path w="1713229" h="76200">
                  <a:moveTo>
                    <a:pt x="76200" y="28575"/>
                  </a:moveTo>
                  <a:lnTo>
                    <a:pt x="63500" y="28575"/>
                  </a:lnTo>
                  <a:lnTo>
                    <a:pt x="63500" y="47625"/>
                  </a:lnTo>
                  <a:lnTo>
                    <a:pt x="76200" y="47625"/>
                  </a:lnTo>
                  <a:lnTo>
                    <a:pt x="76200" y="28575"/>
                  </a:lnTo>
                  <a:close/>
                </a:path>
                <a:path w="1713229" h="76200">
                  <a:moveTo>
                    <a:pt x="1637029" y="28575"/>
                  </a:moveTo>
                  <a:lnTo>
                    <a:pt x="76200" y="28575"/>
                  </a:lnTo>
                  <a:lnTo>
                    <a:pt x="76200" y="47625"/>
                  </a:lnTo>
                  <a:lnTo>
                    <a:pt x="1637029" y="47625"/>
                  </a:lnTo>
                  <a:lnTo>
                    <a:pt x="1637029" y="28575"/>
                  </a:lnTo>
                  <a:close/>
                </a:path>
                <a:path w="1713229" h="76200">
                  <a:moveTo>
                    <a:pt x="1694179" y="28575"/>
                  </a:moveTo>
                  <a:lnTo>
                    <a:pt x="1649729" y="28575"/>
                  </a:lnTo>
                  <a:lnTo>
                    <a:pt x="1649729" y="47625"/>
                  </a:lnTo>
                  <a:lnTo>
                    <a:pt x="1694179" y="47625"/>
                  </a:lnTo>
                  <a:lnTo>
                    <a:pt x="1713229" y="38100"/>
                  </a:lnTo>
                  <a:lnTo>
                    <a:pt x="1694179" y="28575"/>
                  </a:lnTo>
                  <a:close/>
                </a:path>
              </a:pathLst>
            </a:custGeom>
            <a:solidFill>
              <a:srgbClr val="175E5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6" name="object 36"/>
          <p:cNvGrpSpPr/>
          <p:nvPr/>
        </p:nvGrpSpPr>
        <p:grpSpPr>
          <a:xfrm>
            <a:off x="6772272" y="2761488"/>
            <a:ext cx="4210050" cy="3019425"/>
            <a:chOff x="6772272" y="2761488"/>
            <a:chExt cx="4210050" cy="3019425"/>
          </a:xfrm>
        </p:grpSpPr>
        <p:sp>
          <p:nvSpPr>
            <p:cNvPr id="37" name="object 37"/>
            <p:cNvSpPr/>
            <p:nvPr/>
          </p:nvSpPr>
          <p:spPr>
            <a:xfrm>
              <a:off x="8823833" y="3913759"/>
              <a:ext cx="111125" cy="764540"/>
            </a:xfrm>
            <a:custGeom>
              <a:avLst/>
              <a:gdLst/>
              <a:ahLst/>
              <a:cxnLst/>
              <a:rect l="l" t="t" r="r" b="b"/>
              <a:pathLst>
                <a:path w="111125" h="764539">
                  <a:moveTo>
                    <a:pt x="55514" y="37686"/>
                  </a:moveTo>
                  <a:lnTo>
                    <a:pt x="45999" y="53929"/>
                  </a:lnTo>
                  <a:lnTo>
                    <a:pt x="43941" y="764159"/>
                  </a:lnTo>
                  <a:lnTo>
                    <a:pt x="62992" y="764159"/>
                  </a:lnTo>
                  <a:lnTo>
                    <a:pt x="64898" y="106045"/>
                  </a:lnTo>
                  <a:lnTo>
                    <a:pt x="64944" y="90170"/>
                  </a:lnTo>
                  <a:lnTo>
                    <a:pt x="65048" y="54152"/>
                  </a:lnTo>
                  <a:lnTo>
                    <a:pt x="55514" y="37686"/>
                  </a:lnTo>
                  <a:close/>
                </a:path>
                <a:path w="111125" h="764539">
                  <a:moveTo>
                    <a:pt x="66602" y="18923"/>
                  </a:moveTo>
                  <a:lnTo>
                    <a:pt x="65150" y="18923"/>
                  </a:lnTo>
                  <a:lnTo>
                    <a:pt x="65048" y="54152"/>
                  </a:lnTo>
                  <a:lnTo>
                    <a:pt x="91567" y="99949"/>
                  </a:lnTo>
                  <a:lnTo>
                    <a:pt x="94234" y="104521"/>
                  </a:lnTo>
                  <a:lnTo>
                    <a:pt x="100075" y="106045"/>
                  </a:lnTo>
                  <a:lnTo>
                    <a:pt x="104648" y="103378"/>
                  </a:lnTo>
                  <a:lnTo>
                    <a:pt x="109220" y="100838"/>
                  </a:lnTo>
                  <a:lnTo>
                    <a:pt x="110744" y="94996"/>
                  </a:lnTo>
                  <a:lnTo>
                    <a:pt x="66602" y="18923"/>
                  </a:lnTo>
                  <a:close/>
                </a:path>
                <a:path w="111125" h="764539">
                  <a:moveTo>
                    <a:pt x="55625" y="0"/>
                  </a:moveTo>
                  <a:lnTo>
                    <a:pt x="2667" y="90170"/>
                  </a:lnTo>
                  <a:lnTo>
                    <a:pt x="0" y="94615"/>
                  </a:lnTo>
                  <a:lnTo>
                    <a:pt x="1524" y="100457"/>
                  </a:lnTo>
                  <a:lnTo>
                    <a:pt x="10668" y="105791"/>
                  </a:lnTo>
                  <a:lnTo>
                    <a:pt x="16510" y="104267"/>
                  </a:lnTo>
                  <a:lnTo>
                    <a:pt x="45999" y="53929"/>
                  </a:lnTo>
                  <a:lnTo>
                    <a:pt x="46100" y="18923"/>
                  </a:lnTo>
                  <a:lnTo>
                    <a:pt x="66602" y="18923"/>
                  </a:lnTo>
                  <a:lnTo>
                    <a:pt x="55625" y="0"/>
                  </a:lnTo>
                  <a:close/>
                </a:path>
                <a:path w="111125" h="764539">
                  <a:moveTo>
                    <a:pt x="65137" y="23622"/>
                  </a:moveTo>
                  <a:lnTo>
                    <a:pt x="63753" y="23622"/>
                  </a:lnTo>
                  <a:lnTo>
                    <a:pt x="55514" y="37686"/>
                  </a:lnTo>
                  <a:lnTo>
                    <a:pt x="65048" y="54152"/>
                  </a:lnTo>
                  <a:lnTo>
                    <a:pt x="65137" y="23622"/>
                  </a:lnTo>
                  <a:close/>
                </a:path>
                <a:path w="111125" h="764539">
                  <a:moveTo>
                    <a:pt x="65150" y="18923"/>
                  </a:moveTo>
                  <a:lnTo>
                    <a:pt x="46100" y="18923"/>
                  </a:lnTo>
                  <a:lnTo>
                    <a:pt x="45999" y="53929"/>
                  </a:lnTo>
                  <a:lnTo>
                    <a:pt x="55514" y="37686"/>
                  </a:lnTo>
                  <a:lnTo>
                    <a:pt x="47371" y="23622"/>
                  </a:lnTo>
                  <a:lnTo>
                    <a:pt x="65137" y="23622"/>
                  </a:lnTo>
                  <a:lnTo>
                    <a:pt x="65150" y="18923"/>
                  </a:lnTo>
                  <a:close/>
                </a:path>
                <a:path w="111125" h="764539">
                  <a:moveTo>
                    <a:pt x="63753" y="23622"/>
                  </a:moveTo>
                  <a:lnTo>
                    <a:pt x="47371" y="23622"/>
                  </a:lnTo>
                  <a:lnTo>
                    <a:pt x="55514" y="37686"/>
                  </a:lnTo>
                  <a:lnTo>
                    <a:pt x="63753" y="23622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8" name="object 3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58097" y="3637658"/>
              <a:ext cx="152405" cy="171328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858122" y="3637658"/>
              <a:ext cx="161930" cy="171328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067672" y="3637658"/>
              <a:ext cx="161930" cy="171328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77222" y="3637658"/>
              <a:ext cx="152405" cy="171328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7562850" y="3542411"/>
              <a:ext cx="2628900" cy="371475"/>
            </a:xfrm>
            <a:custGeom>
              <a:avLst/>
              <a:gdLst/>
              <a:ahLst/>
              <a:cxnLst/>
              <a:rect l="l" t="t" r="r" b="b"/>
              <a:pathLst>
                <a:path w="2628900" h="371475">
                  <a:moveTo>
                    <a:pt x="0" y="61849"/>
                  </a:moveTo>
                  <a:lnTo>
                    <a:pt x="4861" y="37772"/>
                  </a:lnTo>
                  <a:lnTo>
                    <a:pt x="18129" y="18113"/>
                  </a:lnTo>
                  <a:lnTo>
                    <a:pt x="37826" y="4859"/>
                  </a:lnTo>
                  <a:lnTo>
                    <a:pt x="61975" y="0"/>
                  </a:lnTo>
                  <a:lnTo>
                    <a:pt x="2566924" y="0"/>
                  </a:lnTo>
                  <a:lnTo>
                    <a:pt x="2591073" y="4859"/>
                  </a:lnTo>
                  <a:lnTo>
                    <a:pt x="2610770" y="18113"/>
                  </a:lnTo>
                  <a:lnTo>
                    <a:pt x="2624038" y="37772"/>
                  </a:lnTo>
                  <a:lnTo>
                    <a:pt x="2628900" y="61849"/>
                  </a:lnTo>
                  <a:lnTo>
                    <a:pt x="2628900" y="309499"/>
                  </a:lnTo>
                  <a:lnTo>
                    <a:pt x="2624038" y="333575"/>
                  </a:lnTo>
                  <a:lnTo>
                    <a:pt x="2610770" y="353234"/>
                  </a:lnTo>
                  <a:lnTo>
                    <a:pt x="2591073" y="366488"/>
                  </a:lnTo>
                  <a:lnTo>
                    <a:pt x="2566924" y="371347"/>
                  </a:lnTo>
                  <a:lnTo>
                    <a:pt x="61975" y="371347"/>
                  </a:lnTo>
                  <a:lnTo>
                    <a:pt x="37826" y="366488"/>
                  </a:lnTo>
                  <a:lnTo>
                    <a:pt x="18129" y="353234"/>
                  </a:lnTo>
                  <a:lnTo>
                    <a:pt x="4861" y="333575"/>
                  </a:lnTo>
                  <a:lnTo>
                    <a:pt x="0" y="309499"/>
                  </a:lnTo>
                  <a:lnTo>
                    <a:pt x="0" y="61849"/>
                  </a:lnTo>
                  <a:close/>
                </a:path>
              </a:pathLst>
            </a:custGeom>
            <a:ln w="19055">
              <a:solidFill>
                <a:srgbClr val="8B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3" name="object 4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486772" y="3637658"/>
              <a:ext cx="152405" cy="171328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686797" y="3637658"/>
              <a:ext cx="161930" cy="171328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896347" y="3637658"/>
              <a:ext cx="161930" cy="171328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05897" y="3637658"/>
              <a:ext cx="152405" cy="171328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315447" y="3637658"/>
              <a:ext cx="152405" cy="171328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515472" y="3637658"/>
              <a:ext cx="161930" cy="171328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725022" y="3637658"/>
              <a:ext cx="161930" cy="171328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934572" y="3637658"/>
              <a:ext cx="161930" cy="171328"/>
            </a:xfrm>
            <a:prstGeom prst="rect">
              <a:avLst/>
            </a:prstGeom>
          </p:spPr>
        </p:pic>
        <p:sp>
          <p:nvSpPr>
            <p:cNvPr id="51" name="object 51"/>
            <p:cNvSpPr/>
            <p:nvPr/>
          </p:nvSpPr>
          <p:spPr>
            <a:xfrm>
              <a:off x="8821928" y="2761488"/>
              <a:ext cx="111125" cy="784860"/>
            </a:xfrm>
            <a:custGeom>
              <a:avLst/>
              <a:gdLst/>
              <a:ahLst/>
              <a:cxnLst/>
              <a:rect l="l" t="t" r="r" b="b"/>
              <a:pathLst>
                <a:path w="111125" h="784860">
                  <a:moveTo>
                    <a:pt x="55372" y="37900"/>
                  </a:moveTo>
                  <a:lnTo>
                    <a:pt x="45847" y="54228"/>
                  </a:lnTo>
                  <a:lnTo>
                    <a:pt x="45847" y="784351"/>
                  </a:lnTo>
                  <a:lnTo>
                    <a:pt x="64897" y="784351"/>
                  </a:lnTo>
                  <a:lnTo>
                    <a:pt x="64897" y="54228"/>
                  </a:lnTo>
                  <a:lnTo>
                    <a:pt x="55372" y="37900"/>
                  </a:lnTo>
                  <a:close/>
                </a:path>
                <a:path w="111125" h="784860">
                  <a:moveTo>
                    <a:pt x="55372" y="0"/>
                  </a:moveTo>
                  <a:lnTo>
                    <a:pt x="0" y="94869"/>
                  </a:lnTo>
                  <a:lnTo>
                    <a:pt x="1524" y="100711"/>
                  </a:lnTo>
                  <a:lnTo>
                    <a:pt x="6096" y="103377"/>
                  </a:lnTo>
                  <a:lnTo>
                    <a:pt x="10668" y="105917"/>
                  </a:lnTo>
                  <a:lnTo>
                    <a:pt x="16510" y="104394"/>
                  </a:lnTo>
                  <a:lnTo>
                    <a:pt x="19176" y="99949"/>
                  </a:lnTo>
                  <a:lnTo>
                    <a:pt x="45847" y="54228"/>
                  </a:lnTo>
                  <a:lnTo>
                    <a:pt x="45847" y="18923"/>
                  </a:lnTo>
                  <a:lnTo>
                    <a:pt x="66417" y="18923"/>
                  </a:lnTo>
                  <a:lnTo>
                    <a:pt x="55372" y="0"/>
                  </a:lnTo>
                  <a:close/>
                </a:path>
                <a:path w="111125" h="784860">
                  <a:moveTo>
                    <a:pt x="66417" y="18923"/>
                  </a:moveTo>
                  <a:lnTo>
                    <a:pt x="64897" y="18923"/>
                  </a:lnTo>
                  <a:lnTo>
                    <a:pt x="64897" y="54228"/>
                  </a:lnTo>
                  <a:lnTo>
                    <a:pt x="91567" y="99949"/>
                  </a:lnTo>
                  <a:lnTo>
                    <a:pt x="94233" y="104394"/>
                  </a:lnTo>
                  <a:lnTo>
                    <a:pt x="100075" y="105917"/>
                  </a:lnTo>
                  <a:lnTo>
                    <a:pt x="104648" y="103377"/>
                  </a:lnTo>
                  <a:lnTo>
                    <a:pt x="109220" y="100711"/>
                  </a:lnTo>
                  <a:lnTo>
                    <a:pt x="110744" y="94869"/>
                  </a:lnTo>
                  <a:lnTo>
                    <a:pt x="66417" y="18923"/>
                  </a:lnTo>
                  <a:close/>
                </a:path>
                <a:path w="111125" h="784860">
                  <a:moveTo>
                    <a:pt x="64897" y="18923"/>
                  </a:moveTo>
                  <a:lnTo>
                    <a:pt x="45847" y="18923"/>
                  </a:lnTo>
                  <a:lnTo>
                    <a:pt x="45847" y="54228"/>
                  </a:lnTo>
                  <a:lnTo>
                    <a:pt x="55372" y="37900"/>
                  </a:lnTo>
                  <a:lnTo>
                    <a:pt x="47117" y="23749"/>
                  </a:lnTo>
                  <a:lnTo>
                    <a:pt x="64897" y="23749"/>
                  </a:lnTo>
                  <a:lnTo>
                    <a:pt x="64897" y="18923"/>
                  </a:lnTo>
                  <a:close/>
                </a:path>
                <a:path w="111125" h="784860">
                  <a:moveTo>
                    <a:pt x="64897" y="23749"/>
                  </a:moveTo>
                  <a:lnTo>
                    <a:pt x="63626" y="23749"/>
                  </a:lnTo>
                  <a:lnTo>
                    <a:pt x="55372" y="37900"/>
                  </a:lnTo>
                  <a:lnTo>
                    <a:pt x="64897" y="54228"/>
                  </a:lnTo>
                  <a:lnTo>
                    <a:pt x="64897" y="23749"/>
                  </a:lnTo>
                  <a:close/>
                </a:path>
                <a:path w="111125" h="784860">
                  <a:moveTo>
                    <a:pt x="63626" y="23749"/>
                  </a:moveTo>
                  <a:lnTo>
                    <a:pt x="47117" y="23749"/>
                  </a:lnTo>
                  <a:lnTo>
                    <a:pt x="55372" y="37900"/>
                  </a:lnTo>
                  <a:lnTo>
                    <a:pt x="63626" y="23749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2" name="object 5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867522" y="4770752"/>
              <a:ext cx="152405" cy="161930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077072" y="4770752"/>
              <a:ext cx="152405" cy="161930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277097" y="4770752"/>
              <a:ext cx="161930" cy="161930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486647" y="4770752"/>
              <a:ext cx="161930" cy="161930"/>
            </a:xfrm>
            <a:prstGeom prst="rect">
              <a:avLst/>
            </a:prstGeom>
          </p:spPr>
        </p:pic>
        <p:sp>
          <p:nvSpPr>
            <p:cNvPr id="56" name="object 56"/>
            <p:cNvSpPr/>
            <p:nvPr/>
          </p:nvSpPr>
          <p:spPr>
            <a:xfrm>
              <a:off x="6781800" y="4675505"/>
              <a:ext cx="4191000" cy="371475"/>
            </a:xfrm>
            <a:custGeom>
              <a:avLst/>
              <a:gdLst/>
              <a:ahLst/>
              <a:cxnLst/>
              <a:rect l="l" t="t" r="r" b="b"/>
              <a:pathLst>
                <a:path w="4191000" h="371475">
                  <a:moveTo>
                    <a:pt x="0" y="61976"/>
                  </a:moveTo>
                  <a:lnTo>
                    <a:pt x="4859" y="37879"/>
                  </a:lnTo>
                  <a:lnTo>
                    <a:pt x="18113" y="18176"/>
                  </a:lnTo>
                  <a:lnTo>
                    <a:pt x="37772" y="4879"/>
                  </a:lnTo>
                  <a:lnTo>
                    <a:pt x="61849" y="0"/>
                  </a:lnTo>
                  <a:lnTo>
                    <a:pt x="4129151" y="0"/>
                  </a:lnTo>
                  <a:lnTo>
                    <a:pt x="4153227" y="4879"/>
                  </a:lnTo>
                  <a:lnTo>
                    <a:pt x="4172886" y="18176"/>
                  </a:lnTo>
                  <a:lnTo>
                    <a:pt x="4186140" y="37879"/>
                  </a:lnTo>
                  <a:lnTo>
                    <a:pt x="4191000" y="61976"/>
                  </a:lnTo>
                  <a:lnTo>
                    <a:pt x="4191000" y="309499"/>
                  </a:lnTo>
                  <a:lnTo>
                    <a:pt x="4186140" y="333595"/>
                  </a:lnTo>
                  <a:lnTo>
                    <a:pt x="4172886" y="353298"/>
                  </a:lnTo>
                  <a:lnTo>
                    <a:pt x="4153227" y="366595"/>
                  </a:lnTo>
                  <a:lnTo>
                    <a:pt x="4129151" y="371475"/>
                  </a:lnTo>
                  <a:lnTo>
                    <a:pt x="61849" y="371475"/>
                  </a:lnTo>
                  <a:lnTo>
                    <a:pt x="37772" y="366595"/>
                  </a:lnTo>
                  <a:lnTo>
                    <a:pt x="18113" y="353298"/>
                  </a:lnTo>
                  <a:lnTo>
                    <a:pt x="4859" y="333595"/>
                  </a:lnTo>
                  <a:lnTo>
                    <a:pt x="0" y="309499"/>
                  </a:lnTo>
                  <a:lnTo>
                    <a:pt x="0" y="61976"/>
                  </a:lnTo>
                  <a:close/>
                </a:path>
              </a:pathLst>
            </a:custGeom>
            <a:ln w="19055">
              <a:solidFill>
                <a:srgbClr val="6000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7" name="object 5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915272" y="4770752"/>
              <a:ext cx="152405" cy="161930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124822" y="4770752"/>
              <a:ext cx="152405" cy="161930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324847" y="4770752"/>
              <a:ext cx="161930" cy="161930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534397" y="4770752"/>
              <a:ext cx="161930" cy="161930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001122" y="4770752"/>
              <a:ext cx="161930" cy="161930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210672" y="4770752"/>
              <a:ext cx="152405" cy="161930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420222" y="4770752"/>
              <a:ext cx="152405" cy="161930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620247" y="4770752"/>
              <a:ext cx="161930" cy="161930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077447" y="4770752"/>
              <a:ext cx="152405" cy="161930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286997" y="4770752"/>
              <a:ext cx="152405" cy="161930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487022" y="4770752"/>
              <a:ext cx="161930" cy="161930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696572" y="4770752"/>
              <a:ext cx="161930" cy="161930"/>
            </a:xfrm>
            <a:prstGeom prst="rect">
              <a:avLst/>
            </a:prstGeom>
          </p:spPr>
        </p:pic>
        <p:sp>
          <p:nvSpPr>
            <p:cNvPr id="69" name="object 69"/>
            <p:cNvSpPr/>
            <p:nvPr/>
          </p:nvSpPr>
          <p:spPr>
            <a:xfrm>
              <a:off x="7202678" y="5046852"/>
              <a:ext cx="3311525" cy="734060"/>
            </a:xfrm>
            <a:custGeom>
              <a:avLst/>
              <a:gdLst/>
              <a:ahLst/>
              <a:cxnLst/>
              <a:rect l="l" t="t" r="r" b="b"/>
              <a:pathLst>
                <a:path w="3311525" h="734060">
                  <a:moveTo>
                    <a:pt x="110744" y="94869"/>
                  </a:moveTo>
                  <a:lnTo>
                    <a:pt x="66408" y="18923"/>
                  </a:lnTo>
                  <a:lnTo>
                    <a:pt x="55372" y="0"/>
                  </a:lnTo>
                  <a:lnTo>
                    <a:pt x="0" y="94869"/>
                  </a:lnTo>
                  <a:lnTo>
                    <a:pt x="1524" y="100711"/>
                  </a:lnTo>
                  <a:lnTo>
                    <a:pt x="10668" y="106045"/>
                  </a:lnTo>
                  <a:lnTo>
                    <a:pt x="16510" y="104521"/>
                  </a:lnTo>
                  <a:lnTo>
                    <a:pt x="45847" y="54241"/>
                  </a:lnTo>
                  <a:lnTo>
                    <a:pt x="45847" y="733564"/>
                  </a:lnTo>
                  <a:lnTo>
                    <a:pt x="64897" y="733564"/>
                  </a:lnTo>
                  <a:lnTo>
                    <a:pt x="64897" y="54241"/>
                  </a:lnTo>
                  <a:lnTo>
                    <a:pt x="94234" y="104521"/>
                  </a:lnTo>
                  <a:lnTo>
                    <a:pt x="100076" y="106045"/>
                  </a:lnTo>
                  <a:lnTo>
                    <a:pt x="109220" y="100711"/>
                  </a:lnTo>
                  <a:lnTo>
                    <a:pt x="110744" y="94869"/>
                  </a:lnTo>
                  <a:close/>
                </a:path>
                <a:path w="3311525" h="734060">
                  <a:moveTo>
                    <a:pt x="1148969" y="94869"/>
                  </a:moveTo>
                  <a:lnTo>
                    <a:pt x="1104633" y="18923"/>
                  </a:lnTo>
                  <a:lnTo>
                    <a:pt x="1093597" y="0"/>
                  </a:lnTo>
                  <a:lnTo>
                    <a:pt x="1038225" y="94869"/>
                  </a:lnTo>
                  <a:lnTo>
                    <a:pt x="1039749" y="100711"/>
                  </a:lnTo>
                  <a:lnTo>
                    <a:pt x="1048893" y="106045"/>
                  </a:lnTo>
                  <a:lnTo>
                    <a:pt x="1054735" y="104521"/>
                  </a:lnTo>
                  <a:lnTo>
                    <a:pt x="1084072" y="54241"/>
                  </a:lnTo>
                  <a:lnTo>
                    <a:pt x="1084072" y="733564"/>
                  </a:lnTo>
                  <a:lnTo>
                    <a:pt x="1103122" y="733564"/>
                  </a:lnTo>
                  <a:lnTo>
                    <a:pt x="1103122" y="54241"/>
                  </a:lnTo>
                  <a:lnTo>
                    <a:pt x="1132459" y="104521"/>
                  </a:lnTo>
                  <a:lnTo>
                    <a:pt x="1138301" y="106045"/>
                  </a:lnTo>
                  <a:lnTo>
                    <a:pt x="1147445" y="100711"/>
                  </a:lnTo>
                  <a:lnTo>
                    <a:pt x="1148969" y="94869"/>
                  </a:lnTo>
                  <a:close/>
                </a:path>
                <a:path w="3311525" h="734060">
                  <a:moveTo>
                    <a:pt x="2253869" y="94869"/>
                  </a:moveTo>
                  <a:lnTo>
                    <a:pt x="2209533" y="18923"/>
                  </a:lnTo>
                  <a:lnTo>
                    <a:pt x="2198497" y="0"/>
                  </a:lnTo>
                  <a:lnTo>
                    <a:pt x="2143125" y="94869"/>
                  </a:lnTo>
                  <a:lnTo>
                    <a:pt x="2144649" y="100711"/>
                  </a:lnTo>
                  <a:lnTo>
                    <a:pt x="2153793" y="106045"/>
                  </a:lnTo>
                  <a:lnTo>
                    <a:pt x="2159635" y="104521"/>
                  </a:lnTo>
                  <a:lnTo>
                    <a:pt x="2188972" y="54241"/>
                  </a:lnTo>
                  <a:lnTo>
                    <a:pt x="2188972" y="733564"/>
                  </a:lnTo>
                  <a:lnTo>
                    <a:pt x="2208022" y="733564"/>
                  </a:lnTo>
                  <a:lnTo>
                    <a:pt x="2208022" y="54241"/>
                  </a:lnTo>
                  <a:lnTo>
                    <a:pt x="2237359" y="104521"/>
                  </a:lnTo>
                  <a:lnTo>
                    <a:pt x="2243201" y="106045"/>
                  </a:lnTo>
                  <a:lnTo>
                    <a:pt x="2252345" y="100711"/>
                  </a:lnTo>
                  <a:lnTo>
                    <a:pt x="2253869" y="94869"/>
                  </a:lnTo>
                  <a:close/>
                </a:path>
                <a:path w="3311525" h="734060">
                  <a:moveTo>
                    <a:pt x="3311144" y="94869"/>
                  </a:moveTo>
                  <a:lnTo>
                    <a:pt x="3266808" y="18923"/>
                  </a:lnTo>
                  <a:lnTo>
                    <a:pt x="3255772" y="0"/>
                  </a:lnTo>
                  <a:lnTo>
                    <a:pt x="3200400" y="94869"/>
                  </a:lnTo>
                  <a:lnTo>
                    <a:pt x="3201924" y="100711"/>
                  </a:lnTo>
                  <a:lnTo>
                    <a:pt x="3211068" y="106045"/>
                  </a:lnTo>
                  <a:lnTo>
                    <a:pt x="3216910" y="104521"/>
                  </a:lnTo>
                  <a:lnTo>
                    <a:pt x="3246247" y="54241"/>
                  </a:lnTo>
                  <a:lnTo>
                    <a:pt x="3246247" y="733564"/>
                  </a:lnTo>
                  <a:lnTo>
                    <a:pt x="3265297" y="733564"/>
                  </a:lnTo>
                  <a:lnTo>
                    <a:pt x="3265297" y="54241"/>
                  </a:lnTo>
                  <a:lnTo>
                    <a:pt x="3294634" y="104521"/>
                  </a:lnTo>
                  <a:lnTo>
                    <a:pt x="3300476" y="106045"/>
                  </a:lnTo>
                  <a:lnTo>
                    <a:pt x="3309620" y="100711"/>
                  </a:lnTo>
                  <a:lnTo>
                    <a:pt x="3311144" y="94869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0" name="object 7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905875" y="4170883"/>
              <a:ext cx="342900" cy="276148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951160" y="3062276"/>
              <a:ext cx="208881" cy="180598"/>
            </a:xfrm>
            <a:prstGeom prst="rect">
              <a:avLst/>
            </a:prstGeom>
          </p:spPr>
        </p:pic>
      </p:grpSp>
      <p:sp>
        <p:nvSpPr>
          <p:cNvPr id="72" name="object 72"/>
          <p:cNvSpPr txBox="1"/>
          <p:nvPr/>
        </p:nvSpPr>
        <p:spPr>
          <a:xfrm>
            <a:off x="8093709" y="2610802"/>
            <a:ext cx="112395" cy="24320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400" spc="-50" dirty="0">
                <a:solidFill>
                  <a:srgbClr val="175E53"/>
                </a:solidFill>
                <a:latin typeface="Calibri"/>
                <a:cs typeface="Calibri"/>
              </a:rPr>
              <a:t>a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73" name="object 73"/>
          <p:cNvSpPr txBox="1"/>
          <p:nvPr/>
        </p:nvSpPr>
        <p:spPr>
          <a:xfrm>
            <a:off x="9601200" y="2614612"/>
            <a:ext cx="283210" cy="24320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400" spc="-25" dirty="0">
                <a:solidFill>
                  <a:srgbClr val="175E53"/>
                </a:solidFill>
                <a:latin typeface="Calibri"/>
                <a:cs typeface="Calibri"/>
              </a:rPr>
              <a:t>zoo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74" name="object 74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7038975" y="6084900"/>
            <a:ext cx="438150" cy="314236"/>
          </a:xfrm>
          <a:prstGeom prst="rect">
            <a:avLst/>
          </a:prstGeom>
        </p:spPr>
      </p:pic>
      <p:pic>
        <p:nvPicPr>
          <p:cNvPr id="75" name="object 75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0248900" y="6084900"/>
            <a:ext cx="428625" cy="314236"/>
          </a:xfrm>
          <a:prstGeom prst="rect">
            <a:avLst/>
          </a:prstGeom>
        </p:spPr>
      </p:pic>
      <p:pic>
        <p:nvPicPr>
          <p:cNvPr id="76" name="object 76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9172575" y="6084900"/>
            <a:ext cx="438150" cy="314236"/>
          </a:xfrm>
          <a:prstGeom prst="rect">
            <a:avLst/>
          </a:prstGeom>
        </p:spPr>
      </p:pic>
      <p:pic>
        <p:nvPicPr>
          <p:cNvPr id="77" name="object 77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8067675" y="6084900"/>
            <a:ext cx="466725" cy="314236"/>
          </a:xfrm>
          <a:prstGeom prst="rect">
            <a:avLst/>
          </a:prstGeom>
        </p:spPr>
      </p:pic>
      <p:sp>
        <p:nvSpPr>
          <p:cNvPr id="78" name="object 78"/>
          <p:cNvSpPr txBox="1"/>
          <p:nvPr/>
        </p:nvSpPr>
        <p:spPr>
          <a:xfrm>
            <a:off x="830897" y="1297241"/>
            <a:ext cx="3981450" cy="7543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865"/>
              </a:lnSpc>
              <a:spcBef>
                <a:spcPts val="100"/>
              </a:spcBef>
            </a:pPr>
            <a:r>
              <a:rPr sz="2400" b="1" spc="-10" dirty="0">
                <a:solidFill>
                  <a:srgbClr val="00AF50"/>
                </a:solidFill>
                <a:latin typeface="Calibri"/>
                <a:cs typeface="Calibri"/>
              </a:rPr>
              <a:t>Improvements</a:t>
            </a:r>
            <a:r>
              <a:rPr sz="2400" b="1" spc="-40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over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i="1" spc="-10" dirty="0">
                <a:latin typeface="Calibri"/>
                <a:cs typeface="Calibri"/>
              </a:rPr>
              <a:t>n</a:t>
            </a:r>
            <a:r>
              <a:rPr sz="2400" spc="-10" dirty="0">
                <a:latin typeface="Calibri"/>
                <a:cs typeface="Calibri"/>
              </a:rPr>
              <a:t>-</a:t>
            </a:r>
            <a:r>
              <a:rPr sz="2400" dirty="0">
                <a:latin typeface="Calibri"/>
                <a:cs typeface="Calibri"/>
              </a:rPr>
              <a:t>gram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LM:</a:t>
            </a:r>
            <a:endParaRPr sz="2400">
              <a:latin typeface="Calibri"/>
              <a:cs typeface="Calibri"/>
            </a:endParaRPr>
          </a:p>
          <a:p>
            <a:pPr marL="298450" indent="-285750">
              <a:lnSpc>
                <a:spcPts val="2865"/>
              </a:lnSpc>
              <a:buFont typeface="Arial"/>
              <a:buChar char="•"/>
              <a:tabLst>
                <a:tab pos="298450" algn="l"/>
              </a:tabLst>
            </a:pPr>
            <a:r>
              <a:rPr sz="2400" dirty="0">
                <a:latin typeface="Calibri"/>
                <a:cs typeface="Calibri"/>
              </a:rPr>
              <a:t>No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sparsity</a:t>
            </a:r>
            <a:r>
              <a:rPr sz="2400" spc="-9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problem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9" name="object 79"/>
          <p:cNvSpPr txBox="1"/>
          <p:nvPr/>
        </p:nvSpPr>
        <p:spPr>
          <a:xfrm>
            <a:off x="830897" y="2031428"/>
            <a:ext cx="535876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98450" algn="l"/>
              </a:tabLst>
            </a:pPr>
            <a:r>
              <a:rPr sz="2400" dirty="0">
                <a:latin typeface="Calibri"/>
                <a:cs typeface="Calibri"/>
              </a:rPr>
              <a:t>Don’t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need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to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store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all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observed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i="1" spc="-10" dirty="0">
                <a:latin typeface="Calibri"/>
                <a:cs typeface="Calibri"/>
              </a:rPr>
              <a:t>n</a:t>
            </a:r>
            <a:r>
              <a:rPr sz="2400" spc="-10" dirty="0">
                <a:latin typeface="Calibri"/>
                <a:cs typeface="Calibri"/>
              </a:rPr>
              <a:t>-grams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0" name="object 80"/>
          <p:cNvSpPr txBox="1"/>
          <p:nvPr/>
        </p:nvSpPr>
        <p:spPr>
          <a:xfrm>
            <a:off x="1221422" y="613022"/>
            <a:ext cx="10353675" cy="934085"/>
          </a:xfrm>
          <a:prstGeom prst="rect">
            <a:avLst/>
          </a:prstGeom>
        </p:spPr>
        <p:txBody>
          <a:bodyPr vert="horz" wrap="square" lIns="0" tIns="2165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705"/>
              </a:spcBef>
            </a:pPr>
            <a:r>
              <a:rPr sz="2400" spc="-10" dirty="0">
                <a:solidFill>
                  <a:srgbClr val="175E53"/>
                </a:solidFill>
                <a:latin typeface="Calibri"/>
                <a:cs typeface="Calibri"/>
              </a:rPr>
              <a:t>Approximately:</a:t>
            </a:r>
            <a:r>
              <a:rPr sz="2400" spc="-75" dirty="0">
                <a:solidFill>
                  <a:srgbClr val="175E53"/>
                </a:solidFill>
                <a:latin typeface="Calibri"/>
                <a:cs typeface="Calibri"/>
              </a:rPr>
              <a:t> </a:t>
            </a:r>
            <a:r>
              <a:rPr sz="2400" spc="-150" dirty="0">
                <a:solidFill>
                  <a:srgbClr val="175E53"/>
                </a:solidFill>
                <a:latin typeface="Calibri"/>
                <a:cs typeface="Calibri"/>
              </a:rPr>
              <a:t>Y.</a:t>
            </a:r>
            <a:r>
              <a:rPr sz="2400" spc="-20" dirty="0">
                <a:solidFill>
                  <a:srgbClr val="175E53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175E53"/>
                </a:solidFill>
                <a:latin typeface="Calibri"/>
                <a:cs typeface="Calibri"/>
              </a:rPr>
              <a:t>Bengio,</a:t>
            </a:r>
            <a:r>
              <a:rPr sz="2400" spc="-60" dirty="0">
                <a:solidFill>
                  <a:srgbClr val="175E53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175E53"/>
                </a:solidFill>
                <a:latin typeface="Calibri"/>
                <a:cs typeface="Calibri"/>
              </a:rPr>
              <a:t>et</a:t>
            </a:r>
            <a:r>
              <a:rPr sz="2400" spc="-40" dirty="0">
                <a:solidFill>
                  <a:srgbClr val="175E53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175E53"/>
                </a:solidFill>
                <a:latin typeface="Calibri"/>
                <a:cs typeface="Calibri"/>
              </a:rPr>
              <a:t>al.</a:t>
            </a:r>
            <a:r>
              <a:rPr sz="2400" spc="-60" dirty="0">
                <a:solidFill>
                  <a:srgbClr val="175E53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175E53"/>
                </a:solidFill>
                <a:latin typeface="Calibri"/>
                <a:cs typeface="Calibri"/>
              </a:rPr>
              <a:t>(2000/2003):</a:t>
            </a:r>
            <a:r>
              <a:rPr sz="2400" spc="-100" dirty="0">
                <a:solidFill>
                  <a:srgbClr val="175E53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175E53"/>
                </a:solidFill>
                <a:latin typeface="Calibri"/>
                <a:cs typeface="Calibri"/>
              </a:rPr>
              <a:t>A</a:t>
            </a:r>
            <a:r>
              <a:rPr sz="2400" spc="-30" dirty="0">
                <a:solidFill>
                  <a:srgbClr val="175E53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175E53"/>
                </a:solidFill>
                <a:latin typeface="Calibri"/>
                <a:cs typeface="Calibri"/>
              </a:rPr>
              <a:t>Neural</a:t>
            </a:r>
            <a:r>
              <a:rPr sz="2400" spc="-15" dirty="0">
                <a:solidFill>
                  <a:srgbClr val="175E53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175E53"/>
                </a:solidFill>
                <a:latin typeface="Calibri"/>
                <a:cs typeface="Calibri"/>
              </a:rPr>
              <a:t>Probabilistic</a:t>
            </a:r>
            <a:r>
              <a:rPr sz="2400" spc="-30" dirty="0">
                <a:solidFill>
                  <a:srgbClr val="175E53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175E53"/>
                </a:solidFill>
                <a:latin typeface="Calibri"/>
                <a:cs typeface="Calibri"/>
              </a:rPr>
              <a:t>Language</a:t>
            </a:r>
            <a:r>
              <a:rPr sz="2400" spc="10" dirty="0">
                <a:solidFill>
                  <a:srgbClr val="175E53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175E53"/>
                </a:solidFill>
                <a:latin typeface="Calibri"/>
                <a:cs typeface="Calibri"/>
              </a:rPr>
              <a:t>Model</a:t>
            </a:r>
            <a:endParaRPr sz="2400">
              <a:latin typeface="Calibri"/>
              <a:cs typeface="Calibri"/>
            </a:endParaRPr>
          </a:p>
          <a:p>
            <a:pPr marL="6866890">
              <a:lnSpc>
                <a:spcPct val="100000"/>
              </a:lnSpc>
              <a:spcBef>
                <a:spcPts val="980"/>
              </a:spcBef>
            </a:pPr>
            <a:r>
              <a:rPr sz="1400" i="1" spc="-10" dirty="0">
                <a:solidFill>
                  <a:srgbClr val="175E53"/>
                </a:solidFill>
                <a:latin typeface="Calibri"/>
                <a:cs typeface="Calibri"/>
              </a:rPr>
              <a:t>books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81" name="object 81"/>
          <p:cNvSpPr txBox="1"/>
          <p:nvPr/>
        </p:nvSpPr>
        <p:spPr>
          <a:xfrm>
            <a:off x="805497" y="2765742"/>
            <a:ext cx="4839970" cy="2966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ts val="2865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Remaining</a:t>
            </a:r>
            <a:r>
              <a:rPr sz="2400" spc="-105" dirty="0"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rgbClr val="C00000"/>
                </a:solidFill>
                <a:latin typeface="Calibri"/>
                <a:cs typeface="Calibri"/>
              </a:rPr>
              <a:t>problems</a:t>
            </a:r>
            <a:r>
              <a:rPr sz="2400" spc="-10" dirty="0">
                <a:latin typeface="Calibri"/>
                <a:cs typeface="Calibri"/>
              </a:rPr>
              <a:t>:</a:t>
            </a:r>
            <a:endParaRPr sz="2400">
              <a:latin typeface="Calibri"/>
              <a:cs typeface="Calibri"/>
            </a:endParaRPr>
          </a:p>
          <a:p>
            <a:pPr marL="323850" indent="-285750">
              <a:lnSpc>
                <a:spcPts val="2855"/>
              </a:lnSpc>
              <a:buFont typeface="Arial"/>
              <a:buChar char="•"/>
              <a:tabLst>
                <a:tab pos="323850" algn="l"/>
              </a:tabLst>
            </a:pPr>
            <a:r>
              <a:rPr sz="2400" dirty="0">
                <a:latin typeface="Calibri"/>
                <a:cs typeface="Calibri"/>
              </a:rPr>
              <a:t>Fixed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window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C00000"/>
                </a:solidFill>
                <a:latin typeface="Calibri"/>
                <a:cs typeface="Calibri"/>
              </a:rPr>
              <a:t>too</a:t>
            </a:r>
            <a:r>
              <a:rPr sz="2400" spc="-6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C00000"/>
                </a:solidFill>
                <a:latin typeface="Calibri"/>
                <a:cs typeface="Calibri"/>
              </a:rPr>
              <a:t>small</a:t>
            </a:r>
            <a:endParaRPr sz="2400">
              <a:latin typeface="Calibri"/>
              <a:cs typeface="Calibri"/>
            </a:endParaRPr>
          </a:p>
          <a:p>
            <a:pPr marL="323850" indent="-285750">
              <a:lnSpc>
                <a:spcPts val="2865"/>
              </a:lnSpc>
              <a:buFont typeface="Arial"/>
              <a:buChar char="•"/>
              <a:tabLst>
                <a:tab pos="323850" algn="l"/>
              </a:tabLst>
            </a:pPr>
            <a:r>
              <a:rPr sz="2400" dirty="0">
                <a:latin typeface="Calibri"/>
                <a:cs typeface="Calibri"/>
              </a:rPr>
              <a:t>Enlarging</a:t>
            </a:r>
            <a:r>
              <a:rPr sz="2400" spc="-10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window</a:t>
            </a:r>
            <a:r>
              <a:rPr sz="2400" spc="-9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enlarges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spc="-50" dirty="0">
                <a:latin typeface="Cambria Math"/>
                <a:cs typeface="Cambria Math"/>
              </a:rPr>
              <a:t>𝑊</a:t>
            </a:r>
            <a:endParaRPr sz="2400">
              <a:latin typeface="Cambria Math"/>
              <a:cs typeface="Cambria Math"/>
            </a:endParaRPr>
          </a:p>
          <a:p>
            <a:pPr marL="323850" indent="-285750">
              <a:lnSpc>
                <a:spcPct val="100000"/>
              </a:lnSpc>
              <a:spcBef>
                <a:spcPts val="50"/>
              </a:spcBef>
              <a:buFont typeface="Arial"/>
              <a:buChar char="•"/>
              <a:tabLst>
                <a:tab pos="323850" algn="l"/>
              </a:tabLst>
            </a:pPr>
            <a:r>
              <a:rPr sz="2400" dirty="0">
                <a:latin typeface="Calibri"/>
                <a:cs typeface="Calibri"/>
              </a:rPr>
              <a:t>Window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can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never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be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large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enough!</a:t>
            </a:r>
            <a:endParaRPr sz="2400">
              <a:latin typeface="Calibri"/>
              <a:cs typeface="Calibri"/>
            </a:endParaRPr>
          </a:p>
          <a:p>
            <a:pPr marL="323850" marR="144145" indent="-286385">
              <a:lnSpc>
                <a:spcPct val="99900"/>
              </a:lnSpc>
              <a:spcBef>
                <a:spcPts val="125"/>
              </a:spcBef>
              <a:buFont typeface="Arial"/>
              <a:buChar char="•"/>
              <a:tabLst>
                <a:tab pos="323850" algn="l"/>
              </a:tabLst>
            </a:pPr>
            <a:r>
              <a:rPr sz="2400" spc="55" dirty="0">
                <a:latin typeface="Cambria Math"/>
                <a:cs typeface="Cambria Math"/>
              </a:rPr>
              <a:t>𝑥</a:t>
            </a:r>
            <a:r>
              <a:rPr sz="2550" spc="82" baseline="29411" dirty="0">
                <a:latin typeface="Cambria Math"/>
                <a:cs typeface="Cambria Math"/>
              </a:rPr>
              <a:t>(1)</a:t>
            </a:r>
            <a:r>
              <a:rPr sz="2550" spc="330" baseline="29411" dirty="0">
                <a:latin typeface="Cambria Math"/>
                <a:cs typeface="Cambria Math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55" dirty="0">
                <a:latin typeface="Cambria Math"/>
                <a:cs typeface="Cambria Math"/>
              </a:rPr>
              <a:t>𝑥</a:t>
            </a:r>
            <a:r>
              <a:rPr sz="2550" spc="82" baseline="29411" dirty="0">
                <a:latin typeface="Cambria Math"/>
                <a:cs typeface="Cambria Math"/>
              </a:rPr>
              <a:t>(2)</a:t>
            </a:r>
            <a:r>
              <a:rPr sz="2550" spc="337" baseline="29411" dirty="0">
                <a:latin typeface="Cambria Math"/>
                <a:cs typeface="Cambria Math"/>
              </a:rPr>
              <a:t> </a:t>
            </a:r>
            <a:r>
              <a:rPr sz="2400" dirty="0">
                <a:latin typeface="Calibri"/>
                <a:cs typeface="Calibri"/>
              </a:rPr>
              <a:t>are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multiplied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by </a:t>
            </a:r>
            <a:r>
              <a:rPr sz="2400" spc="-10" dirty="0">
                <a:latin typeface="Calibri"/>
                <a:cs typeface="Calibri"/>
              </a:rPr>
              <a:t>completely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different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weights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25" dirty="0">
                <a:latin typeface="Cambria Math"/>
                <a:cs typeface="Cambria Math"/>
              </a:rPr>
              <a:t>𝑊</a:t>
            </a:r>
            <a:r>
              <a:rPr sz="2400" spc="-25" dirty="0">
                <a:latin typeface="Calibri"/>
                <a:cs typeface="Calibri"/>
              </a:rPr>
              <a:t>. </a:t>
            </a:r>
            <a:r>
              <a:rPr sz="2400" dirty="0">
                <a:solidFill>
                  <a:srgbClr val="C00000"/>
                </a:solidFill>
                <a:latin typeface="Calibri"/>
                <a:cs typeface="Calibri"/>
              </a:rPr>
              <a:t>No</a:t>
            </a:r>
            <a:r>
              <a:rPr sz="2400" spc="-6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C00000"/>
                </a:solidFill>
                <a:latin typeface="Calibri"/>
                <a:cs typeface="Calibri"/>
              </a:rPr>
              <a:t>symmetry</a:t>
            </a:r>
            <a:r>
              <a:rPr sz="2400" spc="-4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how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inputs</a:t>
            </a:r>
            <a:r>
              <a:rPr sz="2400" spc="-25" dirty="0">
                <a:latin typeface="Calibri"/>
                <a:cs typeface="Calibri"/>
              </a:rPr>
              <a:t> are </a:t>
            </a:r>
            <a:r>
              <a:rPr sz="2400" spc="-10" dirty="0">
                <a:latin typeface="Calibri"/>
                <a:cs typeface="Calibri"/>
              </a:rPr>
              <a:t>processed.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2" name="object 82"/>
          <p:cNvSpPr txBox="1"/>
          <p:nvPr/>
        </p:nvSpPr>
        <p:spPr>
          <a:xfrm>
            <a:off x="1366900" y="5784938"/>
            <a:ext cx="4086225" cy="771525"/>
          </a:xfrm>
          <a:prstGeom prst="rect">
            <a:avLst/>
          </a:prstGeom>
          <a:ln w="28582">
            <a:solidFill>
              <a:srgbClr val="FF2FED"/>
            </a:solidFill>
          </a:ln>
        </p:spPr>
        <p:txBody>
          <a:bodyPr vert="horz" wrap="square" lIns="0" tIns="19685" rIns="0" bIns="0" rtlCol="0">
            <a:spAutoFit/>
          </a:bodyPr>
          <a:lstStyle/>
          <a:p>
            <a:pPr marL="164465" marR="167640" indent="159385">
              <a:lnSpc>
                <a:spcPct val="104700"/>
              </a:lnSpc>
              <a:spcBef>
                <a:spcPts val="155"/>
              </a:spcBef>
            </a:pPr>
            <a:r>
              <a:rPr sz="2150" dirty="0">
                <a:solidFill>
                  <a:srgbClr val="FF2FED"/>
                </a:solidFill>
                <a:latin typeface="Calibri"/>
                <a:cs typeface="Calibri"/>
              </a:rPr>
              <a:t>We</a:t>
            </a:r>
            <a:r>
              <a:rPr sz="2150" spc="20" dirty="0">
                <a:solidFill>
                  <a:srgbClr val="FF2FED"/>
                </a:solidFill>
                <a:latin typeface="Calibri"/>
                <a:cs typeface="Calibri"/>
              </a:rPr>
              <a:t> </a:t>
            </a:r>
            <a:r>
              <a:rPr sz="2150" dirty="0">
                <a:solidFill>
                  <a:srgbClr val="FF2FED"/>
                </a:solidFill>
                <a:latin typeface="Calibri"/>
                <a:cs typeface="Calibri"/>
              </a:rPr>
              <a:t>need</a:t>
            </a:r>
            <a:r>
              <a:rPr sz="2150" spc="35" dirty="0">
                <a:solidFill>
                  <a:srgbClr val="FF2FED"/>
                </a:solidFill>
                <a:latin typeface="Calibri"/>
                <a:cs typeface="Calibri"/>
              </a:rPr>
              <a:t> </a:t>
            </a:r>
            <a:r>
              <a:rPr sz="2150" dirty="0">
                <a:solidFill>
                  <a:srgbClr val="FF2FED"/>
                </a:solidFill>
                <a:latin typeface="Calibri"/>
                <a:cs typeface="Calibri"/>
              </a:rPr>
              <a:t>a</a:t>
            </a:r>
            <a:r>
              <a:rPr sz="2150" spc="60" dirty="0">
                <a:solidFill>
                  <a:srgbClr val="FF2FED"/>
                </a:solidFill>
                <a:latin typeface="Calibri"/>
                <a:cs typeface="Calibri"/>
              </a:rPr>
              <a:t> </a:t>
            </a:r>
            <a:r>
              <a:rPr sz="2150" dirty="0">
                <a:solidFill>
                  <a:srgbClr val="FF2FED"/>
                </a:solidFill>
                <a:latin typeface="Calibri"/>
                <a:cs typeface="Calibri"/>
              </a:rPr>
              <a:t>neural </a:t>
            </a:r>
            <a:r>
              <a:rPr sz="2150" spc="-10" dirty="0">
                <a:solidFill>
                  <a:srgbClr val="FF2FED"/>
                </a:solidFill>
                <a:latin typeface="Calibri"/>
                <a:cs typeface="Calibri"/>
              </a:rPr>
              <a:t>architecture </a:t>
            </a:r>
            <a:r>
              <a:rPr sz="2150" dirty="0">
                <a:solidFill>
                  <a:srgbClr val="FF2FED"/>
                </a:solidFill>
                <a:latin typeface="Calibri"/>
                <a:cs typeface="Calibri"/>
              </a:rPr>
              <a:t>that</a:t>
            </a:r>
            <a:r>
              <a:rPr sz="2150" spc="5" dirty="0">
                <a:solidFill>
                  <a:srgbClr val="FF2FED"/>
                </a:solidFill>
                <a:latin typeface="Calibri"/>
                <a:cs typeface="Calibri"/>
              </a:rPr>
              <a:t> </a:t>
            </a:r>
            <a:r>
              <a:rPr sz="2150" dirty="0">
                <a:solidFill>
                  <a:srgbClr val="FF2FED"/>
                </a:solidFill>
                <a:latin typeface="Calibri"/>
                <a:cs typeface="Calibri"/>
              </a:rPr>
              <a:t>can</a:t>
            </a:r>
            <a:r>
              <a:rPr sz="2150" spc="50" dirty="0">
                <a:solidFill>
                  <a:srgbClr val="FF2FED"/>
                </a:solidFill>
                <a:latin typeface="Calibri"/>
                <a:cs typeface="Calibri"/>
              </a:rPr>
              <a:t> </a:t>
            </a:r>
            <a:r>
              <a:rPr sz="2150" dirty="0">
                <a:solidFill>
                  <a:srgbClr val="FF2FED"/>
                </a:solidFill>
                <a:latin typeface="Calibri"/>
                <a:cs typeface="Calibri"/>
              </a:rPr>
              <a:t>process</a:t>
            </a:r>
            <a:r>
              <a:rPr sz="2150" spc="50" dirty="0">
                <a:solidFill>
                  <a:srgbClr val="FF2FED"/>
                </a:solidFill>
                <a:latin typeface="Calibri"/>
                <a:cs typeface="Calibri"/>
              </a:rPr>
              <a:t> </a:t>
            </a:r>
            <a:r>
              <a:rPr sz="2150" i="1" dirty="0">
                <a:solidFill>
                  <a:srgbClr val="FF2FED"/>
                </a:solidFill>
                <a:latin typeface="Calibri"/>
                <a:cs typeface="Calibri"/>
              </a:rPr>
              <a:t>any</a:t>
            </a:r>
            <a:r>
              <a:rPr sz="2150" i="1" spc="75" dirty="0">
                <a:solidFill>
                  <a:srgbClr val="FF2FED"/>
                </a:solidFill>
                <a:latin typeface="Calibri"/>
                <a:cs typeface="Calibri"/>
              </a:rPr>
              <a:t> </a:t>
            </a:r>
            <a:r>
              <a:rPr sz="2150" i="1" dirty="0">
                <a:solidFill>
                  <a:srgbClr val="FF2FED"/>
                </a:solidFill>
                <a:latin typeface="Calibri"/>
                <a:cs typeface="Calibri"/>
              </a:rPr>
              <a:t>length</a:t>
            </a:r>
            <a:r>
              <a:rPr sz="2150" i="1" spc="80" dirty="0">
                <a:solidFill>
                  <a:srgbClr val="FF2FED"/>
                </a:solidFill>
                <a:latin typeface="Calibri"/>
                <a:cs typeface="Calibri"/>
              </a:rPr>
              <a:t> </a:t>
            </a:r>
            <a:r>
              <a:rPr sz="2150" i="1" spc="-10" dirty="0">
                <a:solidFill>
                  <a:srgbClr val="FF2FED"/>
                </a:solidFill>
                <a:latin typeface="Calibri"/>
                <a:cs typeface="Calibri"/>
              </a:rPr>
              <a:t>input</a:t>
            </a:r>
            <a:endParaRPr sz="21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46494" y="2014653"/>
            <a:ext cx="342016" cy="23670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534244" y="2925232"/>
            <a:ext cx="309849" cy="17991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541195" y="2904312"/>
            <a:ext cx="329736" cy="213387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606355" y="2904312"/>
            <a:ext cx="319548" cy="213387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4686297" y="2014653"/>
            <a:ext cx="4281170" cy="3116580"/>
            <a:chOff x="4686297" y="2014653"/>
            <a:chExt cx="4281170" cy="3116580"/>
          </a:xfrm>
        </p:grpSpPr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681231" y="2929416"/>
              <a:ext cx="318407" cy="188283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800597" y="3199508"/>
              <a:ext cx="171455" cy="18098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800597" y="3437633"/>
              <a:ext cx="171455" cy="171455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800597" y="3666106"/>
              <a:ext cx="171455" cy="18098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800597" y="3904231"/>
              <a:ext cx="171455" cy="171455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4695824" y="3113913"/>
              <a:ext cx="371475" cy="1066800"/>
            </a:xfrm>
            <a:custGeom>
              <a:avLst/>
              <a:gdLst/>
              <a:ahLst/>
              <a:cxnLst/>
              <a:rect l="l" t="t" r="r" b="b"/>
              <a:pathLst>
                <a:path w="371475" h="1066800">
                  <a:moveTo>
                    <a:pt x="309499" y="0"/>
                  </a:moveTo>
                  <a:lnTo>
                    <a:pt x="333648" y="4859"/>
                  </a:lnTo>
                  <a:lnTo>
                    <a:pt x="353345" y="18113"/>
                  </a:lnTo>
                  <a:lnTo>
                    <a:pt x="366613" y="37772"/>
                  </a:lnTo>
                  <a:lnTo>
                    <a:pt x="371475" y="61849"/>
                  </a:lnTo>
                  <a:lnTo>
                    <a:pt x="371475" y="1004569"/>
                  </a:lnTo>
                  <a:lnTo>
                    <a:pt x="366613" y="1028646"/>
                  </a:lnTo>
                  <a:lnTo>
                    <a:pt x="353345" y="1048305"/>
                  </a:lnTo>
                  <a:lnTo>
                    <a:pt x="333648" y="1061559"/>
                  </a:lnTo>
                  <a:lnTo>
                    <a:pt x="309499" y="1066419"/>
                  </a:lnTo>
                  <a:lnTo>
                    <a:pt x="61975" y="1066419"/>
                  </a:lnTo>
                  <a:lnTo>
                    <a:pt x="37826" y="1061559"/>
                  </a:lnTo>
                  <a:lnTo>
                    <a:pt x="18129" y="1048305"/>
                  </a:lnTo>
                  <a:lnTo>
                    <a:pt x="4861" y="1028646"/>
                  </a:lnTo>
                  <a:lnTo>
                    <a:pt x="0" y="1004569"/>
                  </a:lnTo>
                  <a:lnTo>
                    <a:pt x="0" y="61849"/>
                  </a:lnTo>
                  <a:lnTo>
                    <a:pt x="4861" y="37772"/>
                  </a:lnTo>
                  <a:lnTo>
                    <a:pt x="18129" y="18113"/>
                  </a:lnTo>
                  <a:lnTo>
                    <a:pt x="37826" y="4859"/>
                  </a:lnTo>
                  <a:lnTo>
                    <a:pt x="61975" y="0"/>
                  </a:lnTo>
                  <a:lnTo>
                    <a:pt x="309499" y="0"/>
                  </a:lnTo>
                  <a:close/>
                </a:path>
              </a:pathLst>
            </a:custGeom>
            <a:ln w="19055">
              <a:solidFill>
                <a:srgbClr val="8B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695734" y="4895399"/>
              <a:ext cx="384324" cy="218643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4830953" y="2313939"/>
              <a:ext cx="3311525" cy="2506980"/>
            </a:xfrm>
            <a:custGeom>
              <a:avLst/>
              <a:gdLst/>
              <a:ahLst/>
              <a:cxnLst/>
              <a:rect l="l" t="t" r="r" b="b"/>
              <a:pathLst>
                <a:path w="3311525" h="2506979">
                  <a:moveTo>
                    <a:pt x="110744" y="1961261"/>
                  </a:moveTo>
                  <a:lnTo>
                    <a:pt x="66408" y="1885315"/>
                  </a:lnTo>
                  <a:lnTo>
                    <a:pt x="55372" y="1866392"/>
                  </a:lnTo>
                  <a:lnTo>
                    <a:pt x="0" y="1961261"/>
                  </a:lnTo>
                  <a:lnTo>
                    <a:pt x="1524" y="1967103"/>
                  </a:lnTo>
                  <a:lnTo>
                    <a:pt x="10668" y="1972437"/>
                  </a:lnTo>
                  <a:lnTo>
                    <a:pt x="16510" y="1970786"/>
                  </a:lnTo>
                  <a:lnTo>
                    <a:pt x="19177" y="1966341"/>
                  </a:lnTo>
                  <a:lnTo>
                    <a:pt x="45847" y="1920621"/>
                  </a:lnTo>
                  <a:lnTo>
                    <a:pt x="45847" y="2506472"/>
                  </a:lnTo>
                  <a:lnTo>
                    <a:pt x="64897" y="2506472"/>
                  </a:lnTo>
                  <a:lnTo>
                    <a:pt x="64897" y="1920621"/>
                  </a:lnTo>
                  <a:lnTo>
                    <a:pt x="91567" y="1966341"/>
                  </a:lnTo>
                  <a:lnTo>
                    <a:pt x="94234" y="1970786"/>
                  </a:lnTo>
                  <a:lnTo>
                    <a:pt x="100076" y="1972437"/>
                  </a:lnTo>
                  <a:lnTo>
                    <a:pt x="109220" y="1967103"/>
                  </a:lnTo>
                  <a:lnTo>
                    <a:pt x="110744" y="1961261"/>
                  </a:lnTo>
                  <a:close/>
                </a:path>
                <a:path w="3311525" h="2506979">
                  <a:moveTo>
                    <a:pt x="3311144" y="94869"/>
                  </a:moveTo>
                  <a:lnTo>
                    <a:pt x="3266808" y="18923"/>
                  </a:lnTo>
                  <a:lnTo>
                    <a:pt x="3255772" y="0"/>
                  </a:lnTo>
                  <a:lnTo>
                    <a:pt x="3200400" y="94869"/>
                  </a:lnTo>
                  <a:lnTo>
                    <a:pt x="3201924" y="100711"/>
                  </a:lnTo>
                  <a:lnTo>
                    <a:pt x="3206496" y="103378"/>
                  </a:lnTo>
                  <a:lnTo>
                    <a:pt x="3211068" y="105918"/>
                  </a:lnTo>
                  <a:lnTo>
                    <a:pt x="3216910" y="104394"/>
                  </a:lnTo>
                  <a:lnTo>
                    <a:pt x="3219577" y="99949"/>
                  </a:lnTo>
                  <a:lnTo>
                    <a:pt x="3246247" y="54229"/>
                  </a:lnTo>
                  <a:lnTo>
                    <a:pt x="3246247" y="829310"/>
                  </a:lnTo>
                  <a:lnTo>
                    <a:pt x="3265297" y="829310"/>
                  </a:lnTo>
                  <a:lnTo>
                    <a:pt x="3265297" y="54229"/>
                  </a:lnTo>
                  <a:lnTo>
                    <a:pt x="3291967" y="99949"/>
                  </a:lnTo>
                  <a:lnTo>
                    <a:pt x="3294634" y="104394"/>
                  </a:lnTo>
                  <a:lnTo>
                    <a:pt x="3300476" y="105918"/>
                  </a:lnTo>
                  <a:lnTo>
                    <a:pt x="3305048" y="103378"/>
                  </a:lnTo>
                  <a:lnTo>
                    <a:pt x="3309620" y="100711"/>
                  </a:lnTo>
                  <a:lnTo>
                    <a:pt x="3311144" y="94869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829334" y="4908013"/>
              <a:ext cx="388548" cy="222848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745956" y="4908013"/>
              <a:ext cx="383381" cy="222848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7200899" y="3620389"/>
              <a:ext cx="699770" cy="111125"/>
            </a:xfrm>
            <a:custGeom>
              <a:avLst/>
              <a:gdLst/>
              <a:ahLst/>
              <a:cxnLst/>
              <a:rect l="l" t="t" r="r" b="b"/>
              <a:pathLst>
                <a:path w="699770" h="111125">
                  <a:moveTo>
                    <a:pt x="661724" y="55308"/>
                  </a:moveTo>
                  <a:lnTo>
                    <a:pt x="594995" y="94234"/>
                  </a:lnTo>
                  <a:lnTo>
                    <a:pt x="593471" y="99949"/>
                  </a:lnTo>
                  <a:lnTo>
                    <a:pt x="598804" y="109093"/>
                  </a:lnTo>
                  <a:lnTo>
                    <a:pt x="604647" y="110617"/>
                  </a:lnTo>
                  <a:lnTo>
                    <a:pt x="683196" y="64769"/>
                  </a:lnTo>
                  <a:lnTo>
                    <a:pt x="680593" y="64769"/>
                  </a:lnTo>
                  <a:lnTo>
                    <a:pt x="680593" y="63500"/>
                  </a:lnTo>
                  <a:lnTo>
                    <a:pt x="675767" y="63500"/>
                  </a:lnTo>
                  <a:lnTo>
                    <a:pt x="661724" y="55308"/>
                  </a:lnTo>
                  <a:close/>
                </a:path>
                <a:path w="699770" h="111125">
                  <a:moveTo>
                    <a:pt x="645287" y="45719"/>
                  </a:moveTo>
                  <a:lnTo>
                    <a:pt x="0" y="45719"/>
                  </a:lnTo>
                  <a:lnTo>
                    <a:pt x="0" y="64769"/>
                  </a:lnTo>
                  <a:lnTo>
                    <a:pt x="645504" y="64769"/>
                  </a:lnTo>
                  <a:lnTo>
                    <a:pt x="661724" y="55308"/>
                  </a:lnTo>
                  <a:lnTo>
                    <a:pt x="645287" y="45719"/>
                  </a:lnTo>
                  <a:close/>
                </a:path>
                <a:path w="699770" h="111125">
                  <a:moveTo>
                    <a:pt x="683157" y="45719"/>
                  </a:moveTo>
                  <a:lnTo>
                    <a:pt x="680593" y="45719"/>
                  </a:lnTo>
                  <a:lnTo>
                    <a:pt x="680593" y="64769"/>
                  </a:lnTo>
                  <a:lnTo>
                    <a:pt x="683196" y="64769"/>
                  </a:lnTo>
                  <a:lnTo>
                    <a:pt x="699407" y="55308"/>
                  </a:lnTo>
                  <a:lnTo>
                    <a:pt x="699625" y="55308"/>
                  </a:lnTo>
                  <a:lnTo>
                    <a:pt x="683157" y="45719"/>
                  </a:lnTo>
                  <a:close/>
                </a:path>
                <a:path w="699770" h="111125">
                  <a:moveTo>
                    <a:pt x="675767" y="47117"/>
                  </a:moveTo>
                  <a:lnTo>
                    <a:pt x="661724" y="55308"/>
                  </a:lnTo>
                  <a:lnTo>
                    <a:pt x="675767" y="63500"/>
                  </a:lnTo>
                  <a:lnTo>
                    <a:pt x="675767" y="47117"/>
                  </a:lnTo>
                  <a:close/>
                </a:path>
                <a:path w="699770" h="111125">
                  <a:moveTo>
                    <a:pt x="680593" y="47117"/>
                  </a:moveTo>
                  <a:lnTo>
                    <a:pt x="675767" y="47117"/>
                  </a:lnTo>
                  <a:lnTo>
                    <a:pt x="675767" y="63500"/>
                  </a:lnTo>
                  <a:lnTo>
                    <a:pt x="680593" y="63500"/>
                  </a:lnTo>
                  <a:lnTo>
                    <a:pt x="680593" y="47117"/>
                  </a:lnTo>
                  <a:close/>
                </a:path>
                <a:path w="699770" h="111125">
                  <a:moveTo>
                    <a:pt x="604647" y="0"/>
                  </a:moveTo>
                  <a:lnTo>
                    <a:pt x="598804" y="1524"/>
                  </a:lnTo>
                  <a:lnTo>
                    <a:pt x="596138" y="6096"/>
                  </a:lnTo>
                  <a:lnTo>
                    <a:pt x="593471" y="10541"/>
                  </a:lnTo>
                  <a:lnTo>
                    <a:pt x="594995" y="16383"/>
                  </a:lnTo>
                  <a:lnTo>
                    <a:pt x="661724" y="55308"/>
                  </a:lnTo>
                  <a:lnTo>
                    <a:pt x="675767" y="47117"/>
                  </a:lnTo>
                  <a:lnTo>
                    <a:pt x="680593" y="47117"/>
                  </a:lnTo>
                  <a:lnTo>
                    <a:pt x="680593" y="45719"/>
                  </a:lnTo>
                  <a:lnTo>
                    <a:pt x="683157" y="45719"/>
                  </a:lnTo>
                  <a:lnTo>
                    <a:pt x="604647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010522" y="3237608"/>
              <a:ext cx="161930" cy="171455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010522" y="3466208"/>
              <a:ext cx="161930" cy="171455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010522" y="3704206"/>
              <a:ext cx="161930" cy="171455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010522" y="3932806"/>
              <a:ext cx="161930" cy="171455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7905749" y="3142488"/>
              <a:ext cx="361950" cy="1076325"/>
            </a:xfrm>
            <a:custGeom>
              <a:avLst/>
              <a:gdLst/>
              <a:ahLst/>
              <a:cxnLst/>
              <a:rect l="l" t="t" r="r" b="b"/>
              <a:pathLst>
                <a:path w="361950" h="1076325">
                  <a:moveTo>
                    <a:pt x="301625" y="0"/>
                  </a:moveTo>
                  <a:lnTo>
                    <a:pt x="325088" y="4726"/>
                  </a:lnTo>
                  <a:lnTo>
                    <a:pt x="344265" y="17621"/>
                  </a:lnTo>
                  <a:lnTo>
                    <a:pt x="357203" y="36754"/>
                  </a:lnTo>
                  <a:lnTo>
                    <a:pt x="361950" y="60198"/>
                  </a:lnTo>
                  <a:lnTo>
                    <a:pt x="361950" y="1015619"/>
                  </a:lnTo>
                  <a:lnTo>
                    <a:pt x="357203" y="1039135"/>
                  </a:lnTo>
                  <a:lnTo>
                    <a:pt x="344265" y="1058306"/>
                  </a:lnTo>
                  <a:lnTo>
                    <a:pt x="325088" y="1071215"/>
                  </a:lnTo>
                  <a:lnTo>
                    <a:pt x="301625" y="1075944"/>
                  </a:lnTo>
                  <a:lnTo>
                    <a:pt x="60325" y="1075944"/>
                  </a:lnTo>
                  <a:lnTo>
                    <a:pt x="36861" y="1071215"/>
                  </a:lnTo>
                  <a:lnTo>
                    <a:pt x="17684" y="1058306"/>
                  </a:lnTo>
                  <a:lnTo>
                    <a:pt x="4746" y="1039135"/>
                  </a:lnTo>
                  <a:lnTo>
                    <a:pt x="0" y="1015619"/>
                  </a:lnTo>
                  <a:lnTo>
                    <a:pt x="0" y="60198"/>
                  </a:lnTo>
                  <a:lnTo>
                    <a:pt x="4746" y="36754"/>
                  </a:lnTo>
                  <a:lnTo>
                    <a:pt x="17684" y="17621"/>
                  </a:lnTo>
                  <a:lnTo>
                    <a:pt x="36861" y="4726"/>
                  </a:lnTo>
                  <a:lnTo>
                    <a:pt x="60325" y="0"/>
                  </a:lnTo>
                  <a:lnTo>
                    <a:pt x="301625" y="0"/>
                  </a:lnTo>
                  <a:close/>
                </a:path>
              </a:pathLst>
            </a:custGeom>
            <a:ln w="19055">
              <a:solidFill>
                <a:srgbClr val="8B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6124575" y="3629913"/>
              <a:ext cx="2018030" cy="1228725"/>
            </a:xfrm>
            <a:custGeom>
              <a:avLst/>
              <a:gdLst/>
              <a:ahLst/>
              <a:cxnLst/>
              <a:rect l="l" t="t" r="r" b="b"/>
              <a:pathLst>
                <a:path w="2018029" h="1228725">
                  <a:moveTo>
                    <a:pt x="699617" y="55308"/>
                  </a:moveTo>
                  <a:lnTo>
                    <a:pt x="683145" y="45720"/>
                  </a:lnTo>
                  <a:lnTo>
                    <a:pt x="604647" y="0"/>
                  </a:lnTo>
                  <a:lnTo>
                    <a:pt x="598805" y="1524"/>
                  </a:lnTo>
                  <a:lnTo>
                    <a:pt x="596138" y="6096"/>
                  </a:lnTo>
                  <a:lnTo>
                    <a:pt x="593471" y="10541"/>
                  </a:lnTo>
                  <a:lnTo>
                    <a:pt x="594995" y="16383"/>
                  </a:lnTo>
                  <a:lnTo>
                    <a:pt x="645274" y="45720"/>
                  </a:lnTo>
                  <a:lnTo>
                    <a:pt x="0" y="45720"/>
                  </a:lnTo>
                  <a:lnTo>
                    <a:pt x="0" y="64770"/>
                  </a:lnTo>
                  <a:lnTo>
                    <a:pt x="645490" y="64770"/>
                  </a:lnTo>
                  <a:lnTo>
                    <a:pt x="594995" y="94234"/>
                  </a:lnTo>
                  <a:lnTo>
                    <a:pt x="593471" y="99949"/>
                  </a:lnTo>
                  <a:lnTo>
                    <a:pt x="598805" y="109093"/>
                  </a:lnTo>
                  <a:lnTo>
                    <a:pt x="604647" y="110617"/>
                  </a:lnTo>
                  <a:lnTo>
                    <a:pt x="683196" y="64770"/>
                  </a:lnTo>
                  <a:lnTo>
                    <a:pt x="699401" y="55308"/>
                  </a:lnTo>
                  <a:lnTo>
                    <a:pt x="699617" y="55308"/>
                  </a:lnTo>
                  <a:close/>
                </a:path>
                <a:path w="2018029" h="1228725">
                  <a:moveTo>
                    <a:pt x="2017522" y="683387"/>
                  </a:moveTo>
                  <a:lnTo>
                    <a:pt x="1973186" y="607441"/>
                  </a:lnTo>
                  <a:lnTo>
                    <a:pt x="1962150" y="588518"/>
                  </a:lnTo>
                  <a:lnTo>
                    <a:pt x="1906778" y="683387"/>
                  </a:lnTo>
                  <a:lnTo>
                    <a:pt x="1908302" y="689229"/>
                  </a:lnTo>
                  <a:lnTo>
                    <a:pt x="1917446" y="694563"/>
                  </a:lnTo>
                  <a:lnTo>
                    <a:pt x="1923288" y="692912"/>
                  </a:lnTo>
                  <a:lnTo>
                    <a:pt x="1925955" y="688467"/>
                  </a:lnTo>
                  <a:lnTo>
                    <a:pt x="1952625" y="642747"/>
                  </a:lnTo>
                  <a:lnTo>
                    <a:pt x="1952625" y="1228598"/>
                  </a:lnTo>
                  <a:lnTo>
                    <a:pt x="1971675" y="1228598"/>
                  </a:lnTo>
                  <a:lnTo>
                    <a:pt x="1971675" y="642747"/>
                  </a:lnTo>
                  <a:lnTo>
                    <a:pt x="1998345" y="688467"/>
                  </a:lnTo>
                  <a:lnTo>
                    <a:pt x="2001012" y="692912"/>
                  </a:lnTo>
                  <a:lnTo>
                    <a:pt x="2006854" y="694563"/>
                  </a:lnTo>
                  <a:lnTo>
                    <a:pt x="2015998" y="689229"/>
                  </a:lnTo>
                  <a:lnTo>
                    <a:pt x="2017522" y="683387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934197" y="3247133"/>
              <a:ext cx="161930" cy="171455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934197" y="3475733"/>
              <a:ext cx="161930" cy="171455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934197" y="3713731"/>
              <a:ext cx="161930" cy="171455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934197" y="3942331"/>
              <a:ext cx="161930" cy="171455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6829424" y="3152013"/>
              <a:ext cx="361950" cy="1076325"/>
            </a:xfrm>
            <a:custGeom>
              <a:avLst/>
              <a:gdLst/>
              <a:ahLst/>
              <a:cxnLst/>
              <a:rect l="l" t="t" r="r" b="b"/>
              <a:pathLst>
                <a:path w="361950" h="1076325">
                  <a:moveTo>
                    <a:pt x="301625" y="0"/>
                  </a:moveTo>
                  <a:lnTo>
                    <a:pt x="325088" y="4726"/>
                  </a:lnTo>
                  <a:lnTo>
                    <a:pt x="344265" y="17621"/>
                  </a:lnTo>
                  <a:lnTo>
                    <a:pt x="357203" y="36754"/>
                  </a:lnTo>
                  <a:lnTo>
                    <a:pt x="361950" y="60198"/>
                  </a:lnTo>
                  <a:lnTo>
                    <a:pt x="361950" y="1015619"/>
                  </a:lnTo>
                  <a:lnTo>
                    <a:pt x="357203" y="1039135"/>
                  </a:lnTo>
                  <a:lnTo>
                    <a:pt x="344265" y="1058306"/>
                  </a:lnTo>
                  <a:lnTo>
                    <a:pt x="325088" y="1071215"/>
                  </a:lnTo>
                  <a:lnTo>
                    <a:pt x="301625" y="1075944"/>
                  </a:lnTo>
                  <a:lnTo>
                    <a:pt x="60325" y="1075944"/>
                  </a:lnTo>
                  <a:lnTo>
                    <a:pt x="36861" y="1071215"/>
                  </a:lnTo>
                  <a:lnTo>
                    <a:pt x="17684" y="1058306"/>
                  </a:lnTo>
                  <a:lnTo>
                    <a:pt x="4746" y="1039135"/>
                  </a:lnTo>
                  <a:lnTo>
                    <a:pt x="0" y="1015619"/>
                  </a:lnTo>
                  <a:lnTo>
                    <a:pt x="0" y="60198"/>
                  </a:lnTo>
                  <a:lnTo>
                    <a:pt x="4746" y="36754"/>
                  </a:lnTo>
                  <a:lnTo>
                    <a:pt x="17684" y="17621"/>
                  </a:lnTo>
                  <a:lnTo>
                    <a:pt x="36861" y="4726"/>
                  </a:lnTo>
                  <a:lnTo>
                    <a:pt x="60325" y="0"/>
                  </a:lnTo>
                  <a:lnTo>
                    <a:pt x="301625" y="0"/>
                  </a:lnTo>
                  <a:close/>
                </a:path>
              </a:pathLst>
            </a:custGeom>
            <a:ln w="19055">
              <a:solidFill>
                <a:srgbClr val="8B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5067300" y="3620388"/>
              <a:ext cx="1998980" cy="1247775"/>
            </a:xfrm>
            <a:custGeom>
              <a:avLst/>
              <a:gdLst/>
              <a:ahLst/>
              <a:cxnLst/>
              <a:rect l="l" t="t" r="r" b="b"/>
              <a:pathLst>
                <a:path w="1998979" h="1247775">
                  <a:moveTo>
                    <a:pt x="699617" y="55308"/>
                  </a:moveTo>
                  <a:lnTo>
                    <a:pt x="683145" y="45720"/>
                  </a:lnTo>
                  <a:lnTo>
                    <a:pt x="604647" y="0"/>
                  </a:lnTo>
                  <a:lnTo>
                    <a:pt x="598805" y="1524"/>
                  </a:lnTo>
                  <a:lnTo>
                    <a:pt x="596138" y="6096"/>
                  </a:lnTo>
                  <a:lnTo>
                    <a:pt x="593471" y="10541"/>
                  </a:lnTo>
                  <a:lnTo>
                    <a:pt x="594995" y="16383"/>
                  </a:lnTo>
                  <a:lnTo>
                    <a:pt x="645274" y="45720"/>
                  </a:lnTo>
                  <a:lnTo>
                    <a:pt x="0" y="45720"/>
                  </a:lnTo>
                  <a:lnTo>
                    <a:pt x="0" y="64770"/>
                  </a:lnTo>
                  <a:lnTo>
                    <a:pt x="645490" y="64770"/>
                  </a:lnTo>
                  <a:lnTo>
                    <a:pt x="594995" y="94234"/>
                  </a:lnTo>
                  <a:lnTo>
                    <a:pt x="593471" y="99949"/>
                  </a:lnTo>
                  <a:lnTo>
                    <a:pt x="598805" y="109093"/>
                  </a:lnTo>
                  <a:lnTo>
                    <a:pt x="604647" y="110617"/>
                  </a:lnTo>
                  <a:lnTo>
                    <a:pt x="683196" y="64770"/>
                  </a:lnTo>
                  <a:lnTo>
                    <a:pt x="699401" y="55308"/>
                  </a:lnTo>
                  <a:lnTo>
                    <a:pt x="699617" y="55308"/>
                  </a:lnTo>
                  <a:close/>
                </a:path>
                <a:path w="1998979" h="1247775">
                  <a:moveTo>
                    <a:pt x="1998472" y="702437"/>
                  </a:moveTo>
                  <a:lnTo>
                    <a:pt x="1954136" y="626491"/>
                  </a:lnTo>
                  <a:lnTo>
                    <a:pt x="1943100" y="607568"/>
                  </a:lnTo>
                  <a:lnTo>
                    <a:pt x="1887728" y="702437"/>
                  </a:lnTo>
                  <a:lnTo>
                    <a:pt x="1889252" y="708279"/>
                  </a:lnTo>
                  <a:lnTo>
                    <a:pt x="1893824" y="710946"/>
                  </a:lnTo>
                  <a:lnTo>
                    <a:pt x="1898396" y="713486"/>
                  </a:lnTo>
                  <a:lnTo>
                    <a:pt x="1904238" y="711962"/>
                  </a:lnTo>
                  <a:lnTo>
                    <a:pt x="1906905" y="707517"/>
                  </a:lnTo>
                  <a:lnTo>
                    <a:pt x="1933575" y="661797"/>
                  </a:lnTo>
                  <a:lnTo>
                    <a:pt x="1933575" y="1247648"/>
                  </a:lnTo>
                  <a:lnTo>
                    <a:pt x="1952625" y="1247648"/>
                  </a:lnTo>
                  <a:lnTo>
                    <a:pt x="1952625" y="661797"/>
                  </a:lnTo>
                  <a:lnTo>
                    <a:pt x="1979295" y="707517"/>
                  </a:lnTo>
                  <a:lnTo>
                    <a:pt x="1981962" y="711962"/>
                  </a:lnTo>
                  <a:lnTo>
                    <a:pt x="1987804" y="713486"/>
                  </a:lnTo>
                  <a:lnTo>
                    <a:pt x="1992376" y="710946"/>
                  </a:lnTo>
                  <a:lnTo>
                    <a:pt x="1996948" y="708279"/>
                  </a:lnTo>
                  <a:lnTo>
                    <a:pt x="1998472" y="702437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876922" y="3237608"/>
              <a:ext cx="161930" cy="171455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876922" y="3466208"/>
              <a:ext cx="161930" cy="171455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876922" y="3704206"/>
              <a:ext cx="161930" cy="171455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876922" y="3932806"/>
              <a:ext cx="161930" cy="171455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5772149" y="3142488"/>
              <a:ext cx="361950" cy="1076325"/>
            </a:xfrm>
            <a:custGeom>
              <a:avLst/>
              <a:gdLst/>
              <a:ahLst/>
              <a:cxnLst/>
              <a:rect l="l" t="t" r="r" b="b"/>
              <a:pathLst>
                <a:path w="361950" h="1076325">
                  <a:moveTo>
                    <a:pt x="301625" y="0"/>
                  </a:moveTo>
                  <a:lnTo>
                    <a:pt x="325088" y="4726"/>
                  </a:lnTo>
                  <a:lnTo>
                    <a:pt x="344265" y="17621"/>
                  </a:lnTo>
                  <a:lnTo>
                    <a:pt x="357203" y="36754"/>
                  </a:lnTo>
                  <a:lnTo>
                    <a:pt x="361950" y="60198"/>
                  </a:lnTo>
                  <a:lnTo>
                    <a:pt x="361950" y="1015619"/>
                  </a:lnTo>
                  <a:lnTo>
                    <a:pt x="357203" y="1039135"/>
                  </a:lnTo>
                  <a:lnTo>
                    <a:pt x="344265" y="1058306"/>
                  </a:lnTo>
                  <a:lnTo>
                    <a:pt x="325088" y="1071215"/>
                  </a:lnTo>
                  <a:lnTo>
                    <a:pt x="301625" y="1075944"/>
                  </a:lnTo>
                  <a:lnTo>
                    <a:pt x="60325" y="1075944"/>
                  </a:lnTo>
                  <a:lnTo>
                    <a:pt x="36861" y="1071215"/>
                  </a:lnTo>
                  <a:lnTo>
                    <a:pt x="17684" y="1058306"/>
                  </a:lnTo>
                  <a:lnTo>
                    <a:pt x="4746" y="1039135"/>
                  </a:lnTo>
                  <a:lnTo>
                    <a:pt x="0" y="1015619"/>
                  </a:lnTo>
                  <a:lnTo>
                    <a:pt x="0" y="60198"/>
                  </a:lnTo>
                  <a:lnTo>
                    <a:pt x="4746" y="36754"/>
                  </a:lnTo>
                  <a:lnTo>
                    <a:pt x="17684" y="17621"/>
                  </a:lnTo>
                  <a:lnTo>
                    <a:pt x="36861" y="4726"/>
                  </a:lnTo>
                  <a:lnTo>
                    <a:pt x="60325" y="0"/>
                  </a:lnTo>
                  <a:lnTo>
                    <a:pt x="301625" y="0"/>
                  </a:lnTo>
                  <a:close/>
                </a:path>
              </a:pathLst>
            </a:custGeom>
            <a:ln w="19055">
              <a:solidFill>
                <a:srgbClr val="8B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4830953" y="2285364"/>
              <a:ext cx="2235200" cy="2573655"/>
            </a:xfrm>
            <a:custGeom>
              <a:avLst/>
              <a:gdLst/>
              <a:ahLst/>
              <a:cxnLst/>
              <a:rect l="l" t="t" r="r" b="b"/>
              <a:pathLst>
                <a:path w="2235200" h="2573654">
                  <a:moveTo>
                    <a:pt x="110744" y="94869"/>
                  </a:moveTo>
                  <a:lnTo>
                    <a:pt x="66408" y="18923"/>
                  </a:lnTo>
                  <a:lnTo>
                    <a:pt x="55372" y="0"/>
                  </a:lnTo>
                  <a:lnTo>
                    <a:pt x="0" y="94869"/>
                  </a:lnTo>
                  <a:lnTo>
                    <a:pt x="1524" y="100711"/>
                  </a:lnTo>
                  <a:lnTo>
                    <a:pt x="6096" y="103378"/>
                  </a:lnTo>
                  <a:lnTo>
                    <a:pt x="10668" y="105918"/>
                  </a:lnTo>
                  <a:lnTo>
                    <a:pt x="16510" y="104394"/>
                  </a:lnTo>
                  <a:lnTo>
                    <a:pt x="19177" y="99949"/>
                  </a:lnTo>
                  <a:lnTo>
                    <a:pt x="45847" y="54229"/>
                  </a:lnTo>
                  <a:lnTo>
                    <a:pt x="45847" y="829437"/>
                  </a:lnTo>
                  <a:lnTo>
                    <a:pt x="64897" y="829437"/>
                  </a:lnTo>
                  <a:lnTo>
                    <a:pt x="64897" y="54229"/>
                  </a:lnTo>
                  <a:lnTo>
                    <a:pt x="91567" y="99949"/>
                  </a:lnTo>
                  <a:lnTo>
                    <a:pt x="94234" y="104394"/>
                  </a:lnTo>
                  <a:lnTo>
                    <a:pt x="100076" y="105918"/>
                  </a:lnTo>
                  <a:lnTo>
                    <a:pt x="104648" y="103378"/>
                  </a:lnTo>
                  <a:lnTo>
                    <a:pt x="109220" y="100711"/>
                  </a:lnTo>
                  <a:lnTo>
                    <a:pt x="110744" y="94869"/>
                  </a:lnTo>
                  <a:close/>
                </a:path>
                <a:path w="2235200" h="2573654">
                  <a:moveTo>
                    <a:pt x="1177544" y="2027936"/>
                  </a:moveTo>
                  <a:lnTo>
                    <a:pt x="1133208" y="1951990"/>
                  </a:lnTo>
                  <a:lnTo>
                    <a:pt x="1122172" y="1933067"/>
                  </a:lnTo>
                  <a:lnTo>
                    <a:pt x="1066800" y="2027936"/>
                  </a:lnTo>
                  <a:lnTo>
                    <a:pt x="1068324" y="2033778"/>
                  </a:lnTo>
                  <a:lnTo>
                    <a:pt x="1077468" y="2039112"/>
                  </a:lnTo>
                  <a:lnTo>
                    <a:pt x="1083310" y="2037461"/>
                  </a:lnTo>
                  <a:lnTo>
                    <a:pt x="1085977" y="2033016"/>
                  </a:lnTo>
                  <a:lnTo>
                    <a:pt x="1112647" y="1987296"/>
                  </a:lnTo>
                  <a:lnTo>
                    <a:pt x="1112647" y="2573147"/>
                  </a:lnTo>
                  <a:lnTo>
                    <a:pt x="1131697" y="2573147"/>
                  </a:lnTo>
                  <a:lnTo>
                    <a:pt x="1131697" y="1987296"/>
                  </a:lnTo>
                  <a:lnTo>
                    <a:pt x="1158367" y="2033016"/>
                  </a:lnTo>
                  <a:lnTo>
                    <a:pt x="1161034" y="2037461"/>
                  </a:lnTo>
                  <a:lnTo>
                    <a:pt x="1166876" y="2039112"/>
                  </a:lnTo>
                  <a:lnTo>
                    <a:pt x="1176020" y="2033778"/>
                  </a:lnTo>
                  <a:lnTo>
                    <a:pt x="1177544" y="2027936"/>
                  </a:lnTo>
                  <a:close/>
                </a:path>
                <a:path w="2235200" h="2573654">
                  <a:moveTo>
                    <a:pt x="1177544" y="123444"/>
                  </a:moveTo>
                  <a:lnTo>
                    <a:pt x="1133208" y="47498"/>
                  </a:lnTo>
                  <a:lnTo>
                    <a:pt x="1122172" y="28575"/>
                  </a:lnTo>
                  <a:lnTo>
                    <a:pt x="1066800" y="123444"/>
                  </a:lnTo>
                  <a:lnTo>
                    <a:pt x="1068324" y="129286"/>
                  </a:lnTo>
                  <a:lnTo>
                    <a:pt x="1072896" y="131953"/>
                  </a:lnTo>
                  <a:lnTo>
                    <a:pt x="1077468" y="134493"/>
                  </a:lnTo>
                  <a:lnTo>
                    <a:pt x="1083310" y="132969"/>
                  </a:lnTo>
                  <a:lnTo>
                    <a:pt x="1085977" y="128524"/>
                  </a:lnTo>
                  <a:lnTo>
                    <a:pt x="1112647" y="82804"/>
                  </a:lnTo>
                  <a:lnTo>
                    <a:pt x="1112647" y="857885"/>
                  </a:lnTo>
                  <a:lnTo>
                    <a:pt x="1131697" y="857885"/>
                  </a:lnTo>
                  <a:lnTo>
                    <a:pt x="1131697" y="82804"/>
                  </a:lnTo>
                  <a:lnTo>
                    <a:pt x="1158367" y="128524"/>
                  </a:lnTo>
                  <a:lnTo>
                    <a:pt x="1161034" y="132969"/>
                  </a:lnTo>
                  <a:lnTo>
                    <a:pt x="1166876" y="134493"/>
                  </a:lnTo>
                  <a:lnTo>
                    <a:pt x="1171448" y="131953"/>
                  </a:lnTo>
                  <a:lnTo>
                    <a:pt x="1176020" y="129286"/>
                  </a:lnTo>
                  <a:lnTo>
                    <a:pt x="1177544" y="123444"/>
                  </a:lnTo>
                  <a:close/>
                </a:path>
                <a:path w="2235200" h="2573654">
                  <a:moveTo>
                    <a:pt x="2234819" y="142494"/>
                  </a:moveTo>
                  <a:lnTo>
                    <a:pt x="2190483" y="66548"/>
                  </a:lnTo>
                  <a:lnTo>
                    <a:pt x="2179447" y="47625"/>
                  </a:lnTo>
                  <a:lnTo>
                    <a:pt x="2124075" y="142494"/>
                  </a:lnTo>
                  <a:lnTo>
                    <a:pt x="2125599" y="148336"/>
                  </a:lnTo>
                  <a:lnTo>
                    <a:pt x="2130171" y="150876"/>
                  </a:lnTo>
                  <a:lnTo>
                    <a:pt x="2134743" y="153543"/>
                  </a:lnTo>
                  <a:lnTo>
                    <a:pt x="2140585" y="152019"/>
                  </a:lnTo>
                  <a:lnTo>
                    <a:pt x="2169922" y="101739"/>
                  </a:lnTo>
                  <a:lnTo>
                    <a:pt x="2169922" y="876935"/>
                  </a:lnTo>
                  <a:lnTo>
                    <a:pt x="2188972" y="876935"/>
                  </a:lnTo>
                  <a:lnTo>
                    <a:pt x="2188972" y="101739"/>
                  </a:lnTo>
                  <a:lnTo>
                    <a:pt x="2218309" y="152019"/>
                  </a:lnTo>
                  <a:lnTo>
                    <a:pt x="2224151" y="153543"/>
                  </a:lnTo>
                  <a:lnTo>
                    <a:pt x="2228723" y="150876"/>
                  </a:lnTo>
                  <a:lnTo>
                    <a:pt x="2233295" y="148336"/>
                  </a:lnTo>
                  <a:lnTo>
                    <a:pt x="2234819" y="142494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6" name="object 36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276849" y="3418636"/>
              <a:ext cx="276225" cy="209499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360390" y="3443283"/>
              <a:ext cx="251113" cy="151989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419974" y="3418636"/>
              <a:ext cx="266700" cy="209499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8267700" y="3620389"/>
              <a:ext cx="699770" cy="111125"/>
            </a:xfrm>
            <a:custGeom>
              <a:avLst/>
              <a:gdLst/>
              <a:ahLst/>
              <a:cxnLst/>
              <a:rect l="l" t="t" r="r" b="b"/>
              <a:pathLst>
                <a:path w="699770" h="111125">
                  <a:moveTo>
                    <a:pt x="661724" y="55308"/>
                  </a:moveTo>
                  <a:lnTo>
                    <a:pt x="594995" y="94234"/>
                  </a:lnTo>
                  <a:lnTo>
                    <a:pt x="593471" y="99949"/>
                  </a:lnTo>
                  <a:lnTo>
                    <a:pt x="598804" y="109093"/>
                  </a:lnTo>
                  <a:lnTo>
                    <a:pt x="604647" y="110617"/>
                  </a:lnTo>
                  <a:lnTo>
                    <a:pt x="683196" y="64769"/>
                  </a:lnTo>
                  <a:lnTo>
                    <a:pt x="680593" y="64769"/>
                  </a:lnTo>
                  <a:lnTo>
                    <a:pt x="680593" y="63500"/>
                  </a:lnTo>
                  <a:lnTo>
                    <a:pt x="675767" y="63500"/>
                  </a:lnTo>
                  <a:lnTo>
                    <a:pt x="661724" y="55308"/>
                  </a:lnTo>
                  <a:close/>
                </a:path>
                <a:path w="699770" h="111125">
                  <a:moveTo>
                    <a:pt x="645287" y="45719"/>
                  </a:moveTo>
                  <a:lnTo>
                    <a:pt x="0" y="45719"/>
                  </a:lnTo>
                  <a:lnTo>
                    <a:pt x="0" y="64769"/>
                  </a:lnTo>
                  <a:lnTo>
                    <a:pt x="645504" y="64769"/>
                  </a:lnTo>
                  <a:lnTo>
                    <a:pt x="661724" y="55308"/>
                  </a:lnTo>
                  <a:lnTo>
                    <a:pt x="645287" y="45719"/>
                  </a:lnTo>
                  <a:close/>
                </a:path>
                <a:path w="699770" h="111125">
                  <a:moveTo>
                    <a:pt x="683157" y="45719"/>
                  </a:moveTo>
                  <a:lnTo>
                    <a:pt x="680593" y="45719"/>
                  </a:lnTo>
                  <a:lnTo>
                    <a:pt x="680593" y="64769"/>
                  </a:lnTo>
                  <a:lnTo>
                    <a:pt x="683196" y="64769"/>
                  </a:lnTo>
                  <a:lnTo>
                    <a:pt x="699407" y="55308"/>
                  </a:lnTo>
                  <a:lnTo>
                    <a:pt x="699625" y="55308"/>
                  </a:lnTo>
                  <a:lnTo>
                    <a:pt x="683157" y="45719"/>
                  </a:lnTo>
                  <a:close/>
                </a:path>
                <a:path w="699770" h="111125">
                  <a:moveTo>
                    <a:pt x="675767" y="47117"/>
                  </a:moveTo>
                  <a:lnTo>
                    <a:pt x="661724" y="55308"/>
                  </a:lnTo>
                  <a:lnTo>
                    <a:pt x="675767" y="63500"/>
                  </a:lnTo>
                  <a:lnTo>
                    <a:pt x="675767" y="47117"/>
                  </a:lnTo>
                  <a:close/>
                </a:path>
                <a:path w="699770" h="111125">
                  <a:moveTo>
                    <a:pt x="680593" y="47117"/>
                  </a:moveTo>
                  <a:lnTo>
                    <a:pt x="675767" y="47117"/>
                  </a:lnTo>
                  <a:lnTo>
                    <a:pt x="675767" y="63500"/>
                  </a:lnTo>
                  <a:lnTo>
                    <a:pt x="680593" y="63500"/>
                  </a:lnTo>
                  <a:lnTo>
                    <a:pt x="680593" y="47117"/>
                  </a:lnTo>
                  <a:close/>
                </a:path>
                <a:path w="699770" h="111125">
                  <a:moveTo>
                    <a:pt x="604647" y="0"/>
                  </a:moveTo>
                  <a:lnTo>
                    <a:pt x="598804" y="1524"/>
                  </a:lnTo>
                  <a:lnTo>
                    <a:pt x="596138" y="6096"/>
                  </a:lnTo>
                  <a:lnTo>
                    <a:pt x="593471" y="10541"/>
                  </a:lnTo>
                  <a:lnTo>
                    <a:pt x="594995" y="16383"/>
                  </a:lnTo>
                  <a:lnTo>
                    <a:pt x="661724" y="55308"/>
                  </a:lnTo>
                  <a:lnTo>
                    <a:pt x="675767" y="47117"/>
                  </a:lnTo>
                  <a:lnTo>
                    <a:pt x="680593" y="47117"/>
                  </a:lnTo>
                  <a:lnTo>
                    <a:pt x="680593" y="45719"/>
                  </a:lnTo>
                  <a:lnTo>
                    <a:pt x="683157" y="45719"/>
                  </a:lnTo>
                  <a:lnTo>
                    <a:pt x="604647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0" name="object 40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486775" y="3418636"/>
              <a:ext cx="266700" cy="209499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924492" y="2014653"/>
              <a:ext cx="340134" cy="236706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866929" y="2014653"/>
              <a:ext cx="333375" cy="236706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5803996" y="2014653"/>
              <a:ext cx="335106" cy="236706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5095874" y="2285365"/>
              <a:ext cx="1085850" cy="2571115"/>
            </a:xfrm>
            <a:custGeom>
              <a:avLst/>
              <a:gdLst/>
              <a:ahLst/>
              <a:cxnLst/>
              <a:rect l="l" t="t" r="r" b="b"/>
              <a:pathLst>
                <a:path w="1085850" h="2571115">
                  <a:moveTo>
                    <a:pt x="0" y="2571114"/>
                  </a:moveTo>
                  <a:lnTo>
                    <a:pt x="1085850" y="2571114"/>
                  </a:lnTo>
                  <a:lnTo>
                    <a:pt x="1085850" y="0"/>
                  </a:lnTo>
                  <a:lnTo>
                    <a:pt x="0" y="0"/>
                  </a:lnTo>
                  <a:lnTo>
                    <a:pt x="0" y="2571114"/>
                  </a:lnTo>
                  <a:close/>
                </a:path>
              </a:pathLst>
            </a:custGeom>
            <a:ln w="57165">
              <a:solidFill>
                <a:srgbClr val="FF2FE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5" name="object 45"/>
          <p:cNvSpPr txBox="1">
            <a:spLocks noGrp="1"/>
          </p:cNvSpPr>
          <p:nvPr>
            <p:ph type="title"/>
          </p:nvPr>
        </p:nvSpPr>
        <p:spPr>
          <a:xfrm>
            <a:off x="485457" y="263524"/>
            <a:ext cx="6180455" cy="84772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ts val="3700"/>
              </a:lnSpc>
              <a:spcBef>
                <a:spcPts val="130"/>
              </a:spcBef>
            </a:pPr>
            <a:r>
              <a:rPr dirty="0"/>
              <a:t>2.</a:t>
            </a:r>
            <a:r>
              <a:rPr spc="-45" dirty="0"/>
              <a:t> </a:t>
            </a:r>
            <a:r>
              <a:rPr dirty="0"/>
              <a:t>Recurrent</a:t>
            </a:r>
            <a:r>
              <a:rPr spc="-80" dirty="0"/>
              <a:t> </a:t>
            </a:r>
            <a:r>
              <a:rPr dirty="0"/>
              <a:t>Neural</a:t>
            </a:r>
            <a:r>
              <a:rPr spc="-50" dirty="0"/>
              <a:t> </a:t>
            </a:r>
            <a:r>
              <a:rPr dirty="0"/>
              <a:t>Networks</a:t>
            </a:r>
            <a:r>
              <a:rPr spc="-15" dirty="0"/>
              <a:t> </a:t>
            </a:r>
            <a:r>
              <a:rPr spc="-10" dirty="0"/>
              <a:t>(RNN)</a:t>
            </a:r>
          </a:p>
          <a:p>
            <a:pPr marL="12700">
              <a:lnSpc>
                <a:spcPts val="2740"/>
              </a:lnSpc>
            </a:pPr>
            <a:r>
              <a:rPr sz="2400" b="0" dirty="0">
                <a:latin typeface="Calibri"/>
                <a:cs typeface="Calibri"/>
              </a:rPr>
              <a:t>A</a:t>
            </a:r>
            <a:r>
              <a:rPr sz="2400" b="0" spc="-55" dirty="0">
                <a:latin typeface="Calibri"/>
                <a:cs typeface="Calibri"/>
              </a:rPr>
              <a:t> </a:t>
            </a:r>
            <a:r>
              <a:rPr sz="2400" b="0" dirty="0">
                <a:latin typeface="Calibri"/>
                <a:cs typeface="Calibri"/>
              </a:rPr>
              <a:t>family</a:t>
            </a:r>
            <a:r>
              <a:rPr sz="2400" b="0" spc="-55" dirty="0">
                <a:latin typeface="Calibri"/>
                <a:cs typeface="Calibri"/>
              </a:rPr>
              <a:t> </a:t>
            </a:r>
            <a:r>
              <a:rPr sz="2400" b="0" dirty="0">
                <a:latin typeface="Calibri"/>
                <a:cs typeface="Calibri"/>
              </a:rPr>
              <a:t>of</a:t>
            </a:r>
            <a:r>
              <a:rPr sz="2400" b="0" spc="-65" dirty="0">
                <a:latin typeface="Calibri"/>
                <a:cs typeface="Calibri"/>
              </a:rPr>
              <a:t> </a:t>
            </a:r>
            <a:r>
              <a:rPr sz="2400" b="0" dirty="0">
                <a:latin typeface="Calibri"/>
                <a:cs typeface="Calibri"/>
              </a:rPr>
              <a:t>neural</a:t>
            </a:r>
            <a:r>
              <a:rPr sz="2400" b="0" spc="-35" dirty="0">
                <a:latin typeface="Calibri"/>
                <a:cs typeface="Calibri"/>
              </a:rPr>
              <a:t> </a:t>
            </a:r>
            <a:r>
              <a:rPr sz="2400" b="0" spc="-10" dirty="0">
                <a:latin typeface="Calibri"/>
                <a:cs typeface="Calibri"/>
              </a:rPr>
              <a:t>architectures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46" name="object 46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7902388" y="4908013"/>
            <a:ext cx="386602" cy="222848"/>
          </a:xfrm>
          <a:prstGeom prst="rect">
            <a:avLst/>
          </a:prstGeom>
        </p:spPr>
      </p:pic>
      <p:sp>
        <p:nvSpPr>
          <p:cNvPr id="47" name="object 47"/>
          <p:cNvSpPr txBox="1"/>
          <p:nvPr/>
        </p:nvSpPr>
        <p:spPr>
          <a:xfrm>
            <a:off x="2209164" y="3474402"/>
            <a:ext cx="126682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8B1515"/>
                </a:solidFill>
                <a:latin typeface="Calibri"/>
                <a:cs typeface="Calibri"/>
              </a:rPr>
              <a:t>hidden</a:t>
            </a:r>
            <a:r>
              <a:rPr sz="1800" spc="-25" dirty="0">
                <a:solidFill>
                  <a:srgbClr val="8B1515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8B1515"/>
                </a:solidFill>
                <a:latin typeface="Calibri"/>
                <a:cs typeface="Calibri"/>
              </a:rPr>
              <a:t>states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2073910" y="4664011"/>
            <a:ext cx="1461770" cy="57721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336550" marR="5080" indent="-323850">
              <a:lnSpc>
                <a:spcPct val="100800"/>
              </a:lnSpc>
              <a:spcBef>
                <a:spcPts val="85"/>
              </a:spcBef>
            </a:pPr>
            <a:r>
              <a:rPr sz="1800" dirty="0">
                <a:latin typeface="Calibri"/>
                <a:cs typeface="Calibri"/>
              </a:rPr>
              <a:t>input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sequence </a:t>
            </a:r>
            <a:r>
              <a:rPr sz="1800" dirty="0">
                <a:latin typeface="Calibri"/>
                <a:cs typeface="Calibri"/>
              </a:rPr>
              <a:t>(any</a:t>
            </a:r>
            <a:r>
              <a:rPr sz="1800" spc="-8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length)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9103614" y="3474402"/>
            <a:ext cx="18351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latin typeface="Calibri"/>
                <a:cs typeface="Calibri"/>
              </a:rPr>
              <a:t>…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3595751" y="4851780"/>
            <a:ext cx="161925" cy="323850"/>
          </a:xfrm>
          <a:custGeom>
            <a:avLst/>
            <a:gdLst/>
            <a:ahLst/>
            <a:cxnLst/>
            <a:rect l="l" t="t" r="r" b="b"/>
            <a:pathLst>
              <a:path w="161925" h="323850">
                <a:moveTo>
                  <a:pt x="161925" y="323723"/>
                </a:moveTo>
                <a:lnTo>
                  <a:pt x="130351" y="318750"/>
                </a:lnTo>
                <a:lnTo>
                  <a:pt x="104600" y="305181"/>
                </a:lnTo>
                <a:lnTo>
                  <a:pt x="87254" y="285039"/>
                </a:lnTo>
                <a:lnTo>
                  <a:pt x="80899" y="260350"/>
                </a:lnTo>
                <a:lnTo>
                  <a:pt x="80899" y="225171"/>
                </a:lnTo>
                <a:lnTo>
                  <a:pt x="74545" y="200534"/>
                </a:lnTo>
                <a:lnTo>
                  <a:pt x="57213" y="180387"/>
                </a:lnTo>
                <a:lnTo>
                  <a:pt x="31499" y="166788"/>
                </a:lnTo>
                <a:lnTo>
                  <a:pt x="0" y="161798"/>
                </a:lnTo>
                <a:lnTo>
                  <a:pt x="31499" y="156825"/>
                </a:lnTo>
                <a:lnTo>
                  <a:pt x="57213" y="143256"/>
                </a:lnTo>
                <a:lnTo>
                  <a:pt x="74545" y="123114"/>
                </a:lnTo>
                <a:lnTo>
                  <a:pt x="80899" y="98425"/>
                </a:lnTo>
                <a:lnTo>
                  <a:pt x="80899" y="63246"/>
                </a:lnTo>
                <a:lnTo>
                  <a:pt x="87254" y="38629"/>
                </a:lnTo>
                <a:lnTo>
                  <a:pt x="104600" y="18526"/>
                </a:lnTo>
                <a:lnTo>
                  <a:pt x="130351" y="4970"/>
                </a:lnTo>
                <a:lnTo>
                  <a:pt x="161925" y="0"/>
                </a:lnTo>
              </a:path>
            </a:pathLst>
          </a:custGeom>
          <a:ln w="1270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3538601" y="3118611"/>
            <a:ext cx="219075" cy="1066800"/>
          </a:xfrm>
          <a:custGeom>
            <a:avLst/>
            <a:gdLst/>
            <a:ahLst/>
            <a:cxnLst/>
            <a:rect l="l" t="t" r="r" b="b"/>
            <a:pathLst>
              <a:path w="219075" h="1066800">
                <a:moveTo>
                  <a:pt x="219075" y="1066545"/>
                </a:moveTo>
                <a:lnTo>
                  <a:pt x="176393" y="1059813"/>
                </a:lnTo>
                <a:lnTo>
                  <a:pt x="141557" y="1041447"/>
                </a:lnTo>
                <a:lnTo>
                  <a:pt x="118080" y="1014200"/>
                </a:lnTo>
                <a:lnTo>
                  <a:pt x="109474" y="980820"/>
                </a:lnTo>
                <a:lnTo>
                  <a:pt x="109474" y="618998"/>
                </a:lnTo>
                <a:lnTo>
                  <a:pt x="100869" y="585618"/>
                </a:lnTo>
                <a:lnTo>
                  <a:pt x="77406" y="558371"/>
                </a:lnTo>
                <a:lnTo>
                  <a:pt x="42608" y="540005"/>
                </a:lnTo>
                <a:lnTo>
                  <a:pt x="0" y="533273"/>
                </a:lnTo>
                <a:lnTo>
                  <a:pt x="42608" y="526540"/>
                </a:lnTo>
                <a:lnTo>
                  <a:pt x="77406" y="508174"/>
                </a:lnTo>
                <a:lnTo>
                  <a:pt x="100869" y="480927"/>
                </a:lnTo>
                <a:lnTo>
                  <a:pt x="109474" y="447548"/>
                </a:lnTo>
                <a:lnTo>
                  <a:pt x="109474" y="85725"/>
                </a:lnTo>
                <a:lnTo>
                  <a:pt x="118080" y="52345"/>
                </a:lnTo>
                <a:lnTo>
                  <a:pt x="141557" y="25098"/>
                </a:lnTo>
                <a:lnTo>
                  <a:pt x="176393" y="6732"/>
                </a:lnTo>
                <a:lnTo>
                  <a:pt x="219075" y="0"/>
                </a:lnTo>
              </a:path>
            </a:pathLst>
          </a:custGeom>
          <a:ln w="12703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 txBox="1"/>
          <p:nvPr/>
        </p:nvSpPr>
        <p:spPr>
          <a:xfrm>
            <a:off x="9103614" y="4837747"/>
            <a:ext cx="18351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latin typeface="Calibri"/>
                <a:cs typeface="Calibri"/>
              </a:rPr>
              <a:t>…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9103614" y="2005266"/>
            <a:ext cx="18351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latin typeface="Calibri"/>
                <a:cs typeface="Calibri"/>
              </a:rPr>
              <a:t>…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8486775" y="476173"/>
            <a:ext cx="3048000" cy="704850"/>
          </a:xfrm>
          <a:prstGeom prst="rect">
            <a:avLst/>
          </a:prstGeom>
          <a:ln w="19055">
            <a:solidFill>
              <a:srgbClr val="FF2FED"/>
            </a:solidFill>
          </a:ln>
        </p:spPr>
        <p:txBody>
          <a:bodyPr vert="horz" wrap="square" lIns="0" tIns="29209" rIns="0" bIns="0" rtlCol="0">
            <a:spAutoFit/>
          </a:bodyPr>
          <a:lstStyle/>
          <a:p>
            <a:pPr marL="95885" marR="213360">
              <a:lnSpc>
                <a:spcPct val="100000"/>
              </a:lnSpc>
              <a:spcBef>
                <a:spcPts val="229"/>
              </a:spcBef>
            </a:pPr>
            <a:r>
              <a:rPr sz="2000" b="1" u="sng" dirty="0">
                <a:solidFill>
                  <a:srgbClr val="FF2FED"/>
                </a:solidFill>
                <a:uFill>
                  <a:solidFill>
                    <a:srgbClr val="FF2FED"/>
                  </a:solidFill>
                </a:uFill>
                <a:latin typeface="Calibri"/>
                <a:cs typeface="Calibri"/>
              </a:rPr>
              <a:t>Core</a:t>
            </a:r>
            <a:r>
              <a:rPr sz="2000" b="1" u="sng" spc="-55" dirty="0">
                <a:solidFill>
                  <a:srgbClr val="FF2FED"/>
                </a:solidFill>
                <a:uFill>
                  <a:solidFill>
                    <a:srgbClr val="FF2FED"/>
                  </a:solidFill>
                </a:uFill>
                <a:latin typeface="Calibri"/>
                <a:cs typeface="Calibri"/>
              </a:rPr>
              <a:t> </a:t>
            </a:r>
            <a:r>
              <a:rPr sz="2000" b="1" u="sng" dirty="0">
                <a:solidFill>
                  <a:srgbClr val="FF2FED"/>
                </a:solidFill>
                <a:uFill>
                  <a:solidFill>
                    <a:srgbClr val="FF2FED"/>
                  </a:solidFill>
                </a:uFill>
                <a:latin typeface="Calibri"/>
                <a:cs typeface="Calibri"/>
              </a:rPr>
              <a:t>idea:</a:t>
            </a:r>
            <a:r>
              <a:rPr sz="2000" b="1" u="none" spc="-25" dirty="0">
                <a:solidFill>
                  <a:srgbClr val="FF2FED"/>
                </a:solidFill>
                <a:latin typeface="Calibri"/>
                <a:cs typeface="Calibri"/>
              </a:rPr>
              <a:t> </a:t>
            </a:r>
            <a:r>
              <a:rPr sz="2000" u="none" dirty="0">
                <a:solidFill>
                  <a:srgbClr val="FF2FED"/>
                </a:solidFill>
                <a:latin typeface="Calibri"/>
                <a:cs typeface="Calibri"/>
              </a:rPr>
              <a:t>Apply</a:t>
            </a:r>
            <a:r>
              <a:rPr sz="2000" u="none" spc="-20" dirty="0">
                <a:solidFill>
                  <a:srgbClr val="FF2FED"/>
                </a:solidFill>
                <a:latin typeface="Calibri"/>
                <a:cs typeface="Calibri"/>
              </a:rPr>
              <a:t> </a:t>
            </a:r>
            <a:r>
              <a:rPr sz="2000" u="none" dirty="0">
                <a:solidFill>
                  <a:srgbClr val="FF2FED"/>
                </a:solidFill>
                <a:latin typeface="Calibri"/>
                <a:cs typeface="Calibri"/>
              </a:rPr>
              <a:t>the</a:t>
            </a:r>
            <a:r>
              <a:rPr sz="2000" u="none" spc="-35" dirty="0">
                <a:solidFill>
                  <a:srgbClr val="FF2FED"/>
                </a:solidFill>
                <a:latin typeface="Calibri"/>
                <a:cs typeface="Calibri"/>
              </a:rPr>
              <a:t> </a:t>
            </a:r>
            <a:r>
              <a:rPr sz="2000" u="none" spc="-20" dirty="0">
                <a:solidFill>
                  <a:srgbClr val="FF2FED"/>
                </a:solidFill>
                <a:latin typeface="Calibri"/>
                <a:cs typeface="Calibri"/>
              </a:rPr>
              <a:t>same </a:t>
            </a:r>
            <a:r>
              <a:rPr sz="2000" u="none" dirty="0">
                <a:solidFill>
                  <a:srgbClr val="FF2FED"/>
                </a:solidFill>
                <a:latin typeface="Calibri"/>
                <a:cs typeface="Calibri"/>
              </a:rPr>
              <a:t>weights</a:t>
            </a:r>
            <a:r>
              <a:rPr sz="2000" u="none" spc="-60" dirty="0">
                <a:solidFill>
                  <a:srgbClr val="FF2FED"/>
                </a:solidFill>
                <a:latin typeface="Calibri"/>
                <a:cs typeface="Calibri"/>
              </a:rPr>
              <a:t> </a:t>
            </a:r>
            <a:r>
              <a:rPr sz="2000" u="none" dirty="0">
                <a:solidFill>
                  <a:srgbClr val="FF2FED"/>
                </a:solidFill>
                <a:latin typeface="Cambria Math"/>
                <a:cs typeface="Cambria Math"/>
              </a:rPr>
              <a:t>𝑊</a:t>
            </a:r>
            <a:r>
              <a:rPr sz="2000" u="none" spc="40" dirty="0">
                <a:solidFill>
                  <a:srgbClr val="FF2FED"/>
                </a:solidFill>
                <a:latin typeface="Cambria Math"/>
                <a:cs typeface="Cambria Math"/>
              </a:rPr>
              <a:t> </a:t>
            </a:r>
            <a:r>
              <a:rPr sz="2000" i="1" u="none" spc="-10" dirty="0">
                <a:solidFill>
                  <a:srgbClr val="FF2FED"/>
                </a:solidFill>
                <a:latin typeface="Calibri"/>
                <a:cs typeface="Calibri"/>
              </a:rPr>
              <a:t>repeatedly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2595879" y="1841563"/>
            <a:ext cx="941705" cy="57658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 indent="187960">
              <a:lnSpc>
                <a:spcPct val="100800"/>
              </a:lnSpc>
              <a:spcBef>
                <a:spcPts val="85"/>
              </a:spcBef>
            </a:pPr>
            <a:r>
              <a:rPr sz="1800" spc="-10" dirty="0">
                <a:latin typeface="Calibri"/>
                <a:cs typeface="Calibri"/>
              </a:rPr>
              <a:t>outputs (optional)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3595751" y="2033016"/>
            <a:ext cx="161925" cy="323850"/>
          </a:xfrm>
          <a:custGeom>
            <a:avLst/>
            <a:gdLst/>
            <a:ahLst/>
            <a:cxnLst/>
            <a:rect l="l" t="t" r="r" b="b"/>
            <a:pathLst>
              <a:path w="161925" h="323850">
                <a:moveTo>
                  <a:pt x="161925" y="323850"/>
                </a:moveTo>
                <a:lnTo>
                  <a:pt x="130351" y="318859"/>
                </a:lnTo>
                <a:lnTo>
                  <a:pt x="104600" y="305260"/>
                </a:lnTo>
                <a:lnTo>
                  <a:pt x="87254" y="285113"/>
                </a:lnTo>
                <a:lnTo>
                  <a:pt x="80899" y="260476"/>
                </a:lnTo>
                <a:lnTo>
                  <a:pt x="80899" y="225298"/>
                </a:lnTo>
                <a:lnTo>
                  <a:pt x="74545" y="200608"/>
                </a:lnTo>
                <a:lnTo>
                  <a:pt x="57213" y="180467"/>
                </a:lnTo>
                <a:lnTo>
                  <a:pt x="31499" y="166897"/>
                </a:lnTo>
                <a:lnTo>
                  <a:pt x="0" y="161925"/>
                </a:lnTo>
                <a:lnTo>
                  <a:pt x="31499" y="156952"/>
                </a:lnTo>
                <a:lnTo>
                  <a:pt x="57213" y="143382"/>
                </a:lnTo>
                <a:lnTo>
                  <a:pt x="74545" y="123241"/>
                </a:lnTo>
                <a:lnTo>
                  <a:pt x="80899" y="98551"/>
                </a:lnTo>
                <a:lnTo>
                  <a:pt x="80899" y="63373"/>
                </a:lnTo>
                <a:lnTo>
                  <a:pt x="87254" y="38736"/>
                </a:lnTo>
                <a:lnTo>
                  <a:pt x="104600" y="18589"/>
                </a:lnTo>
                <a:lnTo>
                  <a:pt x="130351" y="4990"/>
                </a:lnTo>
                <a:lnTo>
                  <a:pt x="161925" y="0"/>
                </a:lnTo>
              </a:path>
            </a:pathLst>
          </a:custGeom>
          <a:ln w="1270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 txBox="1">
            <a:spLocks noGrp="1"/>
          </p:cNvSpPr>
          <p:nvPr>
            <p:ph type="sldNum" sz="quarter" idx="7"/>
          </p:nvPr>
        </p:nvSpPr>
        <p:spPr>
          <a:xfrm>
            <a:off x="460057" y="6543833"/>
            <a:ext cx="280034" cy="2063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1450"/>
              </a:lnSpc>
            </a:pPr>
            <a:fld id="{81D60167-4931-47E6-BA6A-407CBD079E47}" type="slidenum">
              <a:rPr lang="en-US" altLang="ja-JP" spc="-50" smtClean="0"/>
              <a:pPr marL="38100">
                <a:lnSpc>
                  <a:spcPts val="1450"/>
                </a:lnSpc>
              </a:pPr>
              <a:t>26</a:t>
            </a:fld>
            <a:endParaRPr spc="-25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07920" y="247015"/>
            <a:ext cx="5245100" cy="51815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/>
              <a:t>A</a:t>
            </a:r>
            <a:r>
              <a:rPr spc="5" dirty="0"/>
              <a:t> </a:t>
            </a:r>
            <a:r>
              <a:rPr dirty="0"/>
              <a:t>Simple</a:t>
            </a:r>
            <a:r>
              <a:rPr spc="-35" dirty="0"/>
              <a:t> </a:t>
            </a:r>
            <a:r>
              <a:rPr dirty="0"/>
              <a:t>RNN</a:t>
            </a:r>
            <a:r>
              <a:rPr spc="-85" dirty="0"/>
              <a:t> </a:t>
            </a:r>
            <a:r>
              <a:rPr dirty="0"/>
              <a:t>Language</a:t>
            </a:r>
            <a:r>
              <a:rPr spc="35" dirty="0"/>
              <a:t> </a:t>
            </a:r>
            <a:r>
              <a:rPr spc="-10" dirty="0"/>
              <a:t>Model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147434" y="5630545"/>
            <a:ext cx="1664970" cy="3346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779780" algn="l"/>
              </a:tabLst>
            </a:pPr>
            <a:r>
              <a:rPr sz="2000" i="1" spc="-25" dirty="0">
                <a:latin typeface="Calibri"/>
                <a:cs typeface="Calibri"/>
              </a:rPr>
              <a:t>the</a:t>
            </a:r>
            <a:r>
              <a:rPr sz="2000" i="1" dirty="0">
                <a:latin typeface="Calibri"/>
                <a:cs typeface="Calibri"/>
              </a:rPr>
              <a:t>	</a:t>
            </a:r>
            <a:r>
              <a:rPr sz="2000" i="1" spc="-10" dirty="0">
                <a:latin typeface="Calibri"/>
                <a:cs typeface="Calibri"/>
              </a:rPr>
              <a:t>students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061706" y="5630545"/>
            <a:ext cx="786130" cy="3346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000" i="1" spc="-10" dirty="0">
                <a:latin typeface="Calibri"/>
                <a:cs typeface="Calibri"/>
              </a:rPr>
              <a:t>opened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288144" y="5630545"/>
            <a:ext cx="514350" cy="3346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000" i="1" spc="-10" dirty="0">
                <a:latin typeface="Calibri"/>
                <a:cs typeface="Calibri"/>
              </a:rPr>
              <a:t>their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663700" y="5630545"/>
            <a:ext cx="225552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words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/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one-</a:t>
            </a:r>
            <a:r>
              <a:rPr sz="1800" dirty="0">
                <a:latin typeface="Calibri"/>
                <a:cs typeface="Calibri"/>
              </a:rPr>
              <a:t>hot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vectors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57350" y="5923013"/>
            <a:ext cx="1190625" cy="333286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105525" y="5913488"/>
            <a:ext cx="438150" cy="323761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315450" y="5913488"/>
            <a:ext cx="428625" cy="323761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239125" y="5913488"/>
            <a:ext cx="438150" cy="323761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134225" y="5913488"/>
            <a:ext cx="466725" cy="323761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8383905" y="472503"/>
            <a:ext cx="449580" cy="24320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400" i="1" spc="-10" dirty="0">
                <a:solidFill>
                  <a:srgbClr val="175E53"/>
                </a:solidFill>
                <a:latin typeface="Calibri"/>
                <a:cs typeface="Calibri"/>
              </a:rPr>
              <a:t>books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185275" y="662304"/>
            <a:ext cx="563880" cy="24257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400" i="1" spc="-10" dirty="0">
                <a:solidFill>
                  <a:srgbClr val="175E53"/>
                </a:solidFill>
                <a:latin typeface="Calibri"/>
                <a:cs typeface="Calibri"/>
              </a:rPr>
              <a:t>laptops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14" name="object 14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756545" y="4584063"/>
            <a:ext cx="328207" cy="197957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1663700" y="4419917"/>
            <a:ext cx="170307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600058"/>
                </a:solidFill>
                <a:latin typeface="Calibri"/>
                <a:cs typeface="Calibri"/>
              </a:rPr>
              <a:t>word</a:t>
            </a:r>
            <a:r>
              <a:rPr sz="1800" spc="-55" dirty="0">
                <a:solidFill>
                  <a:srgbClr val="600058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600058"/>
                </a:solidFill>
                <a:latin typeface="Calibri"/>
                <a:cs typeface="Calibri"/>
              </a:rPr>
              <a:t>embeddings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16" name="object 16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690538" y="4783776"/>
            <a:ext cx="1128397" cy="211689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7562850" y="247599"/>
            <a:ext cx="3257550" cy="285673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9630236" y="2218242"/>
            <a:ext cx="203251" cy="175413"/>
          </a:xfrm>
          <a:prstGeom prst="rect">
            <a:avLst/>
          </a:prstGeom>
        </p:spPr>
      </p:pic>
      <p:grpSp>
        <p:nvGrpSpPr>
          <p:cNvPr id="19" name="object 19"/>
          <p:cNvGrpSpPr/>
          <p:nvPr/>
        </p:nvGrpSpPr>
        <p:grpSpPr>
          <a:xfrm>
            <a:off x="8181975" y="728472"/>
            <a:ext cx="2119630" cy="1109345"/>
            <a:chOff x="8181975" y="728472"/>
            <a:chExt cx="2119630" cy="1109345"/>
          </a:xfrm>
        </p:grpSpPr>
        <p:sp>
          <p:nvSpPr>
            <p:cNvPr id="20" name="object 20"/>
            <p:cNvSpPr/>
            <p:nvPr/>
          </p:nvSpPr>
          <p:spPr>
            <a:xfrm>
              <a:off x="8568054" y="728472"/>
              <a:ext cx="76200" cy="293370"/>
            </a:xfrm>
            <a:custGeom>
              <a:avLst/>
              <a:gdLst/>
              <a:ahLst/>
              <a:cxnLst/>
              <a:rect l="l" t="t" r="r" b="b"/>
              <a:pathLst>
                <a:path w="76200" h="293369">
                  <a:moveTo>
                    <a:pt x="33379" y="216662"/>
                  </a:moveTo>
                  <a:lnTo>
                    <a:pt x="0" y="216662"/>
                  </a:lnTo>
                  <a:lnTo>
                    <a:pt x="38226" y="292862"/>
                  </a:lnTo>
                  <a:lnTo>
                    <a:pt x="69818" y="229362"/>
                  </a:lnTo>
                  <a:lnTo>
                    <a:pt x="33400" y="229362"/>
                  </a:lnTo>
                  <a:lnTo>
                    <a:pt x="33379" y="216662"/>
                  </a:lnTo>
                  <a:close/>
                </a:path>
                <a:path w="76200" h="293369">
                  <a:moveTo>
                    <a:pt x="42545" y="0"/>
                  </a:moveTo>
                  <a:lnTo>
                    <a:pt x="33020" y="0"/>
                  </a:lnTo>
                  <a:lnTo>
                    <a:pt x="33379" y="216662"/>
                  </a:lnTo>
                  <a:lnTo>
                    <a:pt x="33400" y="229362"/>
                  </a:lnTo>
                  <a:lnTo>
                    <a:pt x="42925" y="229362"/>
                  </a:lnTo>
                  <a:lnTo>
                    <a:pt x="42545" y="0"/>
                  </a:lnTo>
                  <a:close/>
                </a:path>
                <a:path w="76200" h="293369">
                  <a:moveTo>
                    <a:pt x="76136" y="216662"/>
                  </a:moveTo>
                  <a:lnTo>
                    <a:pt x="42904" y="216662"/>
                  </a:lnTo>
                  <a:lnTo>
                    <a:pt x="42925" y="229362"/>
                  </a:lnTo>
                  <a:lnTo>
                    <a:pt x="69818" y="229362"/>
                  </a:lnTo>
                  <a:lnTo>
                    <a:pt x="76136" y="216662"/>
                  </a:lnTo>
                  <a:close/>
                </a:path>
              </a:pathLst>
            </a:custGeom>
            <a:solidFill>
              <a:srgbClr val="175E5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424924" y="957072"/>
              <a:ext cx="76326" cy="233044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8191500" y="1713991"/>
              <a:ext cx="2100580" cy="0"/>
            </a:xfrm>
            <a:custGeom>
              <a:avLst/>
              <a:gdLst/>
              <a:ahLst/>
              <a:cxnLst/>
              <a:rect l="l" t="t" r="r" b="b"/>
              <a:pathLst>
                <a:path w="2100579">
                  <a:moveTo>
                    <a:pt x="0" y="0"/>
                  </a:moveTo>
                  <a:lnTo>
                    <a:pt x="2100579" y="0"/>
                  </a:lnTo>
                </a:path>
              </a:pathLst>
            </a:custGeom>
            <a:ln w="19055">
              <a:solidFill>
                <a:srgbClr val="175E5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8396350" y="1633114"/>
              <a:ext cx="142875" cy="85725"/>
            </a:xfrm>
            <a:custGeom>
              <a:avLst/>
              <a:gdLst/>
              <a:ahLst/>
              <a:cxnLst/>
              <a:rect l="l" t="t" r="r" b="b"/>
              <a:pathLst>
                <a:path w="142875" h="85725">
                  <a:moveTo>
                    <a:pt x="142875" y="0"/>
                  </a:moveTo>
                  <a:lnTo>
                    <a:pt x="0" y="0"/>
                  </a:lnTo>
                  <a:lnTo>
                    <a:pt x="0" y="85703"/>
                  </a:lnTo>
                  <a:lnTo>
                    <a:pt x="142875" y="85703"/>
                  </a:lnTo>
                  <a:lnTo>
                    <a:pt x="142875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8396350" y="1633114"/>
              <a:ext cx="142875" cy="85725"/>
            </a:xfrm>
            <a:custGeom>
              <a:avLst/>
              <a:gdLst/>
              <a:ahLst/>
              <a:cxnLst/>
              <a:rect l="l" t="t" r="r" b="b"/>
              <a:pathLst>
                <a:path w="142875" h="85725">
                  <a:moveTo>
                    <a:pt x="0" y="85703"/>
                  </a:moveTo>
                  <a:lnTo>
                    <a:pt x="142875" y="85703"/>
                  </a:lnTo>
                  <a:lnTo>
                    <a:pt x="142875" y="0"/>
                  </a:lnTo>
                  <a:lnTo>
                    <a:pt x="0" y="0"/>
                  </a:lnTo>
                  <a:lnTo>
                    <a:pt x="0" y="85703"/>
                  </a:lnTo>
                  <a:close/>
                </a:path>
              </a:pathLst>
            </a:custGeom>
            <a:ln w="9527">
              <a:solidFill>
                <a:srgbClr val="175E5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8539225" y="1014145"/>
              <a:ext cx="142875" cy="704850"/>
            </a:xfrm>
            <a:custGeom>
              <a:avLst/>
              <a:gdLst/>
              <a:ahLst/>
              <a:cxnLst/>
              <a:rect l="l" t="t" r="r" b="b"/>
              <a:pathLst>
                <a:path w="142875" h="704850">
                  <a:moveTo>
                    <a:pt x="142875" y="0"/>
                  </a:moveTo>
                  <a:lnTo>
                    <a:pt x="0" y="0"/>
                  </a:lnTo>
                  <a:lnTo>
                    <a:pt x="0" y="704672"/>
                  </a:lnTo>
                  <a:lnTo>
                    <a:pt x="142875" y="704672"/>
                  </a:lnTo>
                  <a:lnTo>
                    <a:pt x="142875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8539225" y="1014145"/>
              <a:ext cx="142875" cy="704850"/>
            </a:xfrm>
            <a:custGeom>
              <a:avLst/>
              <a:gdLst/>
              <a:ahLst/>
              <a:cxnLst/>
              <a:rect l="l" t="t" r="r" b="b"/>
              <a:pathLst>
                <a:path w="142875" h="704850">
                  <a:moveTo>
                    <a:pt x="0" y="704672"/>
                  </a:moveTo>
                  <a:lnTo>
                    <a:pt x="142875" y="704672"/>
                  </a:lnTo>
                  <a:lnTo>
                    <a:pt x="142875" y="0"/>
                  </a:lnTo>
                  <a:lnTo>
                    <a:pt x="0" y="0"/>
                  </a:lnTo>
                  <a:lnTo>
                    <a:pt x="0" y="704672"/>
                  </a:lnTo>
                  <a:close/>
                </a:path>
              </a:pathLst>
            </a:custGeom>
            <a:ln w="9527">
              <a:solidFill>
                <a:srgbClr val="175E5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8682101" y="1537893"/>
              <a:ext cx="142875" cy="180975"/>
            </a:xfrm>
            <a:custGeom>
              <a:avLst/>
              <a:gdLst/>
              <a:ahLst/>
              <a:cxnLst/>
              <a:rect l="l" t="t" r="r" b="b"/>
              <a:pathLst>
                <a:path w="142875" h="180975">
                  <a:moveTo>
                    <a:pt x="142875" y="0"/>
                  </a:moveTo>
                  <a:lnTo>
                    <a:pt x="0" y="0"/>
                  </a:lnTo>
                  <a:lnTo>
                    <a:pt x="0" y="180924"/>
                  </a:lnTo>
                  <a:lnTo>
                    <a:pt x="142875" y="180924"/>
                  </a:lnTo>
                  <a:lnTo>
                    <a:pt x="142875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8682101" y="1537893"/>
              <a:ext cx="142875" cy="180975"/>
            </a:xfrm>
            <a:custGeom>
              <a:avLst/>
              <a:gdLst/>
              <a:ahLst/>
              <a:cxnLst/>
              <a:rect l="l" t="t" r="r" b="b"/>
              <a:pathLst>
                <a:path w="142875" h="180975">
                  <a:moveTo>
                    <a:pt x="0" y="180924"/>
                  </a:moveTo>
                  <a:lnTo>
                    <a:pt x="142875" y="180924"/>
                  </a:lnTo>
                  <a:lnTo>
                    <a:pt x="142875" y="0"/>
                  </a:lnTo>
                  <a:lnTo>
                    <a:pt x="0" y="0"/>
                  </a:lnTo>
                  <a:lnTo>
                    <a:pt x="0" y="180924"/>
                  </a:lnTo>
                  <a:close/>
                </a:path>
              </a:pathLst>
            </a:custGeom>
            <a:ln w="9527">
              <a:solidFill>
                <a:srgbClr val="175E5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8824848" y="1433144"/>
              <a:ext cx="142875" cy="285750"/>
            </a:xfrm>
            <a:custGeom>
              <a:avLst/>
              <a:gdLst/>
              <a:ahLst/>
              <a:cxnLst/>
              <a:rect l="l" t="t" r="r" b="b"/>
              <a:pathLst>
                <a:path w="142875" h="285750">
                  <a:moveTo>
                    <a:pt x="142875" y="0"/>
                  </a:moveTo>
                  <a:lnTo>
                    <a:pt x="0" y="0"/>
                  </a:lnTo>
                  <a:lnTo>
                    <a:pt x="0" y="285673"/>
                  </a:lnTo>
                  <a:lnTo>
                    <a:pt x="142875" y="285673"/>
                  </a:lnTo>
                  <a:lnTo>
                    <a:pt x="142875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8824848" y="1433144"/>
              <a:ext cx="142875" cy="285750"/>
            </a:xfrm>
            <a:custGeom>
              <a:avLst/>
              <a:gdLst/>
              <a:ahLst/>
              <a:cxnLst/>
              <a:rect l="l" t="t" r="r" b="b"/>
              <a:pathLst>
                <a:path w="142875" h="285750">
                  <a:moveTo>
                    <a:pt x="0" y="285673"/>
                  </a:moveTo>
                  <a:lnTo>
                    <a:pt x="142875" y="285673"/>
                  </a:lnTo>
                  <a:lnTo>
                    <a:pt x="142875" y="0"/>
                  </a:lnTo>
                  <a:lnTo>
                    <a:pt x="0" y="0"/>
                  </a:lnTo>
                  <a:lnTo>
                    <a:pt x="0" y="285673"/>
                  </a:lnTo>
                  <a:close/>
                </a:path>
              </a:pathLst>
            </a:custGeom>
            <a:ln w="9527">
              <a:solidFill>
                <a:srgbClr val="175E5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8967851" y="1633114"/>
              <a:ext cx="142875" cy="85725"/>
            </a:xfrm>
            <a:custGeom>
              <a:avLst/>
              <a:gdLst/>
              <a:ahLst/>
              <a:cxnLst/>
              <a:rect l="l" t="t" r="r" b="b"/>
              <a:pathLst>
                <a:path w="142875" h="85725">
                  <a:moveTo>
                    <a:pt x="142875" y="0"/>
                  </a:moveTo>
                  <a:lnTo>
                    <a:pt x="0" y="0"/>
                  </a:lnTo>
                  <a:lnTo>
                    <a:pt x="0" y="85703"/>
                  </a:lnTo>
                  <a:lnTo>
                    <a:pt x="142875" y="85703"/>
                  </a:lnTo>
                  <a:lnTo>
                    <a:pt x="142875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8967851" y="1633114"/>
              <a:ext cx="142875" cy="85725"/>
            </a:xfrm>
            <a:custGeom>
              <a:avLst/>
              <a:gdLst/>
              <a:ahLst/>
              <a:cxnLst/>
              <a:rect l="l" t="t" r="r" b="b"/>
              <a:pathLst>
                <a:path w="142875" h="85725">
                  <a:moveTo>
                    <a:pt x="0" y="85703"/>
                  </a:moveTo>
                  <a:lnTo>
                    <a:pt x="142875" y="85703"/>
                  </a:lnTo>
                  <a:lnTo>
                    <a:pt x="142875" y="0"/>
                  </a:lnTo>
                  <a:lnTo>
                    <a:pt x="0" y="0"/>
                  </a:lnTo>
                  <a:lnTo>
                    <a:pt x="0" y="85703"/>
                  </a:lnTo>
                  <a:close/>
                </a:path>
              </a:pathLst>
            </a:custGeom>
            <a:ln w="9527">
              <a:solidFill>
                <a:srgbClr val="175E5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9110725" y="1404569"/>
              <a:ext cx="142875" cy="314325"/>
            </a:xfrm>
            <a:custGeom>
              <a:avLst/>
              <a:gdLst/>
              <a:ahLst/>
              <a:cxnLst/>
              <a:rect l="l" t="t" r="r" b="b"/>
              <a:pathLst>
                <a:path w="142875" h="314325">
                  <a:moveTo>
                    <a:pt x="142875" y="0"/>
                  </a:moveTo>
                  <a:lnTo>
                    <a:pt x="0" y="0"/>
                  </a:lnTo>
                  <a:lnTo>
                    <a:pt x="0" y="314248"/>
                  </a:lnTo>
                  <a:lnTo>
                    <a:pt x="142875" y="314248"/>
                  </a:lnTo>
                  <a:lnTo>
                    <a:pt x="142875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9110725" y="1404569"/>
              <a:ext cx="142875" cy="314325"/>
            </a:xfrm>
            <a:custGeom>
              <a:avLst/>
              <a:gdLst/>
              <a:ahLst/>
              <a:cxnLst/>
              <a:rect l="l" t="t" r="r" b="b"/>
              <a:pathLst>
                <a:path w="142875" h="314325">
                  <a:moveTo>
                    <a:pt x="0" y="314248"/>
                  </a:moveTo>
                  <a:lnTo>
                    <a:pt x="142875" y="314248"/>
                  </a:lnTo>
                  <a:lnTo>
                    <a:pt x="142875" y="0"/>
                  </a:lnTo>
                  <a:lnTo>
                    <a:pt x="0" y="0"/>
                  </a:lnTo>
                  <a:lnTo>
                    <a:pt x="0" y="314248"/>
                  </a:lnTo>
                  <a:close/>
                </a:path>
              </a:pathLst>
            </a:custGeom>
            <a:ln w="9527">
              <a:solidFill>
                <a:srgbClr val="175E5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9244075" y="1433144"/>
              <a:ext cx="152400" cy="285750"/>
            </a:xfrm>
            <a:custGeom>
              <a:avLst/>
              <a:gdLst/>
              <a:ahLst/>
              <a:cxnLst/>
              <a:rect l="l" t="t" r="r" b="b"/>
              <a:pathLst>
                <a:path w="152400" h="285750">
                  <a:moveTo>
                    <a:pt x="152400" y="0"/>
                  </a:moveTo>
                  <a:lnTo>
                    <a:pt x="0" y="0"/>
                  </a:lnTo>
                  <a:lnTo>
                    <a:pt x="0" y="285673"/>
                  </a:lnTo>
                  <a:lnTo>
                    <a:pt x="152400" y="285673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9244075" y="1433144"/>
              <a:ext cx="152400" cy="285750"/>
            </a:xfrm>
            <a:custGeom>
              <a:avLst/>
              <a:gdLst/>
              <a:ahLst/>
              <a:cxnLst/>
              <a:rect l="l" t="t" r="r" b="b"/>
              <a:pathLst>
                <a:path w="152400" h="285750">
                  <a:moveTo>
                    <a:pt x="0" y="285673"/>
                  </a:moveTo>
                  <a:lnTo>
                    <a:pt x="152400" y="285673"/>
                  </a:lnTo>
                  <a:lnTo>
                    <a:pt x="152400" y="0"/>
                  </a:lnTo>
                  <a:lnTo>
                    <a:pt x="0" y="0"/>
                  </a:lnTo>
                  <a:lnTo>
                    <a:pt x="0" y="285673"/>
                  </a:lnTo>
                  <a:close/>
                </a:path>
              </a:pathLst>
            </a:custGeom>
            <a:ln w="9527">
              <a:solidFill>
                <a:srgbClr val="175E5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9529825" y="1595024"/>
              <a:ext cx="152400" cy="123825"/>
            </a:xfrm>
            <a:custGeom>
              <a:avLst/>
              <a:gdLst/>
              <a:ahLst/>
              <a:cxnLst/>
              <a:rect l="l" t="t" r="r" b="b"/>
              <a:pathLst>
                <a:path w="152400" h="123825">
                  <a:moveTo>
                    <a:pt x="152400" y="0"/>
                  </a:moveTo>
                  <a:lnTo>
                    <a:pt x="0" y="0"/>
                  </a:lnTo>
                  <a:lnTo>
                    <a:pt x="0" y="123793"/>
                  </a:lnTo>
                  <a:lnTo>
                    <a:pt x="152400" y="123793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9529825" y="1595024"/>
              <a:ext cx="152400" cy="123825"/>
            </a:xfrm>
            <a:custGeom>
              <a:avLst/>
              <a:gdLst/>
              <a:ahLst/>
              <a:cxnLst/>
              <a:rect l="l" t="t" r="r" b="b"/>
              <a:pathLst>
                <a:path w="152400" h="123825">
                  <a:moveTo>
                    <a:pt x="0" y="123793"/>
                  </a:moveTo>
                  <a:lnTo>
                    <a:pt x="152400" y="123793"/>
                  </a:lnTo>
                  <a:lnTo>
                    <a:pt x="152400" y="0"/>
                  </a:lnTo>
                  <a:lnTo>
                    <a:pt x="0" y="0"/>
                  </a:lnTo>
                  <a:lnTo>
                    <a:pt x="0" y="123793"/>
                  </a:lnTo>
                  <a:close/>
                </a:path>
              </a:pathLst>
            </a:custGeom>
            <a:ln w="9527">
              <a:solidFill>
                <a:srgbClr val="175E5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9672700" y="1480756"/>
              <a:ext cx="142875" cy="238125"/>
            </a:xfrm>
            <a:custGeom>
              <a:avLst/>
              <a:gdLst/>
              <a:ahLst/>
              <a:cxnLst/>
              <a:rect l="l" t="t" r="r" b="b"/>
              <a:pathLst>
                <a:path w="142875" h="238125">
                  <a:moveTo>
                    <a:pt x="142875" y="0"/>
                  </a:moveTo>
                  <a:lnTo>
                    <a:pt x="0" y="0"/>
                  </a:lnTo>
                  <a:lnTo>
                    <a:pt x="0" y="238061"/>
                  </a:lnTo>
                  <a:lnTo>
                    <a:pt x="142875" y="238061"/>
                  </a:lnTo>
                  <a:lnTo>
                    <a:pt x="142875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9672700" y="1480756"/>
              <a:ext cx="142875" cy="238125"/>
            </a:xfrm>
            <a:custGeom>
              <a:avLst/>
              <a:gdLst/>
              <a:ahLst/>
              <a:cxnLst/>
              <a:rect l="l" t="t" r="r" b="b"/>
              <a:pathLst>
                <a:path w="142875" h="238125">
                  <a:moveTo>
                    <a:pt x="0" y="238061"/>
                  </a:moveTo>
                  <a:lnTo>
                    <a:pt x="142875" y="238061"/>
                  </a:lnTo>
                  <a:lnTo>
                    <a:pt x="142875" y="0"/>
                  </a:lnTo>
                  <a:lnTo>
                    <a:pt x="0" y="0"/>
                  </a:lnTo>
                  <a:lnTo>
                    <a:pt x="0" y="238061"/>
                  </a:lnTo>
                  <a:close/>
                </a:path>
              </a:pathLst>
            </a:custGeom>
            <a:ln w="9527">
              <a:solidFill>
                <a:srgbClr val="175E5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9815576" y="1404569"/>
              <a:ext cx="142875" cy="314325"/>
            </a:xfrm>
            <a:custGeom>
              <a:avLst/>
              <a:gdLst/>
              <a:ahLst/>
              <a:cxnLst/>
              <a:rect l="l" t="t" r="r" b="b"/>
              <a:pathLst>
                <a:path w="142875" h="314325">
                  <a:moveTo>
                    <a:pt x="142875" y="0"/>
                  </a:moveTo>
                  <a:lnTo>
                    <a:pt x="0" y="0"/>
                  </a:lnTo>
                  <a:lnTo>
                    <a:pt x="0" y="314248"/>
                  </a:lnTo>
                  <a:lnTo>
                    <a:pt x="142875" y="314248"/>
                  </a:lnTo>
                  <a:lnTo>
                    <a:pt x="142875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9815576" y="1404569"/>
              <a:ext cx="142875" cy="314325"/>
            </a:xfrm>
            <a:custGeom>
              <a:avLst/>
              <a:gdLst/>
              <a:ahLst/>
              <a:cxnLst/>
              <a:rect l="l" t="t" r="r" b="b"/>
              <a:pathLst>
                <a:path w="142875" h="314325">
                  <a:moveTo>
                    <a:pt x="0" y="314248"/>
                  </a:moveTo>
                  <a:lnTo>
                    <a:pt x="142875" y="314248"/>
                  </a:lnTo>
                  <a:lnTo>
                    <a:pt x="142875" y="0"/>
                  </a:lnTo>
                  <a:lnTo>
                    <a:pt x="0" y="0"/>
                  </a:lnTo>
                  <a:lnTo>
                    <a:pt x="0" y="314248"/>
                  </a:lnTo>
                  <a:close/>
                </a:path>
              </a:pathLst>
            </a:custGeom>
            <a:ln w="9527">
              <a:solidFill>
                <a:srgbClr val="175E5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9958451" y="1671204"/>
              <a:ext cx="142875" cy="47625"/>
            </a:xfrm>
            <a:custGeom>
              <a:avLst/>
              <a:gdLst/>
              <a:ahLst/>
              <a:cxnLst/>
              <a:rect l="l" t="t" r="r" b="b"/>
              <a:pathLst>
                <a:path w="142875" h="47625">
                  <a:moveTo>
                    <a:pt x="142875" y="0"/>
                  </a:moveTo>
                  <a:lnTo>
                    <a:pt x="0" y="0"/>
                  </a:lnTo>
                  <a:lnTo>
                    <a:pt x="0" y="47613"/>
                  </a:lnTo>
                  <a:lnTo>
                    <a:pt x="142875" y="47613"/>
                  </a:lnTo>
                  <a:lnTo>
                    <a:pt x="142875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9958451" y="1671204"/>
              <a:ext cx="142875" cy="47625"/>
            </a:xfrm>
            <a:custGeom>
              <a:avLst/>
              <a:gdLst/>
              <a:ahLst/>
              <a:cxnLst/>
              <a:rect l="l" t="t" r="r" b="b"/>
              <a:pathLst>
                <a:path w="142875" h="47625">
                  <a:moveTo>
                    <a:pt x="0" y="47613"/>
                  </a:moveTo>
                  <a:lnTo>
                    <a:pt x="142875" y="47613"/>
                  </a:lnTo>
                  <a:lnTo>
                    <a:pt x="142875" y="0"/>
                  </a:lnTo>
                  <a:lnTo>
                    <a:pt x="0" y="0"/>
                  </a:lnTo>
                  <a:lnTo>
                    <a:pt x="0" y="47613"/>
                  </a:lnTo>
                  <a:close/>
                </a:path>
              </a:pathLst>
            </a:custGeom>
            <a:ln w="9527">
              <a:solidFill>
                <a:srgbClr val="175E5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8391525" y="1761616"/>
              <a:ext cx="1713230" cy="76200"/>
            </a:xfrm>
            <a:custGeom>
              <a:avLst/>
              <a:gdLst/>
              <a:ahLst/>
              <a:cxnLst/>
              <a:rect l="l" t="t" r="r" b="b"/>
              <a:pathLst>
                <a:path w="1713229" h="76200">
                  <a:moveTo>
                    <a:pt x="76200" y="0"/>
                  </a:moveTo>
                  <a:lnTo>
                    <a:pt x="0" y="38100"/>
                  </a:lnTo>
                  <a:lnTo>
                    <a:pt x="76200" y="76200"/>
                  </a:lnTo>
                  <a:lnTo>
                    <a:pt x="76200" y="47625"/>
                  </a:lnTo>
                  <a:lnTo>
                    <a:pt x="63500" y="47625"/>
                  </a:lnTo>
                  <a:lnTo>
                    <a:pt x="63500" y="28575"/>
                  </a:lnTo>
                  <a:lnTo>
                    <a:pt x="76200" y="28575"/>
                  </a:lnTo>
                  <a:lnTo>
                    <a:pt x="76200" y="0"/>
                  </a:lnTo>
                  <a:close/>
                </a:path>
                <a:path w="1713229" h="76200">
                  <a:moveTo>
                    <a:pt x="1637029" y="0"/>
                  </a:moveTo>
                  <a:lnTo>
                    <a:pt x="1637029" y="76200"/>
                  </a:lnTo>
                  <a:lnTo>
                    <a:pt x="1694179" y="47625"/>
                  </a:lnTo>
                  <a:lnTo>
                    <a:pt x="1649729" y="47625"/>
                  </a:lnTo>
                  <a:lnTo>
                    <a:pt x="1649729" y="28575"/>
                  </a:lnTo>
                  <a:lnTo>
                    <a:pt x="1694179" y="28575"/>
                  </a:lnTo>
                  <a:lnTo>
                    <a:pt x="1637029" y="0"/>
                  </a:lnTo>
                  <a:close/>
                </a:path>
                <a:path w="1713229" h="76200">
                  <a:moveTo>
                    <a:pt x="76200" y="28575"/>
                  </a:moveTo>
                  <a:lnTo>
                    <a:pt x="63500" y="28575"/>
                  </a:lnTo>
                  <a:lnTo>
                    <a:pt x="63500" y="47625"/>
                  </a:lnTo>
                  <a:lnTo>
                    <a:pt x="76200" y="47625"/>
                  </a:lnTo>
                  <a:lnTo>
                    <a:pt x="76200" y="28575"/>
                  </a:lnTo>
                  <a:close/>
                </a:path>
                <a:path w="1713229" h="76200">
                  <a:moveTo>
                    <a:pt x="1637029" y="28575"/>
                  </a:moveTo>
                  <a:lnTo>
                    <a:pt x="76200" y="28575"/>
                  </a:lnTo>
                  <a:lnTo>
                    <a:pt x="76200" y="47625"/>
                  </a:lnTo>
                  <a:lnTo>
                    <a:pt x="1637029" y="47625"/>
                  </a:lnTo>
                  <a:lnTo>
                    <a:pt x="1637029" y="28575"/>
                  </a:lnTo>
                  <a:close/>
                </a:path>
                <a:path w="1713229" h="76200">
                  <a:moveTo>
                    <a:pt x="1694179" y="28575"/>
                  </a:moveTo>
                  <a:lnTo>
                    <a:pt x="1649729" y="28575"/>
                  </a:lnTo>
                  <a:lnTo>
                    <a:pt x="1649729" y="47625"/>
                  </a:lnTo>
                  <a:lnTo>
                    <a:pt x="1694179" y="47625"/>
                  </a:lnTo>
                  <a:lnTo>
                    <a:pt x="1713229" y="38100"/>
                  </a:lnTo>
                  <a:lnTo>
                    <a:pt x="1694179" y="28575"/>
                  </a:lnTo>
                  <a:close/>
                </a:path>
              </a:pathLst>
            </a:custGeom>
            <a:solidFill>
              <a:srgbClr val="175E5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6" name="object 46"/>
          <p:cNvGrpSpPr/>
          <p:nvPr/>
        </p:nvGrpSpPr>
        <p:grpSpPr>
          <a:xfrm>
            <a:off x="4806090" y="1914017"/>
            <a:ext cx="5098415" cy="3733165"/>
            <a:chOff x="4806090" y="1914017"/>
            <a:chExt cx="5098415" cy="3733165"/>
          </a:xfrm>
        </p:grpSpPr>
        <p:pic>
          <p:nvPicPr>
            <p:cNvPr id="47" name="object 4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844664" y="4559823"/>
              <a:ext cx="326072" cy="197957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905442" y="4559823"/>
              <a:ext cx="335935" cy="197957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990733" y="4559823"/>
              <a:ext cx="326832" cy="197957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248397" y="4294629"/>
              <a:ext cx="161930" cy="161930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248397" y="4504179"/>
              <a:ext cx="161930" cy="161803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248397" y="4713602"/>
              <a:ext cx="161930" cy="152405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248397" y="4923152"/>
              <a:ext cx="161930" cy="152405"/>
            </a:xfrm>
            <a:prstGeom prst="rect">
              <a:avLst/>
            </a:prstGeom>
          </p:spPr>
        </p:pic>
        <p:sp>
          <p:nvSpPr>
            <p:cNvPr id="54" name="object 54"/>
            <p:cNvSpPr/>
            <p:nvPr/>
          </p:nvSpPr>
          <p:spPr>
            <a:xfrm>
              <a:off x="6143624" y="4218432"/>
              <a:ext cx="361950" cy="952500"/>
            </a:xfrm>
            <a:custGeom>
              <a:avLst/>
              <a:gdLst/>
              <a:ahLst/>
              <a:cxnLst/>
              <a:rect l="l" t="t" r="r" b="b"/>
              <a:pathLst>
                <a:path w="361950" h="952500">
                  <a:moveTo>
                    <a:pt x="301625" y="0"/>
                  </a:moveTo>
                  <a:lnTo>
                    <a:pt x="325088" y="4746"/>
                  </a:lnTo>
                  <a:lnTo>
                    <a:pt x="344265" y="17684"/>
                  </a:lnTo>
                  <a:lnTo>
                    <a:pt x="357203" y="36861"/>
                  </a:lnTo>
                  <a:lnTo>
                    <a:pt x="361950" y="60325"/>
                  </a:lnTo>
                  <a:lnTo>
                    <a:pt x="361950" y="892048"/>
                  </a:lnTo>
                  <a:lnTo>
                    <a:pt x="357203" y="915491"/>
                  </a:lnTo>
                  <a:lnTo>
                    <a:pt x="344265" y="934624"/>
                  </a:lnTo>
                  <a:lnTo>
                    <a:pt x="325088" y="947519"/>
                  </a:lnTo>
                  <a:lnTo>
                    <a:pt x="301625" y="952246"/>
                  </a:lnTo>
                  <a:lnTo>
                    <a:pt x="60325" y="952246"/>
                  </a:lnTo>
                  <a:lnTo>
                    <a:pt x="36861" y="947519"/>
                  </a:lnTo>
                  <a:lnTo>
                    <a:pt x="17684" y="934624"/>
                  </a:lnTo>
                  <a:lnTo>
                    <a:pt x="4746" y="915491"/>
                  </a:lnTo>
                  <a:lnTo>
                    <a:pt x="0" y="892048"/>
                  </a:lnTo>
                  <a:lnTo>
                    <a:pt x="0" y="60325"/>
                  </a:lnTo>
                  <a:lnTo>
                    <a:pt x="4746" y="36861"/>
                  </a:lnTo>
                  <a:lnTo>
                    <a:pt x="17684" y="17684"/>
                  </a:lnTo>
                  <a:lnTo>
                    <a:pt x="36861" y="4746"/>
                  </a:lnTo>
                  <a:lnTo>
                    <a:pt x="60325" y="0"/>
                  </a:lnTo>
                  <a:lnTo>
                    <a:pt x="301625" y="0"/>
                  </a:lnTo>
                  <a:close/>
                </a:path>
              </a:pathLst>
            </a:custGeom>
            <a:ln w="19055">
              <a:solidFill>
                <a:srgbClr val="6000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6269227" y="5170677"/>
              <a:ext cx="111125" cy="438150"/>
            </a:xfrm>
            <a:custGeom>
              <a:avLst/>
              <a:gdLst/>
              <a:ahLst/>
              <a:cxnLst/>
              <a:rect l="l" t="t" r="r" b="b"/>
              <a:pathLst>
                <a:path w="111125" h="438150">
                  <a:moveTo>
                    <a:pt x="55372" y="37900"/>
                  </a:moveTo>
                  <a:lnTo>
                    <a:pt x="45847" y="54228"/>
                  </a:lnTo>
                  <a:lnTo>
                    <a:pt x="45847" y="438111"/>
                  </a:lnTo>
                  <a:lnTo>
                    <a:pt x="64897" y="438111"/>
                  </a:lnTo>
                  <a:lnTo>
                    <a:pt x="64897" y="54228"/>
                  </a:lnTo>
                  <a:lnTo>
                    <a:pt x="55372" y="37900"/>
                  </a:lnTo>
                  <a:close/>
                </a:path>
                <a:path w="111125" h="438150">
                  <a:moveTo>
                    <a:pt x="55372" y="0"/>
                  </a:moveTo>
                  <a:lnTo>
                    <a:pt x="0" y="94869"/>
                  </a:lnTo>
                  <a:lnTo>
                    <a:pt x="1524" y="100711"/>
                  </a:lnTo>
                  <a:lnTo>
                    <a:pt x="10668" y="106045"/>
                  </a:lnTo>
                  <a:lnTo>
                    <a:pt x="16510" y="104394"/>
                  </a:lnTo>
                  <a:lnTo>
                    <a:pt x="19176" y="99949"/>
                  </a:lnTo>
                  <a:lnTo>
                    <a:pt x="45847" y="54228"/>
                  </a:lnTo>
                  <a:lnTo>
                    <a:pt x="45847" y="18923"/>
                  </a:lnTo>
                  <a:lnTo>
                    <a:pt x="66417" y="18923"/>
                  </a:lnTo>
                  <a:lnTo>
                    <a:pt x="55372" y="0"/>
                  </a:lnTo>
                  <a:close/>
                </a:path>
                <a:path w="111125" h="438150">
                  <a:moveTo>
                    <a:pt x="66417" y="18923"/>
                  </a:moveTo>
                  <a:lnTo>
                    <a:pt x="64897" y="18923"/>
                  </a:lnTo>
                  <a:lnTo>
                    <a:pt x="64897" y="54228"/>
                  </a:lnTo>
                  <a:lnTo>
                    <a:pt x="91567" y="99949"/>
                  </a:lnTo>
                  <a:lnTo>
                    <a:pt x="94234" y="104394"/>
                  </a:lnTo>
                  <a:lnTo>
                    <a:pt x="100075" y="106045"/>
                  </a:lnTo>
                  <a:lnTo>
                    <a:pt x="109220" y="100711"/>
                  </a:lnTo>
                  <a:lnTo>
                    <a:pt x="110744" y="94869"/>
                  </a:lnTo>
                  <a:lnTo>
                    <a:pt x="66417" y="18923"/>
                  </a:lnTo>
                  <a:close/>
                </a:path>
                <a:path w="111125" h="438150">
                  <a:moveTo>
                    <a:pt x="64897" y="18923"/>
                  </a:moveTo>
                  <a:lnTo>
                    <a:pt x="45847" y="18923"/>
                  </a:lnTo>
                  <a:lnTo>
                    <a:pt x="45847" y="54228"/>
                  </a:lnTo>
                  <a:lnTo>
                    <a:pt x="55372" y="37900"/>
                  </a:lnTo>
                  <a:lnTo>
                    <a:pt x="47117" y="23749"/>
                  </a:lnTo>
                  <a:lnTo>
                    <a:pt x="64897" y="23749"/>
                  </a:lnTo>
                  <a:lnTo>
                    <a:pt x="64897" y="18923"/>
                  </a:lnTo>
                  <a:close/>
                </a:path>
                <a:path w="111125" h="438150">
                  <a:moveTo>
                    <a:pt x="64897" y="23749"/>
                  </a:moveTo>
                  <a:lnTo>
                    <a:pt x="63626" y="23749"/>
                  </a:lnTo>
                  <a:lnTo>
                    <a:pt x="55372" y="37900"/>
                  </a:lnTo>
                  <a:lnTo>
                    <a:pt x="64897" y="54228"/>
                  </a:lnTo>
                  <a:lnTo>
                    <a:pt x="64897" y="23749"/>
                  </a:lnTo>
                  <a:close/>
                </a:path>
                <a:path w="111125" h="438150">
                  <a:moveTo>
                    <a:pt x="63626" y="23749"/>
                  </a:moveTo>
                  <a:lnTo>
                    <a:pt x="47117" y="23749"/>
                  </a:lnTo>
                  <a:lnTo>
                    <a:pt x="55372" y="37900"/>
                  </a:lnTo>
                  <a:lnTo>
                    <a:pt x="63626" y="23749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6" name="object 56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362699" y="5313565"/>
              <a:ext cx="238125" cy="285673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448797" y="4332729"/>
              <a:ext cx="161930" cy="152405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9448797" y="4532754"/>
              <a:ext cx="161930" cy="161803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9448797" y="4742177"/>
              <a:ext cx="161930" cy="161930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448797" y="4951727"/>
              <a:ext cx="161930" cy="152405"/>
            </a:xfrm>
            <a:prstGeom prst="rect">
              <a:avLst/>
            </a:prstGeom>
          </p:spPr>
        </p:pic>
        <p:sp>
          <p:nvSpPr>
            <p:cNvPr id="61" name="object 61"/>
            <p:cNvSpPr/>
            <p:nvPr/>
          </p:nvSpPr>
          <p:spPr>
            <a:xfrm>
              <a:off x="9344025" y="4247007"/>
              <a:ext cx="361950" cy="952500"/>
            </a:xfrm>
            <a:custGeom>
              <a:avLst/>
              <a:gdLst/>
              <a:ahLst/>
              <a:cxnLst/>
              <a:rect l="l" t="t" r="r" b="b"/>
              <a:pathLst>
                <a:path w="361950" h="952500">
                  <a:moveTo>
                    <a:pt x="301625" y="0"/>
                  </a:moveTo>
                  <a:lnTo>
                    <a:pt x="325088" y="4746"/>
                  </a:lnTo>
                  <a:lnTo>
                    <a:pt x="344265" y="17684"/>
                  </a:lnTo>
                  <a:lnTo>
                    <a:pt x="357203" y="36861"/>
                  </a:lnTo>
                  <a:lnTo>
                    <a:pt x="361950" y="60325"/>
                  </a:lnTo>
                  <a:lnTo>
                    <a:pt x="361950" y="891921"/>
                  </a:lnTo>
                  <a:lnTo>
                    <a:pt x="357203" y="915437"/>
                  </a:lnTo>
                  <a:lnTo>
                    <a:pt x="344265" y="934608"/>
                  </a:lnTo>
                  <a:lnTo>
                    <a:pt x="325088" y="947517"/>
                  </a:lnTo>
                  <a:lnTo>
                    <a:pt x="301625" y="952246"/>
                  </a:lnTo>
                  <a:lnTo>
                    <a:pt x="60325" y="952246"/>
                  </a:lnTo>
                  <a:lnTo>
                    <a:pt x="36861" y="947517"/>
                  </a:lnTo>
                  <a:lnTo>
                    <a:pt x="17684" y="934608"/>
                  </a:lnTo>
                  <a:lnTo>
                    <a:pt x="4746" y="915437"/>
                  </a:lnTo>
                  <a:lnTo>
                    <a:pt x="0" y="891921"/>
                  </a:lnTo>
                  <a:lnTo>
                    <a:pt x="0" y="60325"/>
                  </a:lnTo>
                  <a:lnTo>
                    <a:pt x="4746" y="36861"/>
                  </a:lnTo>
                  <a:lnTo>
                    <a:pt x="17684" y="17684"/>
                  </a:lnTo>
                  <a:lnTo>
                    <a:pt x="36861" y="4746"/>
                  </a:lnTo>
                  <a:lnTo>
                    <a:pt x="60325" y="0"/>
                  </a:lnTo>
                  <a:lnTo>
                    <a:pt x="301625" y="0"/>
                  </a:lnTo>
                  <a:close/>
                </a:path>
              </a:pathLst>
            </a:custGeom>
            <a:ln w="19055">
              <a:solidFill>
                <a:srgbClr val="6000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9469627" y="5199252"/>
              <a:ext cx="111125" cy="438150"/>
            </a:xfrm>
            <a:custGeom>
              <a:avLst/>
              <a:gdLst/>
              <a:ahLst/>
              <a:cxnLst/>
              <a:rect l="l" t="t" r="r" b="b"/>
              <a:pathLst>
                <a:path w="111125" h="438150">
                  <a:moveTo>
                    <a:pt x="55372" y="37900"/>
                  </a:moveTo>
                  <a:lnTo>
                    <a:pt x="45847" y="54228"/>
                  </a:lnTo>
                  <a:lnTo>
                    <a:pt x="45847" y="438111"/>
                  </a:lnTo>
                  <a:lnTo>
                    <a:pt x="64897" y="438111"/>
                  </a:lnTo>
                  <a:lnTo>
                    <a:pt x="64897" y="54228"/>
                  </a:lnTo>
                  <a:lnTo>
                    <a:pt x="55372" y="37900"/>
                  </a:lnTo>
                  <a:close/>
                </a:path>
                <a:path w="111125" h="438150">
                  <a:moveTo>
                    <a:pt x="55372" y="0"/>
                  </a:moveTo>
                  <a:lnTo>
                    <a:pt x="0" y="94869"/>
                  </a:lnTo>
                  <a:lnTo>
                    <a:pt x="1524" y="100711"/>
                  </a:lnTo>
                  <a:lnTo>
                    <a:pt x="6096" y="103378"/>
                  </a:lnTo>
                  <a:lnTo>
                    <a:pt x="10668" y="105918"/>
                  </a:lnTo>
                  <a:lnTo>
                    <a:pt x="16510" y="104394"/>
                  </a:lnTo>
                  <a:lnTo>
                    <a:pt x="19176" y="99949"/>
                  </a:lnTo>
                  <a:lnTo>
                    <a:pt x="45847" y="54228"/>
                  </a:lnTo>
                  <a:lnTo>
                    <a:pt x="45847" y="18923"/>
                  </a:lnTo>
                  <a:lnTo>
                    <a:pt x="66417" y="18923"/>
                  </a:lnTo>
                  <a:lnTo>
                    <a:pt x="55372" y="0"/>
                  </a:lnTo>
                  <a:close/>
                </a:path>
                <a:path w="111125" h="438150">
                  <a:moveTo>
                    <a:pt x="66417" y="18923"/>
                  </a:moveTo>
                  <a:lnTo>
                    <a:pt x="64897" y="18923"/>
                  </a:lnTo>
                  <a:lnTo>
                    <a:pt x="64897" y="54228"/>
                  </a:lnTo>
                  <a:lnTo>
                    <a:pt x="91567" y="99949"/>
                  </a:lnTo>
                  <a:lnTo>
                    <a:pt x="94233" y="104394"/>
                  </a:lnTo>
                  <a:lnTo>
                    <a:pt x="100075" y="105918"/>
                  </a:lnTo>
                  <a:lnTo>
                    <a:pt x="104648" y="103378"/>
                  </a:lnTo>
                  <a:lnTo>
                    <a:pt x="109220" y="100711"/>
                  </a:lnTo>
                  <a:lnTo>
                    <a:pt x="110744" y="94869"/>
                  </a:lnTo>
                  <a:lnTo>
                    <a:pt x="66417" y="18923"/>
                  </a:lnTo>
                  <a:close/>
                </a:path>
                <a:path w="111125" h="438150">
                  <a:moveTo>
                    <a:pt x="64897" y="18923"/>
                  </a:moveTo>
                  <a:lnTo>
                    <a:pt x="45847" y="18923"/>
                  </a:lnTo>
                  <a:lnTo>
                    <a:pt x="45847" y="54228"/>
                  </a:lnTo>
                  <a:lnTo>
                    <a:pt x="55372" y="37900"/>
                  </a:lnTo>
                  <a:lnTo>
                    <a:pt x="47117" y="23749"/>
                  </a:lnTo>
                  <a:lnTo>
                    <a:pt x="64897" y="23749"/>
                  </a:lnTo>
                  <a:lnTo>
                    <a:pt x="64897" y="18923"/>
                  </a:lnTo>
                  <a:close/>
                </a:path>
                <a:path w="111125" h="438150">
                  <a:moveTo>
                    <a:pt x="64897" y="23749"/>
                  </a:moveTo>
                  <a:lnTo>
                    <a:pt x="63626" y="23749"/>
                  </a:lnTo>
                  <a:lnTo>
                    <a:pt x="55372" y="37900"/>
                  </a:lnTo>
                  <a:lnTo>
                    <a:pt x="64897" y="54228"/>
                  </a:lnTo>
                  <a:lnTo>
                    <a:pt x="64897" y="23749"/>
                  </a:lnTo>
                  <a:close/>
                </a:path>
                <a:path w="111125" h="438150">
                  <a:moveTo>
                    <a:pt x="63626" y="23749"/>
                  </a:moveTo>
                  <a:lnTo>
                    <a:pt x="47117" y="23749"/>
                  </a:lnTo>
                  <a:lnTo>
                    <a:pt x="55372" y="37900"/>
                  </a:lnTo>
                  <a:lnTo>
                    <a:pt x="63626" y="23749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3" name="object 63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553575" y="5313565"/>
              <a:ext cx="228600" cy="285673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372472" y="4342254"/>
              <a:ext cx="161930" cy="152405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372472" y="4542279"/>
              <a:ext cx="161930" cy="161803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8372472" y="4751702"/>
              <a:ext cx="161930" cy="161930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372472" y="4961252"/>
              <a:ext cx="161930" cy="152405"/>
            </a:xfrm>
            <a:prstGeom prst="rect">
              <a:avLst/>
            </a:prstGeom>
          </p:spPr>
        </p:pic>
        <p:sp>
          <p:nvSpPr>
            <p:cNvPr id="68" name="object 68"/>
            <p:cNvSpPr/>
            <p:nvPr/>
          </p:nvSpPr>
          <p:spPr>
            <a:xfrm>
              <a:off x="8267700" y="4256532"/>
              <a:ext cx="361950" cy="952500"/>
            </a:xfrm>
            <a:custGeom>
              <a:avLst/>
              <a:gdLst/>
              <a:ahLst/>
              <a:cxnLst/>
              <a:rect l="l" t="t" r="r" b="b"/>
              <a:pathLst>
                <a:path w="361950" h="952500">
                  <a:moveTo>
                    <a:pt x="301625" y="0"/>
                  </a:moveTo>
                  <a:lnTo>
                    <a:pt x="325088" y="4746"/>
                  </a:lnTo>
                  <a:lnTo>
                    <a:pt x="344265" y="17684"/>
                  </a:lnTo>
                  <a:lnTo>
                    <a:pt x="357203" y="36861"/>
                  </a:lnTo>
                  <a:lnTo>
                    <a:pt x="361950" y="60325"/>
                  </a:lnTo>
                  <a:lnTo>
                    <a:pt x="361950" y="891921"/>
                  </a:lnTo>
                  <a:lnTo>
                    <a:pt x="357203" y="915437"/>
                  </a:lnTo>
                  <a:lnTo>
                    <a:pt x="344265" y="934608"/>
                  </a:lnTo>
                  <a:lnTo>
                    <a:pt x="325088" y="947517"/>
                  </a:lnTo>
                  <a:lnTo>
                    <a:pt x="301625" y="952246"/>
                  </a:lnTo>
                  <a:lnTo>
                    <a:pt x="60325" y="952246"/>
                  </a:lnTo>
                  <a:lnTo>
                    <a:pt x="36861" y="947517"/>
                  </a:lnTo>
                  <a:lnTo>
                    <a:pt x="17684" y="934608"/>
                  </a:lnTo>
                  <a:lnTo>
                    <a:pt x="4746" y="915437"/>
                  </a:lnTo>
                  <a:lnTo>
                    <a:pt x="0" y="891921"/>
                  </a:lnTo>
                  <a:lnTo>
                    <a:pt x="0" y="60325"/>
                  </a:lnTo>
                  <a:lnTo>
                    <a:pt x="4746" y="36861"/>
                  </a:lnTo>
                  <a:lnTo>
                    <a:pt x="17684" y="17684"/>
                  </a:lnTo>
                  <a:lnTo>
                    <a:pt x="36861" y="4746"/>
                  </a:lnTo>
                  <a:lnTo>
                    <a:pt x="60325" y="0"/>
                  </a:lnTo>
                  <a:lnTo>
                    <a:pt x="301625" y="0"/>
                  </a:lnTo>
                  <a:close/>
                </a:path>
              </a:pathLst>
            </a:custGeom>
            <a:ln w="19055">
              <a:solidFill>
                <a:srgbClr val="6000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8393302" y="5208777"/>
              <a:ext cx="111125" cy="438150"/>
            </a:xfrm>
            <a:custGeom>
              <a:avLst/>
              <a:gdLst/>
              <a:ahLst/>
              <a:cxnLst/>
              <a:rect l="l" t="t" r="r" b="b"/>
              <a:pathLst>
                <a:path w="111125" h="438150">
                  <a:moveTo>
                    <a:pt x="55372" y="37900"/>
                  </a:moveTo>
                  <a:lnTo>
                    <a:pt x="45847" y="54228"/>
                  </a:lnTo>
                  <a:lnTo>
                    <a:pt x="45847" y="438099"/>
                  </a:lnTo>
                  <a:lnTo>
                    <a:pt x="64897" y="438099"/>
                  </a:lnTo>
                  <a:lnTo>
                    <a:pt x="64897" y="54228"/>
                  </a:lnTo>
                  <a:lnTo>
                    <a:pt x="55372" y="37900"/>
                  </a:lnTo>
                  <a:close/>
                </a:path>
                <a:path w="111125" h="438150">
                  <a:moveTo>
                    <a:pt x="55372" y="0"/>
                  </a:moveTo>
                  <a:lnTo>
                    <a:pt x="0" y="94869"/>
                  </a:lnTo>
                  <a:lnTo>
                    <a:pt x="1524" y="100711"/>
                  </a:lnTo>
                  <a:lnTo>
                    <a:pt x="6096" y="103378"/>
                  </a:lnTo>
                  <a:lnTo>
                    <a:pt x="10668" y="105918"/>
                  </a:lnTo>
                  <a:lnTo>
                    <a:pt x="16510" y="104394"/>
                  </a:lnTo>
                  <a:lnTo>
                    <a:pt x="19176" y="99949"/>
                  </a:lnTo>
                  <a:lnTo>
                    <a:pt x="45847" y="54228"/>
                  </a:lnTo>
                  <a:lnTo>
                    <a:pt x="45847" y="18923"/>
                  </a:lnTo>
                  <a:lnTo>
                    <a:pt x="66417" y="18923"/>
                  </a:lnTo>
                  <a:lnTo>
                    <a:pt x="55372" y="0"/>
                  </a:lnTo>
                  <a:close/>
                </a:path>
                <a:path w="111125" h="438150">
                  <a:moveTo>
                    <a:pt x="66417" y="18923"/>
                  </a:moveTo>
                  <a:lnTo>
                    <a:pt x="64897" y="18923"/>
                  </a:lnTo>
                  <a:lnTo>
                    <a:pt x="64897" y="54228"/>
                  </a:lnTo>
                  <a:lnTo>
                    <a:pt x="91567" y="99949"/>
                  </a:lnTo>
                  <a:lnTo>
                    <a:pt x="94233" y="104394"/>
                  </a:lnTo>
                  <a:lnTo>
                    <a:pt x="100075" y="105918"/>
                  </a:lnTo>
                  <a:lnTo>
                    <a:pt x="104648" y="103378"/>
                  </a:lnTo>
                  <a:lnTo>
                    <a:pt x="109220" y="100711"/>
                  </a:lnTo>
                  <a:lnTo>
                    <a:pt x="110744" y="94869"/>
                  </a:lnTo>
                  <a:lnTo>
                    <a:pt x="66417" y="18923"/>
                  </a:lnTo>
                  <a:close/>
                </a:path>
                <a:path w="111125" h="438150">
                  <a:moveTo>
                    <a:pt x="64897" y="18923"/>
                  </a:moveTo>
                  <a:lnTo>
                    <a:pt x="45847" y="18923"/>
                  </a:lnTo>
                  <a:lnTo>
                    <a:pt x="45847" y="54228"/>
                  </a:lnTo>
                  <a:lnTo>
                    <a:pt x="55372" y="37900"/>
                  </a:lnTo>
                  <a:lnTo>
                    <a:pt x="47117" y="23749"/>
                  </a:lnTo>
                  <a:lnTo>
                    <a:pt x="64897" y="23749"/>
                  </a:lnTo>
                  <a:lnTo>
                    <a:pt x="64897" y="18923"/>
                  </a:lnTo>
                  <a:close/>
                </a:path>
                <a:path w="111125" h="438150">
                  <a:moveTo>
                    <a:pt x="64897" y="23749"/>
                  </a:moveTo>
                  <a:lnTo>
                    <a:pt x="63626" y="23749"/>
                  </a:lnTo>
                  <a:lnTo>
                    <a:pt x="55372" y="37900"/>
                  </a:lnTo>
                  <a:lnTo>
                    <a:pt x="64897" y="54228"/>
                  </a:lnTo>
                  <a:lnTo>
                    <a:pt x="64897" y="23749"/>
                  </a:lnTo>
                  <a:close/>
                </a:path>
                <a:path w="111125" h="438150">
                  <a:moveTo>
                    <a:pt x="63626" y="23749"/>
                  </a:moveTo>
                  <a:lnTo>
                    <a:pt x="47117" y="23749"/>
                  </a:lnTo>
                  <a:lnTo>
                    <a:pt x="55372" y="37900"/>
                  </a:lnTo>
                  <a:lnTo>
                    <a:pt x="63626" y="23749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0" name="object 70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477250" y="5313565"/>
              <a:ext cx="228600" cy="285673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315197" y="4332729"/>
              <a:ext cx="161930" cy="152405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7315197" y="4532754"/>
              <a:ext cx="161930" cy="161803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315197" y="4742177"/>
              <a:ext cx="161930" cy="161930"/>
            </a:xfrm>
            <a:prstGeom prst="rect">
              <a:avLst/>
            </a:prstGeom>
          </p:spPr>
        </p:pic>
        <p:pic>
          <p:nvPicPr>
            <p:cNvPr id="74" name="object 74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315197" y="4951727"/>
              <a:ext cx="161930" cy="152405"/>
            </a:xfrm>
            <a:prstGeom prst="rect">
              <a:avLst/>
            </a:prstGeom>
          </p:spPr>
        </p:pic>
        <p:sp>
          <p:nvSpPr>
            <p:cNvPr id="75" name="object 75"/>
            <p:cNvSpPr/>
            <p:nvPr/>
          </p:nvSpPr>
          <p:spPr>
            <a:xfrm>
              <a:off x="7210424" y="4247007"/>
              <a:ext cx="361950" cy="952500"/>
            </a:xfrm>
            <a:custGeom>
              <a:avLst/>
              <a:gdLst/>
              <a:ahLst/>
              <a:cxnLst/>
              <a:rect l="l" t="t" r="r" b="b"/>
              <a:pathLst>
                <a:path w="361950" h="952500">
                  <a:moveTo>
                    <a:pt x="301625" y="0"/>
                  </a:moveTo>
                  <a:lnTo>
                    <a:pt x="325088" y="4746"/>
                  </a:lnTo>
                  <a:lnTo>
                    <a:pt x="344265" y="17684"/>
                  </a:lnTo>
                  <a:lnTo>
                    <a:pt x="357203" y="36861"/>
                  </a:lnTo>
                  <a:lnTo>
                    <a:pt x="361950" y="60325"/>
                  </a:lnTo>
                  <a:lnTo>
                    <a:pt x="361950" y="891921"/>
                  </a:lnTo>
                  <a:lnTo>
                    <a:pt x="357203" y="915437"/>
                  </a:lnTo>
                  <a:lnTo>
                    <a:pt x="344265" y="934608"/>
                  </a:lnTo>
                  <a:lnTo>
                    <a:pt x="325088" y="947517"/>
                  </a:lnTo>
                  <a:lnTo>
                    <a:pt x="301625" y="952246"/>
                  </a:lnTo>
                  <a:lnTo>
                    <a:pt x="60325" y="952246"/>
                  </a:lnTo>
                  <a:lnTo>
                    <a:pt x="36861" y="947517"/>
                  </a:lnTo>
                  <a:lnTo>
                    <a:pt x="17684" y="934608"/>
                  </a:lnTo>
                  <a:lnTo>
                    <a:pt x="4746" y="915437"/>
                  </a:lnTo>
                  <a:lnTo>
                    <a:pt x="0" y="891921"/>
                  </a:lnTo>
                  <a:lnTo>
                    <a:pt x="0" y="60325"/>
                  </a:lnTo>
                  <a:lnTo>
                    <a:pt x="4746" y="36861"/>
                  </a:lnTo>
                  <a:lnTo>
                    <a:pt x="17684" y="17684"/>
                  </a:lnTo>
                  <a:lnTo>
                    <a:pt x="36861" y="4746"/>
                  </a:lnTo>
                  <a:lnTo>
                    <a:pt x="60325" y="0"/>
                  </a:lnTo>
                  <a:lnTo>
                    <a:pt x="301625" y="0"/>
                  </a:lnTo>
                  <a:close/>
                </a:path>
              </a:pathLst>
            </a:custGeom>
            <a:ln w="19055">
              <a:solidFill>
                <a:srgbClr val="6000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7336027" y="5199252"/>
              <a:ext cx="111125" cy="438150"/>
            </a:xfrm>
            <a:custGeom>
              <a:avLst/>
              <a:gdLst/>
              <a:ahLst/>
              <a:cxnLst/>
              <a:rect l="l" t="t" r="r" b="b"/>
              <a:pathLst>
                <a:path w="111125" h="438150">
                  <a:moveTo>
                    <a:pt x="55372" y="37900"/>
                  </a:moveTo>
                  <a:lnTo>
                    <a:pt x="45847" y="54228"/>
                  </a:lnTo>
                  <a:lnTo>
                    <a:pt x="45847" y="438111"/>
                  </a:lnTo>
                  <a:lnTo>
                    <a:pt x="64897" y="438111"/>
                  </a:lnTo>
                  <a:lnTo>
                    <a:pt x="64897" y="54228"/>
                  </a:lnTo>
                  <a:lnTo>
                    <a:pt x="55372" y="37900"/>
                  </a:lnTo>
                  <a:close/>
                </a:path>
                <a:path w="111125" h="438150">
                  <a:moveTo>
                    <a:pt x="55372" y="0"/>
                  </a:moveTo>
                  <a:lnTo>
                    <a:pt x="0" y="94869"/>
                  </a:lnTo>
                  <a:lnTo>
                    <a:pt x="1524" y="100711"/>
                  </a:lnTo>
                  <a:lnTo>
                    <a:pt x="6096" y="103378"/>
                  </a:lnTo>
                  <a:lnTo>
                    <a:pt x="10668" y="105918"/>
                  </a:lnTo>
                  <a:lnTo>
                    <a:pt x="16510" y="104394"/>
                  </a:lnTo>
                  <a:lnTo>
                    <a:pt x="19176" y="99949"/>
                  </a:lnTo>
                  <a:lnTo>
                    <a:pt x="45847" y="54228"/>
                  </a:lnTo>
                  <a:lnTo>
                    <a:pt x="45847" y="18923"/>
                  </a:lnTo>
                  <a:lnTo>
                    <a:pt x="66417" y="18923"/>
                  </a:lnTo>
                  <a:lnTo>
                    <a:pt x="55372" y="0"/>
                  </a:lnTo>
                  <a:close/>
                </a:path>
                <a:path w="111125" h="438150">
                  <a:moveTo>
                    <a:pt x="66417" y="18923"/>
                  </a:moveTo>
                  <a:lnTo>
                    <a:pt x="64897" y="18923"/>
                  </a:lnTo>
                  <a:lnTo>
                    <a:pt x="64897" y="54228"/>
                  </a:lnTo>
                  <a:lnTo>
                    <a:pt x="91567" y="99949"/>
                  </a:lnTo>
                  <a:lnTo>
                    <a:pt x="94233" y="104394"/>
                  </a:lnTo>
                  <a:lnTo>
                    <a:pt x="100075" y="105918"/>
                  </a:lnTo>
                  <a:lnTo>
                    <a:pt x="104648" y="103378"/>
                  </a:lnTo>
                  <a:lnTo>
                    <a:pt x="109220" y="100711"/>
                  </a:lnTo>
                  <a:lnTo>
                    <a:pt x="110744" y="94869"/>
                  </a:lnTo>
                  <a:lnTo>
                    <a:pt x="66417" y="18923"/>
                  </a:lnTo>
                  <a:close/>
                </a:path>
                <a:path w="111125" h="438150">
                  <a:moveTo>
                    <a:pt x="64897" y="18923"/>
                  </a:moveTo>
                  <a:lnTo>
                    <a:pt x="45847" y="18923"/>
                  </a:lnTo>
                  <a:lnTo>
                    <a:pt x="45847" y="54228"/>
                  </a:lnTo>
                  <a:lnTo>
                    <a:pt x="55372" y="37900"/>
                  </a:lnTo>
                  <a:lnTo>
                    <a:pt x="47117" y="23749"/>
                  </a:lnTo>
                  <a:lnTo>
                    <a:pt x="64897" y="23749"/>
                  </a:lnTo>
                  <a:lnTo>
                    <a:pt x="64897" y="18923"/>
                  </a:lnTo>
                  <a:close/>
                </a:path>
                <a:path w="111125" h="438150">
                  <a:moveTo>
                    <a:pt x="64897" y="23749"/>
                  </a:moveTo>
                  <a:lnTo>
                    <a:pt x="63626" y="23749"/>
                  </a:lnTo>
                  <a:lnTo>
                    <a:pt x="55372" y="37900"/>
                  </a:lnTo>
                  <a:lnTo>
                    <a:pt x="64897" y="54228"/>
                  </a:lnTo>
                  <a:lnTo>
                    <a:pt x="64897" y="23749"/>
                  </a:lnTo>
                  <a:close/>
                </a:path>
                <a:path w="111125" h="438150">
                  <a:moveTo>
                    <a:pt x="63626" y="23749"/>
                  </a:moveTo>
                  <a:lnTo>
                    <a:pt x="47117" y="23749"/>
                  </a:lnTo>
                  <a:lnTo>
                    <a:pt x="55372" y="37900"/>
                  </a:lnTo>
                  <a:lnTo>
                    <a:pt x="63626" y="23749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7" name="object 77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419974" y="5313565"/>
              <a:ext cx="228600" cy="285673"/>
            </a:xfrm>
            <a:prstGeom prst="rect">
              <a:avLst/>
            </a:prstGeom>
          </p:spPr>
        </p:pic>
        <p:sp>
          <p:nvSpPr>
            <p:cNvPr id="78" name="object 78"/>
            <p:cNvSpPr/>
            <p:nvPr/>
          </p:nvSpPr>
          <p:spPr>
            <a:xfrm>
              <a:off x="9469627" y="1914017"/>
              <a:ext cx="111125" cy="829310"/>
            </a:xfrm>
            <a:custGeom>
              <a:avLst/>
              <a:gdLst/>
              <a:ahLst/>
              <a:cxnLst/>
              <a:rect l="l" t="t" r="r" b="b"/>
              <a:pathLst>
                <a:path w="111125" h="829310">
                  <a:moveTo>
                    <a:pt x="55372" y="37773"/>
                  </a:moveTo>
                  <a:lnTo>
                    <a:pt x="45847" y="54102"/>
                  </a:lnTo>
                  <a:lnTo>
                    <a:pt x="45847" y="829310"/>
                  </a:lnTo>
                  <a:lnTo>
                    <a:pt x="64897" y="829310"/>
                  </a:lnTo>
                  <a:lnTo>
                    <a:pt x="64897" y="54102"/>
                  </a:lnTo>
                  <a:lnTo>
                    <a:pt x="55372" y="37773"/>
                  </a:lnTo>
                  <a:close/>
                </a:path>
                <a:path w="111125" h="829310">
                  <a:moveTo>
                    <a:pt x="55372" y="0"/>
                  </a:moveTo>
                  <a:lnTo>
                    <a:pt x="0" y="94869"/>
                  </a:lnTo>
                  <a:lnTo>
                    <a:pt x="1524" y="100584"/>
                  </a:lnTo>
                  <a:lnTo>
                    <a:pt x="10668" y="105918"/>
                  </a:lnTo>
                  <a:lnTo>
                    <a:pt x="16510" y="104394"/>
                  </a:lnTo>
                  <a:lnTo>
                    <a:pt x="45847" y="54102"/>
                  </a:lnTo>
                  <a:lnTo>
                    <a:pt x="45847" y="18923"/>
                  </a:lnTo>
                  <a:lnTo>
                    <a:pt x="66417" y="18923"/>
                  </a:lnTo>
                  <a:lnTo>
                    <a:pt x="55372" y="0"/>
                  </a:lnTo>
                  <a:close/>
                </a:path>
                <a:path w="111125" h="829310">
                  <a:moveTo>
                    <a:pt x="66417" y="18923"/>
                  </a:moveTo>
                  <a:lnTo>
                    <a:pt x="64897" y="18923"/>
                  </a:lnTo>
                  <a:lnTo>
                    <a:pt x="64897" y="54102"/>
                  </a:lnTo>
                  <a:lnTo>
                    <a:pt x="94233" y="104394"/>
                  </a:lnTo>
                  <a:lnTo>
                    <a:pt x="100075" y="105918"/>
                  </a:lnTo>
                  <a:lnTo>
                    <a:pt x="109220" y="100584"/>
                  </a:lnTo>
                  <a:lnTo>
                    <a:pt x="110744" y="94869"/>
                  </a:lnTo>
                  <a:lnTo>
                    <a:pt x="66417" y="18923"/>
                  </a:lnTo>
                  <a:close/>
                </a:path>
                <a:path w="111125" h="829310">
                  <a:moveTo>
                    <a:pt x="64897" y="18923"/>
                  </a:moveTo>
                  <a:lnTo>
                    <a:pt x="45847" y="18923"/>
                  </a:lnTo>
                  <a:lnTo>
                    <a:pt x="45847" y="54102"/>
                  </a:lnTo>
                  <a:lnTo>
                    <a:pt x="55372" y="37773"/>
                  </a:lnTo>
                  <a:lnTo>
                    <a:pt x="47117" y="23622"/>
                  </a:lnTo>
                  <a:lnTo>
                    <a:pt x="64897" y="23622"/>
                  </a:lnTo>
                  <a:lnTo>
                    <a:pt x="64897" y="18923"/>
                  </a:lnTo>
                  <a:close/>
                </a:path>
                <a:path w="111125" h="829310">
                  <a:moveTo>
                    <a:pt x="64897" y="23622"/>
                  </a:moveTo>
                  <a:lnTo>
                    <a:pt x="63626" y="23622"/>
                  </a:lnTo>
                  <a:lnTo>
                    <a:pt x="55372" y="37773"/>
                  </a:lnTo>
                  <a:lnTo>
                    <a:pt x="64897" y="54102"/>
                  </a:lnTo>
                  <a:lnTo>
                    <a:pt x="64897" y="23622"/>
                  </a:lnTo>
                  <a:close/>
                </a:path>
                <a:path w="111125" h="829310">
                  <a:moveTo>
                    <a:pt x="63626" y="23622"/>
                  </a:moveTo>
                  <a:lnTo>
                    <a:pt x="47117" y="23622"/>
                  </a:lnTo>
                  <a:lnTo>
                    <a:pt x="55372" y="37773"/>
                  </a:lnTo>
                  <a:lnTo>
                    <a:pt x="63626" y="23622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9" name="object 79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7315197" y="2837685"/>
              <a:ext cx="161930" cy="180980"/>
            </a:xfrm>
            <a:prstGeom prst="rect">
              <a:avLst/>
            </a:prstGeom>
          </p:spPr>
        </p:pic>
        <p:pic>
          <p:nvPicPr>
            <p:cNvPr id="80" name="object 80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7315197" y="3075810"/>
              <a:ext cx="161930" cy="171328"/>
            </a:xfrm>
            <a:prstGeom prst="rect">
              <a:avLst/>
            </a:prstGeom>
          </p:spPr>
        </p:pic>
        <p:pic>
          <p:nvPicPr>
            <p:cNvPr id="81" name="object 81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7315197" y="3304283"/>
              <a:ext cx="161930" cy="171455"/>
            </a:xfrm>
            <a:prstGeom prst="rect">
              <a:avLst/>
            </a:prstGeom>
          </p:spPr>
        </p:pic>
        <p:pic>
          <p:nvPicPr>
            <p:cNvPr id="82" name="object 82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7315197" y="3532883"/>
              <a:ext cx="161930" cy="180853"/>
            </a:xfrm>
            <a:prstGeom prst="rect">
              <a:avLst/>
            </a:prstGeom>
          </p:spPr>
        </p:pic>
        <p:pic>
          <p:nvPicPr>
            <p:cNvPr id="83" name="object 83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7443580" y="3965369"/>
              <a:ext cx="327163" cy="202317"/>
            </a:xfrm>
            <a:prstGeom prst="rect">
              <a:avLst/>
            </a:prstGeom>
          </p:spPr>
        </p:pic>
        <p:sp>
          <p:nvSpPr>
            <p:cNvPr id="84" name="object 84"/>
            <p:cNvSpPr/>
            <p:nvPr/>
          </p:nvSpPr>
          <p:spPr>
            <a:xfrm>
              <a:off x="6505575" y="3229990"/>
              <a:ext cx="941705" cy="1016000"/>
            </a:xfrm>
            <a:custGeom>
              <a:avLst/>
              <a:gdLst/>
              <a:ahLst/>
              <a:cxnLst/>
              <a:rect l="l" t="t" r="r" b="b"/>
              <a:pathLst>
                <a:path w="941704" h="1016000">
                  <a:moveTo>
                    <a:pt x="699516" y="55245"/>
                  </a:moveTo>
                  <a:lnTo>
                    <a:pt x="683196" y="45720"/>
                  </a:lnTo>
                  <a:lnTo>
                    <a:pt x="609219" y="2540"/>
                  </a:lnTo>
                  <a:lnTo>
                    <a:pt x="604647" y="0"/>
                  </a:lnTo>
                  <a:lnTo>
                    <a:pt x="598805" y="1524"/>
                  </a:lnTo>
                  <a:lnTo>
                    <a:pt x="596138" y="5969"/>
                  </a:lnTo>
                  <a:lnTo>
                    <a:pt x="593471" y="10541"/>
                  </a:lnTo>
                  <a:lnTo>
                    <a:pt x="594995" y="16383"/>
                  </a:lnTo>
                  <a:lnTo>
                    <a:pt x="645274" y="45720"/>
                  </a:lnTo>
                  <a:lnTo>
                    <a:pt x="0" y="45720"/>
                  </a:lnTo>
                  <a:lnTo>
                    <a:pt x="0" y="64770"/>
                  </a:lnTo>
                  <a:lnTo>
                    <a:pt x="645274" y="64770"/>
                  </a:lnTo>
                  <a:lnTo>
                    <a:pt x="594995" y="94107"/>
                  </a:lnTo>
                  <a:lnTo>
                    <a:pt x="593471" y="99949"/>
                  </a:lnTo>
                  <a:lnTo>
                    <a:pt x="598805" y="109093"/>
                  </a:lnTo>
                  <a:lnTo>
                    <a:pt x="604647" y="110617"/>
                  </a:lnTo>
                  <a:lnTo>
                    <a:pt x="683196" y="64770"/>
                  </a:lnTo>
                  <a:lnTo>
                    <a:pt x="699516" y="55245"/>
                  </a:lnTo>
                  <a:close/>
                </a:path>
                <a:path w="941704" h="1016000">
                  <a:moveTo>
                    <a:pt x="941197" y="683387"/>
                  </a:moveTo>
                  <a:lnTo>
                    <a:pt x="896861" y="607441"/>
                  </a:lnTo>
                  <a:lnTo>
                    <a:pt x="885825" y="588518"/>
                  </a:lnTo>
                  <a:lnTo>
                    <a:pt x="830453" y="683387"/>
                  </a:lnTo>
                  <a:lnTo>
                    <a:pt x="831977" y="689229"/>
                  </a:lnTo>
                  <a:lnTo>
                    <a:pt x="836549" y="691769"/>
                  </a:lnTo>
                  <a:lnTo>
                    <a:pt x="841121" y="694436"/>
                  </a:lnTo>
                  <a:lnTo>
                    <a:pt x="846963" y="692912"/>
                  </a:lnTo>
                  <a:lnTo>
                    <a:pt x="876300" y="642620"/>
                  </a:lnTo>
                  <a:lnTo>
                    <a:pt x="876300" y="1015492"/>
                  </a:lnTo>
                  <a:lnTo>
                    <a:pt x="895350" y="1015492"/>
                  </a:lnTo>
                  <a:lnTo>
                    <a:pt x="895350" y="642620"/>
                  </a:lnTo>
                  <a:lnTo>
                    <a:pt x="924687" y="692912"/>
                  </a:lnTo>
                  <a:lnTo>
                    <a:pt x="930529" y="694436"/>
                  </a:lnTo>
                  <a:lnTo>
                    <a:pt x="935101" y="691769"/>
                  </a:lnTo>
                  <a:lnTo>
                    <a:pt x="939673" y="689229"/>
                  </a:lnTo>
                  <a:lnTo>
                    <a:pt x="941197" y="683387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5" name="object 85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6619874" y="2961462"/>
              <a:ext cx="428625" cy="285673"/>
            </a:xfrm>
            <a:prstGeom prst="rect">
              <a:avLst/>
            </a:prstGeom>
          </p:spPr>
        </p:pic>
        <p:pic>
          <p:nvPicPr>
            <p:cNvPr id="86" name="object 86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6988995" y="2513901"/>
              <a:ext cx="329736" cy="206037"/>
            </a:xfrm>
            <a:prstGeom prst="rect">
              <a:avLst/>
            </a:prstGeom>
          </p:spPr>
        </p:pic>
        <p:sp>
          <p:nvSpPr>
            <p:cNvPr id="87" name="object 87"/>
            <p:cNvSpPr/>
            <p:nvPr/>
          </p:nvSpPr>
          <p:spPr>
            <a:xfrm>
              <a:off x="7210424" y="2742438"/>
              <a:ext cx="361950" cy="1076325"/>
            </a:xfrm>
            <a:custGeom>
              <a:avLst/>
              <a:gdLst/>
              <a:ahLst/>
              <a:cxnLst/>
              <a:rect l="l" t="t" r="r" b="b"/>
              <a:pathLst>
                <a:path w="361950" h="1076325">
                  <a:moveTo>
                    <a:pt x="301625" y="0"/>
                  </a:moveTo>
                  <a:lnTo>
                    <a:pt x="325088" y="4746"/>
                  </a:lnTo>
                  <a:lnTo>
                    <a:pt x="344265" y="17684"/>
                  </a:lnTo>
                  <a:lnTo>
                    <a:pt x="357203" y="36861"/>
                  </a:lnTo>
                  <a:lnTo>
                    <a:pt x="361950" y="60325"/>
                  </a:lnTo>
                  <a:lnTo>
                    <a:pt x="361950" y="1015745"/>
                  </a:lnTo>
                  <a:lnTo>
                    <a:pt x="357203" y="1039262"/>
                  </a:lnTo>
                  <a:lnTo>
                    <a:pt x="344265" y="1058433"/>
                  </a:lnTo>
                  <a:lnTo>
                    <a:pt x="325088" y="1071342"/>
                  </a:lnTo>
                  <a:lnTo>
                    <a:pt x="301625" y="1076070"/>
                  </a:lnTo>
                  <a:lnTo>
                    <a:pt x="60325" y="1076070"/>
                  </a:lnTo>
                  <a:lnTo>
                    <a:pt x="36861" y="1071342"/>
                  </a:lnTo>
                  <a:lnTo>
                    <a:pt x="17684" y="1058433"/>
                  </a:lnTo>
                  <a:lnTo>
                    <a:pt x="4746" y="1039262"/>
                  </a:lnTo>
                  <a:lnTo>
                    <a:pt x="0" y="1015745"/>
                  </a:lnTo>
                  <a:lnTo>
                    <a:pt x="0" y="60325"/>
                  </a:lnTo>
                  <a:lnTo>
                    <a:pt x="4746" y="36861"/>
                  </a:lnTo>
                  <a:lnTo>
                    <a:pt x="17684" y="17684"/>
                  </a:lnTo>
                  <a:lnTo>
                    <a:pt x="36861" y="4746"/>
                  </a:lnTo>
                  <a:lnTo>
                    <a:pt x="60325" y="0"/>
                  </a:lnTo>
                  <a:lnTo>
                    <a:pt x="301625" y="0"/>
                  </a:lnTo>
                  <a:close/>
                </a:path>
              </a:pathLst>
            </a:custGeom>
            <a:ln w="19055">
              <a:solidFill>
                <a:srgbClr val="8B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8" name="object 88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8500855" y="3965369"/>
              <a:ext cx="327163" cy="202317"/>
            </a:xfrm>
            <a:prstGeom prst="rect">
              <a:avLst/>
            </a:prstGeom>
          </p:spPr>
        </p:pic>
        <p:pic>
          <p:nvPicPr>
            <p:cNvPr id="89" name="object 89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8045244" y="2513901"/>
              <a:ext cx="327537" cy="206037"/>
            </a:xfrm>
            <a:prstGeom prst="rect">
              <a:avLst/>
            </a:prstGeom>
          </p:spPr>
        </p:pic>
        <p:sp>
          <p:nvSpPr>
            <p:cNvPr id="90" name="object 90"/>
            <p:cNvSpPr/>
            <p:nvPr/>
          </p:nvSpPr>
          <p:spPr>
            <a:xfrm>
              <a:off x="8267700" y="2751963"/>
              <a:ext cx="361950" cy="1076325"/>
            </a:xfrm>
            <a:custGeom>
              <a:avLst/>
              <a:gdLst/>
              <a:ahLst/>
              <a:cxnLst/>
              <a:rect l="l" t="t" r="r" b="b"/>
              <a:pathLst>
                <a:path w="361950" h="1076325">
                  <a:moveTo>
                    <a:pt x="301625" y="0"/>
                  </a:moveTo>
                  <a:lnTo>
                    <a:pt x="325088" y="4746"/>
                  </a:lnTo>
                  <a:lnTo>
                    <a:pt x="344265" y="17684"/>
                  </a:lnTo>
                  <a:lnTo>
                    <a:pt x="357203" y="36861"/>
                  </a:lnTo>
                  <a:lnTo>
                    <a:pt x="361950" y="60325"/>
                  </a:lnTo>
                  <a:lnTo>
                    <a:pt x="361950" y="1015745"/>
                  </a:lnTo>
                  <a:lnTo>
                    <a:pt x="357203" y="1039262"/>
                  </a:lnTo>
                  <a:lnTo>
                    <a:pt x="344265" y="1058433"/>
                  </a:lnTo>
                  <a:lnTo>
                    <a:pt x="325088" y="1071342"/>
                  </a:lnTo>
                  <a:lnTo>
                    <a:pt x="301625" y="1076070"/>
                  </a:lnTo>
                  <a:lnTo>
                    <a:pt x="60325" y="1076070"/>
                  </a:lnTo>
                  <a:lnTo>
                    <a:pt x="36861" y="1071342"/>
                  </a:lnTo>
                  <a:lnTo>
                    <a:pt x="17684" y="1058433"/>
                  </a:lnTo>
                  <a:lnTo>
                    <a:pt x="4746" y="1039262"/>
                  </a:lnTo>
                  <a:lnTo>
                    <a:pt x="0" y="1015745"/>
                  </a:lnTo>
                  <a:lnTo>
                    <a:pt x="0" y="60325"/>
                  </a:lnTo>
                  <a:lnTo>
                    <a:pt x="4746" y="36861"/>
                  </a:lnTo>
                  <a:lnTo>
                    <a:pt x="17684" y="17684"/>
                  </a:lnTo>
                  <a:lnTo>
                    <a:pt x="36861" y="4746"/>
                  </a:lnTo>
                  <a:lnTo>
                    <a:pt x="60325" y="0"/>
                  </a:lnTo>
                  <a:lnTo>
                    <a:pt x="301625" y="0"/>
                  </a:lnTo>
                  <a:close/>
                </a:path>
              </a:pathLst>
            </a:custGeom>
            <a:ln w="19055">
              <a:solidFill>
                <a:srgbClr val="8B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7562849" y="3239516"/>
              <a:ext cx="699770" cy="111125"/>
            </a:xfrm>
            <a:custGeom>
              <a:avLst/>
              <a:gdLst/>
              <a:ahLst/>
              <a:cxnLst/>
              <a:rect l="l" t="t" r="r" b="b"/>
              <a:pathLst>
                <a:path w="699770" h="111125">
                  <a:moveTo>
                    <a:pt x="661615" y="55245"/>
                  </a:moveTo>
                  <a:lnTo>
                    <a:pt x="594995" y="94107"/>
                  </a:lnTo>
                  <a:lnTo>
                    <a:pt x="593471" y="99949"/>
                  </a:lnTo>
                  <a:lnTo>
                    <a:pt x="598804" y="109093"/>
                  </a:lnTo>
                  <a:lnTo>
                    <a:pt x="604647" y="110617"/>
                  </a:lnTo>
                  <a:lnTo>
                    <a:pt x="683196" y="64770"/>
                  </a:lnTo>
                  <a:lnTo>
                    <a:pt x="680593" y="64770"/>
                  </a:lnTo>
                  <a:lnTo>
                    <a:pt x="680593" y="63500"/>
                  </a:lnTo>
                  <a:lnTo>
                    <a:pt x="675767" y="63500"/>
                  </a:lnTo>
                  <a:lnTo>
                    <a:pt x="661615" y="55245"/>
                  </a:lnTo>
                  <a:close/>
                </a:path>
                <a:path w="699770" h="111125">
                  <a:moveTo>
                    <a:pt x="645287" y="45720"/>
                  </a:moveTo>
                  <a:lnTo>
                    <a:pt x="0" y="45720"/>
                  </a:lnTo>
                  <a:lnTo>
                    <a:pt x="0" y="64770"/>
                  </a:lnTo>
                  <a:lnTo>
                    <a:pt x="645286" y="64770"/>
                  </a:lnTo>
                  <a:lnTo>
                    <a:pt x="661615" y="55245"/>
                  </a:lnTo>
                  <a:lnTo>
                    <a:pt x="645287" y="45720"/>
                  </a:lnTo>
                  <a:close/>
                </a:path>
                <a:path w="699770" h="111125">
                  <a:moveTo>
                    <a:pt x="683197" y="45720"/>
                  </a:moveTo>
                  <a:lnTo>
                    <a:pt x="680593" y="45720"/>
                  </a:lnTo>
                  <a:lnTo>
                    <a:pt x="680593" y="64770"/>
                  </a:lnTo>
                  <a:lnTo>
                    <a:pt x="683196" y="64770"/>
                  </a:lnTo>
                  <a:lnTo>
                    <a:pt x="699516" y="55245"/>
                  </a:lnTo>
                  <a:lnTo>
                    <a:pt x="683197" y="45720"/>
                  </a:lnTo>
                  <a:close/>
                </a:path>
                <a:path w="699770" h="111125">
                  <a:moveTo>
                    <a:pt x="675767" y="46989"/>
                  </a:moveTo>
                  <a:lnTo>
                    <a:pt x="661615" y="55245"/>
                  </a:lnTo>
                  <a:lnTo>
                    <a:pt x="675767" y="63500"/>
                  </a:lnTo>
                  <a:lnTo>
                    <a:pt x="675767" y="46989"/>
                  </a:lnTo>
                  <a:close/>
                </a:path>
                <a:path w="699770" h="111125">
                  <a:moveTo>
                    <a:pt x="680593" y="46989"/>
                  </a:moveTo>
                  <a:lnTo>
                    <a:pt x="675767" y="46989"/>
                  </a:lnTo>
                  <a:lnTo>
                    <a:pt x="675767" y="63500"/>
                  </a:lnTo>
                  <a:lnTo>
                    <a:pt x="680593" y="63500"/>
                  </a:lnTo>
                  <a:lnTo>
                    <a:pt x="680593" y="46989"/>
                  </a:lnTo>
                  <a:close/>
                </a:path>
                <a:path w="699770" h="111125">
                  <a:moveTo>
                    <a:pt x="604647" y="0"/>
                  </a:moveTo>
                  <a:lnTo>
                    <a:pt x="598804" y="1524"/>
                  </a:lnTo>
                  <a:lnTo>
                    <a:pt x="596138" y="5969"/>
                  </a:lnTo>
                  <a:lnTo>
                    <a:pt x="593471" y="10541"/>
                  </a:lnTo>
                  <a:lnTo>
                    <a:pt x="594995" y="16383"/>
                  </a:lnTo>
                  <a:lnTo>
                    <a:pt x="661615" y="55245"/>
                  </a:lnTo>
                  <a:lnTo>
                    <a:pt x="675767" y="46989"/>
                  </a:lnTo>
                  <a:lnTo>
                    <a:pt x="680593" y="46989"/>
                  </a:lnTo>
                  <a:lnTo>
                    <a:pt x="680593" y="45720"/>
                  </a:lnTo>
                  <a:lnTo>
                    <a:pt x="683197" y="45720"/>
                  </a:lnTo>
                  <a:lnTo>
                    <a:pt x="609219" y="2539"/>
                  </a:lnTo>
                  <a:lnTo>
                    <a:pt x="604647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2" name="object 92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7677149" y="2961462"/>
              <a:ext cx="428625" cy="285673"/>
            </a:xfrm>
            <a:prstGeom prst="rect">
              <a:avLst/>
            </a:prstGeom>
          </p:spPr>
        </p:pic>
        <p:sp>
          <p:nvSpPr>
            <p:cNvPr id="93" name="object 93"/>
            <p:cNvSpPr/>
            <p:nvPr/>
          </p:nvSpPr>
          <p:spPr>
            <a:xfrm>
              <a:off x="8393302" y="3828034"/>
              <a:ext cx="111125" cy="427355"/>
            </a:xfrm>
            <a:custGeom>
              <a:avLst/>
              <a:gdLst/>
              <a:ahLst/>
              <a:cxnLst/>
              <a:rect l="l" t="t" r="r" b="b"/>
              <a:pathLst>
                <a:path w="111125" h="427354">
                  <a:moveTo>
                    <a:pt x="55372" y="37773"/>
                  </a:moveTo>
                  <a:lnTo>
                    <a:pt x="45847" y="54102"/>
                  </a:lnTo>
                  <a:lnTo>
                    <a:pt x="45847" y="426974"/>
                  </a:lnTo>
                  <a:lnTo>
                    <a:pt x="64897" y="426974"/>
                  </a:lnTo>
                  <a:lnTo>
                    <a:pt x="64897" y="54102"/>
                  </a:lnTo>
                  <a:lnTo>
                    <a:pt x="55372" y="37773"/>
                  </a:lnTo>
                  <a:close/>
                </a:path>
                <a:path w="111125" h="427354">
                  <a:moveTo>
                    <a:pt x="55372" y="0"/>
                  </a:moveTo>
                  <a:lnTo>
                    <a:pt x="0" y="94869"/>
                  </a:lnTo>
                  <a:lnTo>
                    <a:pt x="1524" y="100711"/>
                  </a:lnTo>
                  <a:lnTo>
                    <a:pt x="6096" y="103251"/>
                  </a:lnTo>
                  <a:lnTo>
                    <a:pt x="10668" y="105918"/>
                  </a:lnTo>
                  <a:lnTo>
                    <a:pt x="16510" y="104394"/>
                  </a:lnTo>
                  <a:lnTo>
                    <a:pt x="45847" y="54102"/>
                  </a:lnTo>
                  <a:lnTo>
                    <a:pt x="45847" y="18923"/>
                  </a:lnTo>
                  <a:lnTo>
                    <a:pt x="66417" y="18923"/>
                  </a:lnTo>
                  <a:lnTo>
                    <a:pt x="55372" y="0"/>
                  </a:lnTo>
                  <a:close/>
                </a:path>
                <a:path w="111125" h="427354">
                  <a:moveTo>
                    <a:pt x="66417" y="18923"/>
                  </a:moveTo>
                  <a:lnTo>
                    <a:pt x="64897" y="18923"/>
                  </a:lnTo>
                  <a:lnTo>
                    <a:pt x="64897" y="54102"/>
                  </a:lnTo>
                  <a:lnTo>
                    <a:pt x="94233" y="104394"/>
                  </a:lnTo>
                  <a:lnTo>
                    <a:pt x="100075" y="105918"/>
                  </a:lnTo>
                  <a:lnTo>
                    <a:pt x="104648" y="103251"/>
                  </a:lnTo>
                  <a:lnTo>
                    <a:pt x="109220" y="100711"/>
                  </a:lnTo>
                  <a:lnTo>
                    <a:pt x="110744" y="94869"/>
                  </a:lnTo>
                  <a:lnTo>
                    <a:pt x="66417" y="18923"/>
                  </a:lnTo>
                  <a:close/>
                </a:path>
                <a:path w="111125" h="427354">
                  <a:moveTo>
                    <a:pt x="64897" y="18923"/>
                  </a:moveTo>
                  <a:lnTo>
                    <a:pt x="45847" y="18923"/>
                  </a:lnTo>
                  <a:lnTo>
                    <a:pt x="45847" y="54102"/>
                  </a:lnTo>
                  <a:lnTo>
                    <a:pt x="55372" y="37773"/>
                  </a:lnTo>
                  <a:lnTo>
                    <a:pt x="47117" y="23622"/>
                  </a:lnTo>
                  <a:lnTo>
                    <a:pt x="64897" y="23622"/>
                  </a:lnTo>
                  <a:lnTo>
                    <a:pt x="64897" y="18923"/>
                  </a:lnTo>
                  <a:close/>
                </a:path>
                <a:path w="111125" h="427354">
                  <a:moveTo>
                    <a:pt x="64897" y="23622"/>
                  </a:moveTo>
                  <a:lnTo>
                    <a:pt x="63626" y="23622"/>
                  </a:lnTo>
                  <a:lnTo>
                    <a:pt x="55372" y="37773"/>
                  </a:lnTo>
                  <a:lnTo>
                    <a:pt x="64897" y="54102"/>
                  </a:lnTo>
                  <a:lnTo>
                    <a:pt x="64897" y="23622"/>
                  </a:lnTo>
                  <a:close/>
                </a:path>
                <a:path w="111125" h="427354">
                  <a:moveTo>
                    <a:pt x="63626" y="23622"/>
                  </a:moveTo>
                  <a:lnTo>
                    <a:pt x="47117" y="23622"/>
                  </a:lnTo>
                  <a:lnTo>
                    <a:pt x="55372" y="37773"/>
                  </a:lnTo>
                  <a:lnTo>
                    <a:pt x="63626" y="23622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4" name="object 94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8372472" y="2847210"/>
              <a:ext cx="161930" cy="180980"/>
            </a:xfrm>
            <a:prstGeom prst="rect">
              <a:avLst/>
            </a:prstGeom>
          </p:spPr>
        </p:pic>
        <p:pic>
          <p:nvPicPr>
            <p:cNvPr id="95" name="object 95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8372472" y="3085335"/>
              <a:ext cx="161930" cy="171328"/>
            </a:xfrm>
            <a:prstGeom prst="rect">
              <a:avLst/>
            </a:prstGeom>
          </p:spPr>
        </p:pic>
        <p:pic>
          <p:nvPicPr>
            <p:cNvPr id="96" name="object 96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8372472" y="3313808"/>
              <a:ext cx="161930" cy="171455"/>
            </a:xfrm>
            <a:prstGeom prst="rect">
              <a:avLst/>
            </a:prstGeom>
          </p:spPr>
        </p:pic>
        <p:pic>
          <p:nvPicPr>
            <p:cNvPr id="97" name="object 97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8372472" y="3542408"/>
              <a:ext cx="161930" cy="180853"/>
            </a:xfrm>
            <a:prstGeom prst="rect">
              <a:avLst/>
            </a:prstGeom>
          </p:spPr>
        </p:pic>
        <p:pic>
          <p:nvPicPr>
            <p:cNvPr id="98" name="object 98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9577180" y="3965369"/>
              <a:ext cx="327163" cy="202317"/>
            </a:xfrm>
            <a:prstGeom prst="rect">
              <a:avLst/>
            </a:prstGeom>
          </p:spPr>
        </p:pic>
        <p:sp>
          <p:nvSpPr>
            <p:cNvPr id="99" name="object 99"/>
            <p:cNvSpPr/>
            <p:nvPr/>
          </p:nvSpPr>
          <p:spPr>
            <a:xfrm>
              <a:off x="8639175" y="3229990"/>
              <a:ext cx="941705" cy="1016000"/>
            </a:xfrm>
            <a:custGeom>
              <a:avLst/>
              <a:gdLst/>
              <a:ahLst/>
              <a:cxnLst/>
              <a:rect l="l" t="t" r="r" b="b"/>
              <a:pathLst>
                <a:path w="941704" h="1016000">
                  <a:moveTo>
                    <a:pt x="699516" y="55245"/>
                  </a:moveTo>
                  <a:lnTo>
                    <a:pt x="683196" y="45720"/>
                  </a:lnTo>
                  <a:lnTo>
                    <a:pt x="609219" y="2540"/>
                  </a:lnTo>
                  <a:lnTo>
                    <a:pt x="604647" y="0"/>
                  </a:lnTo>
                  <a:lnTo>
                    <a:pt x="598805" y="1524"/>
                  </a:lnTo>
                  <a:lnTo>
                    <a:pt x="596138" y="5969"/>
                  </a:lnTo>
                  <a:lnTo>
                    <a:pt x="593471" y="10541"/>
                  </a:lnTo>
                  <a:lnTo>
                    <a:pt x="594995" y="16383"/>
                  </a:lnTo>
                  <a:lnTo>
                    <a:pt x="645274" y="45720"/>
                  </a:lnTo>
                  <a:lnTo>
                    <a:pt x="0" y="45720"/>
                  </a:lnTo>
                  <a:lnTo>
                    <a:pt x="0" y="64770"/>
                  </a:lnTo>
                  <a:lnTo>
                    <a:pt x="645274" y="64770"/>
                  </a:lnTo>
                  <a:lnTo>
                    <a:pt x="594995" y="94107"/>
                  </a:lnTo>
                  <a:lnTo>
                    <a:pt x="593471" y="99949"/>
                  </a:lnTo>
                  <a:lnTo>
                    <a:pt x="598805" y="109093"/>
                  </a:lnTo>
                  <a:lnTo>
                    <a:pt x="604647" y="110617"/>
                  </a:lnTo>
                  <a:lnTo>
                    <a:pt x="683196" y="64770"/>
                  </a:lnTo>
                  <a:lnTo>
                    <a:pt x="699516" y="55245"/>
                  </a:lnTo>
                  <a:close/>
                </a:path>
                <a:path w="941704" h="1016000">
                  <a:moveTo>
                    <a:pt x="941197" y="683387"/>
                  </a:moveTo>
                  <a:lnTo>
                    <a:pt x="896861" y="607441"/>
                  </a:lnTo>
                  <a:lnTo>
                    <a:pt x="885825" y="588518"/>
                  </a:lnTo>
                  <a:lnTo>
                    <a:pt x="830453" y="683387"/>
                  </a:lnTo>
                  <a:lnTo>
                    <a:pt x="831977" y="689229"/>
                  </a:lnTo>
                  <a:lnTo>
                    <a:pt x="836549" y="691769"/>
                  </a:lnTo>
                  <a:lnTo>
                    <a:pt x="841121" y="694436"/>
                  </a:lnTo>
                  <a:lnTo>
                    <a:pt x="846963" y="692912"/>
                  </a:lnTo>
                  <a:lnTo>
                    <a:pt x="876300" y="642620"/>
                  </a:lnTo>
                  <a:lnTo>
                    <a:pt x="876300" y="1015492"/>
                  </a:lnTo>
                  <a:lnTo>
                    <a:pt x="895350" y="1015492"/>
                  </a:lnTo>
                  <a:lnTo>
                    <a:pt x="895350" y="642620"/>
                  </a:lnTo>
                  <a:lnTo>
                    <a:pt x="924687" y="692912"/>
                  </a:lnTo>
                  <a:lnTo>
                    <a:pt x="930529" y="694436"/>
                  </a:lnTo>
                  <a:lnTo>
                    <a:pt x="935101" y="691769"/>
                  </a:lnTo>
                  <a:lnTo>
                    <a:pt x="939673" y="689229"/>
                  </a:lnTo>
                  <a:lnTo>
                    <a:pt x="941197" y="683387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0" name="object 100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8753475" y="2961462"/>
              <a:ext cx="428625" cy="285673"/>
            </a:xfrm>
            <a:prstGeom prst="rect">
              <a:avLst/>
            </a:prstGeom>
          </p:spPr>
        </p:pic>
        <p:pic>
          <p:nvPicPr>
            <p:cNvPr id="101" name="object 101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9120344" y="2538141"/>
              <a:ext cx="326571" cy="181797"/>
            </a:xfrm>
            <a:prstGeom prst="rect">
              <a:avLst/>
            </a:prstGeom>
          </p:spPr>
        </p:pic>
        <p:pic>
          <p:nvPicPr>
            <p:cNvPr id="102" name="object 102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9448797" y="2837685"/>
              <a:ext cx="161930" cy="180980"/>
            </a:xfrm>
            <a:prstGeom prst="rect">
              <a:avLst/>
            </a:prstGeom>
          </p:spPr>
        </p:pic>
        <p:pic>
          <p:nvPicPr>
            <p:cNvPr id="103" name="object 103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9448797" y="3075810"/>
              <a:ext cx="161930" cy="171328"/>
            </a:xfrm>
            <a:prstGeom prst="rect">
              <a:avLst/>
            </a:prstGeom>
          </p:spPr>
        </p:pic>
        <p:pic>
          <p:nvPicPr>
            <p:cNvPr id="104" name="object 104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9448797" y="3304283"/>
              <a:ext cx="161930" cy="171455"/>
            </a:xfrm>
            <a:prstGeom prst="rect">
              <a:avLst/>
            </a:prstGeom>
          </p:spPr>
        </p:pic>
        <p:pic>
          <p:nvPicPr>
            <p:cNvPr id="105" name="object 105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9448797" y="3532883"/>
              <a:ext cx="161930" cy="180853"/>
            </a:xfrm>
            <a:prstGeom prst="rect">
              <a:avLst/>
            </a:prstGeom>
          </p:spPr>
        </p:pic>
        <p:sp>
          <p:nvSpPr>
            <p:cNvPr id="106" name="object 106"/>
            <p:cNvSpPr/>
            <p:nvPr/>
          </p:nvSpPr>
          <p:spPr>
            <a:xfrm>
              <a:off x="9344025" y="2742438"/>
              <a:ext cx="361950" cy="1076325"/>
            </a:xfrm>
            <a:custGeom>
              <a:avLst/>
              <a:gdLst/>
              <a:ahLst/>
              <a:cxnLst/>
              <a:rect l="l" t="t" r="r" b="b"/>
              <a:pathLst>
                <a:path w="361950" h="1076325">
                  <a:moveTo>
                    <a:pt x="301625" y="0"/>
                  </a:moveTo>
                  <a:lnTo>
                    <a:pt x="325088" y="4746"/>
                  </a:lnTo>
                  <a:lnTo>
                    <a:pt x="344265" y="17684"/>
                  </a:lnTo>
                  <a:lnTo>
                    <a:pt x="357203" y="36861"/>
                  </a:lnTo>
                  <a:lnTo>
                    <a:pt x="361950" y="60325"/>
                  </a:lnTo>
                  <a:lnTo>
                    <a:pt x="361950" y="1015745"/>
                  </a:lnTo>
                  <a:lnTo>
                    <a:pt x="357203" y="1039262"/>
                  </a:lnTo>
                  <a:lnTo>
                    <a:pt x="344265" y="1058433"/>
                  </a:lnTo>
                  <a:lnTo>
                    <a:pt x="325088" y="1071342"/>
                  </a:lnTo>
                  <a:lnTo>
                    <a:pt x="301625" y="1076070"/>
                  </a:lnTo>
                  <a:lnTo>
                    <a:pt x="60325" y="1076070"/>
                  </a:lnTo>
                  <a:lnTo>
                    <a:pt x="36861" y="1071342"/>
                  </a:lnTo>
                  <a:lnTo>
                    <a:pt x="17684" y="1058433"/>
                  </a:lnTo>
                  <a:lnTo>
                    <a:pt x="4746" y="1039262"/>
                  </a:lnTo>
                  <a:lnTo>
                    <a:pt x="0" y="1015745"/>
                  </a:lnTo>
                  <a:lnTo>
                    <a:pt x="0" y="60325"/>
                  </a:lnTo>
                  <a:lnTo>
                    <a:pt x="4746" y="36861"/>
                  </a:lnTo>
                  <a:lnTo>
                    <a:pt x="17684" y="17684"/>
                  </a:lnTo>
                  <a:lnTo>
                    <a:pt x="36861" y="4746"/>
                  </a:lnTo>
                  <a:lnTo>
                    <a:pt x="60325" y="0"/>
                  </a:lnTo>
                  <a:lnTo>
                    <a:pt x="301625" y="0"/>
                  </a:lnTo>
                  <a:close/>
                </a:path>
              </a:pathLst>
            </a:custGeom>
            <a:ln w="19055">
              <a:solidFill>
                <a:srgbClr val="8B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7" name="object 107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5954272" y="2534101"/>
              <a:ext cx="318456" cy="173717"/>
            </a:xfrm>
            <a:prstGeom prst="rect">
              <a:avLst/>
            </a:prstGeom>
          </p:spPr>
        </p:pic>
        <p:pic>
          <p:nvPicPr>
            <p:cNvPr id="108" name="object 108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4806090" y="2547636"/>
              <a:ext cx="310851" cy="173502"/>
            </a:xfrm>
            <a:prstGeom prst="rect">
              <a:avLst/>
            </a:prstGeom>
          </p:spPr>
        </p:pic>
        <p:pic>
          <p:nvPicPr>
            <p:cNvPr id="109" name="object 109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6229347" y="2809110"/>
              <a:ext cx="161930" cy="171455"/>
            </a:xfrm>
            <a:prstGeom prst="rect">
              <a:avLst/>
            </a:prstGeom>
          </p:spPr>
        </p:pic>
        <p:pic>
          <p:nvPicPr>
            <p:cNvPr id="110" name="object 110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6229347" y="3037710"/>
              <a:ext cx="161930" cy="180853"/>
            </a:xfrm>
            <a:prstGeom prst="rect">
              <a:avLst/>
            </a:prstGeom>
          </p:spPr>
        </p:pic>
        <p:pic>
          <p:nvPicPr>
            <p:cNvPr id="111" name="object 111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6229347" y="3275708"/>
              <a:ext cx="161930" cy="171455"/>
            </a:xfrm>
            <a:prstGeom prst="rect">
              <a:avLst/>
            </a:prstGeom>
          </p:spPr>
        </p:pic>
        <p:pic>
          <p:nvPicPr>
            <p:cNvPr id="112" name="object 112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6229347" y="3504308"/>
              <a:ext cx="161930" cy="180853"/>
            </a:xfrm>
            <a:prstGeom prst="rect">
              <a:avLst/>
            </a:prstGeom>
          </p:spPr>
        </p:pic>
        <p:sp>
          <p:nvSpPr>
            <p:cNvPr id="113" name="object 113"/>
            <p:cNvSpPr/>
            <p:nvPr/>
          </p:nvSpPr>
          <p:spPr>
            <a:xfrm>
              <a:off x="6124574" y="2713863"/>
              <a:ext cx="361950" cy="1076325"/>
            </a:xfrm>
            <a:custGeom>
              <a:avLst/>
              <a:gdLst/>
              <a:ahLst/>
              <a:cxnLst/>
              <a:rect l="l" t="t" r="r" b="b"/>
              <a:pathLst>
                <a:path w="361950" h="1076325">
                  <a:moveTo>
                    <a:pt x="301625" y="0"/>
                  </a:moveTo>
                  <a:lnTo>
                    <a:pt x="325088" y="4746"/>
                  </a:lnTo>
                  <a:lnTo>
                    <a:pt x="344265" y="17684"/>
                  </a:lnTo>
                  <a:lnTo>
                    <a:pt x="357203" y="36861"/>
                  </a:lnTo>
                  <a:lnTo>
                    <a:pt x="361950" y="60325"/>
                  </a:lnTo>
                  <a:lnTo>
                    <a:pt x="361950" y="1015745"/>
                  </a:lnTo>
                  <a:lnTo>
                    <a:pt x="357203" y="1039262"/>
                  </a:lnTo>
                  <a:lnTo>
                    <a:pt x="344265" y="1058433"/>
                  </a:lnTo>
                  <a:lnTo>
                    <a:pt x="325088" y="1071342"/>
                  </a:lnTo>
                  <a:lnTo>
                    <a:pt x="301625" y="1076070"/>
                  </a:lnTo>
                  <a:lnTo>
                    <a:pt x="60325" y="1076070"/>
                  </a:lnTo>
                  <a:lnTo>
                    <a:pt x="36861" y="1071342"/>
                  </a:lnTo>
                  <a:lnTo>
                    <a:pt x="17684" y="1058433"/>
                  </a:lnTo>
                  <a:lnTo>
                    <a:pt x="4746" y="1039262"/>
                  </a:lnTo>
                  <a:lnTo>
                    <a:pt x="0" y="1015745"/>
                  </a:lnTo>
                  <a:lnTo>
                    <a:pt x="0" y="60325"/>
                  </a:lnTo>
                  <a:lnTo>
                    <a:pt x="4746" y="36861"/>
                  </a:lnTo>
                  <a:lnTo>
                    <a:pt x="17684" y="17684"/>
                  </a:lnTo>
                  <a:lnTo>
                    <a:pt x="36861" y="4746"/>
                  </a:lnTo>
                  <a:lnTo>
                    <a:pt x="60325" y="0"/>
                  </a:lnTo>
                  <a:lnTo>
                    <a:pt x="301625" y="0"/>
                  </a:lnTo>
                  <a:close/>
                </a:path>
              </a:pathLst>
            </a:custGeom>
            <a:ln w="19055">
              <a:solidFill>
                <a:srgbClr val="8B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4" name="object 114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6357730" y="3965369"/>
              <a:ext cx="327163" cy="202317"/>
            </a:xfrm>
            <a:prstGeom prst="rect">
              <a:avLst/>
            </a:prstGeom>
          </p:spPr>
        </p:pic>
        <p:sp>
          <p:nvSpPr>
            <p:cNvPr id="115" name="object 115"/>
            <p:cNvSpPr/>
            <p:nvPr/>
          </p:nvSpPr>
          <p:spPr>
            <a:xfrm>
              <a:off x="5429250" y="3229990"/>
              <a:ext cx="932180" cy="987425"/>
            </a:xfrm>
            <a:custGeom>
              <a:avLst/>
              <a:gdLst/>
              <a:ahLst/>
              <a:cxnLst/>
              <a:rect l="l" t="t" r="r" b="b"/>
              <a:pathLst>
                <a:path w="932179" h="987425">
                  <a:moveTo>
                    <a:pt x="699516" y="55245"/>
                  </a:moveTo>
                  <a:lnTo>
                    <a:pt x="683196" y="45720"/>
                  </a:lnTo>
                  <a:lnTo>
                    <a:pt x="609219" y="2540"/>
                  </a:lnTo>
                  <a:lnTo>
                    <a:pt x="604647" y="0"/>
                  </a:lnTo>
                  <a:lnTo>
                    <a:pt x="598805" y="1524"/>
                  </a:lnTo>
                  <a:lnTo>
                    <a:pt x="596138" y="5969"/>
                  </a:lnTo>
                  <a:lnTo>
                    <a:pt x="593471" y="10541"/>
                  </a:lnTo>
                  <a:lnTo>
                    <a:pt x="594995" y="16383"/>
                  </a:lnTo>
                  <a:lnTo>
                    <a:pt x="645274" y="45720"/>
                  </a:lnTo>
                  <a:lnTo>
                    <a:pt x="0" y="45720"/>
                  </a:lnTo>
                  <a:lnTo>
                    <a:pt x="0" y="64770"/>
                  </a:lnTo>
                  <a:lnTo>
                    <a:pt x="645274" y="64770"/>
                  </a:lnTo>
                  <a:lnTo>
                    <a:pt x="594995" y="94107"/>
                  </a:lnTo>
                  <a:lnTo>
                    <a:pt x="593471" y="99949"/>
                  </a:lnTo>
                  <a:lnTo>
                    <a:pt x="598805" y="109093"/>
                  </a:lnTo>
                  <a:lnTo>
                    <a:pt x="604647" y="110617"/>
                  </a:lnTo>
                  <a:lnTo>
                    <a:pt x="683196" y="64770"/>
                  </a:lnTo>
                  <a:lnTo>
                    <a:pt x="699516" y="55245"/>
                  </a:lnTo>
                  <a:close/>
                </a:path>
                <a:path w="932179" h="987425">
                  <a:moveTo>
                    <a:pt x="931672" y="654812"/>
                  </a:moveTo>
                  <a:lnTo>
                    <a:pt x="887336" y="578866"/>
                  </a:lnTo>
                  <a:lnTo>
                    <a:pt x="876300" y="559943"/>
                  </a:lnTo>
                  <a:lnTo>
                    <a:pt x="820928" y="654812"/>
                  </a:lnTo>
                  <a:lnTo>
                    <a:pt x="822452" y="660654"/>
                  </a:lnTo>
                  <a:lnTo>
                    <a:pt x="827024" y="663321"/>
                  </a:lnTo>
                  <a:lnTo>
                    <a:pt x="831596" y="665861"/>
                  </a:lnTo>
                  <a:lnTo>
                    <a:pt x="837438" y="664337"/>
                  </a:lnTo>
                  <a:lnTo>
                    <a:pt x="840105" y="659892"/>
                  </a:lnTo>
                  <a:lnTo>
                    <a:pt x="866775" y="614172"/>
                  </a:lnTo>
                  <a:lnTo>
                    <a:pt x="866775" y="986917"/>
                  </a:lnTo>
                  <a:lnTo>
                    <a:pt x="885825" y="986917"/>
                  </a:lnTo>
                  <a:lnTo>
                    <a:pt x="885825" y="614172"/>
                  </a:lnTo>
                  <a:lnTo>
                    <a:pt x="912495" y="659892"/>
                  </a:lnTo>
                  <a:lnTo>
                    <a:pt x="915162" y="664337"/>
                  </a:lnTo>
                  <a:lnTo>
                    <a:pt x="921004" y="665861"/>
                  </a:lnTo>
                  <a:lnTo>
                    <a:pt x="925576" y="663321"/>
                  </a:lnTo>
                  <a:lnTo>
                    <a:pt x="930148" y="660654"/>
                  </a:lnTo>
                  <a:lnTo>
                    <a:pt x="931672" y="654812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6" name="object 116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5543549" y="2961462"/>
              <a:ext cx="419100" cy="285673"/>
            </a:xfrm>
            <a:prstGeom prst="rect">
              <a:avLst/>
            </a:prstGeom>
          </p:spPr>
        </p:pic>
        <p:pic>
          <p:nvPicPr>
            <p:cNvPr id="117" name="object 117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5153022" y="2809110"/>
              <a:ext cx="171455" cy="180980"/>
            </a:xfrm>
            <a:prstGeom prst="rect">
              <a:avLst/>
            </a:prstGeom>
          </p:spPr>
        </p:pic>
        <p:pic>
          <p:nvPicPr>
            <p:cNvPr id="118" name="object 118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5153022" y="3047235"/>
              <a:ext cx="171455" cy="171328"/>
            </a:xfrm>
            <a:prstGeom prst="rect">
              <a:avLst/>
            </a:prstGeom>
          </p:spPr>
        </p:pic>
        <p:pic>
          <p:nvPicPr>
            <p:cNvPr id="119" name="object 119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5153022" y="3275708"/>
              <a:ext cx="171455" cy="180980"/>
            </a:xfrm>
            <a:prstGeom prst="rect">
              <a:avLst/>
            </a:prstGeom>
          </p:spPr>
        </p:pic>
        <p:pic>
          <p:nvPicPr>
            <p:cNvPr id="120" name="object 120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5153022" y="3513833"/>
              <a:ext cx="171455" cy="171328"/>
            </a:xfrm>
            <a:prstGeom prst="rect">
              <a:avLst/>
            </a:prstGeom>
          </p:spPr>
        </p:pic>
        <p:sp>
          <p:nvSpPr>
            <p:cNvPr id="121" name="object 121"/>
            <p:cNvSpPr/>
            <p:nvPr/>
          </p:nvSpPr>
          <p:spPr>
            <a:xfrm>
              <a:off x="5048249" y="2723388"/>
              <a:ext cx="371475" cy="1066800"/>
            </a:xfrm>
            <a:custGeom>
              <a:avLst/>
              <a:gdLst/>
              <a:ahLst/>
              <a:cxnLst/>
              <a:rect l="l" t="t" r="r" b="b"/>
              <a:pathLst>
                <a:path w="371475" h="1066800">
                  <a:moveTo>
                    <a:pt x="309499" y="0"/>
                  </a:moveTo>
                  <a:lnTo>
                    <a:pt x="333648" y="4879"/>
                  </a:lnTo>
                  <a:lnTo>
                    <a:pt x="353345" y="18176"/>
                  </a:lnTo>
                  <a:lnTo>
                    <a:pt x="366613" y="37879"/>
                  </a:lnTo>
                  <a:lnTo>
                    <a:pt x="371475" y="61975"/>
                  </a:lnTo>
                  <a:lnTo>
                    <a:pt x="371475" y="1004697"/>
                  </a:lnTo>
                  <a:lnTo>
                    <a:pt x="366613" y="1028773"/>
                  </a:lnTo>
                  <a:lnTo>
                    <a:pt x="353345" y="1048432"/>
                  </a:lnTo>
                  <a:lnTo>
                    <a:pt x="333648" y="1061686"/>
                  </a:lnTo>
                  <a:lnTo>
                    <a:pt x="309499" y="1066545"/>
                  </a:lnTo>
                  <a:lnTo>
                    <a:pt x="61975" y="1066545"/>
                  </a:lnTo>
                  <a:lnTo>
                    <a:pt x="37826" y="1061686"/>
                  </a:lnTo>
                  <a:lnTo>
                    <a:pt x="18129" y="1048432"/>
                  </a:lnTo>
                  <a:lnTo>
                    <a:pt x="4861" y="1028773"/>
                  </a:lnTo>
                  <a:lnTo>
                    <a:pt x="0" y="1004697"/>
                  </a:lnTo>
                  <a:lnTo>
                    <a:pt x="0" y="61975"/>
                  </a:lnTo>
                  <a:lnTo>
                    <a:pt x="4861" y="37879"/>
                  </a:lnTo>
                  <a:lnTo>
                    <a:pt x="18129" y="18176"/>
                  </a:lnTo>
                  <a:lnTo>
                    <a:pt x="37826" y="4879"/>
                  </a:lnTo>
                  <a:lnTo>
                    <a:pt x="61975" y="0"/>
                  </a:lnTo>
                  <a:lnTo>
                    <a:pt x="309499" y="0"/>
                  </a:lnTo>
                  <a:close/>
                </a:path>
              </a:pathLst>
            </a:custGeom>
            <a:ln w="19055">
              <a:solidFill>
                <a:srgbClr val="8B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2" name="object 122"/>
          <p:cNvSpPr txBox="1"/>
          <p:nvPr/>
        </p:nvSpPr>
        <p:spPr>
          <a:xfrm>
            <a:off x="8401684" y="1779206"/>
            <a:ext cx="112395" cy="24320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400" spc="-50" dirty="0">
                <a:solidFill>
                  <a:srgbClr val="175E53"/>
                </a:solidFill>
                <a:latin typeface="Calibri"/>
                <a:cs typeface="Calibri"/>
              </a:rPr>
              <a:t>a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23" name="object 123"/>
          <p:cNvSpPr txBox="1"/>
          <p:nvPr/>
        </p:nvSpPr>
        <p:spPr>
          <a:xfrm>
            <a:off x="9909175" y="1783016"/>
            <a:ext cx="283210" cy="24320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400" spc="-25" dirty="0">
                <a:solidFill>
                  <a:srgbClr val="175E53"/>
                </a:solidFill>
                <a:latin typeface="Calibri"/>
                <a:cs typeface="Calibri"/>
              </a:rPr>
              <a:t>zoo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124" name="object 124"/>
          <p:cNvGrpSpPr/>
          <p:nvPr/>
        </p:nvGrpSpPr>
        <p:grpSpPr>
          <a:xfrm>
            <a:off x="9382187" y="1190318"/>
            <a:ext cx="161925" cy="533400"/>
            <a:chOff x="9382187" y="1190318"/>
            <a:chExt cx="161925" cy="533400"/>
          </a:xfrm>
        </p:grpSpPr>
        <p:sp>
          <p:nvSpPr>
            <p:cNvPr id="125" name="object 125"/>
            <p:cNvSpPr/>
            <p:nvPr/>
          </p:nvSpPr>
          <p:spPr>
            <a:xfrm>
              <a:off x="9386950" y="1195082"/>
              <a:ext cx="152400" cy="523875"/>
            </a:xfrm>
            <a:custGeom>
              <a:avLst/>
              <a:gdLst/>
              <a:ahLst/>
              <a:cxnLst/>
              <a:rect l="l" t="t" r="r" b="b"/>
              <a:pathLst>
                <a:path w="152400" h="523875">
                  <a:moveTo>
                    <a:pt x="152400" y="0"/>
                  </a:moveTo>
                  <a:lnTo>
                    <a:pt x="0" y="0"/>
                  </a:lnTo>
                  <a:lnTo>
                    <a:pt x="0" y="523735"/>
                  </a:lnTo>
                  <a:lnTo>
                    <a:pt x="152400" y="523735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126"/>
            <p:cNvSpPr/>
            <p:nvPr/>
          </p:nvSpPr>
          <p:spPr>
            <a:xfrm>
              <a:off x="9386950" y="1195082"/>
              <a:ext cx="152400" cy="523875"/>
            </a:xfrm>
            <a:custGeom>
              <a:avLst/>
              <a:gdLst/>
              <a:ahLst/>
              <a:cxnLst/>
              <a:rect l="l" t="t" r="r" b="b"/>
              <a:pathLst>
                <a:path w="152400" h="523875">
                  <a:moveTo>
                    <a:pt x="0" y="523735"/>
                  </a:moveTo>
                  <a:lnTo>
                    <a:pt x="152400" y="523735"/>
                  </a:lnTo>
                  <a:lnTo>
                    <a:pt x="152400" y="0"/>
                  </a:lnTo>
                  <a:lnTo>
                    <a:pt x="0" y="0"/>
                  </a:lnTo>
                  <a:lnTo>
                    <a:pt x="0" y="523735"/>
                  </a:lnTo>
                  <a:close/>
                </a:path>
              </a:pathLst>
            </a:custGeom>
            <a:ln w="9527">
              <a:solidFill>
                <a:srgbClr val="175E5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7" name="object 127"/>
          <p:cNvSpPr txBox="1"/>
          <p:nvPr/>
        </p:nvSpPr>
        <p:spPr>
          <a:xfrm>
            <a:off x="1663700" y="1086167"/>
            <a:ext cx="179768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175E53"/>
                </a:solidFill>
                <a:latin typeface="Calibri"/>
                <a:cs typeface="Calibri"/>
              </a:rPr>
              <a:t>output</a:t>
            </a:r>
            <a:r>
              <a:rPr sz="1800" spc="-35" dirty="0">
                <a:solidFill>
                  <a:srgbClr val="175E53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175E53"/>
                </a:solidFill>
                <a:latin typeface="Calibri"/>
                <a:cs typeface="Calibri"/>
              </a:rPr>
              <a:t>distribution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128" name="object 128"/>
          <p:cNvPicPr/>
          <p:nvPr/>
        </p:nvPicPr>
        <p:blipFill>
          <a:blip r:embed="rId41" cstate="print"/>
          <a:stretch>
            <a:fillRect/>
          </a:stretch>
        </p:blipFill>
        <p:spPr>
          <a:xfrm>
            <a:off x="1680434" y="1511650"/>
            <a:ext cx="2745196" cy="320558"/>
          </a:xfrm>
          <a:prstGeom prst="rect">
            <a:avLst/>
          </a:prstGeom>
        </p:spPr>
      </p:pic>
      <p:sp>
        <p:nvSpPr>
          <p:cNvPr id="129" name="object 129"/>
          <p:cNvSpPr txBox="1"/>
          <p:nvPr/>
        </p:nvSpPr>
        <p:spPr>
          <a:xfrm>
            <a:off x="3709923" y="6289628"/>
            <a:ext cx="3495675" cy="523875"/>
          </a:xfrm>
          <a:prstGeom prst="rect">
            <a:avLst/>
          </a:prstGeom>
          <a:ln w="28582">
            <a:solidFill>
              <a:srgbClr val="FF2FED"/>
            </a:solidFill>
          </a:ln>
        </p:spPr>
        <p:txBody>
          <a:bodyPr vert="horz" wrap="square" lIns="0" tIns="2857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225"/>
              </a:spcBef>
            </a:pPr>
            <a:r>
              <a:rPr sz="1400" b="1" i="1" u="sng" dirty="0">
                <a:solidFill>
                  <a:srgbClr val="FF2FED"/>
                </a:solidFill>
                <a:uFill>
                  <a:solidFill>
                    <a:srgbClr val="FF2FED"/>
                  </a:solidFill>
                </a:uFill>
                <a:latin typeface="Calibri"/>
                <a:cs typeface="Calibri"/>
              </a:rPr>
              <a:t>Note</a:t>
            </a:r>
            <a:r>
              <a:rPr sz="1400" i="1" u="none" dirty="0">
                <a:solidFill>
                  <a:srgbClr val="FF2FED"/>
                </a:solidFill>
                <a:latin typeface="Calibri"/>
                <a:cs typeface="Calibri"/>
              </a:rPr>
              <a:t>:</a:t>
            </a:r>
            <a:r>
              <a:rPr sz="1400" i="1" u="none" spc="-45" dirty="0">
                <a:solidFill>
                  <a:srgbClr val="FF2FED"/>
                </a:solidFill>
                <a:latin typeface="Calibri"/>
                <a:cs typeface="Calibri"/>
              </a:rPr>
              <a:t> </a:t>
            </a:r>
            <a:r>
              <a:rPr sz="1400" i="1" u="none" dirty="0">
                <a:solidFill>
                  <a:srgbClr val="FF2FED"/>
                </a:solidFill>
                <a:latin typeface="Calibri"/>
                <a:cs typeface="Calibri"/>
              </a:rPr>
              <a:t>this</a:t>
            </a:r>
            <a:r>
              <a:rPr sz="1400" i="1" u="none" spc="-55" dirty="0">
                <a:solidFill>
                  <a:srgbClr val="FF2FED"/>
                </a:solidFill>
                <a:latin typeface="Calibri"/>
                <a:cs typeface="Calibri"/>
              </a:rPr>
              <a:t> </a:t>
            </a:r>
            <a:r>
              <a:rPr sz="1400" i="1" u="none" dirty="0">
                <a:solidFill>
                  <a:srgbClr val="FF2FED"/>
                </a:solidFill>
                <a:latin typeface="Calibri"/>
                <a:cs typeface="Calibri"/>
              </a:rPr>
              <a:t>input</a:t>
            </a:r>
            <a:r>
              <a:rPr sz="1400" i="1" u="none" spc="10" dirty="0">
                <a:solidFill>
                  <a:srgbClr val="FF2FED"/>
                </a:solidFill>
                <a:latin typeface="Calibri"/>
                <a:cs typeface="Calibri"/>
              </a:rPr>
              <a:t> </a:t>
            </a:r>
            <a:r>
              <a:rPr sz="1400" i="1" u="none" dirty="0">
                <a:solidFill>
                  <a:srgbClr val="FF2FED"/>
                </a:solidFill>
                <a:latin typeface="Calibri"/>
                <a:cs typeface="Calibri"/>
              </a:rPr>
              <a:t>sequence</a:t>
            </a:r>
            <a:r>
              <a:rPr sz="1400" i="1" u="none" spc="-40" dirty="0">
                <a:solidFill>
                  <a:srgbClr val="FF2FED"/>
                </a:solidFill>
                <a:latin typeface="Calibri"/>
                <a:cs typeface="Calibri"/>
              </a:rPr>
              <a:t> </a:t>
            </a:r>
            <a:r>
              <a:rPr sz="1400" i="1" u="none" dirty="0">
                <a:solidFill>
                  <a:srgbClr val="FF2FED"/>
                </a:solidFill>
                <a:latin typeface="Calibri"/>
                <a:cs typeface="Calibri"/>
              </a:rPr>
              <a:t>could</a:t>
            </a:r>
            <a:r>
              <a:rPr sz="1400" i="1" u="none" spc="-15" dirty="0">
                <a:solidFill>
                  <a:srgbClr val="FF2FED"/>
                </a:solidFill>
                <a:latin typeface="Calibri"/>
                <a:cs typeface="Calibri"/>
              </a:rPr>
              <a:t> </a:t>
            </a:r>
            <a:r>
              <a:rPr sz="1400" i="1" u="none" dirty="0">
                <a:solidFill>
                  <a:srgbClr val="FF2FED"/>
                </a:solidFill>
                <a:latin typeface="Calibri"/>
                <a:cs typeface="Calibri"/>
              </a:rPr>
              <a:t>be</a:t>
            </a:r>
            <a:r>
              <a:rPr sz="1400" i="1" u="none" spc="-45" dirty="0">
                <a:solidFill>
                  <a:srgbClr val="FF2FED"/>
                </a:solidFill>
                <a:latin typeface="Calibri"/>
                <a:cs typeface="Calibri"/>
              </a:rPr>
              <a:t> </a:t>
            </a:r>
            <a:r>
              <a:rPr sz="1400" i="1" u="none" spc="-20" dirty="0">
                <a:solidFill>
                  <a:srgbClr val="FF2FED"/>
                </a:solidFill>
                <a:latin typeface="Calibri"/>
                <a:cs typeface="Calibri"/>
              </a:rPr>
              <a:t>much</a:t>
            </a:r>
            <a:endParaRPr sz="1400">
              <a:latin typeface="Calibri"/>
              <a:cs typeface="Calibri"/>
            </a:endParaRPr>
          </a:p>
          <a:p>
            <a:pPr marL="6350" algn="ctr">
              <a:lnSpc>
                <a:spcPct val="100000"/>
              </a:lnSpc>
              <a:spcBef>
                <a:spcPts val="45"/>
              </a:spcBef>
            </a:pPr>
            <a:r>
              <a:rPr sz="1400" i="1" dirty="0">
                <a:solidFill>
                  <a:srgbClr val="FF2FED"/>
                </a:solidFill>
                <a:latin typeface="Calibri"/>
                <a:cs typeface="Calibri"/>
              </a:rPr>
              <a:t>longer </a:t>
            </a:r>
            <a:r>
              <a:rPr sz="1400" i="1" spc="-20" dirty="0">
                <a:solidFill>
                  <a:srgbClr val="FF2FED"/>
                </a:solidFill>
                <a:latin typeface="Calibri"/>
                <a:cs typeface="Calibri"/>
              </a:rPr>
              <a:t>now!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30" name="object 130"/>
          <p:cNvSpPr/>
          <p:nvPr/>
        </p:nvSpPr>
        <p:spPr>
          <a:xfrm>
            <a:off x="7200138" y="6245085"/>
            <a:ext cx="718820" cy="318135"/>
          </a:xfrm>
          <a:custGeom>
            <a:avLst/>
            <a:gdLst/>
            <a:ahLst/>
            <a:cxnLst/>
            <a:rect l="l" t="t" r="r" b="b"/>
            <a:pathLst>
              <a:path w="718820" h="318134">
                <a:moveTo>
                  <a:pt x="633985" y="26365"/>
                </a:moveTo>
                <a:lnTo>
                  <a:pt x="0" y="291604"/>
                </a:lnTo>
                <a:lnTo>
                  <a:pt x="11048" y="317969"/>
                </a:lnTo>
                <a:lnTo>
                  <a:pt x="645036" y="52730"/>
                </a:lnTo>
                <a:lnTo>
                  <a:pt x="633985" y="26365"/>
                </a:lnTo>
                <a:close/>
              </a:path>
              <a:path w="718820" h="318134">
                <a:moveTo>
                  <a:pt x="706187" y="20840"/>
                </a:moveTo>
                <a:lnTo>
                  <a:pt x="647191" y="20840"/>
                </a:lnTo>
                <a:lnTo>
                  <a:pt x="658240" y="47205"/>
                </a:lnTo>
                <a:lnTo>
                  <a:pt x="645036" y="52730"/>
                </a:lnTo>
                <a:lnTo>
                  <a:pt x="656081" y="79082"/>
                </a:lnTo>
                <a:lnTo>
                  <a:pt x="706187" y="20840"/>
                </a:lnTo>
                <a:close/>
              </a:path>
              <a:path w="718820" h="318134">
                <a:moveTo>
                  <a:pt x="647191" y="20840"/>
                </a:moveTo>
                <a:lnTo>
                  <a:pt x="633985" y="26365"/>
                </a:lnTo>
                <a:lnTo>
                  <a:pt x="645036" y="52730"/>
                </a:lnTo>
                <a:lnTo>
                  <a:pt x="658240" y="47205"/>
                </a:lnTo>
                <a:lnTo>
                  <a:pt x="647191" y="20840"/>
                </a:lnTo>
                <a:close/>
              </a:path>
              <a:path w="718820" h="318134">
                <a:moveTo>
                  <a:pt x="622934" y="0"/>
                </a:moveTo>
                <a:lnTo>
                  <a:pt x="633985" y="26365"/>
                </a:lnTo>
                <a:lnTo>
                  <a:pt x="647191" y="20840"/>
                </a:lnTo>
                <a:lnTo>
                  <a:pt x="706187" y="20840"/>
                </a:lnTo>
                <a:lnTo>
                  <a:pt x="718565" y="6451"/>
                </a:lnTo>
                <a:lnTo>
                  <a:pt x="622934" y="0"/>
                </a:lnTo>
                <a:close/>
              </a:path>
            </a:pathLst>
          </a:custGeom>
          <a:solidFill>
            <a:srgbClr val="FF2FED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31" name="object 131"/>
          <p:cNvGrpSpPr/>
          <p:nvPr/>
        </p:nvGrpSpPr>
        <p:grpSpPr>
          <a:xfrm>
            <a:off x="1638300" y="3075787"/>
            <a:ext cx="2981325" cy="605790"/>
            <a:chOff x="1638300" y="3075787"/>
            <a:chExt cx="2981325" cy="605790"/>
          </a:xfrm>
        </p:grpSpPr>
        <p:pic>
          <p:nvPicPr>
            <p:cNvPr id="132" name="object 132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1638300" y="3075787"/>
              <a:ext cx="2981325" cy="399948"/>
            </a:xfrm>
            <a:prstGeom prst="rect">
              <a:avLst/>
            </a:prstGeom>
          </p:spPr>
        </p:pic>
        <p:pic>
          <p:nvPicPr>
            <p:cNvPr id="133" name="object 133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1672365" y="3500850"/>
              <a:ext cx="310851" cy="180444"/>
            </a:xfrm>
            <a:prstGeom prst="rect">
              <a:avLst/>
            </a:prstGeom>
          </p:spPr>
        </p:pic>
      </p:grpSp>
      <p:sp>
        <p:nvSpPr>
          <p:cNvPr id="134" name="object 134"/>
          <p:cNvSpPr txBox="1"/>
          <p:nvPr/>
        </p:nvSpPr>
        <p:spPr>
          <a:xfrm>
            <a:off x="1647444" y="2785998"/>
            <a:ext cx="2195830" cy="93154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8B1515"/>
                </a:solidFill>
                <a:latin typeface="Calibri"/>
                <a:cs typeface="Calibri"/>
              </a:rPr>
              <a:t>hidden</a:t>
            </a:r>
            <a:r>
              <a:rPr sz="1800" spc="-25" dirty="0">
                <a:solidFill>
                  <a:srgbClr val="8B1515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8B1515"/>
                </a:solidFill>
                <a:latin typeface="Calibri"/>
                <a:cs typeface="Calibri"/>
              </a:rPr>
              <a:t>states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90"/>
              </a:spcBef>
            </a:pPr>
            <a:endParaRPr sz="1800">
              <a:latin typeface="Calibri"/>
              <a:cs typeface="Calibri"/>
            </a:endParaRPr>
          </a:p>
          <a:p>
            <a:pPr marL="396875">
              <a:lnSpc>
                <a:spcPct val="100000"/>
              </a:lnSpc>
            </a:pPr>
            <a:r>
              <a:rPr sz="1400" dirty="0">
                <a:latin typeface="Calibri"/>
                <a:cs typeface="Calibri"/>
              </a:rPr>
              <a:t>is</a:t>
            </a:r>
            <a:r>
              <a:rPr sz="1400" spc="-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the</a:t>
            </a:r>
            <a:r>
              <a:rPr sz="1400" spc="-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initial</a:t>
            </a:r>
            <a:r>
              <a:rPr sz="1400" spc="-6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hidden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state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35" name="object 135"/>
          <p:cNvSpPr txBox="1"/>
          <p:nvPr/>
        </p:nvSpPr>
        <p:spPr>
          <a:xfrm>
            <a:off x="485457" y="6498590"/>
            <a:ext cx="216535" cy="24257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400" spc="-25" dirty="0">
                <a:latin typeface="Calibri"/>
                <a:cs typeface="Calibri"/>
              </a:rPr>
              <a:t>27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07920" y="247015"/>
            <a:ext cx="3830954" cy="51815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/>
              <a:t>RNN</a:t>
            </a:r>
            <a:r>
              <a:rPr spc="-35" dirty="0"/>
              <a:t> </a:t>
            </a:r>
            <a:r>
              <a:rPr dirty="0"/>
              <a:t>Language</a:t>
            </a:r>
            <a:r>
              <a:rPr spc="-50" dirty="0"/>
              <a:t> </a:t>
            </a:r>
            <a:r>
              <a:rPr spc="-10" dirty="0"/>
              <a:t>Models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147434" y="5630545"/>
            <a:ext cx="1664970" cy="3346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779780" algn="l"/>
              </a:tabLst>
            </a:pPr>
            <a:r>
              <a:rPr sz="2000" i="1" spc="-25" dirty="0">
                <a:latin typeface="Calibri"/>
                <a:cs typeface="Calibri"/>
              </a:rPr>
              <a:t>the</a:t>
            </a:r>
            <a:r>
              <a:rPr sz="2000" i="1" dirty="0">
                <a:latin typeface="Calibri"/>
                <a:cs typeface="Calibri"/>
              </a:rPr>
              <a:t>	</a:t>
            </a:r>
            <a:r>
              <a:rPr sz="2000" i="1" spc="-10" dirty="0">
                <a:latin typeface="Calibri"/>
                <a:cs typeface="Calibri"/>
              </a:rPr>
              <a:t>students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061706" y="5630545"/>
            <a:ext cx="786130" cy="3346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000" i="1" spc="-10" dirty="0">
                <a:latin typeface="Calibri"/>
                <a:cs typeface="Calibri"/>
              </a:rPr>
              <a:t>opened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288144" y="5630545"/>
            <a:ext cx="514350" cy="3346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000" i="1" spc="-10" dirty="0">
                <a:latin typeface="Calibri"/>
                <a:cs typeface="Calibri"/>
              </a:rPr>
              <a:t>their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05525" y="5913488"/>
            <a:ext cx="438150" cy="323761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315450" y="5913488"/>
            <a:ext cx="428625" cy="323761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239125" y="5913488"/>
            <a:ext cx="438150" cy="323761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134225" y="5913488"/>
            <a:ext cx="466725" cy="323761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8383905" y="472503"/>
            <a:ext cx="449580" cy="24320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400" i="1" spc="-10" dirty="0">
                <a:solidFill>
                  <a:srgbClr val="175E53"/>
                </a:solidFill>
                <a:latin typeface="Calibri"/>
                <a:cs typeface="Calibri"/>
              </a:rPr>
              <a:t>books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185275" y="662304"/>
            <a:ext cx="563880" cy="24257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400" i="1" spc="-10" dirty="0">
                <a:solidFill>
                  <a:srgbClr val="175E53"/>
                </a:solidFill>
                <a:latin typeface="Calibri"/>
                <a:cs typeface="Calibri"/>
              </a:rPr>
              <a:t>laptops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12" name="object 1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756545" y="4584063"/>
            <a:ext cx="328207" cy="197957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562850" y="247599"/>
            <a:ext cx="3257550" cy="285673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9630236" y="2218242"/>
            <a:ext cx="203251" cy="175413"/>
          </a:xfrm>
          <a:prstGeom prst="rect">
            <a:avLst/>
          </a:prstGeom>
        </p:spPr>
      </p:pic>
      <p:grpSp>
        <p:nvGrpSpPr>
          <p:cNvPr id="15" name="object 15"/>
          <p:cNvGrpSpPr/>
          <p:nvPr/>
        </p:nvGrpSpPr>
        <p:grpSpPr>
          <a:xfrm>
            <a:off x="8181975" y="728472"/>
            <a:ext cx="2119630" cy="1109345"/>
            <a:chOff x="8181975" y="728472"/>
            <a:chExt cx="2119630" cy="1109345"/>
          </a:xfrm>
        </p:grpSpPr>
        <p:sp>
          <p:nvSpPr>
            <p:cNvPr id="16" name="object 16"/>
            <p:cNvSpPr/>
            <p:nvPr/>
          </p:nvSpPr>
          <p:spPr>
            <a:xfrm>
              <a:off x="8568054" y="728472"/>
              <a:ext cx="76200" cy="293370"/>
            </a:xfrm>
            <a:custGeom>
              <a:avLst/>
              <a:gdLst/>
              <a:ahLst/>
              <a:cxnLst/>
              <a:rect l="l" t="t" r="r" b="b"/>
              <a:pathLst>
                <a:path w="76200" h="293369">
                  <a:moveTo>
                    <a:pt x="33379" y="216662"/>
                  </a:moveTo>
                  <a:lnTo>
                    <a:pt x="0" y="216662"/>
                  </a:lnTo>
                  <a:lnTo>
                    <a:pt x="38226" y="292862"/>
                  </a:lnTo>
                  <a:lnTo>
                    <a:pt x="69818" y="229362"/>
                  </a:lnTo>
                  <a:lnTo>
                    <a:pt x="33400" y="229362"/>
                  </a:lnTo>
                  <a:lnTo>
                    <a:pt x="33379" y="216662"/>
                  </a:lnTo>
                  <a:close/>
                </a:path>
                <a:path w="76200" h="293369">
                  <a:moveTo>
                    <a:pt x="42545" y="0"/>
                  </a:moveTo>
                  <a:lnTo>
                    <a:pt x="33020" y="0"/>
                  </a:lnTo>
                  <a:lnTo>
                    <a:pt x="33379" y="216662"/>
                  </a:lnTo>
                  <a:lnTo>
                    <a:pt x="33400" y="229362"/>
                  </a:lnTo>
                  <a:lnTo>
                    <a:pt x="42925" y="229362"/>
                  </a:lnTo>
                  <a:lnTo>
                    <a:pt x="42545" y="0"/>
                  </a:lnTo>
                  <a:close/>
                </a:path>
                <a:path w="76200" h="293369">
                  <a:moveTo>
                    <a:pt x="76136" y="216662"/>
                  </a:moveTo>
                  <a:lnTo>
                    <a:pt x="42904" y="216662"/>
                  </a:lnTo>
                  <a:lnTo>
                    <a:pt x="42925" y="229362"/>
                  </a:lnTo>
                  <a:lnTo>
                    <a:pt x="69818" y="229362"/>
                  </a:lnTo>
                  <a:lnTo>
                    <a:pt x="76136" y="216662"/>
                  </a:lnTo>
                  <a:close/>
                </a:path>
              </a:pathLst>
            </a:custGeom>
            <a:solidFill>
              <a:srgbClr val="175E5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424924" y="957072"/>
              <a:ext cx="76326" cy="233044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8191500" y="1713991"/>
              <a:ext cx="2100580" cy="0"/>
            </a:xfrm>
            <a:custGeom>
              <a:avLst/>
              <a:gdLst/>
              <a:ahLst/>
              <a:cxnLst/>
              <a:rect l="l" t="t" r="r" b="b"/>
              <a:pathLst>
                <a:path w="2100579">
                  <a:moveTo>
                    <a:pt x="0" y="0"/>
                  </a:moveTo>
                  <a:lnTo>
                    <a:pt x="2100579" y="0"/>
                  </a:lnTo>
                </a:path>
              </a:pathLst>
            </a:custGeom>
            <a:ln w="19055">
              <a:solidFill>
                <a:srgbClr val="175E5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8396350" y="1633114"/>
              <a:ext cx="142875" cy="85725"/>
            </a:xfrm>
            <a:custGeom>
              <a:avLst/>
              <a:gdLst/>
              <a:ahLst/>
              <a:cxnLst/>
              <a:rect l="l" t="t" r="r" b="b"/>
              <a:pathLst>
                <a:path w="142875" h="85725">
                  <a:moveTo>
                    <a:pt x="142875" y="0"/>
                  </a:moveTo>
                  <a:lnTo>
                    <a:pt x="0" y="0"/>
                  </a:lnTo>
                  <a:lnTo>
                    <a:pt x="0" y="85703"/>
                  </a:lnTo>
                  <a:lnTo>
                    <a:pt x="142875" y="85703"/>
                  </a:lnTo>
                  <a:lnTo>
                    <a:pt x="142875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8396350" y="1633114"/>
              <a:ext cx="142875" cy="85725"/>
            </a:xfrm>
            <a:custGeom>
              <a:avLst/>
              <a:gdLst/>
              <a:ahLst/>
              <a:cxnLst/>
              <a:rect l="l" t="t" r="r" b="b"/>
              <a:pathLst>
                <a:path w="142875" h="85725">
                  <a:moveTo>
                    <a:pt x="0" y="85703"/>
                  </a:moveTo>
                  <a:lnTo>
                    <a:pt x="142875" y="85703"/>
                  </a:lnTo>
                  <a:lnTo>
                    <a:pt x="142875" y="0"/>
                  </a:lnTo>
                  <a:lnTo>
                    <a:pt x="0" y="0"/>
                  </a:lnTo>
                  <a:lnTo>
                    <a:pt x="0" y="85703"/>
                  </a:lnTo>
                  <a:close/>
                </a:path>
              </a:pathLst>
            </a:custGeom>
            <a:ln w="9527">
              <a:solidFill>
                <a:srgbClr val="175E5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8539225" y="1014145"/>
              <a:ext cx="142875" cy="704850"/>
            </a:xfrm>
            <a:custGeom>
              <a:avLst/>
              <a:gdLst/>
              <a:ahLst/>
              <a:cxnLst/>
              <a:rect l="l" t="t" r="r" b="b"/>
              <a:pathLst>
                <a:path w="142875" h="704850">
                  <a:moveTo>
                    <a:pt x="142875" y="0"/>
                  </a:moveTo>
                  <a:lnTo>
                    <a:pt x="0" y="0"/>
                  </a:lnTo>
                  <a:lnTo>
                    <a:pt x="0" y="704672"/>
                  </a:lnTo>
                  <a:lnTo>
                    <a:pt x="142875" y="704672"/>
                  </a:lnTo>
                  <a:lnTo>
                    <a:pt x="142875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8539225" y="1014145"/>
              <a:ext cx="142875" cy="704850"/>
            </a:xfrm>
            <a:custGeom>
              <a:avLst/>
              <a:gdLst/>
              <a:ahLst/>
              <a:cxnLst/>
              <a:rect l="l" t="t" r="r" b="b"/>
              <a:pathLst>
                <a:path w="142875" h="704850">
                  <a:moveTo>
                    <a:pt x="0" y="704672"/>
                  </a:moveTo>
                  <a:lnTo>
                    <a:pt x="142875" y="704672"/>
                  </a:lnTo>
                  <a:lnTo>
                    <a:pt x="142875" y="0"/>
                  </a:lnTo>
                  <a:lnTo>
                    <a:pt x="0" y="0"/>
                  </a:lnTo>
                  <a:lnTo>
                    <a:pt x="0" y="704672"/>
                  </a:lnTo>
                  <a:close/>
                </a:path>
              </a:pathLst>
            </a:custGeom>
            <a:ln w="9527">
              <a:solidFill>
                <a:srgbClr val="175E5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8682101" y="1537893"/>
              <a:ext cx="142875" cy="180975"/>
            </a:xfrm>
            <a:custGeom>
              <a:avLst/>
              <a:gdLst/>
              <a:ahLst/>
              <a:cxnLst/>
              <a:rect l="l" t="t" r="r" b="b"/>
              <a:pathLst>
                <a:path w="142875" h="180975">
                  <a:moveTo>
                    <a:pt x="142875" y="0"/>
                  </a:moveTo>
                  <a:lnTo>
                    <a:pt x="0" y="0"/>
                  </a:lnTo>
                  <a:lnTo>
                    <a:pt x="0" y="180924"/>
                  </a:lnTo>
                  <a:lnTo>
                    <a:pt x="142875" y="180924"/>
                  </a:lnTo>
                  <a:lnTo>
                    <a:pt x="142875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8682101" y="1537893"/>
              <a:ext cx="142875" cy="180975"/>
            </a:xfrm>
            <a:custGeom>
              <a:avLst/>
              <a:gdLst/>
              <a:ahLst/>
              <a:cxnLst/>
              <a:rect l="l" t="t" r="r" b="b"/>
              <a:pathLst>
                <a:path w="142875" h="180975">
                  <a:moveTo>
                    <a:pt x="0" y="180924"/>
                  </a:moveTo>
                  <a:lnTo>
                    <a:pt x="142875" y="180924"/>
                  </a:lnTo>
                  <a:lnTo>
                    <a:pt x="142875" y="0"/>
                  </a:lnTo>
                  <a:lnTo>
                    <a:pt x="0" y="0"/>
                  </a:lnTo>
                  <a:lnTo>
                    <a:pt x="0" y="180924"/>
                  </a:lnTo>
                  <a:close/>
                </a:path>
              </a:pathLst>
            </a:custGeom>
            <a:ln w="9527">
              <a:solidFill>
                <a:srgbClr val="175E5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8824848" y="1433144"/>
              <a:ext cx="142875" cy="285750"/>
            </a:xfrm>
            <a:custGeom>
              <a:avLst/>
              <a:gdLst/>
              <a:ahLst/>
              <a:cxnLst/>
              <a:rect l="l" t="t" r="r" b="b"/>
              <a:pathLst>
                <a:path w="142875" h="285750">
                  <a:moveTo>
                    <a:pt x="142875" y="0"/>
                  </a:moveTo>
                  <a:lnTo>
                    <a:pt x="0" y="0"/>
                  </a:lnTo>
                  <a:lnTo>
                    <a:pt x="0" y="285673"/>
                  </a:lnTo>
                  <a:lnTo>
                    <a:pt x="142875" y="285673"/>
                  </a:lnTo>
                  <a:lnTo>
                    <a:pt x="142875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8824848" y="1433144"/>
              <a:ext cx="142875" cy="285750"/>
            </a:xfrm>
            <a:custGeom>
              <a:avLst/>
              <a:gdLst/>
              <a:ahLst/>
              <a:cxnLst/>
              <a:rect l="l" t="t" r="r" b="b"/>
              <a:pathLst>
                <a:path w="142875" h="285750">
                  <a:moveTo>
                    <a:pt x="0" y="285673"/>
                  </a:moveTo>
                  <a:lnTo>
                    <a:pt x="142875" y="285673"/>
                  </a:lnTo>
                  <a:lnTo>
                    <a:pt x="142875" y="0"/>
                  </a:lnTo>
                  <a:lnTo>
                    <a:pt x="0" y="0"/>
                  </a:lnTo>
                  <a:lnTo>
                    <a:pt x="0" y="285673"/>
                  </a:lnTo>
                  <a:close/>
                </a:path>
              </a:pathLst>
            </a:custGeom>
            <a:ln w="9527">
              <a:solidFill>
                <a:srgbClr val="175E5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8967851" y="1633114"/>
              <a:ext cx="142875" cy="85725"/>
            </a:xfrm>
            <a:custGeom>
              <a:avLst/>
              <a:gdLst/>
              <a:ahLst/>
              <a:cxnLst/>
              <a:rect l="l" t="t" r="r" b="b"/>
              <a:pathLst>
                <a:path w="142875" h="85725">
                  <a:moveTo>
                    <a:pt x="142875" y="0"/>
                  </a:moveTo>
                  <a:lnTo>
                    <a:pt x="0" y="0"/>
                  </a:lnTo>
                  <a:lnTo>
                    <a:pt x="0" y="85703"/>
                  </a:lnTo>
                  <a:lnTo>
                    <a:pt x="142875" y="85703"/>
                  </a:lnTo>
                  <a:lnTo>
                    <a:pt x="142875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8967851" y="1633114"/>
              <a:ext cx="142875" cy="85725"/>
            </a:xfrm>
            <a:custGeom>
              <a:avLst/>
              <a:gdLst/>
              <a:ahLst/>
              <a:cxnLst/>
              <a:rect l="l" t="t" r="r" b="b"/>
              <a:pathLst>
                <a:path w="142875" h="85725">
                  <a:moveTo>
                    <a:pt x="0" y="85703"/>
                  </a:moveTo>
                  <a:lnTo>
                    <a:pt x="142875" y="85703"/>
                  </a:lnTo>
                  <a:lnTo>
                    <a:pt x="142875" y="0"/>
                  </a:lnTo>
                  <a:lnTo>
                    <a:pt x="0" y="0"/>
                  </a:lnTo>
                  <a:lnTo>
                    <a:pt x="0" y="85703"/>
                  </a:lnTo>
                  <a:close/>
                </a:path>
              </a:pathLst>
            </a:custGeom>
            <a:ln w="9527">
              <a:solidFill>
                <a:srgbClr val="175E5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9110725" y="1404569"/>
              <a:ext cx="142875" cy="314325"/>
            </a:xfrm>
            <a:custGeom>
              <a:avLst/>
              <a:gdLst/>
              <a:ahLst/>
              <a:cxnLst/>
              <a:rect l="l" t="t" r="r" b="b"/>
              <a:pathLst>
                <a:path w="142875" h="314325">
                  <a:moveTo>
                    <a:pt x="142875" y="0"/>
                  </a:moveTo>
                  <a:lnTo>
                    <a:pt x="0" y="0"/>
                  </a:lnTo>
                  <a:lnTo>
                    <a:pt x="0" y="314248"/>
                  </a:lnTo>
                  <a:lnTo>
                    <a:pt x="142875" y="314248"/>
                  </a:lnTo>
                  <a:lnTo>
                    <a:pt x="142875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9110725" y="1404569"/>
              <a:ext cx="142875" cy="314325"/>
            </a:xfrm>
            <a:custGeom>
              <a:avLst/>
              <a:gdLst/>
              <a:ahLst/>
              <a:cxnLst/>
              <a:rect l="l" t="t" r="r" b="b"/>
              <a:pathLst>
                <a:path w="142875" h="314325">
                  <a:moveTo>
                    <a:pt x="0" y="314248"/>
                  </a:moveTo>
                  <a:lnTo>
                    <a:pt x="142875" y="314248"/>
                  </a:lnTo>
                  <a:lnTo>
                    <a:pt x="142875" y="0"/>
                  </a:lnTo>
                  <a:lnTo>
                    <a:pt x="0" y="0"/>
                  </a:lnTo>
                  <a:lnTo>
                    <a:pt x="0" y="314248"/>
                  </a:lnTo>
                  <a:close/>
                </a:path>
              </a:pathLst>
            </a:custGeom>
            <a:ln w="9527">
              <a:solidFill>
                <a:srgbClr val="175E5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9244075" y="1433144"/>
              <a:ext cx="152400" cy="285750"/>
            </a:xfrm>
            <a:custGeom>
              <a:avLst/>
              <a:gdLst/>
              <a:ahLst/>
              <a:cxnLst/>
              <a:rect l="l" t="t" r="r" b="b"/>
              <a:pathLst>
                <a:path w="152400" h="285750">
                  <a:moveTo>
                    <a:pt x="152400" y="0"/>
                  </a:moveTo>
                  <a:lnTo>
                    <a:pt x="0" y="0"/>
                  </a:lnTo>
                  <a:lnTo>
                    <a:pt x="0" y="285673"/>
                  </a:lnTo>
                  <a:lnTo>
                    <a:pt x="152400" y="285673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9244075" y="1433144"/>
              <a:ext cx="152400" cy="285750"/>
            </a:xfrm>
            <a:custGeom>
              <a:avLst/>
              <a:gdLst/>
              <a:ahLst/>
              <a:cxnLst/>
              <a:rect l="l" t="t" r="r" b="b"/>
              <a:pathLst>
                <a:path w="152400" h="285750">
                  <a:moveTo>
                    <a:pt x="0" y="285673"/>
                  </a:moveTo>
                  <a:lnTo>
                    <a:pt x="152400" y="285673"/>
                  </a:lnTo>
                  <a:lnTo>
                    <a:pt x="152400" y="0"/>
                  </a:lnTo>
                  <a:lnTo>
                    <a:pt x="0" y="0"/>
                  </a:lnTo>
                  <a:lnTo>
                    <a:pt x="0" y="285673"/>
                  </a:lnTo>
                  <a:close/>
                </a:path>
              </a:pathLst>
            </a:custGeom>
            <a:ln w="9527">
              <a:solidFill>
                <a:srgbClr val="175E5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9529825" y="1595024"/>
              <a:ext cx="152400" cy="123825"/>
            </a:xfrm>
            <a:custGeom>
              <a:avLst/>
              <a:gdLst/>
              <a:ahLst/>
              <a:cxnLst/>
              <a:rect l="l" t="t" r="r" b="b"/>
              <a:pathLst>
                <a:path w="152400" h="123825">
                  <a:moveTo>
                    <a:pt x="152400" y="0"/>
                  </a:moveTo>
                  <a:lnTo>
                    <a:pt x="0" y="0"/>
                  </a:lnTo>
                  <a:lnTo>
                    <a:pt x="0" y="123793"/>
                  </a:lnTo>
                  <a:lnTo>
                    <a:pt x="152400" y="123793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9529825" y="1595024"/>
              <a:ext cx="152400" cy="123825"/>
            </a:xfrm>
            <a:custGeom>
              <a:avLst/>
              <a:gdLst/>
              <a:ahLst/>
              <a:cxnLst/>
              <a:rect l="l" t="t" r="r" b="b"/>
              <a:pathLst>
                <a:path w="152400" h="123825">
                  <a:moveTo>
                    <a:pt x="0" y="123793"/>
                  </a:moveTo>
                  <a:lnTo>
                    <a:pt x="152400" y="123793"/>
                  </a:lnTo>
                  <a:lnTo>
                    <a:pt x="152400" y="0"/>
                  </a:lnTo>
                  <a:lnTo>
                    <a:pt x="0" y="0"/>
                  </a:lnTo>
                  <a:lnTo>
                    <a:pt x="0" y="123793"/>
                  </a:lnTo>
                  <a:close/>
                </a:path>
              </a:pathLst>
            </a:custGeom>
            <a:ln w="9527">
              <a:solidFill>
                <a:srgbClr val="175E5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9672700" y="1480756"/>
              <a:ext cx="142875" cy="238125"/>
            </a:xfrm>
            <a:custGeom>
              <a:avLst/>
              <a:gdLst/>
              <a:ahLst/>
              <a:cxnLst/>
              <a:rect l="l" t="t" r="r" b="b"/>
              <a:pathLst>
                <a:path w="142875" h="238125">
                  <a:moveTo>
                    <a:pt x="142875" y="0"/>
                  </a:moveTo>
                  <a:lnTo>
                    <a:pt x="0" y="0"/>
                  </a:lnTo>
                  <a:lnTo>
                    <a:pt x="0" y="238061"/>
                  </a:lnTo>
                  <a:lnTo>
                    <a:pt x="142875" y="238061"/>
                  </a:lnTo>
                  <a:lnTo>
                    <a:pt x="142875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9672700" y="1480756"/>
              <a:ext cx="142875" cy="238125"/>
            </a:xfrm>
            <a:custGeom>
              <a:avLst/>
              <a:gdLst/>
              <a:ahLst/>
              <a:cxnLst/>
              <a:rect l="l" t="t" r="r" b="b"/>
              <a:pathLst>
                <a:path w="142875" h="238125">
                  <a:moveTo>
                    <a:pt x="0" y="238061"/>
                  </a:moveTo>
                  <a:lnTo>
                    <a:pt x="142875" y="238061"/>
                  </a:lnTo>
                  <a:lnTo>
                    <a:pt x="142875" y="0"/>
                  </a:lnTo>
                  <a:lnTo>
                    <a:pt x="0" y="0"/>
                  </a:lnTo>
                  <a:lnTo>
                    <a:pt x="0" y="238061"/>
                  </a:lnTo>
                  <a:close/>
                </a:path>
              </a:pathLst>
            </a:custGeom>
            <a:ln w="9527">
              <a:solidFill>
                <a:srgbClr val="175E5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9815576" y="1404569"/>
              <a:ext cx="142875" cy="314325"/>
            </a:xfrm>
            <a:custGeom>
              <a:avLst/>
              <a:gdLst/>
              <a:ahLst/>
              <a:cxnLst/>
              <a:rect l="l" t="t" r="r" b="b"/>
              <a:pathLst>
                <a:path w="142875" h="314325">
                  <a:moveTo>
                    <a:pt x="142875" y="0"/>
                  </a:moveTo>
                  <a:lnTo>
                    <a:pt x="0" y="0"/>
                  </a:lnTo>
                  <a:lnTo>
                    <a:pt x="0" y="314248"/>
                  </a:lnTo>
                  <a:lnTo>
                    <a:pt x="142875" y="314248"/>
                  </a:lnTo>
                  <a:lnTo>
                    <a:pt x="142875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9815576" y="1404569"/>
              <a:ext cx="142875" cy="314325"/>
            </a:xfrm>
            <a:custGeom>
              <a:avLst/>
              <a:gdLst/>
              <a:ahLst/>
              <a:cxnLst/>
              <a:rect l="l" t="t" r="r" b="b"/>
              <a:pathLst>
                <a:path w="142875" h="314325">
                  <a:moveTo>
                    <a:pt x="0" y="314248"/>
                  </a:moveTo>
                  <a:lnTo>
                    <a:pt x="142875" y="314248"/>
                  </a:lnTo>
                  <a:lnTo>
                    <a:pt x="142875" y="0"/>
                  </a:lnTo>
                  <a:lnTo>
                    <a:pt x="0" y="0"/>
                  </a:lnTo>
                  <a:lnTo>
                    <a:pt x="0" y="314248"/>
                  </a:lnTo>
                  <a:close/>
                </a:path>
              </a:pathLst>
            </a:custGeom>
            <a:ln w="9527">
              <a:solidFill>
                <a:srgbClr val="175E5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9958451" y="1671204"/>
              <a:ext cx="142875" cy="47625"/>
            </a:xfrm>
            <a:custGeom>
              <a:avLst/>
              <a:gdLst/>
              <a:ahLst/>
              <a:cxnLst/>
              <a:rect l="l" t="t" r="r" b="b"/>
              <a:pathLst>
                <a:path w="142875" h="47625">
                  <a:moveTo>
                    <a:pt x="142875" y="0"/>
                  </a:moveTo>
                  <a:lnTo>
                    <a:pt x="0" y="0"/>
                  </a:lnTo>
                  <a:lnTo>
                    <a:pt x="0" y="47613"/>
                  </a:lnTo>
                  <a:lnTo>
                    <a:pt x="142875" y="47613"/>
                  </a:lnTo>
                  <a:lnTo>
                    <a:pt x="142875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9958451" y="1671204"/>
              <a:ext cx="142875" cy="47625"/>
            </a:xfrm>
            <a:custGeom>
              <a:avLst/>
              <a:gdLst/>
              <a:ahLst/>
              <a:cxnLst/>
              <a:rect l="l" t="t" r="r" b="b"/>
              <a:pathLst>
                <a:path w="142875" h="47625">
                  <a:moveTo>
                    <a:pt x="0" y="47613"/>
                  </a:moveTo>
                  <a:lnTo>
                    <a:pt x="142875" y="47613"/>
                  </a:lnTo>
                  <a:lnTo>
                    <a:pt x="142875" y="0"/>
                  </a:lnTo>
                  <a:lnTo>
                    <a:pt x="0" y="0"/>
                  </a:lnTo>
                  <a:lnTo>
                    <a:pt x="0" y="47613"/>
                  </a:lnTo>
                  <a:close/>
                </a:path>
              </a:pathLst>
            </a:custGeom>
            <a:ln w="9527">
              <a:solidFill>
                <a:srgbClr val="175E5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8391525" y="1761616"/>
              <a:ext cx="1713230" cy="76200"/>
            </a:xfrm>
            <a:custGeom>
              <a:avLst/>
              <a:gdLst/>
              <a:ahLst/>
              <a:cxnLst/>
              <a:rect l="l" t="t" r="r" b="b"/>
              <a:pathLst>
                <a:path w="1713229" h="76200">
                  <a:moveTo>
                    <a:pt x="76200" y="0"/>
                  </a:moveTo>
                  <a:lnTo>
                    <a:pt x="0" y="38100"/>
                  </a:lnTo>
                  <a:lnTo>
                    <a:pt x="76200" y="76200"/>
                  </a:lnTo>
                  <a:lnTo>
                    <a:pt x="76200" y="47625"/>
                  </a:lnTo>
                  <a:lnTo>
                    <a:pt x="63500" y="47625"/>
                  </a:lnTo>
                  <a:lnTo>
                    <a:pt x="63500" y="28575"/>
                  </a:lnTo>
                  <a:lnTo>
                    <a:pt x="76200" y="28575"/>
                  </a:lnTo>
                  <a:lnTo>
                    <a:pt x="76200" y="0"/>
                  </a:lnTo>
                  <a:close/>
                </a:path>
                <a:path w="1713229" h="76200">
                  <a:moveTo>
                    <a:pt x="1637029" y="0"/>
                  </a:moveTo>
                  <a:lnTo>
                    <a:pt x="1637029" y="76200"/>
                  </a:lnTo>
                  <a:lnTo>
                    <a:pt x="1694179" y="47625"/>
                  </a:lnTo>
                  <a:lnTo>
                    <a:pt x="1649729" y="47625"/>
                  </a:lnTo>
                  <a:lnTo>
                    <a:pt x="1649729" y="28575"/>
                  </a:lnTo>
                  <a:lnTo>
                    <a:pt x="1694179" y="28575"/>
                  </a:lnTo>
                  <a:lnTo>
                    <a:pt x="1637029" y="0"/>
                  </a:lnTo>
                  <a:close/>
                </a:path>
                <a:path w="1713229" h="76200">
                  <a:moveTo>
                    <a:pt x="76200" y="28575"/>
                  </a:moveTo>
                  <a:lnTo>
                    <a:pt x="63500" y="28575"/>
                  </a:lnTo>
                  <a:lnTo>
                    <a:pt x="63500" y="47625"/>
                  </a:lnTo>
                  <a:lnTo>
                    <a:pt x="76200" y="47625"/>
                  </a:lnTo>
                  <a:lnTo>
                    <a:pt x="76200" y="28575"/>
                  </a:lnTo>
                  <a:close/>
                </a:path>
                <a:path w="1713229" h="76200">
                  <a:moveTo>
                    <a:pt x="1637029" y="28575"/>
                  </a:moveTo>
                  <a:lnTo>
                    <a:pt x="76200" y="28575"/>
                  </a:lnTo>
                  <a:lnTo>
                    <a:pt x="76200" y="47625"/>
                  </a:lnTo>
                  <a:lnTo>
                    <a:pt x="1637029" y="47625"/>
                  </a:lnTo>
                  <a:lnTo>
                    <a:pt x="1637029" y="28575"/>
                  </a:lnTo>
                  <a:close/>
                </a:path>
                <a:path w="1713229" h="76200">
                  <a:moveTo>
                    <a:pt x="1694179" y="28575"/>
                  </a:moveTo>
                  <a:lnTo>
                    <a:pt x="1649729" y="28575"/>
                  </a:lnTo>
                  <a:lnTo>
                    <a:pt x="1649729" y="47625"/>
                  </a:lnTo>
                  <a:lnTo>
                    <a:pt x="1694179" y="47625"/>
                  </a:lnTo>
                  <a:lnTo>
                    <a:pt x="1713229" y="38100"/>
                  </a:lnTo>
                  <a:lnTo>
                    <a:pt x="1694179" y="28575"/>
                  </a:lnTo>
                  <a:close/>
                </a:path>
              </a:pathLst>
            </a:custGeom>
            <a:solidFill>
              <a:srgbClr val="175E5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2" name="object 42"/>
          <p:cNvGrpSpPr/>
          <p:nvPr/>
        </p:nvGrpSpPr>
        <p:grpSpPr>
          <a:xfrm>
            <a:off x="4824244" y="1914017"/>
            <a:ext cx="5080635" cy="3733165"/>
            <a:chOff x="4824244" y="1914017"/>
            <a:chExt cx="5080635" cy="3733165"/>
          </a:xfrm>
        </p:grpSpPr>
        <p:pic>
          <p:nvPicPr>
            <p:cNvPr id="43" name="object 4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844664" y="4559823"/>
              <a:ext cx="326072" cy="197957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905442" y="4559823"/>
              <a:ext cx="335935" cy="197957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990734" y="4559823"/>
              <a:ext cx="326832" cy="197957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248397" y="4294629"/>
              <a:ext cx="161930" cy="161930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248397" y="4504179"/>
              <a:ext cx="161930" cy="161803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248397" y="4713602"/>
              <a:ext cx="161930" cy="152405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248397" y="4923152"/>
              <a:ext cx="161930" cy="152405"/>
            </a:xfrm>
            <a:prstGeom prst="rect">
              <a:avLst/>
            </a:prstGeom>
          </p:spPr>
        </p:pic>
        <p:sp>
          <p:nvSpPr>
            <p:cNvPr id="50" name="object 50"/>
            <p:cNvSpPr/>
            <p:nvPr/>
          </p:nvSpPr>
          <p:spPr>
            <a:xfrm>
              <a:off x="6143624" y="4218432"/>
              <a:ext cx="361950" cy="952500"/>
            </a:xfrm>
            <a:custGeom>
              <a:avLst/>
              <a:gdLst/>
              <a:ahLst/>
              <a:cxnLst/>
              <a:rect l="l" t="t" r="r" b="b"/>
              <a:pathLst>
                <a:path w="361950" h="952500">
                  <a:moveTo>
                    <a:pt x="301625" y="0"/>
                  </a:moveTo>
                  <a:lnTo>
                    <a:pt x="325088" y="4746"/>
                  </a:lnTo>
                  <a:lnTo>
                    <a:pt x="344265" y="17684"/>
                  </a:lnTo>
                  <a:lnTo>
                    <a:pt x="357203" y="36861"/>
                  </a:lnTo>
                  <a:lnTo>
                    <a:pt x="361950" y="60325"/>
                  </a:lnTo>
                  <a:lnTo>
                    <a:pt x="361950" y="892048"/>
                  </a:lnTo>
                  <a:lnTo>
                    <a:pt x="357203" y="915491"/>
                  </a:lnTo>
                  <a:lnTo>
                    <a:pt x="344265" y="934624"/>
                  </a:lnTo>
                  <a:lnTo>
                    <a:pt x="325088" y="947519"/>
                  </a:lnTo>
                  <a:lnTo>
                    <a:pt x="301625" y="952246"/>
                  </a:lnTo>
                  <a:lnTo>
                    <a:pt x="60325" y="952246"/>
                  </a:lnTo>
                  <a:lnTo>
                    <a:pt x="36861" y="947519"/>
                  </a:lnTo>
                  <a:lnTo>
                    <a:pt x="17684" y="934624"/>
                  </a:lnTo>
                  <a:lnTo>
                    <a:pt x="4746" y="915491"/>
                  </a:lnTo>
                  <a:lnTo>
                    <a:pt x="0" y="892048"/>
                  </a:lnTo>
                  <a:lnTo>
                    <a:pt x="0" y="60325"/>
                  </a:lnTo>
                  <a:lnTo>
                    <a:pt x="4746" y="36861"/>
                  </a:lnTo>
                  <a:lnTo>
                    <a:pt x="17684" y="17684"/>
                  </a:lnTo>
                  <a:lnTo>
                    <a:pt x="36861" y="4746"/>
                  </a:lnTo>
                  <a:lnTo>
                    <a:pt x="60325" y="0"/>
                  </a:lnTo>
                  <a:lnTo>
                    <a:pt x="301625" y="0"/>
                  </a:lnTo>
                  <a:close/>
                </a:path>
              </a:pathLst>
            </a:custGeom>
            <a:ln w="19055">
              <a:solidFill>
                <a:srgbClr val="6000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6269227" y="5170677"/>
              <a:ext cx="111125" cy="438150"/>
            </a:xfrm>
            <a:custGeom>
              <a:avLst/>
              <a:gdLst/>
              <a:ahLst/>
              <a:cxnLst/>
              <a:rect l="l" t="t" r="r" b="b"/>
              <a:pathLst>
                <a:path w="111125" h="438150">
                  <a:moveTo>
                    <a:pt x="55372" y="37900"/>
                  </a:moveTo>
                  <a:lnTo>
                    <a:pt x="45847" y="54228"/>
                  </a:lnTo>
                  <a:lnTo>
                    <a:pt x="45847" y="438111"/>
                  </a:lnTo>
                  <a:lnTo>
                    <a:pt x="64897" y="438111"/>
                  </a:lnTo>
                  <a:lnTo>
                    <a:pt x="64897" y="54228"/>
                  </a:lnTo>
                  <a:lnTo>
                    <a:pt x="55372" y="37900"/>
                  </a:lnTo>
                  <a:close/>
                </a:path>
                <a:path w="111125" h="438150">
                  <a:moveTo>
                    <a:pt x="55372" y="0"/>
                  </a:moveTo>
                  <a:lnTo>
                    <a:pt x="0" y="94869"/>
                  </a:lnTo>
                  <a:lnTo>
                    <a:pt x="1524" y="100711"/>
                  </a:lnTo>
                  <a:lnTo>
                    <a:pt x="10668" y="106045"/>
                  </a:lnTo>
                  <a:lnTo>
                    <a:pt x="16510" y="104394"/>
                  </a:lnTo>
                  <a:lnTo>
                    <a:pt x="19176" y="99949"/>
                  </a:lnTo>
                  <a:lnTo>
                    <a:pt x="45847" y="54228"/>
                  </a:lnTo>
                  <a:lnTo>
                    <a:pt x="45847" y="18923"/>
                  </a:lnTo>
                  <a:lnTo>
                    <a:pt x="66417" y="18923"/>
                  </a:lnTo>
                  <a:lnTo>
                    <a:pt x="55372" y="0"/>
                  </a:lnTo>
                  <a:close/>
                </a:path>
                <a:path w="111125" h="438150">
                  <a:moveTo>
                    <a:pt x="66417" y="18923"/>
                  </a:moveTo>
                  <a:lnTo>
                    <a:pt x="64897" y="18923"/>
                  </a:lnTo>
                  <a:lnTo>
                    <a:pt x="64897" y="54228"/>
                  </a:lnTo>
                  <a:lnTo>
                    <a:pt x="91567" y="99949"/>
                  </a:lnTo>
                  <a:lnTo>
                    <a:pt x="94234" y="104394"/>
                  </a:lnTo>
                  <a:lnTo>
                    <a:pt x="100075" y="106045"/>
                  </a:lnTo>
                  <a:lnTo>
                    <a:pt x="109220" y="100711"/>
                  </a:lnTo>
                  <a:lnTo>
                    <a:pt x="110744" y="94869"/>
                  </a:lnTo>
                  <a:lnTo>
                    <a:pt x="66417" y="18923"/>
                  </a:lnTo>
                  <a:close/>
                </a:path>
                <a:path w="111125" h="438150">
                  <a:moveTo>
                    <a:pt x="64897" y="18923"/>
                  </a:moveTo>
                  <a:lnTo>
                    <a:pt x="45847" y="18923"/>
                  </a:lnTo>
                  <a:lnTo>
                    <a:pt x="45847" y="54228"/>
                  </a:lnTo>
                  <a:lnTo>
                    <a:pt x="55372" y="37900"/>
                  </a:lnTo>
                  <a:lnTo>
                    <a:pt x="47117" y="23749"/>
                  </a:lnTo>
                  <a:lnTo>
                    <a:pt x="64897" y="23749"/>
                  </a:lnTo>
                  <a:lnTo>
                    <a:pt x="64897" y="18923"/>
                  </a:lnTo>
                  <a:close/>
                </a:path>
                <a:path w="111125" h="438150">
                  <a:moveTo>
                    <a:pt x="64897" y="23749"/>
                  </a:moveTo>
                  <a:lnTo>
                    <a:pt x="63626" y="23749"/>
                  </a:lnTo>
                  <a:lnTo>
                    <a:pt x="55372" y="37900"/>
                  </a:lnTo>
                  <a:lnTo>
                    <a:pt x="64897" y="54228"/>
                  </a:lnTo>
                  <a:lnTo>
                    <a:pt x="64897" y="23749"/>
                  </a:lnTo>
                  <a:close/>
                </a:path>
                <a:path w="111125" h="438150">
                  <a:moveTo>
                    <a:pt x="63626" y="23749"/>
                  </a:moveTo>
                  <a:lnTo>
                    <a:pt x="47117" y="23749"/>
                  </a:lnTo>
                  <a:lnTo>
                    <a:pt x="55372" y="37900"/>
                  </a:lnTo>
                  <a:lnTo>
                    <a:pt x="63626" y="23749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2" name="object 52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362699" y="5313565"/>
              <a:ext cx="238125" cy="285673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448797" y="4332729"/>
              <a:ext cx="161930" cy="152405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448797" y="4532754"/>
              <a:ext cx="161930" cy="161803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448797" y="4742177"/>
              <a:ext cx="161930" cy="161930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448797" y="4951727"/>
              <a:ext cx="161930" cy="152405"/>
            </a:xfrm>
            <a:prstGeom prst="rect">
              <a:avLst/>
            </a:prstGeom>
          </p:spPr>
        </p:pic>
        <p:sp>
          <p:nvSpPr>
            <p:cNvPr id="57" name="object 57"/>
            <p:cNvSpPr/>
            <p:nvPr/>
          </p:nvSpPr>
          <p:spPr>
            <a:xfrm>
              <a:off x="9344025" y="4247007"/>
              <a:ext cx="361950" cy="952500"/>
            </a:xfrm>
            <a:custGeom>
              <a:avLst/>
              <a:gdLst/>
              <a:ahLst/>
              <a:cxnLst/>
              <a:rect l="l" t="t" r="r" b="b"/>
              <a:pathLst>
                <a:path w="361950" h="952500">
                  <a:moveTo>
                    <a:pt x="301625" y="0"/>
                  </a:moveTo>
                  <a:lnTo>
                    <a:pt x="325088" y="4746"/>
                  </a:lnTo>
                  <a:lnTo>
                    <a:pt x="344265" y="17684"/>
                  </a:lnTo>
                  <a:lnTo>
                    <a:pt x="357203" y="36861"/>
                  </a:lnTo>
                  <a:lnTo>
                    <a:pt x="361950" y="60325"/>
                  </a:lnTo>
                  <a:lnTo>
                    <a:pt x="361950" y="891921"/>
                  </a:lnTo>
                  <a:lnTo>
                    <a:pt x="357203" y="915437"/>
                  </a:lnTo>
                  <a:lnTo>
                    <a:pt x="344265" y="934608"/>
                  </a:lnTo>
                  <a:lnTo>
                    <a:pt x="325088" y="947517"/>
                  </a:lnTo>
                  <a:lnTo>
                    <a:pt x="301625" y="952246"/>
                  </a:lnTo>
                  <a:lnTo>
                    <a:pt x="60325" y="952246"/>
                  </a:lnTo>
                  <a:lnTo>
                    <a:pt x="36861" y="947517"/>
                  </a:lnTo>
                  <a:lnTo>
                    <a:pt x="17684" y="934608"/>
                  </a:lnTo>
                  <a:lnTo>
                    <a:pt x="4746" y="915437"/>
                  </a:lnTo>
                  <a:lnTo>
                    <a:pt x="0" y="891921"/>
                  </a:lnTo>
                  <a:lnTo>
                    <a:pt x="0" y="60325"/>
                  </a:lnTo>
                  <a:lnTo>
                    <a:pt x="4746" y="36861"/>
                  </a:lnTo>
                  <a:lnTo>
                    <a:pt x="17684" y="17684"/>
                  </a:lnTo>
                  <a:lnTo>
                    <a:pt x="36861" y="4746"/>
                  </a:lnTo>
                  <a:lnTo>
                    <a:pt x="60325" y="0"/>
                  </a:lnTo>
                  <a:lnTo>
                    <a:pt x="301625" y="0"/>
                  </a:lnTo>
                  <a:close/>
                </a:path>
              </a:pathLst>
            </a:custGeom>
            <a:ln w="19055">
              <a:solidFill>
                <a:srgbClr val="6000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9469627" y="5199252"/>
              <a:ext cx="111125" cy="438150"/>
            </a:xfrm>
            <a:custGeom>
              <a:avLst/>
              <a:gdLst/>
              <a:ahLst/>
              <a:cxnLst/>
              <a:rect l="l" t="t" r="r" b="b"/>
              <a:pathLst>
                <a:path w="111125" h="438150">
                  <a:moveTo>
                    <a:pt x="55372" y="37900"/>
                  </a:moveTo>
                  <a:lnTo>
                    <a:pt x="45847" y="54228"/>
                  </a:lnTo>
                  <a:lnTo>
                    <a:pt x="45847" y="438111"/>
                  </a:lnTo>
                  <a:lnTo>
                    <a:pt x="64897" y="438111"/>
                  </a:lnTo>
                  <a:lnTo>
                    <a:pt x="64897" y="54228"/>
                  </a:lnTo>
                  <a:lnTo>
                    <a:pt x="55372" y="37900"/>
                  </a:lnTo>
                  <a:close/>
                </a:path>
                <a:path w="111125" h="438150">
                  <a:moveTo>
                    <a:pt x="55372" y="0"/>
                  </a:moveTo>
                  <a:lnTo>
                    <a:pt x="0" y="94869"/>
                  </a:lnTo>
                  <a:lnTo>
                    <a:pt x="1524" y="100711"/>
                  </a:lnTo>
                  <a:lnTo>
                    <a:pt x="6096" y="103378"/>
                  </a:lnTo>
                  <a:lnTo>
                    <a:pt x="10668" y="105918"/>
                  </a:lnTo>
                  <a:lnTo>
                    <a:pt x="16510" y="104394"/>
                  </a:lnTo>
                  <a:lnTo>
                    <a:pt x="19176" y="99949"/>
                  </a:lnTo>
                  <a:lnTo>
                    <a:pt x="45847" y="54228"/>
                  </a:lnTo>
                  <a:lnTo>
                    <a:pt x="45847" y="18923"/>
                  </a:lnTo>
                  <a:lnTo>
                    <a:pt x="66417" y="18923"/>
                  </a:lnTo>
                  <a:lnTo>
                    <a:pt x="55372" y="0"/>
                  </a:lnTo>
                  <a:close/>
                </a:path>
                <a:path w="111125" h="438150">
                  <a:moveTo>
                    <a:pt x="66417" y="18923"/>
                  </a:moveTo>
                  <a:lnTo>
                    <a:pt x="64897" y="18923"/>
                  </a:lnTo>
                  <a:lnTo>
                    <a:pt x="64897" y="54228"/>
                  </a:lnTo>
                  <a:lnTo>
                    <a:pt x="91567" y="99949"/>
                  </a:lnTo>
                  <a:lnTo>
                    <a:pt x="94233" y="104394"/>
                  </a:lnTo>
                  <a:lnTo>
                    <a:pt x="100075" y="105918"/>
                  </a:lnTo>
                  <a:lnTo>
                    <a:pt x="104648" y="103378"/>
                  </a:lnTo>
                  <a:lnTo>
                    <a:pt x="109220" y="100711"/>
                  </a:lnTo>
                  <a:lnTo>
                    <a:pt x="110744" y="94869"/>
                  </a:lnTo>
                  <a:lnTo>
                    <a:pt x="66417" y="18923"/>
                  </a:lnTo>
                  <a:close/>
                </a:path>
                <a:path w="111125" h="438150">
                  <a:moveTo>
                    <a:pt x="64897" y="18923"/>
                  </a:moveTo>
                  <a:lnTo>
                    <a:pt x="45847" y="18923"/>
                  </a:lnTo>
                  <a:lnTo>
                    <a:pt x="45847" y="54228"/>
                  </a:lnTo>
                  <a:lnTo>
                    <a:pt x="55372" y="37900"/>
                  </a:lnTo>
                  <a:lnTo>
                    <a:pt x="47117" y="23749"/>
                  </a:lnTo>
                  <a:lnTo>
                    <a:pt x="64897" y="23749"/>
                  </a:lnTo>
                  <a:lnTo>
                    <a:pt x="64897" y="18923"/>
                  </a:lnTo>
                  <a:close/>
                </a:path>
                <a:path w="111125" h="438150">
                  <a:moveTo>
                    <a:pt x="64897" y="23749"/>
                  </a:moveTo>
                  <a:lnTo>
                    <a:pt x="63626" y="23749"/>
                  </a:lnTo>
                  <a:lnTo>
                    <a:pt x="55372" y="37900"/>
                  </a:lnTo>
                  <a:lnTo>
                    <a:pt x="64897" y="54228"/>
                  </a:lnTo>
                  <a:lnTo>
                    <a:pt x="64897" y="23749"/>
                  </a:lnTo>
                  <a:close/>
                </a:path>
                <a:path w="111125" h="438150">
                  <a:moveTo>
                    <a:pt x="63626" y="23749"/>
                  </a:moveTo>
                  <a:lnTo>
                    <a:pt x="47117" y="23749"/>
                  </a:lnTo>
                  <a:lnTo>
                    <a:pt x="55372" y="37900"/>
                  </a:lnTo>
                  <a:lnTo>
                    <a:pt x="63626" y="23749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9" name="object 59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553575" y="5313565"/>
              <a:ext cx="228600" cy="285673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372472" y="4342254"/>
              <a:ext cx="161930" cy="152405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372472" y="4542279"/>
              <a:ext cx="161930" cy="161803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372472" y="4751702"/>
              <a:ext cx="161930" cy="161930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372472" y="4961252"/>
              <a:ext cx="161930" cy="152405"/>
            </a:xfrm>
            <a:prstGeom prst="rect">
              <a:avLst/>
            </a:prstGeom>
          </p:spPr>
        </p:pic>
        <p:sp>
          <p:nvSpPr>
            <p:cNvPr id="64" name="object 64"/>
            <p:cNvSpPr/>
            <p:nvPr/>
          </p:nvSpPr>
          <p:spPr>
            <a:xfrm>
              <a:off x="8267700" y="4256532"/>
              <a:ext cx="361950" cy="952500"/>
            </a:xfrm>
            <a:custGeom>
              <a:avLst/>
              <a:gdLst/>
              <a:ahLst/>
              <a:cxnLst/>
              <a:rect l="l" t="t" r="r" b="b"/>
              <a:pathLst>
                <a:path w="361950" h="952500">
                  <a:moveTo>
                    <a:pt x="301625" y="0"/>
                  </a:moveTo>
                  <a:lnTo>
                    <a:pt x="325088" y="4746"/>
                  </a:lnTo>
                  <a:lnTo>
                    <a:pt x="344265" y="17684"/>
                  </a:lnTo>
                  <a:lnTo>
                    <a:pt x="357203" y="36861"/>
                  </a:lnTo>
                  <a:lnTo>
                    <a:pt x="361950" y="60325"/>
                  </a:lnTo>
                  <a:lnTo>
                    <a:pt x="361950" y="891921"/>
                  </a:lnTo>
                  <a:lnTo>
                    <a:pt x="357203" y="915437"/>
                  </a:lnTo>
                  <a:lnTo>
                    <a:pt x="344265" y="934608"/>
                  </a:lnTo>
                  <a:lnTo>
                    <a:pt x="325088" y="947517"/>
                  </a:lnTo>
                  <a:lnTo>
                    <a:pt x="301625" y="952246"/>
                  </a:lnTo>
                  <a:lnTo>
                    <a:pt x="60325" y="952246"/>
                  </a:lnTo>
                  <a:lnTo>
                    <a:pt x="36861" y="947517"/>
                  </a:lnTo>
                  <a:lnTo>
                    <a:pt x="17684" y="934608"/>
                  </a:lnTo>
                  <a:lnTo>
                    <a:pt x="4746" y="915437"/>
                  </a:lnTo>
                  <a:lnTo>
                    <a:pt x="0" y="891921"/>
                  </a:lnTo>
                  <a:lnTo>
                    <a:pt x="0" y="60325"/>
                  </a:lnTo>
                  <a:lnTo>
                    <a:pt x="4746" y="36861"/>
                  </a:lnTo>
                  <a:lnTo>
                    <a:pt x="17684" y="17684"/>
                  </a:lnTo>
                  <a:lnTo>
                    <a:pt x="36861" y="4746"/>
                  </a:lnTo>
                  <a:lnTo>
                    <a:pt x="60325" y="0"/>
                  </a:lnTo>
                  <a:lnTo>
                    <a:pt x="301625" y="0"/>
                  </a:lnTo>
                  <a:close/>
                </a:path>
              </a:pathLst>
            </a:custGeom>
            <a:ln w="19055">
              <a:solidFill>
                <a:srgbClr val="6000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8393302" y="5208777"/>
              <a:ext cx="111125" cy="438150"/>
            </a:xfrm>
            <a:custGeom>
              <a:avLst/>
              <a:gdLst/>
              <a:ahLst/>
              <a:cxnLst/>
              <a:rect l="l" t="t" r="r" b="b"/>
              <a:pathLst>
                <a:path w="111125" h="438150">
                  <a:moveTo>
                    <a:pt x="55372" y="37900"/>
                  </a:moveTo>
                  <a:lnTo>
                    <a:pt x="45847" y="54228"/>
                  </a:lnTo>
                  <a:lnTo>
                    <a:pt x="45847" y="438099"/>
                  </a:lnTo>
                  <a:lnTo>
                    <a:pt x="64897" y="438099"/>
                  </a:lnTo>
                  <a:lnTo>
                    <a:pt x="64897" y="54228"/>
                  </a:lnTo>
                  <a:lnTo>
                    <a:pt x="55372" y="37900"/>
                  </a:lnTo>
                  <a:close/>
                </a:path>
                <a:path w="111125" h="438150">
                  <a:moveTo>
                    <a:pt x="55372" y="0"/>
                  </a:moveTo>
                  <a:lnTo>
                    <a:pt x="0" y="94869"/>
                  </a:lnTo>
                  <a:lnTo>
                    <a:pt x="1524" y="100711"/>
                  </a:lnTo>
                  <a:lnTo>
                    <a:pt x="6096" y="103378"/>
                  </a:lnTo>
                  <a:lnTo>
                    <a:pt x="10668" y="105918"/>
                  </a:lnTo>
                  <a:lnTo>
                    <a:pt x="16510" y="104394"/>
                  </a:lnTo>
                  <a:lnTo>
                    <a:pt x="19176" y="99949"/>
                  </a:lnTo>
                  <a:lnTo>
                    <a:pt x="45847" y="54228"/>
                  </a:lnTo>
                  <a:lnTo>
                    <a:pt x="45847" y="18923"/>
                  </a:lnTo>
                  <a:lnTo>
                    <a:pt x="66417" y="18923"/>
                  </a:lnTo>
                  <a:lnTo>
                    <a:pt x="55372" y="0"/>
                  </a:lnTo>
                  <a:close/>
                </a:path>
                <a:path w="111125" h="438150">
                  <a:moveTo>
                    <a:pt x="66417" y="18923"/>
                  </a:moveTo>
                  <a:lnTo>
                    <a:pt x="64897" y="18923"/>
                  </a:lnTo>
                  <a:lnTo>
                    <a:pt x="64897" y="54228"/>
                  </a:lnTo>
                  <a:lnTo>
                    <a:pt x="91567" y="99949"/>
                  </a:lnTo>
                  <a:lnTo>
                    <a:pt x="94233" y="104394"/>
                  </a:lnTo>
                  <a:lnTo>
                    <a:pt x="100075" y="105918"/>
                  </a:lnTo>
                  <a:lnTo>
                    <a:pt x="104648" y="103378"/>
                  </a:lnTo>
                  <a:lnTo>
                    <a:pt x="109220" y="100711"/>
                  </a:lnTo>
                  <a:lnTo>
                    <a:pt x="110744" y="94869"/>
                  </a:lnTo>
                  <a:lnTo>
                    <a:pt x="66417" y="18923"/>
                  </a:lnTo>
                  <a:close/>
                </a:path>
                <a:path w="111125" h="438150">
                  <a:moveTo>
                    <a:pt x="64897" y="18923"/>
                  </a:moveTo>
                  <a:lnTo>
                    <a:pt x="45847" y="18923"/>
                  </a:lnTo>
                  <a:lnTo>
                    <a:pt x="45847" y="54228"/>
                  </a:lnTo>
                  <a:lnTo>
                    <a:pt x="55372" y="37900"/>
                  </a:lnTo>
                  <a:lnTo>
                    <a:pt x="47117" y="23749"/>
                  </a:lnTo>
                  <a:lnTo>
                    <a:pt x="64897" y="23749"/>
                  </a:lnTo>
                  <a:lnTo>
                    <a:pt x="64897" y="18923"/>
                  </a:lnTo>
                  <a:close/>
                </a:path>
                <a:path w="111125" h="438150">
                  <a:moveTo>
                    <a:pt x="64897" y="23749"/>
                  </a:moveTo>
                  <a:lnTo>
                    <a:pt x="63626" y="23749"/>
                  </a:lnTo>
                  <a:lnTo>
                    <a:pt x="55372" y="37900"/>
                  </a:lnTo>
                  <a:lnTo>
                    <a:pt x="64897" y="54228"/>
                  </a:lnTo>
                  <a:lnTo>
                    <a:pt x="64897" y="23749"/>
                  </a:lnTo>
                  <a:close/>
                </a:path>
                <a:path w="111125" h="438150">
                  <a:moveTo>
                    <a:pt x="63626" y="23749"/>
                  </a:moveTo>
                  <a:lnTo>
                    <a:pt x="47117" y="23749"/>
                  </a:lnTo>
                  <a:lnTo>
                    <a:pt x="55372" y="37900"/>
                  </a:lnTo>
                  <a:lnTo>
                    <a:pt x="63626" y="23749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6" name="object 66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477250" y="5313565"/>
              <a:ext cx="228600" cy="285673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315197" y="4332729"/>
              <a:ext cx="161930" cy="152405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315197" y="4532754"/>
              <a:ext cx="161930" cy="161803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315197" y="4742177"/>
              <a:ext cx="161930" cy="161930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315197" y="4951727"/>
              <a:ext cx="161930" cy="152405"/>
            </a:xfrm>
            <a:prstGeom prst="rect">
              <a:avLst/>
            </a:prstGeom>
          </p:spPr>
        </p:pic>
        <p:sp>
          <p:nvSpPr>
            <p:cNvPr id="71" name="object 71"/>
            <p:cNvSpPr/>
            <p:nvPr/>
          </p:nvSpPr>
          <p:spPr>
            <a:xfrm>
              <a:off x="7210424" y="4247007"/>
              <a:ext cx="361950" cy="952500"/>
            </a:xfrm>
            <a:custGeom>
              <a:avLst/>
              <a:gdLst/>
              <a:ahLst/>
              <a:cxnLst/>
              <a:rect l="l" t="t" r="r" b="b"/>
              <a:pathLst>
                <a:path w="361950" h="952500">
                  <a:moveTo>
                    <a:pt x="301625" y="0"/>
                  </a:moveTo>
                  <a:lnTo>
                    <a:pt x="325088" y="4746"/>
                  </a:lnTo>
                  <a:lnTo>
                    <a:pt x="344265" y="17684"/>
                  </a:lnTo>
                  <a:lnTo>
                    <a:pt x="357203" y="36861"/>
                  </a:lnTo>
                  <a:lnTo>
                    <a:pt x="361950" y="60325"/>
                  </a:lnTo>
                  <a:lnTo>
                    <a:pt x="361950" y="891921"/>
                  </a:lnTo>
                  <a:lnTo>
                    <a:pt x="357203" y="915437"/>
                  </a:lnTo>
                  <a:lnTo>
                    <a:pt x="344265" y="934608"/>
                  </a:lnTo>
                  <a:lnTo>
                    <a:pt x="325088" y="947517"/>
                  </a:lnTo>
                  <a:lnTo>
                    <a:pt x="301625" y="952246"/>
                  </a:lnTo>
                  <a:lnTo>
                    <a:pt x="60325" y="952246"/>
                  </a:lnTo>
                  <a:lnTo>
                    <a:pt x="36861" y="947517"/>
                  </a:lnTo>
                  <a:lnTo>
                    <a:pt x="17684" y="934608"/>
                  </a:lnTo>
                  <a:lnTo>
                    <a:pt x="4746" y="915437"/>
                  </a:lnTo>
                  <a:lnTo>
                    <a:pt x="0" y="891921"/>
                  </a:lnTo>
                  <a:lnTo>
                    <a:pt x="0" y="60325"/>
                  </a:lnTo>
                  <a:lnTo>
                    <a:pt x="4746" y="36861"/>
                  </a:lnTo>
                  <a:lnTo>
                    <a:pt x="17684" y="17684"/>
                  </a:lnTo>
                  <a:lnTo>
                    <a:pt x="36861" y="4746"/>
                  </a:lnTo>
                  <a:lnTo>
                    <a:pt x="60325" y="0"/>
                  </a:lnTo>
                  <a:lnTo>
                    <a:pt x="301625" y="0"/>
                  </a:lnTo>
                  <a:close/>
                </a:path>
              </a:pathLst>
            </a:custGeom>
            <a:ln w="19055">
              <a:solidFill>
                <a:srgbClr val="6000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7336027" y="5199252"/>
              <a:ext cx="111125" cy="438150"/>
            </a:xfrm>
            <a:custGeom>
              <a:avLst/>
              <a:gdLst/>
              <a:ahLst/>
              <a:cxnLst/>
              <a:rect l="l" t="t" r="r" b="b"/>
              <a:pathLst>
                <a:path w="111125" h="438150">
                  <a:moveTo>
                    <a:pt x="55372" y="37900"/>
                  </a:moveTo>
                  <a:lnTo>
                    <a:pt x="45847" y="54228"/>
                  </a:lnTo>
                  <a:lnTo>
                    <a:pt x="45847" y="438111"/>
                  </a:lnTo>
                  <a:lnTo>
                    <a:pt x="64897" y="438111"/>
                  </a:lnTo>
                  <a:lnTo>
                    <a:pt x="64897" y="54228"/>
                  </a:lnTo>
                  <a:lnTo>
                    <a:pt x="55372" y="37900"/>
                  </a:lnTo>
                  <a:close/>
                </a:path>
                <a:path w="111125" h="438150">
                  <a:moveTo>
                    <a:pt x="55372" y="0"/>
                  </a:moveTo>
                  <a:lnTo>
                    <a:pt x="0" y="94869"/>
                  </a:lnTo>
                  <a:lnTo>
                    <a:pt x="1524" y="100711"/>
                  </a:lnTo>
                  <a:lnTo>
                    <a:pt x="6096" y="103378"/>
                  </a:lnTo>
                  <a:lnTo>
                    <a:pt x="10668" y="105918"/>
                  </a:lnTo>
                  <a:lnTo>
                    <a:pt x="16510" y="104394"/>
                  </a:lnTo>
                  <a:lnTo>
                    <a:pt x="19176" y="99949"/>
                  </a:lnTo>
                  <a:lnTo>
                    <a:pt x="45847" y="54228"/>
                  </a:lnTo>
                  <a:lnTo>
                    <a:pt x="45847" y="18923"/>
                  </a:lnTo>
                  <a:lnTo>
                    <a:pt x="66417" y="18923"/>
                  </a:lnTo>
                  <a:lnTo>
                    <a:pt x="55372" y="0"/>
                  </a:lnTo>
                  <a:close/>
                </a:path>
                <a:path w="111125" h="438150">
                  <a:moveTo>
                    <a:pt x="66417" y="18923"/>
                  </a:moveTo>
                  <a:lnTo>
                    <a:pt x="64897" y="18923"/>
                  </a:lnTo>
                  <a:lnTo>
                    <a:pt x="64897" y="54228"/>
                  </a:lnTo>
                  <a:lnTo>
                    <a:pt x="91567" y="99949"/>
                  </a:lnTo>
                  <a:lnTo>
                    <a:pt x="94233" y="104394"/>
                  </a:lnTo>
                  <a:lnTo>
                    <a:pt x="100075" y="105918"/>
                  </a:lnTo>
                  <a:lnTo>
                    <a:pt x="104648" y="103378"/>
                  </a:lnTo>
                  <a:lnTo>
                    <a:pt x="109220" y="100711"/>
                  </a:lnTo>
                  <a:lnTo>
                    <a:pt x="110744" y="94869"/>
                  </a:lnTo>
                  <a:lnTo>
                    <a:pt x="66417" y="18923"/>
                  </a:lnTo>
                  <a:close/>
                </a:path>
                <a:path w="111125" h="438150">
                  <a:moveTo>
                    <a:pt x="64897" y="18923"/>
                  </a:moveTo>
                  <a:lnTo>
                    <a:pt x="45847" y="18923"/>
                  </a:lnTo>
                  <a:lnTo>
                    <a:pt x="45847" y="54228"/>
                  </a:lnTo>
                  <a:lnTo>
                    <a:pt x="55372" y="37900"/>
                  </a:lnTo>
                  <a:lnTo>
                    <a:pt x="47117" y="23749"/>
                  </a:lnTo>
                  <a:lnTo>
                    <a:pt x="64897" y="23749"/>
                  </a:lnTo>
                  <a:lnTo>
                    <a:pt x="64897" y="18923"/>
                  </a:lnTo>
                  <a:close/>
                </a:path>
                <a:path w="111125" h="438150">
                  <a:moveTo>
                    <a:pt x="64897" y="23749"/>
                  </a:moveTo>
                  <a:lnTo>
                    <a:pt x="63626" y="23749"/>
                  </a:lnTo>
                  <a:lnTo>
                    <a:pt x="55372" y="37900"/>
                  </a:lnTo>
                  <a:lnTo>
                    <a:pt x="64897" y="54228"/>
                  </a:lnTo>
                  <a:lnTo>
                    <a:pt x="64897" y="23749"/>
                  </a:lnTo>
                  <a:close/>
                </a:path>
                <a:path w="111125" h="438150">
                  <a:moveTo>
                    <a:pt x="63626" y="23749"/>
                  </a:moveTo>
                  <a:lnTo>
                    <a:pt x="47117" y="23749"/>
                  </a:lnTo>
                  <a:lnTo>
                    <a:pt x="55372" y="37900"/>
                  </a:lnTo>
                  <a:lnTo>
                    <a:pt x="63626" y="23749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3" name="object 73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419974" y="5313565"/>
              <a:ext cx="228600" cy="285673"/>
            </a:xfrm>
            <a:prstGeom prst="rect">
              <a:avLst/>
            </a:prstGeom>
          </p:spPr>
        </p:pic>
        <p:pic>
          <p:nvPicPr>
            <p:cNvPr id="74" name="object 74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5972519" y="2534101"/>
              <a:ext cx="309849" cy="173717"/>
            </a:xfrm>
            <a:prstGeom prst="rect">
              <a:avLst/>
            </a:prstGeom>
          </p:spPr>
        </p:pic>
        <p:pic>
          <p:nvPicPr>
            <p:cNvPr id="75" name="object 75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824244" y="2547636"/>
              <a:ext cx="302670" cy="173502"/>
            </a:xfrm>
            <a:prstGeom prst="rect">
              <a:avLst/>
            </a:prstGeom>
          </p:spPr>
        </p:pic>
        <p:pic>
          <p:nvPicPr>
            <p:cNvPr id="76" name="object 76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6248397" y="2809110"/>
              <a:ext cx="161930" cy="171455"/>
            </a:xfrm>
            <a:prstGeom prst="rect">
              <a:avLst/>
            </a:prstGeom>
          </p:spPr>
        </p:pic>
        <p:pic>
          <p:nvPicPr>
            <p:cNvPr id="77" name="object 77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6248397" y="3037710"/>
              <a:ext cx="161930" cy="180853"/>
            </a:xfrm>
            <a:prstGeom prst="rect">
              <a:avLst/>
            </a:prstGeom>
          </p:spPr>
        </p:pic>
        <p:pic>
          <p:nvPicPr>
            <p:cNvPr id="78" name="object 78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6248397" y="3275708"/>
              <a:ext cx="161930" cy="171455"/>
            </a:xfrm>
            <a:prstGeom prst="rect">
              <a:avLst/>
            </a:prstGeom>
          </p:spPr>
        </p:pic>
        <p:pic>
          <p:nvPicPr>
            <p:cNvPr id="79" name="object 79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6248397" y="3504308"/>
              <a:ext cx="161930" cy="180853"/>
            </a:xfrm>
            <a:prstGeom prst="rect">
              <a:avLst/>
            </a:prstGeom>
          </p:spPr>
        </p:pic>
        <p:sp>
          <p:nvSpPr>
            <p:cNvPr id="80" name="object 80"/>
            <p:cNvSpPr/>
            <p:nvPr/>
          </p:nvSpPr>
          <p:spPr>
            <a:xfrm>
              <a:off x="6143624" y="2713863"/>
              <a:ext cx="361950" cy="1076325"/>
            </a:xfrm>
            <a:custGeom>
              <a:avLst/>
              <a:gdLst/>
              <a:ahLst/>
              <a:cxnLst/>
              <a:rect l="l" t="t" r="r" b="b"/>
              <a:pathLst>
                <a:path w="361950" h="1076325">
                  <a:moveTo>
                    <a:pt x="301625" y="0"/>
                  </a:moveTo>
                  <a:lnTo>
                    <a:pt x="325088" y="4746"/>
                  </a:lnTo>
                  <a:lnTo>
                    <a:pt x="344265" y="17684"/>
                  </a:lnTo>
                  <a:lnTo>
                    <a:pt x="357203" y="36861"/>
                  </a:lnTo>
                  <a:lnTo>
                    <a:pt x="361950" y="60325"/>
                  </a:lnTo>
                  <a:lnTo>
                    <a:pt x="361950" y="1015745"/>
                  </a:lnTo>
                  <a:lnTo>
                    <a:pt x="357203" y="1039262"/>
                  </a:lnTo>
                  <a:lnTo>
                    <a:pt x="344265" y="1058433"/>
                  </a:lnTo>
                  <a:lnTo>
                    <a:pt x="325088" y="1071342"/>
                  </a:lnTo>
                  <a:lnTo>
                    <a:pt x="301625" y="1076070"/>
                  </a:lnTo>
                  <a:lnTo>
                    <a:pt x="60325" y="1076070"/>
                  </a:lnTo>
                  <a:lnTo>
                    <a:pt x="36861" y="1071342"/>
                  </a:lnTo>
                  <a:lnTo>
                    <a:pt x="17684" y="1058433"/>
                  </a:lnTo>
                  <a:lnTo>
                    <a:pt x="4746" y="1039262"/>
                  </a:lnTo>
                  <a:lnTo>
                    <a:pt x="0" y="1015745"/>
                  </a:lnTo>
                  <a:lnTo>
                    <a:pt x="0" y="60325"/>
                  </a:lnTo>
                  <a:lnTo>
                    <a:pt x="4746" y="36861"/>
                  </a:lnTo>
                  <a:lnTo>
                    <a:pt x="17684" y="17684"/>
                  </a:lnTo>
                  <a:lnTo>
                    <a:pt x="36861" y="4746"/>
                  </a:lnTo>
                  <a:lnTo>
                    <a:pt x="60325" y="0"/>
                  </a:lnTo>
                  <a:lnTo>
                    <a:pt x="301625" y="0"/>
                  </a:lnTo>
                  <a:close/>
                </a:path>
              </a:pathLst>
            </a:custGeom>
            <a:ln w="19055">
              <a:solidFill>
                <a:srgbClr val="8B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1" name="object 81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6376780" y="3965369"/>
              <a:ext cx="327163" cy="202317"/>
            </a:xfrm>
            <a:prstGeom prst="rect">
              <a:avLst/>
            </a:prstGeom>
          </p:spPr>
        </p:pic>
        <p:sp>
          <p:nvSpPr>
            <p:cNvPr id="82" name="object 82"/>
            <p:cNvSpPr/>
            <p:nvPr/>
          </p:nvSpPr>
          <p:spPr>
            <a:xfrm>
              <a:off x="5438775" y="3229990"/>
              <a:ext cx="941705" cy="987425"/>
            </a:xfrm>
            <a:custGeom>
              <a:avLst/>
              <a:gdLst/>
              <a:ahLst/>
              <a:cxnLst/>
              <a:rect l="l" t="t" r="r" b="b"/>
              <a:pathLst>
                <a:path w="941704" h="987425">
                  <a:moveTo>
                    <a:pt x="699516" y="55245"/>
                  </a:moveTo>
                  <a:lnTo>
                    <a:pt x="683196" y="45720"/>
                  </a:lnTo>
                  <a:lnTo>
                    <a:pt x="609219" y="2540"/>
                  </a:lnTo>
                  <a:lnTo>
                    <a:pt x="604647" y="0"/>
                  </a:lnTo>
                  <a:lnTo>
                    <a:pt x="598805" y="1524"/>
                  </a:lnTo>
                  <a:lnTo>
                    <a:pt x="596138" y="5969"/>
                  </a:lnTo>
                  <a:lnTo>
                    <a:pt x="593471" y="10541"/>
                  </a:lnTo>
                  <a:lnTo>
                    <a:pt x="594995" y="16383"/>
                  </a:lnTo>
                  <a:lnTo>
                    <a:pt x="645274" y="45720"/>
                  </a:lnTo>
                  <a:lnTo>
                    <a:pt x="0" y="45720"/>
                  </a:lnTo>
                  <a:lnTo>
                    <a:pt x="0" y="64770"/>
                  </a:lnTo>
                  <a:lnTo>
                    <a:pt x="645274" y="64770"/>
                  </a:lnTo>
                  <a:lnTo>
                    <a:pt x="594995" y="94107"/>
                  </a:lnTo>
                  <a:lnTo>
                    <a:pt x="593471" y="99949"/>
                  </a:lnTo>
                  <a:lnTo>
                    <a:pt x="598805" y="109093"/>
                  </a:lnTo>
                  <a:lnTo>
                    <a:pt x="604647" y="110617"/>
                  </a:lnTo>
                  <a:lnTo>
                    <a:pt x="683196" y="64770"/>
                  </a:lnTo>
                  <a:lnTo>
                    <a:pt x="699516" y="55245"/>
                  </a:lnTo>
                  <a:close/>
                </a:path>
                <a:path w="941704" h="987425">
                  <a:moveTo>
                    <a:pt x="941197" y="654812"/>
                  </a:moveTo>
                  <a:lnTo>
                    <a:pt x="896861" y="578866"/>
                  </a:lnTo>
                  <a:lnTo>
                    <a:pt x="885825" y="559943"/>
                  </a:lnTo>
                  <a:lnTo>
                    <a:pt x="830453" y="654812"/>
                  </a:lnTo>
                  <a:lnTo>
                    <a:pt x="831977" y="660654"/>
                  </a:lnTo>
                  <a:lnTo>
                    <a:pt x="836549" y="663321"/>
                  </a:lnTo>
                  <a:lnTo>
                    <a:pt x="841121" y="665861"/>
                  </a:lnTo>
                  <a:lnTo>
                    <a:pt x="846963" y="664337"/>
                  </a:lnTo>
                  <a:lnTo>
                    <a:pt x="849630" y="659892"/>
                  </a:lnTo>
                  <a:lnTo>
                    <a:pt x="876300" y="614172"/>
                  </a:lnTo>
                  <a:lnTo>
                    <a:pt x="876300" y="986917"/>
                  </a:lnTo>
                  <a:lnTo>
                    <a:pt x="895350" y="986917"/>
                  </a:lnTo>
                  <a:lnTo>
                    <a:pt x="895350" y="614172"/>
                  </a:lnTo>
                  <a:lnTo>
                    <a:pt x="922020" y="659892"/>
                  </a:lnTo>
                  <a:lnTo>
                    <a:pt x="924687" y="664337"/>
                  </a:lnTo>
                  <a:lnTo>
                    <a:pt x="930529" y="665861"/>
                  </a:lnTo>
                  <a:lnTo>
                    <a:pt x="935101" y="663321"/>
                  </a:lnTo>
                  <a:lnTo>
                    <a:pt x="939673" y="660654"/>
                  </a:lnTo>
                  <a:lnTo>
                    <a:pt x="941197" y="654812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3" name="object 83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5553074" y="2961462"/>
              <a:ext cx="428625" cy="285673"/>
            </a:xfrm>
            <a:prstGeom prst="rect">
              <a:avLst/>
            </a:prstGeom>
          </p:spPr>
        </p:pic>
        <p:pic>
          <p:nvPicPr>
            <p:cNvPr id="84" name="object 84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5172072" y="2809110"/>
              <a:ext cx="161930" cy="180980"/>
            </a:xfrm>
            <a:prstGeom prst="rect">
              <a:avLst/>
            </a:prstGeom>
          </p:spPr>
        </p:pic>
        <p:pic>
          <p:nvPicPr>
            <p:cNvPr id="85" name="object 85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5172072" y="3047235"/>
              <a:ext cx="161930" cy="171328"/>
            </a:xfrm>
            <a:prstGeom prst="rect">
              <a:avLst/>
            </a:prstGeom>
          </p:spPr>
        </p:pic>
        <p:pic>
          <p:nvPicPr>
            <p:cNvPr id="86" name="object 86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5172072" y="3275708"/>
              <a:ext cx="161930" cy="180980"/>
            </a:xfrm>
            <a:prstGeom prst="rect">
              <a:avLst/>
            </a:prstGeom>
          </p:spPr>
        </p:pic>
        <p:pic>
          <p:nvPicPr>
            <p:cNvPr id="87" name="object 87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5172072" y="3513833"/>
              <a:ext cx="161930" cy="171328"/>
            </a:xfrm>
            <a:prstGeom prst="rect">
              <a:avLst/>
            </a:prstGeom>
          </p:spPr>
        </p:pic>
        <p:sp>
          <p:nvSpPr>
            <p:cNvPr id="88" name="object 88"/>
            <p:cNvSpPr/>
            <p:nvPr/>
          </p:nvSpPr>
          <p:spPr>
            <a:xfrm>
              <a:off x="5067299" y="2723388"/>
              <a:ext cx="361950" cy="1066800"/>
            </a:xfrm>
            <a:custGeom>
              <a:avLst/>
              <a:gdLst/>
              <a:ahLst/>
              <a:cxnLst/>
              <a:rect l="l" t="t" r="r" b="b"/>
              <a:pathLst>
                <a:path w="361950" h="1066800">
                  <a:moveTo>
                    <a:pt x="301625" y="0"/>
                  </a:moveTo>
                  <a:lnTo>
                    <a:pt x="325088" y="4746"/>
                  </a:lnTo>
                  <a:lnTo>
                    <a:pt x="344265" y="17684"/>
                  </a:lnTo>
                  <a:lnTo>
                    <a:pt x="357203" y="36861"/>
                  </a:lnTo>
                  <a:lnTo>
                    <a:pt x="361950" y="60325"/>
                  </a:lnTo>
                  <a:lnTo>
                    <a:pt x="361950" y="1006220"/>
                  </a:lnTo>
                  <a:lnTo>
                    <a:pt x="357203" y="1029737"/>
                  </a:lnTo>
                  <a:lnTo>
                    <a:pt x="344265" y="1048908"/>
                  </a:lnTo>
                  <a:lnTo>
                    <a:pt x="325088" y="1061817"/>
                  </a:lnTo>
                  <a:lnTo>
                    <a:pt x="301625" y="1066545"/>
                  </a:lnTo>
                  <a:lnTo>
                    <a:pt x="60325" y="1066545"/>
                  </a:lnTo>
                  <a:lnTo>
                    <a:pt x="36861" y="1061817"/>
                  </a:lnTo>
                  <a:lnTo>
                    <a:pt x="17684" y="1048908"/>
                  </a:lnTo>
                  <a:lnTo>
                    <a:pt x="4746" y="1029737"/>
                  </a:lnTo>
                  <a:lnTo>
                    <a:pt x="0" y="1006220"/>
                  </a:lnTo>
                  <a:lnTo>
                    <a:pt x="0" y="60325"/>
                  </a:lnTo>
                  <a:lnTo>
                    <a:pt x="4746" y="36861"/>
                  </a:lnTo>
                  <a:lnTo>
                    <a:pt x="17684" y="17684"/>
                  </a:lnTo>
                  <a:lnTo>
                    <a:pt x="36861" y="4746"/>
                  </a:lnTo>
                  <a:lnTo>
                    <a:pt x="60325" y="0"/>
                  </a:lnTo>
                  <a:lnTo>
                    <a:pt x="301625" y="0"/>
                  </a:lnTo>
                  <a:close/>
                </a:path>
              </a:pathLst>
            </a:custGeom>
            <a:ln w="19055">
              <a:solidFill>
                <a:srgbClr val="8B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9469627" y="1914017"/>
              <a:ext cx="111125" cy="829310"/>
            </a:xfrm>
            <a:custGeom>
              <a:avLst/>
              <a:gdLst/>
              <a:ahLst/>
              <a:cxnLst/>
              <a:rect l="l" t="t" r="r" b="b"/>
              <a:pathLst>
                <a:path w="111125" h="829310">
                  <a:moveTo>
                    <a:pt x="55372" y="37773"/>
                  </a:moveTo>
                  <a:lnTo>
                    <a:pt x="45847" y="54102"/>
                  </a:lnTo>
                  <a:lnTo>
                    <a:pt x="45847" y="829310"/>
                  </a:lnTo>
                  <a:lnTo>
                    <a:pt x="64897" y="829310"/>
                  </a:lnTo>
                  <a:lnTo>
                    <a:pt x="64897" y="54102"/>
                  </a:lnTo>
                  <a:lnTo>
                    <a:pt x="55372" y="37773"/>
                  </a:lnTo>
                  <a:close/>
                </a:path>
                <a:path w="111125" h="829310">
                  <a:moveTo>
                    <a:pt x="55372" y="0"/>
                  </a:moveTo>
                  <a:lnTo>
                    <a:pt x="0" y="94869"/>
                  </a:lnTo>
                  <a:lnTo>
                    <a:pt x="1524" y="100584"/>
                  </a:lnTo>
                  <a:lnTo>
                    <a:pt x="10668" y="105918"/>
                  </a:lnTo>
                  <a:lnTo>
                    <a:pt x="16510" y="104394"/>
                  </a:lnTo>
                  <a:lnTo>
                    <a:pt x="45847" y="54102"/>
                  </a:lnTo>
                  <a:lnTo>
                    <a:pt x="45847" y="18923"/>
                  </a:lnTo>
                  <a:lnTo>
                    <a:pt x="66417" y="18923"/>
                  </a:lnTo>
                  <a:lnTo>
                    <a:pt x="55372" y="0"/>
                  </a:lnTo>
                  <a:close/>
                </a:path>
                <a:path w="111125" h="829310">
                  <a:moveTo>
                    <a:pt x="66417" y="18923"/>
                  </a:moveTo>
                  <a:lnTo>
                    <a:pt x="64897" y="18923"/>
                  </a:lnTo>
                  <a:lnTo>
                    <a:pt x="64897" y="54102"/>
                  </a:lnTo>
                  <a:lnTo>
                    <a:pt x="94233" y="104394"/>
                  </a:lnTo>
                  <a:lnTo>
                    <a:pt x="100075" y="105918"/>
                  </a:lnTo>
                  <a:lnTo>
                    <a:pt x="109220" y="100584"/>
                  </a:lnTo>
                  <a:lnTo>
                    <a:pt x="110744" y="94869"/>
                  </a:lnTo>
                  <a:lnTo>
                    <a:pt x="66417" y="18923"/>
                  </a:lnTo>
                  <a:close/>
                </a:path>
                <a:path w="111125" h="829310">
                  <a:moveTo>
                    <a:pt x="64897" y="18923"/>
                  </a:moveTo>
                  <a:lnTo>
                    <a:pt x="45847" y="18923"/>
                  </a:lnTo>
                  <a:lnTo>
                    <a:pt x="45847" y="54102"/>
                  </a:lnTo>
                  <a:lnTo>
                    <a:pt x="55372" y="37773"/>
                  </a:lnTo>
                  <a:lnTo>
                    <a:pt x="47117" y="23622"/>
                  </a:lnTo>
                  <a:lnTo>
                    <a:pt x="64897" y="23622"/>
                  </a:lnTo>
                  <a:lnTo>
                    <a:pt x="64897" y="18923"/>
                  </a:lnTo>
                  <a:close/>
                </a:path>
                <a:path w="111125" h="829310">
                  <a:moveTo>
                    <a:pt x="64897" y="23622"/>
                  </a:moveTo>
                  <a:lnTo>
                    <a:pt x="63626" y="23622"/>
                  </a:lnTo>
                  <a:lnTo>
                    <a:pt x="55372" y="37773"/>
                  </a:lnTo>
                  <a:lnTo>
                    <a:pt x="64897" y="54102"/>
                  </a:lnTo>
                  <a:lnTo>
                    <a:pt x="64897" y="23622"/>
                  </a:lnTo>
                  <a:close/>
                </a:path>
                <a:path w="111125" h="829310">
                  <a:moveTo>
                    <a:pt x="63626" y="23622"/>
                  </a:moveTo>
                  <a:lnTo>
                    <a:pt x="47117" y="23622"/>
                  </a:lnTo>
                  <a:lnTo>
                    <a:pt x="55372" y="37773"/>
                  </a:lnTo>
                  <a:lnTo>
                    <a:pt x="63626" y="23622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0" name="object 90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7315197" y="2837685"/>
              <a:ext cx="161930" cy="180980"/>
            </a:xfrm>
            <a:prstGeom prst="rect">
              <a:avLst/>
            </a:prstGeom>
          </p:spPr>
        </p:pic>
        <p:pic>
          <p:nvPicPr>
            <p:cNvPr id="91" name="object 91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7315197" y="3075810"/>
              <a:ext cx="161930" cy="171328"/>
            </a:xfrm>
            <a:prstGeom prst="rect">
              <a:avLst/>
            </a:prstGeom>
          </p:spPr>
        </p:pic>
        <p:pic>
          <p:nvPicPr>
            <p:cNvPr id="92" name="object 92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7315197" y="3304283"/>
              <a:ext cx="161930" cy="171455"/>
            </a:xfrm>
            <a:prstGeom prst="rect">
              <a:avLst/>
            </a:prstGeom>
          </p:spPr>
        </p:pic>
        <p:pic>
          <p:nvPicPr>
            <p:cNvPr id="93" name="object 93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7315197" y="3532883"/>
              <a:ext cx="161930" cy="180853"/>
            </a:xfrm>
            <a:prstGeom prst="rect">
              <a:avLst/>
            </a:prstGeom>
          </p:spPr>
        </p:pic>
        <p:pic>
          <p:nvPicPr>
            <p:cNvPr id="94" name="object 94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7443580" y="3965369"/>
              <a:ext cx="327163" cy="202317"/>
            </a:xfrm>
            <a:prstGeom prst="rect">
              <a:avLst/>
            </a:prstGeom>
          </p:spPr>
        </p:pic>
        <p:sp>
          <p:nvSpPr>
            <p:cNvPr id="95" name="object 95"/>
            <p:cNvSpPr/>
            <p:nvPr/>
          </p:nvSpPr>
          <p:spPr>
            <a:xfrm>
              <a:off x="6505575" y="3229990"/>
              <a:ext cx="941705" cy="1016000"/>
            </a:xfrm>
            <a:custGeom>
              <a:avLst/>
              <a:gdLst/>
              <a:ahLst/>
              <a:cxnLst/>
              <a:rect l="l" t="t" r="r" b="b"/>
              <a:pathLst>
                <a:path w="941704" h="1016000">
                  <a:moveTo>
                    <a:pt x="699516" y="55245"/>
                  </a:moveTo>
                  <a:lnTo>
                    <a:pt x="683196" y="45720"/>
                  </a:lnTo>
                  <a:lnTo>
                    <a:pt x="609219" y="2540"/>
                  </a:lnTo>
                  <a:lnTo>
                    <a:pt x="604647" y="0"/>
                  </a:lnTo>
                  <a:lnTo>
                    <a:pt x="598805" y="1524"/>
                  </a:lnTo>
                  <a:lnTo>
                    <a:pt x="596138" y="5969"/>
                  </a:lnTo>
                  <a:lnTo>
                    <a:pt x="593471" y="10541"/>
                  </a:lnTo>
                  <a:lnTo>
                    <a:pt x="594995" y="16383"/>
                  </a:lnTo>
                  <a:lnTo>
                    <a:pt x="645274" y="45720"/>
                  </a:lnTo>
                  <a:lnTo>
                    <a:pt x="0" y="45720"/>
                  </a:lnTo>
                  <a:lnTo>
                    <a:pt x="0" y="64770"/>
                  </a:lnTo>
                  <a:lnTo>
                    <a:pt x="645274" y="64770"/>
                  </a:lnTo>
                  <a:lnTo>
                    <a:pt x="594995" y="94107"/>
                  </a:lnTo>
                  <a:lnTo>
                    <a:pt x="593471" y="99949"/>
                  </a:lnTo>
                  <a:lnTo>
                    <a:pt x="598805" y="109093"/>
                  </a:lnTo>
                  <a:lnTo>
                    <a:pt x="604647" y="110617"/>
                  </a:lnTo>
                  <a:lnTo>
                    <a:pt x="683196" y="64770"/>
                  </a:lnTo>
                  <a:lnTo>
                    <a:pt x="699516" y="55245"/>
                  </a:lnTo>
                  <a:close/>
                </a:path>
                <a:path w="941704" h="1016000">
                  <a:moveTo>
                    <a:pt x="941197" y="683387"/>
                  </a:moveTo>
                  <a:lnTo>
                    <a:pt x="896861" y="607441"/>
                  </a:lnTo>
                  <a:lnTo>
                    <a:pt x="885825" y="588518"/>
                  </a:lnTo>
                  <a:lnTo>
                    <a:pt x="830453" y="683387"/>
                  </a:lnTo>
                  <a:lnTo>
                    <a:pt x="831977" y="689229"/>
                  </a:lnTo>
                  <a:lnTo>
                    <a:pt x="836549" y="691769"/>
                  </a:lnTo>
                  <a:lnTo>
                    <a:pt x="841121" y="694436"/>
                  </a:lnTo>
                  <a:lnTo>
                    <a:pt x="846963" y="692912"/>
                  </a:lnTo>
                  <a:lnTo>
                    <a:pt x="876300" y="642620"/>
                  </a:lnTo>
                  <a:lnTo>
                    <a:pt x="876300" y="1015492"/>
                  </a:lnTo>
                  <a:lnTo>
                    <a:pt x="895350" y="1015492"/>
                  </a:lnTo>
                  <a:lnTo>
                    <a:pt x="895350" y="642620"/>
                  </a:lnTo>
                  <a:lnTo>
                    <a:pt x="924687" y="692912"/>
                  </a:lnTo>
                  <a:lnTo>
                    <a:pt x="930529" y="694436"/>
                  </a:lnTo>
                  <a:lnTo>
                    <a:pt x="935101" y="691769"/>
                  </a:lnTo>
                  <a:lnTo>
                    <a:pt x="939673" y="689229"/>
                  </a:lnTo>
                  <a:lnTo>
                    <a:pt x="941197" y="683387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6" name="object 96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6619874" y="2961462"/>
              <a:ext cx="428625" cy="285673"/>
            </a:xfrm>
            <a:prstGeom prst="rect">
              <a:avLst/>
            </a:prstGeom>
          </p:spPr>
        </p:pic>
        <p:pic>
          <p:nvPicPr>
            <p:cNvPr id="97" name="object 97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6988995" y="2513901"/>
              <a:ext cx="329736" cy="206037"/>
            </a:xfrm>
            <a:prstGeom prst="rect">
              <a:avLst/>
            </a:prstGeom>
          </p:spPr>
        </p:pic>
        <p:sp>
          <p:nvSpPr>
            <p:cNvPr id="98" name="object 98"/>
            <p:cNvSpPr/>
            <p:nvPr/>
          </p:nvSpPr>
          <p:spPr>
            <a:xfrm>
              <a:off x="7210424" y="2742438"/>
              <a:ext cx="361950" cy="1076325"/>
            </a:xfrm>
            <a:custGeom>
              <a:avLst/>
              <a:gdLst/>
              <a:ahLst/>
              <a:cxnLst/>
              <a:rect l="l" t="t" r="r" b="b"/>
              <a:pathLst>
                <a:path w="361950" h="1076325">
                  <a:moveTo>
                    <a:pt x="301625" y="0"/>
                  </a:moveTo>
                  <a:lnTo>
                    <a:pt x="325088" y="4746"/>
                  </a:lnTo>
                  <a:lnTo>
                    <a:pt x="344265" y="17684"/>
                  </a:lnTo>
                  <a:lnTo>
                    <a:pt x="357203" y="36861"/>
                  </a:lnTo>
                  <a:lnTo>
                    <a:pt x="361950" y="60325"/>
                  </a:lnTo>
                  <a:lnTo>
                    <a:pt x="361950" y="1015745"/>
                  </a:lnTo>
                  <a:lnTo>
                    <a:pt x="357203" y="1039262"/>
                  </a:lnTo>
                  <a:lnTo>
                    <a:pt x="344265" y="1058433"/>
                  </a:lnTo>
                  <a:lnTo>
                    <a:pt x="325088" y="1071342"/>
                  </a:lnTo>
                  <a:lnTo>
                    <a:pt x="301625" y="1076070"/>
                  </a:lnTo>
                  <a:lnTo>
                    <a:pt x="60325" y="1076070"/>
                  </a:lnTo>
                  <a:lnTo>
                    <a:pt x="36861" y="1071342"/>
                  </a:lnTo>
                  <a:lnTo>
                    <a:pt x="17684" y="1058433"/>
                  </a:lnTo>
                  <a:lnTo>
                    <a:pt x="4746" y="1039262"/>
                  </a:lnTo>
                  <a:lnTo>
                    <a:pt x="0" y="1015745"/>
                  </a:lnTo>
                  <a:lnTo>
                    <a:pt x="0" y="60325"/>
                  </a:lnTo>
                  <a:lnTo>
                    <a:pt x="4746" y="36861"/>
                  </a:lnTo>
                  <a:lnTo>
                    <a:pt x="17684" y="17684"/>
                  </a:lnTo>
                  <a:lnTo>
                    <a:pt x="36861" y="4746"/>
                  </a:lnTo>
                  <a:lnTo>
                    <a:pt x="60325" y="0"/>
                  </a:lnTo>
                  <a:lnTo>
                    <a:pt x="301625" y="0"/>
                  </a:lnTo>
                  <a:close/>
                </a:path>
              </a:pathLst>
            </a:custGeom>
            <a:ln w="19055">
              <a:solidFill>
                <a:srgbClr val="8B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9" name="object 99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8500855" y="3965369"/>
              <a:ext cx="327163" cy="202317"/>
            </a:xfrm>
            <a:prstGeom prst="rect">
              <a:avLst/>
            </a:prstGeom>
          </p:spPr>
        </p:pic>
        <p:pic>
          <p:nvPicPr>
            <p:cNvPr id="100" name="object 100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8045244" y="2513901"/>
              <a:ext cx="327537" cy="206037"/>
            </a:xfrm>
            <a:prstGeom prst="rect">
              <a:avLst/>
            </a:prstGeom>
          </p:spPr>
        </p:pic>
        <p:sp>
          <p:nvSpPr>
            <p:cNvPr id="101" name="object 101"/>
            <p:cNvSpPr/>
            <p:nvPr/>
          </p:nvSpPr>
          <p:spPr>
            <a:xfrm>
              <a:off x="8267700" y="2751963"/>
              <a:ext cx="361950" cy="1076325"/>
            </a:xfrm>
            <a:custGeom>
              <a:avLst/>
              <a:gdLst/>
              <a:ahLst/>
              <a:cxnLst/>
              <a:rect l="l" t="t" r="r" b="b"/>
              <a:pathLst>
                <a:path w="361950" h="1076325">
                  <a:moveTo>
                    <a:pt x="301625" y="0"/>
                  </a:moveTo>
                  <a:lnTo>
                    <a:pt x="325088" y="4746"/>
                  </a:lnTo>
                  <a:lnTo>
                    <a:pt x="344265" y="17684"/>
                  </a:lnTo>
                  <a:lnTo>
                    <a:pt x="357203" y="36861"/>
                  </a:lnTo>
                  <a:lnTo>
                    <a:pt x="361950" y="60325"/>
                  </a:lnTo>
                  <a:lnTo>
                    <a:pt x="361950" y="1015745"/>
                  </a:lnTo>
                  <a:lnTo>
                    <a:pt x="357203" y="1039262"/>
                  </a:lnTo>
                  <a:lnTo>
                    <a:pt x="344265" y="1058433"/>
                  </a:lnTo>
                  <a:lnTo>
                    <a:pt x="325088" y="1071342"/>
                  </a:lnTo>
                  <a:lnTo>
                    <a:pt x="301625" y="1076070"/>
                  </a:lnTo>
                  <a:lnTo>
                    <a:pt x="60325" y="1076070"/>
                  </a:lnTo>
                  <a:lnTo>
                    <a:pt x="36861" y="1071342"/>
                  </a:lnTo>
                  <a:lnTo>
                    <a:pt x="17684" y="1058433"/>
                  </a:lnTo>
                  <a:lnTo>
                    <a:pt x="4746" y="1039262"/>
                  </a:lnTo>
                  <a:lnTo>
                    <a:pt x="0" y="1015745"/>
                  </a:lnTo>
                  <a:lnTo>
                    <a:pt x="0" y="60325"/>
                  </a:lnTo>
                  <a:lnTo>
                    <a:pt x="4746" y="36861"/>
                  </a:lnTo>
                  <a:lnTo>
                    <a:pt x="17684" y="17684"/>
                  </a:lnTo>
                  <a:lnTo>
                    <a:pt x="36861" y="4746"/>
                  </a:lnTo>
                  <a:lnTo>
                    <a:pt x="60325" y="0"/>
                  </a:lnTo>
                  <a:lnTo>
                    <a:pt x="301625" y="0"/>
                  </a:lnTo>
                  <a:close/>
                </a:path>
              </a:pathLst>
            </a:custGeom>
            <a:ln w="19055">
              <a:solidFill>
                <a:srgbClr val="8B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7562849" y="3239516"/>
              <a:ext cx="699770" cy="111125"/>
            </a:xfrm>
            <a:custGeom>
              <a:avLst/>
              <a:gdLst/>
              <a:ahLst/>
              <a:cxnLst/>
              <a:rect l="l" t="t" r="r" b="b"/>
              <a:pathLst>
                <a:path w="699770" h="111125">
                  <a:moveTo>
                    <a:pt x="661615" y="55245"/>
                  </a:moveTo>
                  <a:lnTo>
                    <a:pt x="594995" y="94107"/>
                  </a:lnTo>
                  <a:lnTo>
                    <a:pt x="593471" y="99949"/>
                  </a:lnTo>
                  <a:lnTo>
                    <a:pt x="598804" y="109093"/>
                  </a:lnTo>
                  <a:lnTo>
                    <a:pt x="604647" y="110617"/>
                  </a:lnTo>
                  <a:lnTo>
                    <a:pt x="683196" y="64770"/>
                  </a:lnTo>
                  <a:lnTo>
                    <a:pt x="680593" y="64770"/>
                  </a:lnTo>
                  <a:lnTo>
                    <a:pt x="680593" y="63500"/>
                  </a:lnTo>
                  <a:lnTo>
                    <a:pt x="675767" y="63500"/>
                  </a:lnTo>
                  <a:lnTo>
                    <a:pt x="661615" y="55245"/>
                  </a:lnTo>
                  <a:close/>
                </a:path>
                <a:path w="699770" h="111125">
                  <a:moveTo>
                    <a:pt x="645287" y="45720"/>
                  </a:moveTo>
                  <a:lnTo>
                    <a:pt x="0" y="45720"/>
                  </a:lnTo>
                  <a:lnTo>
                    <a:pt x="0" y="64770"/>
                  </a:lnTo>
                  <a:lnTo>
                    <a:pt x="645286" y="64770"/>
                  </a:lnTo>
                  <a:lnTo>
                    <a:pt x="661615" y="55245"/>
                  </a:lnTo>
                  <a:lnTo>
                    <a:pt x="645287" y="45720"/>
                  </a:lnTo>
                  <a:close/>
                </a:path>
                <a:path w="699770" h="111125">
                  <a:moveTo>
                    <a:pt x="683197" y="45720"/>
                  </a:moveTo>
                  <a:lnTo>
                    <a:pt x="680593" y="45720"/>
                  </a:lnTo>
                  <a:lnTo>
                    <a:pt x="680593" y="64770"/>
                  </a:lnTo>
                  <a:lnTo>
                    <a:pt x="683196" y="64770"/>
                  </a:lnTo>
                  <a:lnTo>
                    <a:pt x="699516" y="55245"/>
                  </a:lnTo>
                  <a:lnTo>
                    <a:pt x="683197" y="45720"/>
                  </a:lnTo>
                  <a:close/>
                </a:path>
                <a:path w="699770" h="111125">
                  <a:moveTo>
                    <a:pt x="675767" y="46989"/>
                  </a:moveTo>
                  <a:lnTo>
                    <a:pt x="661615" y="55245"/>
                  </a:lnTo>
                  <a:lnTo>
                    <a:pt x="675767" y="63500"/>
                  </a:lnTo>
                  <a:lnTo>
                    <a:pt x="675767" y="46989"/>
                  </a:lnTo>
                  <a:close/>
                </a:path>
                <a:path w="699770" h="111125">
                  <a:moveTo>
                    <a:pt x="680593" y="46989"/>
                  </a:moveTo>
                  <a:lnTo>
                    <a:pt x="675767" y="46989"/>
                  </a:lnTo>
                  <a:lnTo>
                    <a:pt x="675767" y="63500"/>
                  </a:lnTo>
                  <a:lnTo>
                    <a:pt x="680593" y="63500"/>
                  </a:lnTo>
                  <a:lnTo>
                    <a:pt x="680593" y="46989"/>
                  </a:lnTo>
                  <a:close/>
                </a:path>
                <a:path w="699770" h="111125">
                  <a:moveTo>
                    <a:pt x="604647" y="0"/>
                  </a:moveTo>
                  <a:lnTo>
                    <a:pt x="598804" y="1524"/>
                  </a:lnTo>
                  <a:lnTo>
                    <a:pt x="596138" y="5969"/>
                  </a:lnTo>
                  <a:lnTo>
                    <a:pt x="593471" y="10541"/>
                  </a:lnTo>
                  <a:lnTo>
                    <a:pt x="594995" y="16383"/>
                  </a:lnTo>
                  <a:lnTo>
                    <a:pt x="661615" y="55245"/>
                  </a:lnTo>
                  <a:lnTo>
                    <a:pt x="675767" y="46989"/>
                  </a:lnTo>
                  <a:lnTo>
                    <a:pt x="680593" y="46989"/>
                  </a:lnTo>
                  <a:lnTo>
                    <a:pt x="680593" y="45720"/>
                  </a:lnTo>
                  <a:lnTo>
                    <a:pt x="683197" y="45720"/>
                  </a:lnTo>
                  <a:lnTo>
                    <a:pt x="609219" y="2539"/>
                  </a:lnTo>
                  <a:lnTo>
                    <a:pt x="604647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3" name="object 103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7677149" y="2961462"/>
              <a:ext cx="428625" cy="285673"/>
            </a:xfrm>
            <a:prstGeom prst="rect">
              <a:avLst/>
            </a:prstGeom>
          </p:spPr>
        </p:pic>
        <p:sp>
          <p:nvSpPr>
            <p:cNvPr id="104" name="object 104"/>
            <p:cNvSpPr/>
            <p:nvPr/>
          </p:nvSpPr>
          <p:spPr>
            <a:xfrm>
              <a:off x="8393302" y="3828034"/>
              <a:ext cx="111125" cy="427355"/>
            </a:xfrm>
            <a:custGeom>
              <a:avLst/>
              <a:gdLst/>
              <a:ahLst/>
              <a:cxnLst/>
              <a:rect l="l" t="t" r="r" b="b"/>
              <a:pathLst>
                <a:path w="111125" h="427354">
                  <a:moveTo>
                    <a:pt x="55372" y="37773"/>
                  </a:moveTo>
                  <a:lnTo>
                    <a:pt x="45847" y="54102"/>
                  </a:lnTo>
                  <a:lnTo>
                    <a:pt x="45847" y="426974"/>
                  </a:lnTo>
                  <a:lnTo>
                    <a:pt x="64897" y="426974"/>
                  </a:lnTo>
                  <a:lnTo>
                    <a:pt x="64897" y="54102"/>
                  </a:lnTo>
                  <a:lnTo>
                    <a:pt x="55372" y="37773"/>
                  </a:lnTo>
                  <a:close/>
                </a:path>
                <a:path w="111125" h="427354">
                  <a:moveTo>
                    <a:pt x="55372" y="0"/>
                  </a:moveTo>
                  <a:lnTo>
                    <a:pt x="0" y="94869"/>
                  </a:lnTo>
                  <a:lnTo>
                    <a:pt x="1524" y="100711"/>
                  </a:lnTo>
                  <a:lnTo>
                    <a:pt x="6096" y="103251"/>
                  </a:lnTo>
                  <a:lnTo>
                    <a:pt x="10668" y="105918"/>
                  </a:lnTo>
                  <a:lnTo>
                    <a:pt x="16510" y="104394"/>
                  </a:lnTo>
                  <a:lnTo>
                    <a:pt x="45847" y="54102"/>
                  </a:lnTo>
                  <a:lnTo>
                    <a:pt x="45847" y="18923"/>
                  </a:lnTo>
                  <a:lnTo>
                    <a:pt x="66417" y="18923"/>
                  </a:lnTo>
                  <a:lnTo>
                    <a:pt x="55372" y="0"/>
                  </a:lnTo>
                  <a:close/>
                </a:path>
                <a:path w="111125" h="427354">
                  <a:moveTo>
                    <a:pt x="66417" y="18923"/>
                  </a:moveTo>
                  <a:lnTo>
                    <a:pt x="64897" y="18923"/>
                  </a:lnTo>
                  <a:lnTo>
                    <a:pt x="64897" y="54102"/>
                  </a:lnTo>
                  <a:lnTo>
                    <a:pt x="94233" y="104394"/>
                  </a:lnTo>
                  <a:lnTo>
                    <a:pt x="100075" y="105918"/>
                  </a:lnTo>
                  <a:lnTo>
                    <a:pt x="104648" y="103251"/>
                  </a:lnTo>
                  <a:lnTo>
                    <a:pt x="109220" y="100711"/>
                  </a:lnTo>
                  <a:lnTo>
                    <a:pt x="110744" y="94869"/>
                  </a:lnTo>
                  <a:lnTo>
                    <a:pt x="66417" y="18923"/>
                  </a:lnTo>
                  <a:close/>
                </a:path>
                <a:path w="111125" h="427354">
                  <a:moveTo>
                    <a:pt x="64897" y="18923"/>
                  </a:moveTo>
                  <a:lnTo>
                    <a:pt x="45847" y="18923"/>
                  </a:lnTo>
                  <a:lnTo>
                    <a:pt x="45847" y="54102"/>
                  </a:lnTo>
                  <a:lnTo>
                    <a:pt x="55372" y="37773"/>
                  </a:lnTo>
                  <a:lnTo>
                    <a:pt x="47117" y="23622"/>
                  </a:lnTo>
                  <a:lnTo>
                    <a:pt x="64897" y="23622"/>
                  </a:lnTo>
                  <a:lnTo>
                    <a:pt x="64897" y="18923"/>
                  </a:lnTo>
                  <a:close/>
                </a:path>
                <a:path w="111125" h="427354">
                  <a:moveTo>
                    <a:pt x="64897" y="23622"/>
                  </a:moveTo>
                  <a:lnTo>
                    <a:pt x="63626" y="23622"/>
                  </a:lnTo>
                  <a:lnTo>
                    <a:pt x="55372" y="37773"/>
                  </a:lnTo>
                  <a:lnTo>
                    <a:pt x="64897" y="54102"/>
                  </a:lnTo>
                  <a:lnTo>
                    <a:pt x="64897" y="23622"/>
                  </a:lnTo>
                  <a:close/>
                </a:path>
                <a:path w="111125" h="427354">
                  <a:moveTo>
                    <a:pt x="63626" y="23622"/>
                  </a:moveTo>
                  <a:lnTo>
                    <a:pt x="47117" y="23622"/>
                  </a:lnTo>
                  <a:lnTo>
                    <a:pt x="55372" y="37773"/>
                  </a:lnTo>
                  <a:lnTo>
                    <a:pt x="63626" y="23622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5" name="object 105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8372472" y="2847210"/>
              <a:ext cx="161930" cy="180980"/>
            </a:xfrm>
            <a:prstGeom prst="rect">
              <a:avLst/>
            </a:prstGeom>
          </p:spPr>
        </p:pic>
        <p:pic>
          <p:nvPicPr>
            <p:cNvPr id="106" name="object 106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8372472" y="3085335"/>
              <a:ext cx="161930" cy="171328"/>
            </a:xfrm>
            <a:prstGeom prst="rect">
              <a:avLst/>
            </a:prstGeom>
          </p:spPr>
        </p:pic>
        <p:pic>
          <p:nvPicPr>
            <p:cNvPr id="107" name="object 107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8372472" y="3313808"/>
              <a:ext cx="161930" cy="171455"/>
            </a:xfrm>
            <a:prstGeom prst="rect">
              <a:avLst/>
            </a:prstGeom>
          </p:spPr>
        </p:pic>
        <p:pic>
          <p:nvPicPr>
            <p:cNvPr id="108" name="object 108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8372472" y="3542408"/>
              <a:ext cx="161930" cy="180853"/>
            </a:xfrm>
            <a:prstGeom prst="rect">
              <a:avLst/>
            </a:prstGeom>
          </p:spPr>
        </p:pic>
        <p:pic>
          <p:nvPicPr>
            <p:cNvPr id="109" name="object 109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9577180" y="3965369"/>
              <a:ext cx="327163" cy="202317"/>
            </a:xfrm>
            <a:prstGeom prst="rect">
              <a:avLst/>
            </a:prstGeom>
          </p:spPr>
        </p:pic>
        <p:sp>
          <p:nvSpPr>
            <p:cNvPr id="110" name="object 110"/>
            <p:cNvSpPr/>
            <p:nvPr/>
          </p:nvSpPr>
          <p:spPr>
            <a:xfrm>
              <a:off x="8639175" y="3229990"/>
              <a:ext cx="941705" cy="1016000"/>
            </a:xfrm>
            <a:custGeom>
              <a:avLst/>
              <a:gdLst/>
              <a:ahLst/>
              <a:cxnLst/>
              <a:rect l="l" t="t" r="r" b="b"/>
              <a:pathLst>
                <a:path w="941704" h="1016000">
                  <a:moveTo>
                    <a:pt x="699516" y="55245"/>
                  </a:moveTo>
                  <a:lnTo>
                    <a:pt x="683196" y="45720"/>
                  </a:lnTo>
                  <a:lnTo>
                    <a:pt x="609219" y="2540"/>
                  </a:lnTo>
                  <a:lnTo>
                    <a:pt x="604647" y="0"/>
                  </a:lnTo>
                  <a:lnTo>
                    <a:pt x="598805" y="1524"/>
                  </a:lnTo>
                  <a:lnTo>
                    <a:pt x="596138" y="5969"/>
                  </a:lnTo>
                  <a:lnTo>
                    <a:pt x="593471" y="10541"/>
                  </a:lnTo>
                  <a:lnTo>
                    <a:pt x="594995" y="16383"/>
                  </a:lnTo>
                  <a:lnTo>
                    <a:pt x="645274" y="45720"/>
                  </a:lnTo>
                  <a:lnTo>
                    <a:pt x="0" y="45720"/>
                  </a:lnTo>
                  <a:lnTo>
                    <a:pt x="0" y="64770"/>
                  </a:lnTo>
                  <a:lnTo>
                    <a:pt x="645274" y="64770"/>
                  </a:lnTo>
                  <a:lnTo>
                    <a:pt x="594995" y="94107"/>
                  </a:lnTo>
                  <a:lnTo>
                    <a:pt x="593471" y="99949"/>
                  </a:lnTo>
                  <a:lnTo>
                    <a:pt x="598805" y="109093"/>
                  </a:lnTo>
                  <a:lnTo>
                    <a:pt x="604647" y="110617"/>
                  </a:lnTo>
                  <a:lnTo>
                    <a:pt x="683196" y="64770"/>
                  </a:lnTo>
                  <a:lnTo>
                    <a:pt x="699516" y="55245"/>
                  </a:lnTo>
                  <a:close/>
                </a:path>
                <a:path w="941704" h="1016000">
                  <a:moveTo>
                    <a:pt x="941197" y="683387"/>
                  </a:moveTo>
                  <a:lnTo>
                    <a:pt x="896861" y="607441"/>
                  </a:lnTo>
                  <a:lnTo>
                    <a:pt x="885825" y="588518"/>
                  </a:lnTo>
                  <a:lnTo>
                    <a:pt x="830453" y="683387"/>
                  </a:lnTo>
                  <a:lnTo>
                    <a:pt x="831977" y="689229"/>
                  </a:lnTo>
                  <a:lnTo>
                    <a:pt x="836549" y="691769"/>
                  </a:lnTo>
                  <a:lnTo>
                    <a:pt x="841121" y="694436"/>
                  </a:lnTo>
                  <a:lnTo>
                    <a:pt x="846963" y="692912"/>
                  </a:lnTo>
                  <a:lnTo>
                    <a:pt x="876300" y="642620"/>
                  </a:lnTo>
                  <a:lnTo>
                    <a:pt x="876300" y="1015492"/>
                  </a:lnTo>
                  <a:lnTo>
                    <a:pt x="895350" y="1015492"/>
                  </a:lnTo>
                  <a:lnTo>
                    <a:pt x="895350" y="642620"/>
                  </a:lnTo>
                  <a:lnTo>
                    <a:pt x="924687" y="692912"/>
                  </a:lnTo>
                  <a:lnTo>
                    <a:pt x="930529" y="694436"/>
                  </a:lnTo>
                  <a:lnTo>
                    <a:pt x="935101" y="691769"/>
                  </a:lnTo>
                  <a:lnTo>
                    <a:pt x="939673" y="689229"/>
                  </a:lnTo>
                  <a:lnTo>
                    <a:pt x="941197" y="683387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1" name="object 111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8753475" y="2961462"/>
              <a:ext cx="428625" cy="285673"/>
            </a:xfrm>
            <a:prstGeom prst="rect">
              <a:avLst/>
            </a:prstGeom>
          </p:spPr>
        </p:pic>
        <p:pic>
          <p:nvPicPr>
            <p:cNvPr id="112" name="object 112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9120344" y="2538141"/>
              <a:ext cx="326571" cy="181797"/>
            </a:xfrm>
            <a:prstGeom prst="rect">
              <a:avLst/>
            </a:prstGeom>
          </p:spPr>
        </p:pic>
        <p:pic>
          <p:nvPicPr>
            <p:cNvPr id="113" name="object 113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9448797" y="2837685"/>
              <a:ext cx="161930" cy="180980"/>
            </a:xfrm>
            <a:prstGeom prst="rect">
              <a:avLst/>
            </a:prstGeom>
          </p:spPr>
        </p:pic>
        <p:pic>
          <p:nvPicPr>
            <p:cNvPr id="114" name="object 114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9448797" y="3075810"/>
              <a:ext cx="161930" cy="171328"/>
            </a:xfrm>
            <a:prstGeom prst="rect">
              <a:avLst/>
            </a:prstGeom>
          </p:spPr>
        </p:pic>
        <p:pic>
          <p:nvPicPr>
            <p:cNvPr id="115" name="object 115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9448797" y="3304283"/>
              <a:ext cx="161930" cy="171455"/>
            </a:xfrm>
            <a:prstGeom prst="rect">
              <a:avLst/>
            </a:prstGeom>
          </p:spPr>
        </p:pic>
        <p:pic>
          <p:nvPicPr>
            <p:cNvPr id="116" name="object 116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9448797" y="3532883"/>
              <a:ext cx="161930" cy="180853"/>
            </a:xfrm>
            <a:prstGeom prst="rect">
              <a:avLst/>
            </a:prstGeom>
          </p:spPr>
        </p:pic>
        <p:sp>
          <p:nvSpPr>
            <p:cNvPr id="117" name="object 117"/>
            <p:cNvSpPr/>
            <p:nvPr/>
          </p:nvSpPr>
          <p:spPr>
            <a:xfrm>
              <a:off x="9344025" y="2742438"/>
              <a:ext cx="361950" cy="1076325"/>
            </a:xfrm>
            <a:custGeom>
              <a:avLst/>
              <a:gdLst/>
              <a:ahLst/>
              <a:cxnLst/>
              <a:rect l="l" t="t" r="r" b="b"/>
              <a:pathLst>
                <a:path w="361950" h="1076325">
                  <a:moveTo>
                    <a:pt x="301625" y="0"/>
                  </a:moveTo>
                  <a:lnTo>
                    <a:pt x="325088" y="4746"/>
                  </a:lnTo>
                  <a:lnTo>
                    <a:pt x="344265" y="17684"/>
                  </a:lnTo>
                  <a:lnTo>
                    <a:pt x="357203" y="36861"/>
                  </a:lnTo>
                  <a:lnTo>
                    <a:pt x="361950" y="60325"/>
                  </a:lnTo>
                  <a:lnTo>
                    <a:pt x="361950" y="1015745"/>
                  </a:lnTo>
                  <a:lnTo>
                    <a:pt x="357203" y="1039262"/>
                  </a:lnTo>
                  <a:lnTo>
                    <a:pt x="344265" y="1058433"/>
                  </a:lnTo>
                  <a:lnTo>
                    <a:pt x="325088" y="1071342"/>
                  </a:lnTo>
                  <a:lnTo>
                    <a:pt x="301625" y="1076070"/>
                  </a:lnTo>
                  <a:lnTo>
                    <a:pt x="60325" y="1076070"/>
                  </a:lnTo>
                  <a:lnTo>
                    <a:pt x="36861" y="1071342"/>
                  </a:lnTo>
                  <a:lnTo>
                    <a:pt x="17684" y="1058433"/>
                  </a:lnTo>
                  <a:lnTo>
                    <a:pt x="4746" y="1039262"/>
                  </a:lnTo>
                  <a:lnTo>
                    <a:pt x="0" y="1015745"/>
                  </a:lnTo>
                  <a:lnTo>
                    <a:pt x="0" y="60325"/>
                  </a:lnTo>
                  <a:lnTo>
                    <a:pt x="4746" y="36861"/>
                  </a:lnTo>
                  <a:lnTo>
                    <a:pt x="17684" y="17684"/>
                  </a:lnTo>
                  <a:lnTo>
                    <a:pt x="36861" y="4746"/>
                  </a:lnTo>
                  <a:lnTo>
                    <a:pt x="60325" y="0"/>
                  </a:lnTo>
                  <a:lnTo>
                    <a:pt x="301625" y="0"/>
                  </a:lnTo>
                  <a:close/>
                </a:path>
              </a:pathLst>
            </a:custGeom>
            <a:ln w="19055">
              <a:solidFill>
                <a:srgbClr val="8B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8" name="object 118"/>
          <p:cNvSpPr txBox="1"/>
          <p:nvPr/>
        </p:nvSpPr>
        <p:spPr>
          <a:xfrm>
            <a:off x="8401684" y="1779206"/>
            <a:ext cx="112395" cy="24320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400" spc="-50" dirty="0">
                <a:solidFill>
                  <a:srgbClr val="175E53"/>
                </a:solidFill>
                <a:latin typeface="Calibri"/>
                <a:cs typeface="Calibri"/>
              </a:rPr>
              <a:t>a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19" name="object 119"/>
          <p:cNvSpPr txBox="1"/>
          <p:nvPr/>
        </p:nvSpPr>
        <p:spPr>
          <a:xfrm>
            <a:off x="9909175" y="1783016"/>
            <a:ext cx="283210" cy="24320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400" spc="-25" dirty="0">
                <a:solidFill>
                  <a:srgbClr val="175E53"/>
                </a:solidFill>
                <a:latin typeface="Calibri"/>
                <a:cs typeface="Calibri"/>
              </a:rPr>
              <a:t>zoo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120" name="object 120"/>
          <p:cNvGrpSpPr/>
          <p:nvPr/>
        </p:nvGrpSpPr>
        <p:grpSpPr>
          <a:xfrm>
            <a:off x="9382187" y="1190318"/>
            <a:ext cx="161925" cy="533400"/>
            <a:chOff x="9382187" y="1190318"/>
            <a:chExt cx="161925" cy="533400"/>
          </a:xfrm>
        </p:grpSpPr>
        <p:sp>
          <p:nvSpPr>
            <p:cNvPr id="121" name="object 121"/>
            <p:cNvSpPr/>
            <p:nvPr/>
          </p:nvSpPr>
          <p:spPr>
            <a:xfrm>
              <a:off x="9386950" y="1195082"/>
              <a:ext cx="152400" cy="523875"/>
            </a:xfrm>
            <a:custGeom>
              <a:avLst/>
              <a:gdLst/>
              <a:ahLst/>
              <a:cxnLst/>
              <a:rect l="l" t="t" r="r" b="b"/>
              <a:pathLst>
                <a:path w="152400" h="523875">
                  <a:moveTo>
                    <a:pt x="152400" y="0"/>
                  </a:moveTo>
                  <a:lnTo>
                    <a:pt x="0" y="0"/>
                  </a:lnTo>
                  <a:lnTo>
                    <a:pt x="0" y="523735"/>
                  </a:lnTo>
                  <a:lnTo>
                    <a:pt x="152400" y="523735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122"/>
            <p:cNvSpPr/>
            <p:nvPr/>
          </p:nvSpPr>
          <p:spPr>
            <a:xfrm>
              <a:off x="9386950" y="1195082"/>
              <a:ext cx="152400" cy="523875"/>
            </a:xfrm>
            <a:custGeom>
              <a:avLst/>
              <a:gdLst/>
              <a:ahLst/>
              <a:cxnLst/>
              <a:rect l="l" t="t" r="r" b="b"/>
              <a:pathLst>
                <a:path w="152400" h="523875">
                  <a:moveTo>
                    <a:pt x="0" y="523735"/>
                  </a:moveTo>
                  <a:lnTo>
                    <a:pt x="152400" y="523735"/>
                  </a:lnTo>
                  <a:lnTo>
                    <a:pt x="152400" y="0"/>
                  </a:lnTo>
                  <a:lnTo>
                    <a:pt x="0" y="0"/>
                  </a:lnTo>
                  <a:lnTo>
                    <a:pt x="0" y="523735"/>
                  </a:lnTo>
                  <a:close/>
                </a:path>
              </a:pathLst>
            </a:custGeom>
            <a:ln w="9527">
              <a:solidFill>
                <a:srgbClr val="175E5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3" name="object 123"/>
          <p:cNvSpPr txBox="1"/>
          <p:nvPr/>
        </p:nvSpPr>
        <p:spPr>
          <a:xfrm>
            <a:off x="687387" y="1023048"/>
            <a:ext cx="2025014" cy="3575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150" dirty="0">
                <a:latin typeface="Calibri"/>
                <a:cs typeface="Calibri"/>
              </a:rPr>
              <a:t>RNN</a:t>
            </a:r>
            <a:r>
              <a:rPr sz="2150" spc="100" dirty="0">
                <a:latin typeface="Calibri"/>
                <a:cs typeface="Calibri"/>
              </a:rPr>
              <a:t> </a:t>
            </a:r>
            <a:r>
              <a:rPr sz="2150" b="1" spc="-10" dirty="0">
                <a:solidFill>
                  <a:srgbClr val="00AF50"/>
                </a:solidFill>
                <a:latin typeface="Calibri"/>
                <a:cs typeface="Calibri"/>
              </a:rPr>
              <a:t>Advantages</a:t>
            </a:r>
            <a:r>
              <a:rPr sz="2150" spc="-10" dirty="0">
                <a:latin typeface="Calibri"/>
                <a:cs typeface="Calibri"/>
              </a:rPr>
              <a:t>:</a:t>
            </a:r>
            <a:endParaRPr sz="2150">
              <a:latin typeface="Calibri"/>
              <a:cs typeface="Calibri"/>
            </a:endParaRPr>
          </a:p>
        </p:txBody>
      </p:sp>
      <p:sp>
        <p:nvSpPr>
          <p:cNvPr id="124" name="object 124"/>
          <p:cNvSpPr txBox="1"/>
          <p:nvPr/>
        </p:nvSpPr>
        <p:spPr>
          <a:xfrm>
            <a:off x="687387" y="1366202"/>
            <a:ext cx="3841750" cy="30372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125"/>
              </a:spcBef>
              <a:buFont typeface="Arial"/>
              <a:buChar char="•"/>
              <a:tabLst>
                <a:tab pos="298450" algn="l"/>
              </a:tabLst>
            </a:pPr>
            <a:r>
              <a:rPr sz="2150" dirty="0">
                <a:latin typeface="Calibri"/>
                <a:cs typeface="Calibri"/>
              </a:rPr>
              <a:t>Can</a:t>
            </a:r>
            <a:r>
              <a:rPr sz="2150" spc="60" dirty="0">
                <a:latin typeface="Calibri"/>
                <a:cs typeface="Calibri"/>
              </a:rPr>
              <a:t> </a:t>
            </a:r>
            <a:r>
              <a:rPr sz="2150" dirty="0">
                <a:latin typeface="Calibri"/>
                <a:cs typeface="Calibri"/>
              </a:rPr>
              <a:t>process</a:t>
            </a:r>
            <a:r>
              <a:rPr sz="2150" spc="50" dirty="0">
                <a:latin typeface="Calibri"/>
                <a:cs typeface="Calibri"/>
              </a:rPr>
              <a:t> </a:t>
            </a:r>
            <a:r>
              <a:rPr sz="2150" dirty="0">
                <a:solidFill>
                  <a:srgbClr val="00AF50"/>
                </a:solidFill>
                <a:latin typeface="Calibri"/>
                <a:cs typeface="Calibri"/>
              </a:rPr>
              <a:t>any</a:t>
            </a:r>
            <a:r>
              <a:rPr sz="2150" spc="60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2150" dirty="0">
                <a:solidFill>
                  <a:srgbClr val="00AF50"/>
                </a:solidFill>
                <a:latin typeface="Calibri"/>
                <a:cs typeface="Calibri"/>
              </a:rPr>
              <a:t>length</a:t>
            </a:r>
            <a:r>
              <a:rPr sz="2150" spc="50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2150" spc="-20" dirty="0">
                <a:latin typeface="Calibri"/>
                <a:cs typeface="Calibri"/>
              </a:rPr>
              <a:t>input</a:t>
            </a:r>
            <a:endParaRPr sz="2150">
              <a:latin typeface="Calibri"/>
              <a:cs typeface="Calibri"/>
            </a:endParaRPr>
          </a:p>
          <a:p>
            <a:pPr marL="298450" marR="138430" indent="-286385">
              <a:lnSpc>
                <a:spcPts val="2630"/>
              </a:lnSpc>
              <a:spcBef>
                <a:spcPts val="95"/>
              </a:spcBef>
              <a:buFont typeface="Arial"/>
              <a:buChar char="•"/>
              <a:tabLst>
                <a:tab pos="298450" algn="l"/>
              </a:tabLst>
            </a:pPr>
            <a:r>
              <a:rPr sz="2150" dirty="0">
                <a:latin typeface="Calibri"/>
                <a:cs typeface="Calibri"/>
              </a:rPr>
              <a:t>Computation</a:t>
            </a:r>
            <a:r>
              <a:rPr sz="2150" spc="30" dirty="0">
                <a:latin typeface="Calibri"/>
                <a:cs typeface="Calibri"/>
              </a:rPr>
              <a:t> </a:t>
            </a:r>
            <a:r>
              <a:rPr sz="2150" dirty="0">
                <a:latin typeface="Calibri"/>
                <a:cs typeface="Calibri"/>
              </a:rPr>
              <a:t>for</a:t>
            </a:r>
            <a:r>
              <a:rPr sz="2150" spc="50" dirty="0">
                <a:latin typeface="Calibri"/>
                <a:cs typeface="Calibri"/>
              </a:rPr>
              <a:t> </a:t>
            </a:r>
            <a:r>
              <a:rPr sz="2150" dirty="0">
                <a:latin typeface="Calibri"/>
                <a:cs typeface="Calibri"/>
              </a:rPr>
              <a:t>step</a:t>
            </a:r>
            <a:r>
              <a:rPr sz="2150" spc="25" dirty="0">
                <a:latin typeface="Calibri"/>
                <a:cs typeface="Calibri"/>
              </a:rPr>
              <a:t> </a:t>
            </a:r>
            <a:r>
              <a:rPr sz="2150" i="1" dirty="0">
                <a:latin typeface="Calibri"/>
                <a:cs typeface="Calibri"/>
              </a:rPr>
              <a:t>t</a:t>
            </a:r>
            <a:r>
              <a:rPr sz="2150" i="1" spc="40" dirty="0">
                <a:latin typeface="Calibri"/>
                <a:cs typeface="Calibri"/>
              </a:rPr>
              <a:t> </a:t>
            </a:r>
            <a:r>
              <a:rPr sz="2150" dirty="0">
                <a:latin typeface="Calibri"/>
                <a:cs typeface="Calibri"/>
              </a:rPr>
              <a:t>can</a:t>
            </a:r>
            <a:r>
              <a:rPr sz="2150" spc="45" dirty="0">
                <a:latin typeface="Calibri"/>
                <a:cs typeface="Calibri"/>
              </a:rPr>
              <a:t> </a:t>
            </a:r>
            <a:r>
              <a:rPr sz="2150" spc="-25" dirty="0">
                <a:latin typeface="Calibri"/>
                <a:cs typeface="Calibri"/>
              </a:rPr>
              <a:t>(in </a:t>
            </a:r>
            <a:r>
              <a:rPr sz="2150" dirty="0">
                <a:latin typeface="Calibri"/>
                <a:cs typeface="Calibri"/>
              </a:rPr>
              <a:t>theory)</a:t>
            </a:r>
            <a:r>
              <a:rPr sz="2150" spc="30" dirty="0">
                <a:latin typeface="Calibri"/>
                <a:cs typeface="Calibri"/>
              </a:rPr>
              <a:t> </a:t>
            </a:r>
            <a:r>
              <a:rPr sz="2150" dirty="0">
                <a:latin typeface="Calibri"/>
                <a:cs typeface="Calibri"/>
              </a:rPr>
              <a:t>use</a:t>
            </a:r>
            <a:r>
              <a:rPr sz="2150" spc="150" dirty="0">
                <a:latin typeface="Calibri"/>
                <a:cs typeface="Calibri"/>
              </a:rPr>
              <a:t> </a:t>
            </a:r>
            <a:r>
              <a:rPr sz="2150" dirty="0">
                <a:latin typeface="Calibri"/>
                <a:cs typeface="Calibri"/>
              </a:rPr>
              <a:t>information</a:t>
            </a:r>
            <a:r>
              <a:rPr sz="2150" spc="90" dirty="0">
                <a:latin typeface="Calibri"/>
                <a:cs typeface="Calibri"/>
              </a:rPr>
              <a:t> </a:t>
            </a:r>
            <a:r>
              <a:rPr sz="2150" spc="-20" dirty="0">
                <a:latin typeface="Calibri"/>
                <a:cs typeface="Calibri"/>
              </a:rPr>
              <a:t>from</a:t>
            </a:r>
            <a:endParaRPr sz="2150">
              <a:latin typeface="Calibri"/>
              <a:cs typeface="Calibri"/>
            </a:endParaRPr>
          </a:p>
          <a:p>
            <a:pPr marL="298450">
              <a:lnSpc>
                <a:spcPts val="2530"/>
              </a:lnSpc>
            </a:pPr>
            <a:r>
              <a:rPr sz="2150" dirty="0">
                <a:solidFill>
                  <a:srgbClr val="00AF50"/>
                </a:solidFill>
                <a:latin typeface="Calibri"/>
                <a:cs typeface="Calibri"/>
              </a:rPr>
              <a:t>many</a:t>
            </a:r>
            <a:r>
              <a:rPr sz="2150" spc="50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2150" dirty="0">
                <a:solidFill>
                  <a:srgbClr val="00AF50"/>
                </a:solidFill>
                <a:latin typeface="Calibri"/>
                <a:cs typeface="Calibri"/>
              </a:rPr>
              <a:t>steps</a:t>
            </a:r>
            <a:r>
              <a:rPr sz="2150" spc="35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2150" spc="-20" dirty="0">
                <a:solidFill>
                  <a:srgbClr val="00AF50"/>
                </a:solidFill>
                <a:latin typeface="Calibri"/>
                <a:cs typeface="Calibri"/>
              </a:rPr>
              <a:t>back</a:t>
            </a:r>
            <a:endParaRPr sz="2150">
              <a:latin typeface="Calibri"/>
              <a:cs typeface="Calibri"/>
            </a:endParaRPr>
          </a:p>
          <a:p>
            <a:pPr marL="298450" marR="5080" indent="-286385">
              <a:lnSpc>
                <a:spcPts val="2700"/>
              </a:lnSpc>
              <a:spcBef>
                <a:spcPts val="35"/>
              </a:spcBef>
              <a:buFont typeface="Arial"/>
              <a:buChar char="•"/>
              <a:tabLst>
                <a:tab pos="298450" algn="l"/>
              </a:tabLst>
            </a:pPr>
            <a:r>
              <a:rPr sz="2150" dirty="0">
                <a:solidFill>
                  <a:srgbClr val="00AF50"/>
                </a:solidFill>
                <a:latin typeface="Calibri"/>
                <a:cs typeface="Calibri"/>
              </a:rPr>
              <a:t>Model</a:t>
            </a:r>
            <a:r>
              <a:rPr sz="2150" spc="30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2150" dirty="0">
                <a:solidFill>
                  <a:srgbClr val="00AF50"/>
                </a:solidFill>
                <a:latin typeface="Calibri"/>
                <a:cs typeface="Calibri"/>
              </a:rPr>
              <a:t>size</a:t>
            </a:r>
            <a:r>
              <a:rPr sz="2150" spc="65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2150" dirty="0">
                <a:solidFill>
                  <a:srgbClr val="00AF50"/>
                </a:solidFill>
                <a:latin typeface="Calibri"/>
                <a:cs typeface="Calibri"/>
              </a:rPr>
              <a:t>doesn’t</a:t>
            </a:r>
            <a:r>
              <a:rPr sz="2150" spc="110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2150" dirty="0">
                <a:solidFill>
                  <a:srgbClr val="00AF50"/>
                </a:solidFill>
                <a:latin typeface="Calibri"/>
                <a:cs typeface="Calibri"/>
              </a:rPr>
              <a:t>increase</a:t>
            </a:r>
            <a:r>
              <a:rPr sz="2150" spc="105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2150" spc="-25" dirty="0">
                <a:latin typeface="Calibri"/>
                <a:cs typeface="Calibri"/>
              </a:rPr>
              <a:t>for </a:t>
            </a:r>
            <a:r>
              <a:rPr sz="2150" dirty="0">
                <a:latin typeface="Calibri"/>
                <a:cs typeface="Calibri"/>
              </a:rPr>
              <a:t>longer</a:t>
            </a:r>
            <a:r>
              <a:rPr sz="2150" spc="70" dirty="0">
                <a:latin typeface="Calibri"/>
                <a:cs typeface="Calibri"/>
              </a:rPr>
              <a:t> </a:t>
            </a:r>
            <a:r>
              <a:rPr sz="2150" dirty="0">
                <a:latin typeface="Calibri"/>
                <a:cs typeface="Calibri"/>
              </a:rPr>
              <a:t>input</a:t>
            </a:r>
            <a:r>
              <a:rPr sz="2150" spc="90" dirty="0">
                <a:latin typeface="Calibri"/>
                <a:cs typeface="Calibri"/>
              </a:rPr>
              <a:t> </a:t>
            </a:r>
            <a:r>
              <a:rPr sz="2150" spc="-10" dirty="0">
                <a:latin typeface="Calibri"/>
                <a:cs typeface="Calibri"/>
              </a:rPr>
              <a:t>context</a:t>
            </a:r>
            <a:endParaRPr sz="2150">
              <a:latin typeface="Calibri"/>
              <a:cs typeface="Calibri"/>
            </a:endParaRPr>
          </a:p>
          <a:p>
            <a:pPr marL="298450" indent="-285750">
              <a:lnSpc>
                <a:spcPts val="2520"/>
              </a:lnSpc>
              <a:buFont typeface="Arial"/>
              <a:buChar char="•"/>
              <a:tabLst>
                <a:tab pos="298450" algn="l"/>
              </a:tabLst>
            </a:pPr>
            <a:r>
              <a:rPr sz="2150" dirty="0">
                <a:latin typeface="Calibri"/>
                <a:cs typeface="Calibri"/>
              </a:rPr>
              <a:t>Same</a:t>
            </a:r>
            <a:r>
              <a:rPr sz="2150" spc="85" dirty="0">
                <a:latin typeface="Calibri"/>
                <a:cs typeface="Calibri"/>
              </a:rPr>
              <a:t> </a:t>
            </a:r>
            <a:r>
              <a:rPr sz="2150" dirty="0">
                <a:latin typeface="Calibri"/>
                <a:cs typeface="Calibri"/>
              </a:rPr>
              <a:t>weights</a:t>
            </a:r>
            <a:r>
              <a:rPr sz="2150" spc="90" dirty="0">
                <a:latin typeface="Calibri"/>
                <a:cs typeface="Calibri"/>
              </a:rPr>
              <a:t> </a:t>
            </a:r>
            <a:r>
              <a:rPr sz="2150" dirty="0">
                <a:latin typeface="Calibri"/>
                <a:cs typeface="Calibri"/>
              </a:rPr>
              <a:t>applied</a:t>
            </a:r>
            <a:r>
              <a:rPr sz="2150" spc="100" dirty="0">
                <a:latin typeface="Calibri"/>
                <a:cs typeface="Calibri"/>
              </a:rPr>
              <a:t> </a:t>
            </a:r>
            <a:r>
              <a:rPr sz="2150" dirty="0">
                <a:latin typeface="Calibri"/>
                <a:cs typeface="Calibri"/>
              </a:rPr>
              <a:t>on</a:t>
            </a:r>
            <a:r>
              <a:rPr sz="2150" spc="100" dirty="0">
                <a:latin typeface="Calibri"/>
                <a:cs typeface="Calibri"/>
              </a:rPr>
              <a:t> </a:t>
            </a:r>
            <a:r>
              <a:rPr sz="2150" spc="-10" dirty="0">
                <a:latin typeface="Calibri"/>
                <a:cs typeface="Calibri"/>
              </a:rPr>
              <a:t>every</a:t>
            </a:r>
            <a:endParaRPr sz="2150">
              <a:latin typeface="Calibri"/>
              <a:cs typeface="Calibri"/>
            </a:endParaRPr>
          </a:p>
          <a:p>
            <a:pPr marL="298450" marR="27940">
              <a:lnSpc>
                <a:spcPts val="2630"/>
              </a:lnSpc>
              <a:spcBef>
                <a:spcPts val="95"/>
              </a:spcBef>
            </a:pPr>
            <a:r>
              <a:rPr sz="2150" dirty="0">
                <a:latin typeface="Calibri"/>
                <a:cs typeface="Calibri"/>
              </a:rPr>
              <a:t>timestep,</a:t>
            </a:r>
            <a:r>
              <a:rPr sz="2150" spc="65" dirty="0">
                <a:latin typeface="Calibri"/>
                <a:cs typeface="Calibri"/>
              </a:rPr>
              <a:t> </a:t>
            </a:r>
            <a:r>
              <a:rPr sz="2150" dirty="0">
                <a:latin typeface="Calibri"/>
                <a:cs typeface="Calibri"/>
              </a:rPr>
              <a:t>so</a:t>
            </a:r>
            <a:r>
              <a:rPr sz="2150" spc="60" dirty="0">
                <a:latin typeface="Calibri"/>
                <a:cs typeface="Calibri"/>
              </a:rPr>
              <a:t> </a:t>
            </a:r>
            <a:r>
              <a:rPr sz="2150" dirty="0">
                <a:latin typeface="Calibri"/>
                <a:cs typeface="Calibri"/>
              </a:rPr>
              <a:t>there</a:t>
            </a:r>
            <a:r>
              <a:rPr sz="2150" spc="40" dirty="0">
                <a:latin typeface="Calibri"/>
                <a:cs typeface="Calibri"/>
              </a:rPr>
              <a:t> </a:t>
            </a:r>
            <a:r>
              <a:rPr sz="2150" dirty="0">
                <a:latin typeface="Calibri"/>
                <a:cs typeface="Calibri"/>
              </a:rPr>
              <a:t>is</a:t>
            </a:r>
            <a:r>
              <a:rPr sz="2150" spc="65" dirty="0">
                <a:latin typeface="Calibri"/>
                <a:cs typeface="Calibri"/>
              </a:rPr>
              <a:t> </a:t>
            </a:r>
            <a:r>
              <a:rPr sz="2150" spc="-10" dirty="0">
                <a:solidFill>
                  <a:srgbClr val="00AF50"/>
                </a:solidFill>
                <a:latin typeface="Calibri"/>
                <a:cs typeface="Calibri"/>
              </a:rPr>
              <a:t>symmetry </a:t>
            </a:r>
            <a:r>
              <a:rPr sz="2150" dirty="0">
                <a:latin typeface="Calibri"/>
                <a:cs typeface="Calibri"/>
              </a:rPr>
              <a:t>in</a:t>
            </a:r>
            <a:r>
              <a:rPr sz="2150" spc="55" dirty="0">
                <a:latin typeface="Calibri"/>
                <a:cs typeface="Calibri"/>
              </a:rPr>
              <a:t> </a:t>
            </a:r>
            <a:r>
              <a:rPr sz="2150" dirty="0">
                <a:latin typeface="Calibri"/>
                <a:cs typeface="Calibri"/>
              </a:rPr>
              <a:t>how</a:t>
            </a:r>
            <a:r>
              <a:rPr sz="2150" spc="85" dirty="0">
                <a:latin typeface="Calibri"/>
                <a:cs typeface="Calibri"/>
              </a:rPr>
              <a:t> </a:t>
            </a:r>
            <a:r>
              <a:rPr sz="2150" dirty="0">
                <a:latin typeface="Calibri"/>
                <a:cs typeface="Calibri"/>
              </a:rPr>
              <a:t>inputs</a:t>
            </a:r>
            <a:r>
              <a:rPr sz="2150" spc="40" dirty="0">
                <a:latin typeface="Calibri"/>
                <a:cs typeface="Calibri"/>
              </a:rPr>
              <a:t> </a:t>
            </a:r>
            <a:r>
              <a:rPr sz="2150" dirty="0">
                <a:latin typeface="Calibri"/>
                <a:cs typeface="Calibri"/>
              </a:rPr>
              <a:t>are</a:t>
            </a:r>
            <a:r>
              <a:rPr sz="2150" spc="30" dirty="0">
                <a:latin typeface="Calibri"/>
                <a:cs typeface="Calibri"/>
              </a:rPr>
              <a:t> </a:t>
            </a:r>
            <a:r>
              <a:rPr sz="2150" spc="-10" dirty="0">
                <a:latin typeface="Calibri"/>
                <a:cs typeface="Calibri"/>
              </a:rPr>
              <a:t>processed.</a:t>
            </a:r>
            <a:endParaRPr sz="2150">
              <a:latin typeface="Calibri"/>
              <a:cs typeface="Calibri"/>
            </a:endParaRPr>
          </a:p>
        </p:txBody>
      </p:sp>
      <p:sp>
        <p:nvSpPr>
          <p:cNvPr id="125" name="object 125"/>
          <p:cNvSpPr txBox="1"/>
          <p:nvPr/>
        </p:nvSpPr>
        <p:spPr>
          <a:xfrm>
            <a:off x="687387" y="4722812"/>
            <a:ext cx="2348865" cy="3575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150" dirty="0">
                <a:latin typeface="Calibri"/>
                <a:cs typeface="Calibri"/>
              </a:rPr>
              <a:t>RNN</a:t>
            </a:r>
            <a:r>
              <a:rPr sz="2150" spc="100" dirty="0">
                <a:latin typeface="Calibri"/>
                <a:cs typeface="Calibri"/>
              </a:rPr>
              <a:t> </a:t>
            </a:r>
            <a:r>
              <a:rPr sz="2150" b="1" spc="-10" dirty="0">
                <a:solidFill>
                  <a:srgbClr val="C00000"/>
                </a:solidFill>
                <a:latin typeface="Calibri"/>
                <a:cs typeface="Calibri"/>
              </a:rPr>
              <a:t>Disadvantages</a:t>
            </a:r>
            <a:r>
              <a:rPr sz="2150" spc="-10" dirty="0">
                <a:latin typeface="Calibri"/>
                <a:cs typeface="Calibri"/>
              </a:rPr>
              <a:t>:</a:t>
            </a:r>
            <a:endParaRPr sz="2150">
              <a:latin typeface="Calibri"/>
              <a:cs typeface="Calibri"/>
            </a:endParaRPr>
          </a:p>
        </p:txBody>
      </p:sp>
      <p:sp>
        <p:nvSpPr>
          <p:cNvPr id="126" name="object 126"/>
          <p:cNvSpPr txBox="1"/>
          <p:nvPr/>
        </p:nvSpPr>
        <p:spPr>
          <a:xfrm>
            <a:off x="687387" y="5056441"/>
            <a:ext cx="3767454" cy="135890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125"/>
              </a:spcBef>
              <a:buFont typeface="Arial"/>
              <a:buChar char="•"/>
              <a:tabLst>
                <a:tab pos="298450" algn="l"/>
              </a:tabLst>
            </a:pPr>
            <a:r>
              <a:rPr sz="2150" dirty="0">
                <a:latin typeface="Calibri"/>
                <a:cs typeface="Calibri"/>
              </a:rPr>
              <a:t>Recurrent</a:t>
            </a:r>
            <a:r>
              <a:rPr sz="2150" spc="25" dirty="0">
                <a:latin typeface="Calibri"/>
                <a:cs typeface="Calibri"/>
              </a:rPr>
              <a:t> </a:t>
            </a:r>
            <a:r>
              <a:rPr sz="2150" dirty="0">
                <a:latin typeface="Calibri"/>
                <a:cs typeface="Calibri"/>
              </a:rPr>
              <a:t>computation</a:t>
            </a:r>
            <a:r>
              <a:rPr sz="2150" spc="75" dirty="0">
                <a:latin typeface="Calibri"/>
                <a:cs typeface="Calibri"/>
              </a:rPr>
              <a:t> </a:t>
            </a:r>
            <a:r>
              <a:rPr sz="2150" dirty="0">
                <a:latin typeface="Calibri"/>
                <a:cs typeface="Calibri"/>
              </a:rPr>
              <a:t>is</a:t>
            </a:r>
            <a:r>
              <a:rPr sz="2150" spc="80" dirty="0">
                <a:latin typeface="Calibri"/>
                <a:cs typeface="Calibri"/>
              </a:rPr>
              <a:t> </a:t>
            </a:r>
            <a:r>
              <a:rPr sz="2150" spc="-20" dirty="0">
                <a:solidFill>
                  <a:srgbClr val="C00000"/>
                </a:solidFill>
                <a:latin typeface="Calibri"/>
                <a:cs typeface="Calibri"/>
              </a:rPr>
              <a:t>slow</a:t>
            </a:r>
            <a:endParaRPr sz="2150">
              <a:latin typeface="Calibri"/>
              <a:cs typeface="Calibri"/>
            </a:endParaRPr>
          </a:p>
          <a:p>
            <a:pPr marL="298450" marR="165735" indent="-286385">
              <a:lnSpc>
                <a:spcPct val="101800"/>
              </a:lnSpc>
              <a:spcBef>
                <a:spcPts val="5"/>
              </a:spcBef>
              <a:buFont typeface="Arial"/>
              <a:buChar char="•"/>
              <a:tabLst>
                <a:tab pos="298450" algn="l"/>
              </a:tabLst>
            </a:pPr>
            <a:r>
              <a:rPr sz="2150" dirty="0">
                <a:latin typeface="Calibri"/>
                <a:cs typeface="Calibri"/>
              </a:rPr>
              <a:t>In</a:t>
            </a:r>
            <a:r>
              <a:rPr sz="2150" spc="50" dirty="0">
                <a:latin typeface="Calibri"/>
                <a:cs typeface="Calibri"/>
              </a:rPr>
              <a:t> </a:t>
            </a:r>
            <a:r>
              <a:rPr sz="2150" dirty="0">
                <a:latin typeface="Calibri"/>
                <a:cs typeface="Calibri"/>
              </a:rPr>
              <a:t>practice,</a:t>
            </a:r>
            <a:r>
              <a:rPr sz="2150" spc="50" dirty="0">
                <a:latin typeface="Calibri"/>
                <a:cs typeface="Calibri"/>
              </a:rPr>
              <a:t> </a:t>
            </a:r>
            <a:r>
              <a:rPr sz="2150" dirty="0">
                <a:latin typeface="Calibri"/>
                <a:cs typeface="Calibri"/>
              </a:rPr>
              <a:t>difficult</a:t>
            </a:r>
            <a:r>
              <a:rPr sz="2150" spc="15" dirty="0">
                <a:latin typeface="Calibri"/>
                <a:cs typeface="Calibri"/>
              </a:rPr>
              <a:t> </a:t>
            </a:r>
            <a:r>
              <a:rPr sz="2150" dirty="0">
                <a:latin typeface="Calibri"/>
                <a:cs typeface="Calibri"/>
              </a:rPr>
              <a:t>to</a:t>
            </a:r>
            <a:r>
              <a:rPr sz="2150" spc="55" dirty="0">
                <a:latin typeface="Calibri"/>
                <a:cs typeface="Calibri"/>
              </a:rPr>
              <a:t> </a:t>
            </a:r>
            <a:r>
              <a:rPr sz="2150" spc="-10" dirty="0">
                <a:latin typeface="Calibri"/>
                <a:cs typeface="Calibri"/>
              </a:rPr>
              <a:t>access </a:t>
            </a:r>
            <a:r>
              <a:rPr sz="2150" dirty="0">
                <a:latin typeface="Calibri"/>
                <a:cs typeface="Calibri"/>
              </a:rPr>
              <a:t>information</a:t>
            </a:r>
            <a:r>
              <a:rPr sz="2150" spc="45" dirty="0">
                <a:latin typeface="Calibri"/>
                <a:cs typeface="Calibri"/>
              </a:rPr>
              <a:t> </a:t>
            </a:r>
            <a:r>
              <a:rPr sz="2150" dirty="0">
                <a:latin typeface="Calibri"/>
                <a:cs typeface="Calibri"/>
              </a:rPr>
              <a:t>from</a:t>
            </a:r>
            <a:r>
              <a:rPr sz="2150" spc="100" dirty="0">
                <a:latin typeface="Calibri"/>
                <a:cs typeface="Calibri"/>
              </a:rPr>
              <a:t> </a:t>
            </a:r>
            <a:r>
              <a:rPr sz="2150" dirty="0">
                <a:solidFill>
                  <a:srgbClr val="C00000"/>
                </a:solidFill>
                <a:latin typeface="Calibri"/>
                <a:cs typeface="Calibri"/>
              </a:rPr>
              <a:t>many</a:t>
            </a:r>
            <a:r>
              <a:rPr sz="2150" spc="4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150" spc="-20" dirty="0">
                <a:solidFill>
                  <a:srgbClr val="C00000"/>
                </a:solidFill>
                <a:latin typeface="Calibri"/>
                <a:cs typeface="Calibri"/>
              </a:rPr>
              <a:t>steps</a:t>
            </a:r>
            <a:endParaRPr sz="2150">
              <a:latin typeface="Calibri"/>
              <a:cs typeface="Calibri"/>
            </a:endParaRPr>
          </a:p>
          <a:p>
            <a:pPr marL="298450">
              <a:lnSpc>
                <a:spcPct val="100000"/>
              </a:lnSpc>
              <a:spcBef>
                <a:spcPts val="50"/>
              </a:spcBef>
            </a:pPr>
            <a:r>
              <a:rPr sz="2150" spc="-20" dirty="0">
                <a:solidFill>
                  <a:srgbClr val="C00000"/>
                </a:solidFill>
                <a:latin typeface="Calibri"/>
                <a:cs typeface="Calibri"/>
              </a:rPr>
              <a:t>back</a:t>
            </a:r>
            <a:endParaRPr sz="2150">
              <a:latin typeface="Calibri"/>
              <a:cs typeface="Calibri"/>
            </a:endParaRPr>
          </a:p>
        </p:txBody>
      </p:sp>
      <p:sp>
        <p:nvSpPr>
          <p:cNvPr id="127" name="object 127"/>
          <p:cNvSpPr/>
          <p:nvPr/>
        </p:nvSpPr>
        <p:spPr>
          <a:xfrm>
            <a:off x="4486275" y="4961254"/>
            <a:ext cx="180975" cy="1590675"/>
          </a:xfrm>
          <a:custGeom>
            <a:avLst/>
            <a:gdLst/>
            <a:ahLst/>
            <a:cxnLst/>
            <a:rect l="l" t="t" r="r" b="b"/>
            <a:pathLst>
              <a:path w="180975" h="1590675">
                <a:moveTo>
                  <a:pt x="0" y="0"/>
                </a:moveTo>
                <a:lnTo>
                  <a:pt x="35258" y="5081"/>
                </a:lnTo>
                <a:lnTo>
                  <a:pt x="64039" y="18938"/>
                </a:lnTo>
                <a:lnTo>
                  <a:pt x="83438" y="39487"/>
                </a:lnTo>
                <a:lnTo>
                  <a:pt x="90550" y="64643"/>
                </a:lnTo>
                <a:lnTo>
                  <a:pt x="90550" y="730377"/>
                </a:lnTo>
                <a:lnTo>
                  <a:pt x="97661" y="755573"/>
                </a:lnTo>
                <a:lnTo>
                  <a:pt x="117046" y="776149"/>
                </a:lnTo>
                <a:lnTo>
                  <a:pt x="145790" y="790021"/>
                </a:lnTo>
                <a:lnTo>
                  <a:pt x="180975" y="795108"/>
                </a:lnTo>
                <a:lnTo>
                  <a:pt x="145790" y="800195"/>
                </a:lnTo>
                <a:lnTo>
                  <a:pt x="117046" y="814068"/>
                </a:lnTo>
                <a:lnTo>
                  <a:pt x="97661" y="834644"/>
                </a:lnTo>
                <a:lnTo>
                  <a:pt x="90550" y="859840"/>
                </a:lnTo>
                <a:lnTo>
                  <a:pt x="90550" y="1525511"/>
                </a:lnTo>
                <a:lnTo>
                  <a:pt x="83438" y="1550707"/>
                </a:lnTo>
                <a:lnTo>
                  <a:pt x="64039" y="1571283"/>
                </a:lnTo>
                <a:lnTo>
                  <a:pt x="35258" y="1585156"/>
                </a:lnTo>
                <a:lnTo>
                  <a:pt x="0" y="1590243"/>
                </a:lnTo>
              </a:path>
            </a:pathLst>
          </a:custGeom>
          <a:ln w="19055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 txBox="1"/>
          <p:nvPr/>
        </p:nvSpPr>
        <p:spPr>
          <a:xfrm>
            <a:off x="4709159" y="5469572"/>
            <a:ext cx="1019810" cy="57721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85"/>
              </a:spcBef>
            </a:pPr>
            <a:r>
              <a:rPr sz="1800" dirty="0">
                <a:solidFill>
                  <a:srgbClr val="C00000"/>
                </a:solidFill>
                <a:latin typeface="Calibri"/>
                <a:cs typeface="Calibri"/>
              </a:rPr>
              <a:t>More</a:t>
            </a:r>
            <a:r>
              <a:rPr sz="1800" spc="-25" dirty="0">
                <a:solidFill>
                  <a:srgbClr val="C00000"/>
                </a:solidFill>
                <a:latin typeface="Calibri"/>
                <a:cs typeface="Calibri"/>
              </a:rPr>
              <a:t> on </a:t>
            </a:r>
            <a:r>
              <a:rPr sz="1800" dirty="0">
                <a:solidFill>
                  <a:srgbClr val="C00000"/>
                </a:solidFill>
                <a:latin typeface="Calibri"/>
                <a:cs typeface="Calibri"/>
              </a:rPr>
              <a:t>these</a:t>
            </a:r>
            <a:r>
              <a:rPr sz="1800" spc="1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C00000"/>
                </a:solidFill>
                <a:latin typeface="Calibri"/>
                <a:cs typeface="Calibri"/>
              </a:rPr>
              <a:t>later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29" name="object 129"/>
          <p:cNvSpPr txBox="1">
            <a:spLocks noGrp="1"/>
          </p:cNvSpPr>
          <p:nvPr>
            <p:ph type="sldNum" sz="quarter" idx="7"/>
          </p:nvPr>
        </p:nvSpPr>
        <p:spPr>
          <a:xfrm>
            <a:off x="460057" y="6543833"/>
            <a:ext cx="280034" cy="2063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1450"/>
              </a:lnSpc>
            </a:pPr>
            <a:fld id="{81D60167-4931-47E6-BA6A-407CBD079E47}" type="slidenum">
              <a:rPr lang="en-US" altLang="ja-JP" spc="-50" smtClean="0"/>
              <a:pPr marL="38100">
                <a:lnSpc>
                  <a:spcPts val="1450"/>
                </a:lnSpc>
              </a:pPr>
              <a:t>28</a:t>
            </a:fld>
            <a:endParaRPr spc="-25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/>
              <a:t>Training</a:t>
            </a:r>
            <a:r>
              <a:rPr spc="-10" dirty="0"/>
              <a:t> </a:t>
            </a:r>
            <a:r>
              <a:rPr dirty="0"/>
              <a:t>an</a:t>
            </a:r>
            <a:r>
              <a:rPr spc="-55" dirty="0"/>
              <a:t> </a:t>
            </a:r>
            <a:r>
              <a:rPr dirty="0"/>
              <a:t>RNN</a:t>
            </a:r>
            <a:r>
              <a:rPr spc="-70" dirty="0"/>
              <a:t> </a:t>
            </a:r>
            <a:r>
              <a:rPr dirty="0"/>
              <a:t>Language</a:t>
            </a:r>
            <a:r>
              <a:rPr spc="50" dirty="0"/>
              <a:t> </a:t>
            </a:r>
            <a:r>
              <a:rPr spc="-10" dirty="0"/>
              <a:t>Model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85457" y="1080071"/>
            <a:ext cx="8306434" cy="2324100"/>
          </a:xfrm>
          <a:prstGeom prst="rect">
            <a:avLst/>
          </a:prstGeom>
        </p:spPr>
        <p:txBody>
          <a:bodyPr vert="horz" wrap="square" lIns="0" tIns="9398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740"/>
              </a:spcBef>
              <a:buClr>
                <a:srgbClr val="8B1515"/>
              </a:buClr>
              <a:buFont typeface="Times New Roman"/>
              <a:buChar char="•"/>
              <a:tabLst>
                <a:tab pos="355600" algn="l"/>
              </a:tabLst>
            </a:pPr>
            <a:r>
              <a:rPr sz="2150" dirty="0">
                <a:latin typeface="Calibri"/>
                <a:cs typeface="Calibri"/>
              </a:rPr>
              <a:t>Get</a:t>
            </a:r>
            <a:r>
              <a:rPr sz="2150" spc="85" dirty="0">
                <a:latin typeface="Calibri"/>
                <a:cs typeface="Calibri"/>
              </a:rPr>
              <a:t> </a:t>
            </a:r>
            <a:r>
              <a:rPr sz="2150" dirty="0">
                <a:latin typeface="Calibri"/>
                <a:cs typeface="Calibri"/>
              </a:rPr>
              <a:t>a</a:t>
            </a:r>
            <a:r>
              <a:rPr sz="2150" spc="30" dirty="0">
                <a:latin typeface="Calibri"/>
                <a:cs typeface="Calibri"/>
              </a:rPr>
              <a:t> </a:t>
            </a:r>
            <a:r>
              <a:rPr sz="2150" dirty="0">
                <a:solidFill>
                  <a:srgbClr val="FF2FED"/>
                </a:solidFill>
                <a:latin typeface="Calibri"/>
                <a:cs typeface="Calibri"/>
              </a:rPr>
              <a:t>big</a:t>
            </a:r>
            <a:r>
              <a:rPr sz="2150" spc="90" dirty="0">
                <a:solidFill>
                  <a:srgbClr val="FF2FED"/>
                </a:solidFill>
                <a:latin typeface="Calibri"/>
                <a:cs typeface="Calibri"/>
              </a:rPr>
              <a:t> </a:t>
            </a:r>
            <a:r>
              <a:rPr sz="2150" dirty="0">
                <a:solidFill>
                  <a:srgbClr val="FF2FED"/>
                </a:solidFill>
                <a:latin typeface="Calibri"/>
                <a:cs typeface="Calibri"/>
              </a:rPr>
              <a:t>corpus</a:t>
            </a:r>
            <a:r>
              <a:rPr sz="2150" spc="45" dirty="0">
                <a:solidFill>
                  <a:srgbClr val="FF2FED"/>
                </a:solidFill>
                <a:latin typeface="Calibri"/>
                <a:cs typeface="Calibri"/>
              </a:rPr>
              <a:t> </a:t>
            </a:r>
            <a:r>
              <a:rPr sz="2150" dirty="0">
                <a:solidFill>
                  <a:srgbClr val="FF2FED"/>
                </a:solidFill>
                <a:latin typeface="Calibri"/>
                <a:cs typeface="Calibri"/>
              </a:rPr>
              <a:t>of</a:t>
            </a:r>
            <a:r>
              <a:rPr sz="2150" spc="75" dirty="0">
                <a:solidFill>
                  <a:srgbClr val="FF2FED"/>
                </a:solidFill>
                <a:latin typeface="Calibri"/>
                <a:cs typeface="Calibri"/>
              </a:rPr>
              <a:t> </a:t>
            </a:r>
            <a:r>
              <a:rPr sz="2150" dirty="0">
                <a:solidFill>
                  <a:srgbClr val="FF2FED"/>
                </a:solidFill>
                <a:latin typeface="Calibri"/>
                <a:cs typeface="Calibri"/>
              </a:rPr>
              <a:t>text</a:t>
            </a:r>
            <a:r>
              <a:rPr sz="2150" spc="65" dirty="0">
                <a:solidFill>
                  <a:srgbClr val="FF2FED"/>
                </a:solidFill>
                <a:latin typeface="Calibri"/>
                <a:cs typeface="Calibri"/>
              </a:rPr>
              <a:t> </a:t>
            </a:r>
            <a:r>
              <a:rPr sz="2150" dirty="0">
                <a:latin typeface="Calibri"/>
                <a:cs typeface="Calibri"/>
              </a:rPr>
              <a:t>which</a:t>
            </a:r>
            <a:r>
              <a:rPr sz="2150" spc="50" dirty="0">
                <a:latin typeface="Calibri"/>
                <a:cs typeface="Calibri"/>
              </a:rPr>
              <a:t> </a:t>
            </a:r>
            <a:r>
              <a:rPr sz="2150" dirty="0">
                <a:latin typeface="Calibri"/>
                <a:cs typeface="Calibri"/>
              </a:rPr>
              <a:t>is</a:t>
            </a:r>
            <a:r>
              <a:rPr sz="2150" spc="45" dirty="0">
                <a:latin typeface="Calibri"/>
                <a:cs typeface="Calibri"/>
              </a:rPr>
              <a:t> </a:t>
            </a:r>
            <a:r>
              <a:rPr sz="2150" dirty="0">
                <a:latin typeface="Calibri"/>
                <a:cs typeface="Calibri"/>
              </a:rPr>
              <a:t>a</a:t>
            </a:r>
            <a:r>
              <a:rPr sz="2150" spc="75" dirty="0">
                <a:latin typeface="Calibri"/>
                <a:cs typeface="Calibri"/>
              </a:rPr>
              <a:t> </a:t>
            </a:r>
            <a:r>
              <a:rPr sz="2150" dirty="0">
                <a:latin typeface="Calibri"/>
                <a:cs typeface="Calibri"/>
              </a:rPr>
              <a:t>sequence</a:t>
            </a:r>
            <a:r>
              <a:rPr sz="2150" spc="40" dirty="0">
                <a:latin typeface="Calibri"/>
                <a:cs typeface="Calibri"/>
              </a:rPr>
              <a:t> </a:t>
            </a:r>
            <a:r>
              <a:rPr sz="2150" dirty="0">
                <a:latin typeface="Calibri"/>
                <a:cs typeface="Calibri"/>
              </a:rPr>
              <a:t>of</a:t>
            </a:r>
            <a:r>
              <a:rPr sz="2150" spc="75" dirty="0">
                <a:latin typeface="Calibri"/>
                <a:cs typeface="Calibri"/>
              </a:rPr>
              <a:t> </a:t>
            </a:r>
            <a:r>
              <a:rPr sz="2150" spc="-10" dirty="0">
                <a:latin typeface="Calibri"/>
                <a:cs typeface="Calibri"/>
              </a:rPr>
              <a:t>words</a:t>
            </a:r>
            <a:endParaRPr sz="215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650"/>
              </a:spcBef>
              <a:buClr>
                <a:srgbClr val="8B1515"/>
              </a:buClr>
              <a:buFont typeface="Times New Roman"/>
              <a:buChar char="•"/>
              <a:tabLst>
                <a:tab pos="355600" algn="l"/>
                <a:tab pos="6390005" algn="l"/>
              </a:tabLst>
            </a:pPr>
            <a:r>
              <a:rPr sz="2150" dirty="0">
                <a:latin typeface="Calibri"/>
                <a:cs typeface="Calibri"/>
              </a:rPr>
              <a:t>Feed</a:t>
            </a:r>
            <a:r>
              <a:rPr sz="2150" spc="80" dirty="0">
                <a:latin typeface="Calibri"/>
                <a:cs typeface="Calibri"/>
              </a:rPr>
              <a:t> </a:t>
            </a:r>
            <a:r>
              <a:rPr sz="2150" dirty="0">
                <a:latin typeface="Calibri"/>
                <a:cs typeface="Calibri"/>
              </a:rPr>
              <a:t>into</a:t>
            </a:r>
            <a:r>
              <a:rPr sz="2150" spc="80" dirty="0">
                <a:latin typeface="Calibri"/>
                <a:cs typeface="Calibri"/>
              </a:rPr>
              <a:t> </a:t>
            </a:r>
            <a:r>
              <a:rPr sz="2150" dirty="0">
                <a:latin typeface="Calibri"/>
                <a:cs typeface="Calibri"/>
              </a:rPr>
              <a:t>RNN-LM;</a:t>
            </a:r>
            <a:r>
              <a:rPr sz="2150" spc="125" dirty="0">
                <a:latin typeface="Calibri"/>
                <a:cs typeface="Calibri"/>
              </a:rPr>
              <a:t> </a:t>
            </a:r>
            <a:r>
              <a:rPr sz="2150" dirty="0">
                <a:latin typeface="Calibri"/>
                <a:cs typeface="Calibri"/>
              </a:rPr>
              <a:t>compute</a:t>
            </a:r>
            <a:r>
              <a:rPr sz="2150" spc="65" dirty="0">
                <a:latin typeface="Calibri"/>
                <a:cs typeface="Calibri"/>
              </a:rPr>
              <a:t> </a:t>
            </a:r>
            <a:r>
              <a:rPr sz="2150" dirty="0">
                <a:latin typeface="Calibri"/>
                <a:cs typeface="Calibri"/>
              </a:rPr>
              <a:t>output</a:t>
            </a:r>
            <a:r>
              <a:rPr sz="2150" spc="125" dirty="0">
                <a:latin typeface="Calibri"/>
                <a:cs typeface="Calibri"/>
              </a:rPr>
              <a:t> </a:t>
            </a:r>
            <a:r>
              <a:rPr sz="2150" spc="-10" dirty="0">
                <a:latin typeface="Calibri"/>
                <a:cs typeface="Calibri"/>
              </a:rPr>
              <a:t>distribution</a:t>
            </a:r>
            <a:r>
              <a:rPr sz="2150" dirty="0">
                <a:latin typeface="Calibri"/>
                <a:cs typeface="Calibri"/>
              </a:rPr>
              <a:t>	</a:t>
            </a:r>
            <a:r>
              <a:rPr sz="2150" dirty="0">
                <a:solidFill>
                  <a:srgbClr val="FF2FED"/>
                </a:solidFill>
                <a:latin typeface="Calibri"/>
                <a:cs typeface="Calibri"/>
              </a:rPr>
              <a:t>for</a:t>
            </a:r>
            <a:r>
              <a:rPr sz="2150" spc="35" dirty="0">
                <a:solidFill>
                  <a:srgbClr val="FF2FED"/>
                </a:solidFill>
                <a:latin typeface="Calibri"/>
                <a:cs typeface="Calibri"/>
              </a:rPr>
              <a:t> </a:t>
            </a:r>
            <a:r>
              <a:rPr sz="2150" i="1" dirty="0">
                <a:solidFill>
                  <a:srgbClr val="FF2FED"/>
                </a:solidFill>
                <a:latin typeface="Calibri"/>
                <a:cs typeface="Calibri"/>
              </a:rPr>
              <a:t>every</a:t>
            </a:r>
            <a:r>
              <a:rPr sz="2150" i="1" spc="95" dirty="0">
                <a:solidFill>
                  <a:srgbClr val="FF2FED"/>
                </a:solidFill>
                <a:latin typeface="Calibri"/>
                <a:cs typeface="Calibri"/>
              </a:rPr>
              <a:t> </a:t>
            </a:r>
            <a:r>
              <a:rPr sz="2150" i="1" dirty="0">
                <a:solidFill>
                  <a:srgbClr val="FF2FED"/>
                </a:solidFill>
                <a:latin typeface="Calibri"/>
                <a:cs typeface="Calibri"/>
              </a:rPr>
              <a:t>step</a:t>
            </a:r>
            <a:r>
              <a:rPr sz="2150" i="1" spc="90" dirty="0">
                <a:solidFill>
                  <a:srgbClr val="FF2FED"/>
                </a:solidFill>
                <a:latin typeface="Calibri"/>
                <a:cs typeface="Calibri"/>
              </a:rPr>
              <a:t> </a:t>
            </a:r>
            <a:r>
              <a:rPr sz="2150" i="1" spc="-25" dirty="0">
                <a:solidFill>
                  <a:srgbClr val="FF2FED"/>
                </a:solidFill>
                <a:latin typeface="Calibri"/>
                <a:cs typeface="Calibri"/>
              </a:rPr>
              <a:t>t</a:t>
            </a:r>
            <a:r>
              <a:rPr sz="2150" i="1" spc="-25" dirty="0">
                <a:latin typeface="Calibri"/>
                <a:cs typeface="Calibri"/>
              </a:rPr>
              <a:t>.</a:t>
            </a:r>
            <a:endParaRPr sz="2150">
              <a:latin typeface="Calibri"/>
              <a:cs typeface="Calibri"/>
            </a:endParaRPr>
          </a:p>
          <a:p>
            <a:pPr marL="699135" lvl="1" indent="-228600">
              <a:lnSpc>
                <a:spcPct val="100000"/>
              </a:lnSpc>
              <a:spcBef>
                <a:spcPts val="575"/>
              </a:spcBef>
              <a:buClr>
                <a:srgbClr val="007B92"/>
              </a:buClr>
              <a:buFont typeface="Times New Roman"/>
              <a:buChar char="•"/>
              <a:tabLst>
                <a:tab pos="699135" algn="l"/>
              </a:tabLst>
            </a:pPr>
            <a:r>
              <a:rPr sz="2150" dirty="0">
                <a:latin typeface="Calibri"/>
                <a:cs typeface="Calibri"/>
              </a:rPr>
              <a:t>i.e.,</a:t>
            </a:r>
            <a:r>
              <a:rPr sz="2150" spc="65" dirty="0">
                <a:latin typeface="Calibri"/>
                <a:cs typeface="Calibri"/>
              </a:rPr>
              <a:t> </a:t>
            </a:r>
            <a:r>
              <a:rPr sz="2150" dirty="0">
                <a:latin typeface="Calibri"/>
                <a:cs typeface="Calibri"/>
              </a:rPr>
              <a:t>predict</a:t>
            </a:r>
            <a:r>
              <a:rPr sz="2150" spc="40" dirty="0">
                <a:latin typeface="Calibri"/>
                <a:cs typeface="Calibri"/>
              </a:rPr>
              <a:t> </a:t>
            </a:r>
            <a:r>
              <a:rPr sz="2150" dirty="0">
                <a:latin typeface="Calibri"/>
                <a:cs typeface="Calibri"/>
              </a:rPr>
              <a:t>probability</a:t>
            </a:r>
            <a:r>
              <a:rPr sz="2150" spc="100" dirty="0">
                <a:latin typeface="Calibri"/>
                <a:cs typeface="Calibri"/>
              </a:rPr>
              <a:t> </a:t>
            </a:r>
            <a:r>
              <a:rPr sz="2150" dirty="0">
                <a:latin typeface="Calibri"/>
                <a:cs typeface="Calibri"/>
              </a:rPr>
              <a:t>dist</a:t>
            </a:r>
            <a:r>
              <a:rPr sz="2150" spc="50" dirty="0">
                <a:latin typeface="Calibri"/>
                <a:cs typeface="Calibri"/>
              </a:rPr>
              <a:t> </a:t>
            </a:r>
            <a:r>
              <a:rPr sz="2150" dirty="0">
                <a:latin typeface="Calibri"/>
                <a:cs typeface="Calibri"/>
              </a:rPr>
              <a:t>of</a:t>
            </a:r>
            <a:r>
              <a:rPr sz="2150" spc="50" dirty="0">
                <a:latin typeface="Calibri"/>
                <a:cs typeface="Calibri"/>
              </a:rPr>
              <a:t> </a:t>
            </a:r>
            <a:r>
              <a:rPr sz="2150" i="1" dirty="0">
                <a:latin typeface="Calibri"/>
                <a:cs typeface="Calibri"/>
              </a:rPr>
              <a:t>every</a:t>
            </a:r>
            <a:r>
              <a:rPr sz="2150" i="1" spc="105" dirty="0">
                <a:latin typeface="Calibri"/>
                <a:cs typeface="Calibri"/>
              </a:rPr>
              <a:t> </a:t>
            </a:r>
            <a:r>
              <a:rPr sz="2150" i="1" dirty="0">
                <a:latin typeface="Calibri"/>
                <a:cs typeface="Calibri"/>
              </a:rPr>
              <a:t>word</a:t>
            </a:r>
            <a:r>
              <a:rPr sz="2150" dirty="0">
                <a:latin typeface="Calibri"/>
                <a:cs typeface="Calibri"/>
              </a:rPr>
              <a:t>,</a:t>
            </a:r>
            <a:r>
              <a:rPr sz="2150" spc="75" dirty="0">
                <a:latin typeface="Calibri"/>
                <a:cs typeface="Calibri"/>
              </a:rPr>
              <a:t> </a:t>
            </a:r>
            <a:r>
              <a:rPr sz="2150" dirty="0">
                <a:latin typeface="Calibri"/>
                <a:cs typeface="Calibri"/>
              </a:rPr>
              <a:t>given</a:t>
            </a:r>
            <a:r>
              <a:rPr sz="2150" spc="75" dirty="0">
                <a:latin typeface="Calibri"/>
                <a:cs typeface="Calibri"/>
              </a:rPr>
              <a:t> </a:t>
            </a:r>
            <a:r>
              <a:rPr sz="2150" dirty="0">
                <a:latin typeface="Calibri"/>
                <a:cs typeface="Calibri"/>
              </a:rPr>
              <a:t>words</a:t>
            </a:r>
            <a:r>
              <a:rPr sz="2150" spc="150" dirty="0">
                <a:latin typeface="Calibri"/>
                <a:cs typeface="Calibri"/>
              </a:rPr>
              <a:t> </a:t>
            </a:r>
            <a:r>
              <a:rPr sz="2150" dirty="0">
                <a:latin typeface="Calibri"/>
                <a:cs typeface="Calibri"/>
              </a:rPr>
              <a:t>so</a:t>
            </a:r>
            <a:r>
              <a:rPr sz="2150" spc="75" dirty="0">
                <a:latin typeface="Calibri"/>
                <a:cs typeface="Calibri"/>
              </a:rPr>
              <a:t> </a:t>
            </a:r>
            <a:r>
              <a:rPr sz="2150" spc="-25" dirty="0">
                <a:latin typeface="Calibri"/>
                <a:cs typeface="Calibri"/>
              </a:rPr>
              <a:t>far</a:t>
            </a:r>
            <a:endParaRPr sz="215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450"/>
              </a:spcBef>
              <a:buClr>
                <a:srgbClr val="007B92"/>
              </a:buClr>
              <a:buFont typeface="Times New Roman"/>
              <a:buChar char="•"/>
            </a:pPr>
            <a:endParaRPr sz="2150">
              <a:latin typeface="Calibri"/>
              <a:cs typeface="Calibri"/>
            </a:endParaRPr>
          </a:p>
          <a:p>
            <a:pPr marL="355600" marR="5080" indent="-343535">
              <a:lnSpc>
                <a:spcPct val="104800"/>
              </a:lnSpc>
              <a:spcBef>
                <a:spcPts val="5"/>
              </a:spcBef>
              <a:buClr>
                <a:srgbClr val="8B1515"/>
              </a:buClr>
              <a:buFont typeface="Times New Roman"/>
              <a:buChar char="•"/>
              <a:tabLst>
                <a:tab pos="355600" algn="l"/>
                <a:tab pos="2186940" algn="l"/>
                <a:tab pos="5459095" algn="l"/>
                <a:tab pos="7529195" algn="l"/>
              </a:tabLst>
            </a:pPr>
            <a:r>
              <a:rPr sz="2150" dirty="0">
                <a:solidFill>
                  <a:srgbClr val="FF2FED"/>
                </a:solidFill>
                <a:latin typeface="Calibri"/>
                <a:cs typeface="Calibri"/>
              </a:rPr>
              <a:t>Loss</a:t>
            </a:r>
            <a:r>
              <a:rPr sz="2150" spc="150" dirty="0">
                <a:solidFill>
                  <a:srgbClr val="FF2FED"/>
                </a:solidFill>
                <a:latin typeface="Calibri"/>
                <a:cs typeface="Calibri"/>
              </a:rPr>
              <a:t> </a:t>
            </a:r>
            <a:r>
              <a:rPr sz="2150" dirty="0">
                <a:solidFill>
                  <a:srgbClr val="FF2FED"/>
                </a:solidFill>
                <a:latin typeface="Calibri"/>
                <a:cs typeface="Calibri"/>
              </a:rPr>
              <a:t>function</a:t>
            </a:r>
            <a:r>
              <a:rPr sz="2150" spc="45" dirty="0">
                <a:solidFill>
                  <a:srgbClr val="FF2FED"/>
                </a:solidFill>
                <a:latin typeface="Calibri"/>
                <a:cs typeface="Calibri"/>
              </a:rPr>
              <a:t> </a:t>
            </a:r>
            <a:r>
              <a:rPr sz="2150" dirty="0">
                <a:latin typeface="Calibri"/>
                <a:cs typeface="Calibri"/>
              </a:rPr>
              <a:t>on</a:t>
            </a:r>
            <a:r>
              <a:rPr sz="2150" spc="90" dirty="0">
                <a:latin typeface="Calibri"/>
                <a:cs typeface="Calibri"/>
              </a:rPr>
              <a:t> </a:t>
            </a:r>
            <a:r>
              <a:rPr sz="2150" dirty="0">
                <a:latin typeface="Calibri"/>
                <a:cs typeface="Calibri"/>
              </a:rPr>
              <a:t>step</a:t>
            </a:r>
            <a:r>
              <a:rPr sz="2150" spc="40" dirty="0">
                <a:latin typeface="Calibri"/>
                <a:cs typeface="Calibri"/>
              </a:rPr>
              <a:t> </a:t>
            </a:r>
            <a:r>
              <a:rPr sz="2150" i="1" dirty="0">
                <a:latin typeface="Calibri"/>
                <a:cs typeface="Calibri"/>
              </a:rPr>
              <a:t>t</a:t>
            </a:r>
            <a:r>
              <a:rPr sz="2150" i="1" spc="90" dirty="0">
                <a:latin typeface="Calibri"/>
                <a:cs typeface="Calibri"/>
              </a:rPr>
              <a:t> </a:t>
            </a:r>
            <a:r>
              <a:rPr sz="2150" dirty="0">
                <a:latin typeface="Calibri"/>
                <a:cs typeface="Calibri"/>
              </a:rPr>
              <a:t>is</a:t>
            </a:r>
            <a:r>
              <a:rPr sz="2150" spc="65" dirty="0">
                <a:latin typeface="Calibri"/>
                <a:cs typeface="Calibri"/>
              </a:rPr>
              <a:t> </a:t>
            </a:r>
            <a:r>
              <a:rPr sz="2150" dirty="0">
                <a:solidFill>
                  <a:srgbClr val="FF2FED"/>
                </a:solidFill>
                <a:latin typeface="Calibri"/>
                <a:cs typeface="Calibri"/>
              </a:rPr>
              <a:t>cross-entropy</a:t>
            </a:r>
            <a:r>
              <a:rPr sz="2150" spc="95" dirty="0">
                <a:solidFill>
                  <a:srgbClr val="FF2FED"/>
                </a:solidFill>
                <a:latin typeface="Calibri"/>
                <a:cs typeface="Calibri"/>
              </a:rPr>
              <a:t> </a:t>
            </a:r>
            <a:r>
              <a:rPr sz="2150" dirty="0">
                <a:latin typeface="Calibri"/>
                <a:cs typeface="Calibri"/>
              </a:rPr>
              <a:t>between</a:t>
            </a:r>
            <a:r>
              <a:rPr sz="2150" spc="80" dirty="0">
                <a:latin typeface="Calibri"/>
                <a:cs typeface="Calibri"/>
              </a:rPr>
              <a:t> </a:t>
            </a:r>
            <a:r>
              <a:rPr sz="2150" dirty="0">
                <a:latin typeface="Calibri"/>
                <a:cs typeface="Calibri"/>
              </a:rPr>
              <a:t>predicted</a:t>
            </a:r>
            <a:r>
              <a:rPr sz="2150" spc="85" dirty="0">
                <a:latin typeface="Calibri"/>
                <a:cs typeface="Calibri"/>
              </a:rPr>
              <a:t> </a:t>
            </a:r>
            <a:r>
              <a:rPr sz="2150" spc="-10" dirty="0">
                <a:latin typeface="Calibri"/>
                <a:cs typeface="Calibri"/>
              </a:rPr>
              <a:t>probability distribution</a:t>
            </a:r>
            <a:r>
              <a:rPr sz="2150" dirty="0">
                <a:latin typeface="Calibri"/>
                <a:cs typeface="Calibri"/>
              </a:rPr>
              <a:t>	,</a:t>
            </a:r>
            <a:r>
              <a:rPr sz="2150" spc="50" dirty="0">
                <a:latin typeface="Calibri"/>
                <a:cs typeface="Calibri"/>
              </a:rPr>
              <a:t> </a:t>
            </a:r>
            <a:r>
              <a:rPr sz="2150" dirty="0">
                <a:latin typeface="Calibri"/>
                <a:cs typeface="Calibri"/>
              </a:rPr>
              <a:t>and</a:t>
            </a:r>
            <a:r>
              <a:rPr sz="2150" spc="55" dirty="0">
                <a:latin typeface="Calibri"/>
                <a:cs typeface="Calibri"/>
              </a:rPr>
              <a:t> </a:t>
            </a:r>
            <a:r>
              <a:rPr sz="2150" dirty="0">
                <a:latin typeface="Calibri"/>
                <a:cs typeface="Calibri"/>
              </a:rPr>
              <a:t>the</a:t>
            </a:r>
            <a:r>
              <a:rPr sz="2150" spc="45" dirty="0">
                <a:latin typeface="Calibri"/>
                <a:cs typeface="Calibri"/>
              </a:rPr>
              <a:t> </a:t>
            </a:r>
            <a:r>
              <a:rPr sz="2150" dirty="0">
                <a:latin typeface="Calibri"/>
                <a:cs typeface="Calibri"/>
              </a:rPr>
              <a:t>true</a:t>
            </a:r>
            <a:r>
              <a:rPr sz="2150" spc="45" dirty="0">
                <a:latin typeface="Calibri"/>
                <a:cs typeface="Calibri"/>
              </a:rPr>
              <a:t> </a:t>
            </a:r>
            <a:r>
              <a:rPr sz="2150" dirty="0">
                <a:latin typeface="Calibri"/>
                <a:cs typeface="Calibri"/>
              </a:rPr>
              <a:t>next</a:t>
            </a:r>
            <a:r>
              <a:rPr sz="2150" spc="20" dirty="0">
                <a:latin typeface="Calibri"/>
                <a:cs typeface="Calibri"/>
              </a:rPr>
              <a:t> </a:t>
            </a:r>
            <a:r>
              <a:rPr sz="2150" spc="-20" dirty="0">
                <a:latin typeface="Calibri"/>
                <a:cs typeface="Calibri"/>
              </a:rPr>
              <a:t>word</a:t>
            </a:r>
            <a:r>
              <a:rPr sz="2150" dirty="0">
                <a:latin typeface="Calibri"/>
                <a:cs typeface="Calibri"/>
              </a:rPr>
              <a:t>	</a:t>
            </a:r>
            <a:r>
              <a:rPr sz="2150" spc="-10" dirty="0">
                <a:latin typeface="Calibri"/>
                <a:cs typeface="Calibri"/>
              </a:rPr>
              <a:t>(one-</a:t>
            </a:r>
            <a:r>
              <a:rPr sz="2150" dirty="0">
                <a:latin typeface="Calibri"/>
                <a:cs typeface="Calibri"/>
              </a:rPr>
              <a:t>hot</a:t>
            </a:r>
            <a:r>
              <a:rPr sz="2150" spc="55" dirty="0">
                <a:latin typeface="Calibri"/>
                <a:cs typeface="Calibri"/>
              </a:rPr>
              <a:t> </a:t>
            </a:r>
            <a:r>
              <a:rPr sz="2150" spc="-25" dirty="0">
                <a:latin typeface="Calibri"/>
                <a:cs typeface="Calibri"/>
              </a:rPr>
              <a:t>for</a:t>
            </a:r>
            <a:r>
              <a:rPr sz="2150" dirty="0">
                <a:latin typeface="Calibri"/>
                <a:cs typeface="Calibri"/>
              </a:rPr>
              <a:t>	</a:t>
            </a:r>
            <a:r>
              <a:rPr sz="2150" spc="-25" dirty="0">
                <a:latin typeface="Calibri"/>
                <a:cs typeface="Calibri"/>
              </a:rPr>
              <a:t>):</a:t>
            </a:r>
            <a:endParaRPr sz="215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85457" y="4514786"/>
            <a:ext cx="6391275" cy="3575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25"/>
              </a:spcBef>
              <a:buClr>
                <a:srgbClr val="8B1515"/>
              </a:buClr>
              <a:buFont typeface="Times New Roman"/>
              <a:buChar char="•"/>
              <a:tabLst>
                <a:tab pos="355600" algn="l"/>
              </a:tabLst>
            </a:pPr>
            <a:r>
              <a:rPr sz="2150" dirty="0">
                <a:latin typeface="Calibri"/>
                <a:cs typeface="Calibri"/>
              </a:rPr>
              <a:t>Average</a:t>
            </a:r>
            <a:r>
              <a:rPr sz="2150" spc="55" dirty="0">
                <a:latin typeface="Calibri"/>
                <a:cs typeface="Calibri"/>
              </a:rPr>
              <a:t> </a:t>
            </a:r>
            <a:r>
              <a:rPr sz="2150" dirty="0">
                <a:latin typeface="Calibri"/>
                <a:cs typeface="Calibri"/>
              </a:rPr>
              <a:t>this</a:t>
            </a:r>
            <a:r>
              <a:rPr sz="2150" spc="65" dirty="0">
                <a:latin typeface="Calibri"/>
                <a:cs typeface="Calibri"/>
              </a:rPr>
              <a:t> </a:t>
            </a:r>
            <a:r>
              <a:rPr sz="2150" dirty="0">
                <a:latin typeface="Calibri"/>
                <a:cs typeface="Calibri"/>
              </a:rPr>
              <a:t>to</a:t>
            </a:r>
            <a:r>
              <a:rPr sz="2150" spc="70" dirty="0">
                <a:latin typeface="Calibri"/>
                <a:cs typeface="Calibri"/>
              </a:rPr>
              <a:t> </a:t>
            </a:r>
            <a:r>
              <a:rPr sz="2150" dirty="0">
                <a:latin typeface="Calibri"/>
                <a:cs typeface="Calibri"/>
              </a:rPr>
              <a:t>get</a:t>
            </a:r>
            <a:r>
              <a:rPr sz="2150" spc="45" dirty="0">
                <a:latin typeface="Calibri"/>
                <a:cs typeface="Calibri"/>
              </a:rPr>
              <a:t> </a:t>
            </a:r>
            <a:r>
              <a:rPr sz="2150" dirty="0">
                <a:solidFill>
                  <a:srgbClr val="FF2FED"/>
                </a:solidFill>
                <a:latin typeface="Calibri"/>
                <a:cs typeface="Calibri"/>
              </a:rPr>
              <a:t>overall</a:t>
            </a:r>
            <a:r>
              <a:rPr sz="2150" spc="110" dirty="0">
                <a:solidFill>
                  <a:srgbClr val="FF2FED"/>
                </a:solidFill>
                <a:latin typeface="Calibri"/>
                <a:cs typeface="Calibri"/>
              </a:rPr>
              <a:t> </a:t>
            </a:r>
            <a:r>
              <a:rPr sz="2150" dirty="0">
                <a:solidFill>
                  <a:srgbClr val="FF2FED"/>
                </a:solidFill>
                <a:latin typeface="Calibri"/>
                <a:cs typeface="Calibri"/>
              </a:rPr>
              <a:t>loss</a:t>
            </a:r>
            <a:r>
              <a:rPr sz="2150" spc="114" dirty="0">
                <a:solidFill>
                  <a:srgbClr val="FF2FED"/>
                </a:solidFill>
                <a:latin typeface="Calibri"/>
                <a:cs typeface="Calibri"/>
              </a:rPr>
              <a:t> </a:t>
            </a:r>
            <a:r>
              <a:rPr sz="2150" dirty="0">
                <a:latin typeface="Calibri"/>
                <a:cs typeface="Calibri"/>
              </a:rPr>
              <a:t>for</a:t>
            </a:r>
            <a:r>
              <a:rPr sz="2150" spc="-5" dirty="0">
                <a:latin typeface="Calibri"/>
                <a:cs typeface="Calibri"/>
              </a:rPr>
              <a:t> </a:t>
            </a:r>
            <a:r>
              <a:rPr sz="2150" dirty="0">
                <a:latin typeface="Calibri"/>
                <a:cs typeface="Calibri"/>
              </a:rPr>
              <a:t>entire</a:t>
            </a:r>
            <a:r>
              <a:rPr sz="2150" spc="55" dirty="0">
                <a:latin typeface="Calibri"/>
                <a:cs typeface="Calibri"/>
              </a:rPr>
              <a:t> </a:t>
            </a:r>
            <a:r>
              <a:rPr sz="2150" dirty="0">
                <a:latin typeface="Calibri"/>
                <a:cs typeface="Calibri"/>
              </a:rPr>
              <a:t>training</a:t>
            </a:r>
            <a:r>
              <a:rPr sz="2150" spc="110" dirty="0">
                <a:latin typeface="Calibri"/>
                <a:cs typeface="Calibri"/>
              </a:rPr>
              <a:t> </a:t>
            </a:r>
            <a:r>
              <a:rPr sz="2150" spc="-20" dirty="0">
                <a:latin typeface="Calibri"/>
                <a:cs typeface="Calibri"/>
              </a:rPr>
              <a:t>set:</a:t>
            </a:r>
            <a:endParaRPr sz="215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54615" y="5056920"/>
            <a:ext cx="4274453" cy="709118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379261" y="1563191"/>
            <a:ext cx="395244" cy="30840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960034" y="1238376"/>
            <a:ext cx="1356803" cy="25905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542294" y="3698191"/>
            <a:ext cx="6297913" cy="563286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200275" y="3056724"/>
            <a:ext cx="466725" cy="361861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476875" y="3056724"/>
            <a:ext cx="457200" cy="361861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362825" y="3056724"/>
            <a:ext cx="666750" cy="361861"/>
          </a:xfrm>
          <a:prstGeom prst="rect">
            <a:avLst/>
          </a:prstGeom>
        </p:spPr>
      </p:pic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xfrm>
            <a:off x="460057" y="6543833"/>
            <a:ext cx="280034" cy="2063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1450"/>
              </a:lnSpc>
            </a:pPr>
            <a:fld id="{81D60167-4931-47E6-BA6A-407CBD079E47}" type="slidenum">
              <a:rPr lang="en-US" altLang="ja-JP" spc="-50" smtClean="0"/>
              <a:pPr marL="38100">
                <a:lnSpc>
                  <a:spcPts val="1450"/>
                </a:lnSpc>
              </a:pPr>
              <a:t>29</a:t>
            </a:fld>
            <a:endParaRPr spc="-25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A534CC6-C128-6528-00C9-664107136A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/>
              <a:t>Recap: Language Model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0FBB9AA-A1CA-B61E-564F-82C0586FEC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>
                <a:ea typeface="MS PGothic" panose="020B0600070205080204" pitchFamily="50" charset="-128"/>
              </a:rPr>
              <a:t>Model to assign scores to sentences</a:t>
            </a:r>
          </a:p>
          <a:p>
            <a:endParaRPr lang="en-US" altLang="ja-JP" dirty="0">
              <a:ea typeface="MS PGothic" panose="020B0600070205080204" pitchFamily="50" charset="-128"/>
            </a:endParaRPr>
          </a:p>
          <a:p>
            <a:r>
              <a:rPr lang="en-US" altLang="ja-JP" dirty="0">
                <a:ea typeface="MS PGothic" panose="020B0600070205080204" pitchFamily="50" charset="-128"/>
              </a:rPr>
              <a:t>Related: the task of predicting the next word</a:t>
            </a:r>
          </a:p>
          <a:p>
            <a:endParaRPr lang="en-US" altLang="ja-JP" dirty="0">
              <a:ea typeface="MS PGothic" panose="020B0600070205080204" pitchFamily="50" charset="-128"/>
            </a:endParaRPr>
          </a:p>
          <a:p>
            <a:pPr lvl="1"/>
            <a:r>
              <a:rPr lang="en-US" altLang="ja-JP" dirty="0">
                <a:ea typeface="MS PGothic" panose="020B0600070205080204" pitchFamily="50" charset="-128"/>
              </a:rPr>
              <a:t>Sentence: </a:t>
            </a:r>
            <a:r>
              <a:rPr lang="en-US" altLang="ja-JP" i="1" dirty="0">
                <a:latin typeface="Times" pitchFamily="18" charset="0"/>
                <a:ea typeface="MS PGothic" panose="020B0600070205080204" pitchFamily="50" charset="-128"/>
              </a:rPr>
              <a:t>w</a:t>
            </a:r>
            <a:r>
              <a:rPr lang="en-US" altLang="ja-JP" i="1" baseline="-25000" dirty="0">
                <a:latin typeface="Times" pitchFamily="18" charset="0"/>
                <a:ea typeface="MS PGothic" panose="020B0600070205080204" pitchFamily="50" charset="-128"/>
              </a:rPr>
              <a:t>1</a:t>
            </a:r>
            <a:r>
              <a:rPr lang="en-US" altLang="ja-JP" i="1" dirty="0">
                <a:latin typeface="Times" pitchFamily="18" charset="0"/>
                <a:ea typeface="MS PGothic" panose="020B0600070205080204" pitchFamily="50" charset="-128"/>
              </a:rPr>
              <a:t>, w</a:t>
            </a:r>
            <a:r>
              <a:rPr lang="en-US" altLang="ja-JP" i="1" baseline="-25000" dirty="0">
                <a:latin typeface="Times" pitchFamily="18" charset="0"/>
                <a:ea typeface="MS PGothic" panose="020B0600070205080204" pitchFamily="50" charset="-128"/>
              </a:rPr>
              <a:t>2</a:t>
            </a:r>
            <a:r>
              <a:rPr lang="en-US" altLang="ja-JP" i="1" dirty="0">
                <a:latin typeface="Times" pitchFamily="18" charset="0"/>
                <a:ea typeface="MS PGothic" panose="020B0600070205080204" pitchFamily="50" charset="-128"/>
              </a:rPr>
              <a:t>, … </a:t>
            </a:r>
            <a:r>
              <a:rPr lang="en-US" altLang="ja-JP" i="1" dirty="0" err="1">
                <a:latin typeface="Times" pitchFamily="18" charset="0"/>
                <a:ea typeface="MS PGothic" panose="020B0600070205080204" pitchFamily="50" charset="-128"/>
              </a:rPr>
              <a:t>w</a:t>
            </a:r>
            <a:r>
              <a:rPr lang="en-US" altLang="ja-JP" i="1" baseline="-25000" dirty="0" err="1">
                <a:latin typeface="Times" pitchFamily="18" charset="0"/>
                <a:ea typeface="MS PGothic" panose="020B0600070205080204" pitchFamily="50" charset="-128"/>
              </a:rPr>
              <a:t>n</a:t>
            </a:r>
            <a:endParaRPr lang="en-US" altLang="ja-JP" i="1" baseline="-25000" dirty="0">
              <a:latin typeface="Times" pitchFamily="18" charset="0"/>
              <a:ea typeface="MS PGothic" panose="020B0600070205080204" pitchFamily="50" charset="-128"/>
            </a:endParaRPr>
          </a:p>
          <a:p>
            <a:pPr lvl="1"/>
            <a:r>
              <a:rPr lang="en-US" altLang="ja-JP" dirty="0">
                <a:ea typeface="MS PGothic" panose="020B0600070205080204" pitchFamily="50" charset="-128"/>
              </a:rPr>
              <a:t>Break sentence probability down with chain rule (no loss of generality)</a:t>
            </a:r>
          </a:p>
          <a:p>
            <a:endParaRPr lang="en-US" altLang="ja-JP" dirty="0">
              <a:ea typeface="MS PGothic" panose="020B0600070205080204" pitchFamily="50" charset="-128"/>
            </a:endParaRPr>
          </a:p>
          <a:p>
            <a:endParaRPr kumimoji="1" lang="ja-JP" altLang="en-US" dirty="0"/>
          </a:p>
        </p:txBody>
      </p:sp>
      <p:graphicFrame>
        <p:nvGraphicFramePr>
          <p:cNvPr id="4" name="Object 7">
            <a:extLst>
              <a:ext uri="{FF2B5EF4-FFF2-40B4-BE49-F238E27FC236}">
                <a16:creationId xmlns:a16="http://schemas.microsoft.com/office/drawing/2014/main" id="{3E9C5D3E-0086-202E-169E-6053E484DA5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790902" y="2340033"/>
          <a:ext cx="2438400" cy="547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015920" imgH="228600" progId="Equation.3">
                  <p:embed/>
                </p:oleObj>
              </mc:Choice>
              <mc:Fallback>
                <p:oleObj name="Equation" r:id="rId2" imgW="1015920" imgH="228600" progId="Equation.3">
                  <p:embed/>
                  <p:pic>
                    <p:nvPicPr>
                      <p:cNvPr id="4" name="Object 7">
                        <a:extLst>
                          <a:ext uri="{FF2B5EF4-FFF2-40B4-BE49-F238E27FC236}">
                            <a16:creationId xmlns:a16="http://schemas.microsoft.com/office/drawing/2014/main" id="{3E9C5D3E-0086-202E-169E-6053E484DA5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90902" y="2340033"/>
                        <a:ext cx="2438400" cy="547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7">
            <a:extLst>
              <a:ext uri="{FF2B5EF4-FFF2-40B4-BE49-F238E27FC236}">
                <a16:creationId xmlns:a16="http://schemas.microsoft.com/office/drawing/2014/main" id="{27246D7A-2BE2-628D-CD35-BF9FC5AA6FD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72281117"/>
              </p:ext>
            </p:extLst>
          </p:nvPr>
        </p:nvGraphicFramePr>
        <p:xfrm>
          <a:off x="4633108" y="3296743"/>
          <a:ext cx="2667000" cy="514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054080" imgH="203040" progId="Equation.3">
                  <p:embed/>
                </p:oleObj>
              </mc:Choice>
              <mc:Fallback>
                <p:oleObj name="Equation" r:id="rId4" imgW="1054080" imgH="203040" progId="Equation.3">
                  <p:embed/>
                  <p:pic>
                    <p:nvPicPr>
                      <p:cNvPr id="5" name="Object 7">
                        <a:extLst>
                          <a:ext uri="{FF2B5EF4-FFF2-40B4-BE49-F238E27FC236}">
                            <a16:creationId xmlns:a16="http://schemas.microsoft.com/office/drawing/2014/main" id="{27246D7A-2BE2-628D-CD35-BF9FC5AA6FD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33108" y="3296743"/>
                        <a:ext cx="2667000" cy="514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4">
            <a:extLst>
              <a:ext uri="{FF2B5EF4-FFF2-40B4-BE49-F238E27FC236}">
                <a16:creationId xmlns:a16="http://schemas.microsoft.com/office/drawing/2014/main" id="{0059FB84-DC43-8A67-CD85-981AD1EFD2C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46008770"/>
              </p:ext>
            </p:extLst>
          </p:nvPr>
        </p:nvGraphicFramePr>
        <p:xfrm>
          <a:off x="3695700" y="4703822"/>
          <a:ext cx="4800600" cy="665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数式" r:id="rId6" imgW="2476440" imgH="342720" progId="Equation.3">
                  <p:embed/>
                </p:oleObj>
              </mc:Choice>
              <mc:Fallback>
                <p:oleObj name="数式" r:id="rId6" imgW="2476440" imgH="342720" progId="Equation.3">
                  <p:embed/>
                  <p:pic>
                    <p:nvPicPr>
                      <p:cNvPr id="6" name="Object 4">
                        <a:extLst>
                          <a:ext uri="{FF2B5EF4-FFF2-40B4-BE49-F238E27FC236}">
                            <a16:creationId xmlns:a16="http://schemas.microsoft.com/office/drawing/2014/main" id="{0059FB84-DC43-8A67-CD85-981AD1EFD2C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95700" y="4703822"/>
                        <a:ext cx="4800600" cy="665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516411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435100">
              <a:lnSpc>
                <a:spcPct val="100000"/>
              </a:lnSpc>
              <a:spcBef>
                <a:spcPts val="130"/>
              </a:spcBef>
            </a:pPr>
            <a:r>
              <a:rPr dirty="0"/>
              <a:t>Training</a:t>
            </a:r>
            <a:r>
              <a:rPr spc="-20" dirty="0"/>
              <a:t> </a:t>
            </a:r>
            <a:r>
              <a:rPr dirty="0"/>
              <a:t>an</a:t>
            </a:r>
            <a:r>
              <a:rPr spc="-55" dirty="0"/>
              <a:t> </a:t>
            </a:r>
            <a:r>
              <a:rPr dirty="0"/>
              <a:t>RNN</a:t>
            </a:r>
            <a:r>
              <a:rPr spc="-75" dirty="0"/>
              <a:t> </a:t>
            </a:r>
            <a:r>
              <a:rPr dirty="0"/>
              <a:t>Language</a:t>
            </a:r>
            <a:r>
              <a:rPr spc="45" dirty="0"/>
              <a:t> </a:t>
            </a:r>
            <a:r>
              <a:rPr spc="-10" dirty="0"/>
              <a:t>Model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56726" y="6361041"/>
            <a:ext cx="376147" cy="21221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054663" y="6373285"/>
            <a:ext cx="386602" cy="216301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990326" y="6373285"/>
            <a:ext cx="380281" cy="216301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898231" y="6373285"/>
            <a:ext cx="383381" cy="216301"/>
          </a:xfrm>
          <a:prstGeom prst="rect">
            <a:avLst/>
          </a:prstGeom>
        </p:spPr>
      </p:pic>
      <p:grpSp>
        <p:nvGrpSpPr>
          <p:cNvPr id="7" name="object 7"/>
          <p:cNvGrpSpPr/>
          <p:nvPr/>
        </p:nvGrpSpPr>
        <p:grpSpPr>
          <a:xfrm>
            <a:off x="2538244" y="2580513"/>
            <a:ext cx="5591175" cy="3485515"/>
            <a:chOff x="2538244" y="2580513"/>
            <a:chExt cx="5591175" cy="3485515"/>
          </a:xfrm>
        </p:grpSpPr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549140" y="4969572"/>
              <a:ext cx="326072" cy="20501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618521" y="4969572"/>
              <a:ext cx="327741" cy="20501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695209" y="4969572"/>
              <a:ext cx="326832" cy="205019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952872" y="4713602"/>
              <a:ext cx="161930" cy="152405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952872" y="4923152"/>
              <a:ext cx="161930" cy="152405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952872" y="5123050"/>
              <a:ext cx="161930" cy="16193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952872" y="5332600"/>
              <a:ext cx="161930" cy="161930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3848100" y="4627880"/>
              <a:ext cx="361950" cy="962025"/>
            </a:xfrm>
            <a:custGeom>
              <a:avLst/>
              <a:gdLst/>
              <a:ahLst/>
              <a:cxnLst/>
              <a:rect l="l" t="t" r="r" b="b"/>
              <a:pathLst>
                <a:path w="361950" h="962025">
                  <a:moveTo>
                    <a:pt x="301625" y="0"/>
                  </a:moveTo>
                  <a:lnTo>
                    <a:pt x="325088" y="4746"/>
                  </a:lnTo>
                  <a:lnTo>
                    <a:pt x="344265" y="17684"/>
                  </a:lnTo>
                  <a:lnTo>
                    <a:pt x="357203" y="36861"/>
                  </a:lnTo>
                  <a:lnTo>
                    <a:pt x="361950" y="60325"/>
                  </a:lnTo>
                  <a:lnTo>
                    <a:pt x="361950" y="901573"/>
                  </a:lnTo>
                  <a:lnTo>
                    <a:pt x="357203" y="925026"/>
                  </a:lnTo>
                  <a:lnTo>
                    <a:pt x="344265" y="944181"/>
                  </a:lnTo>
                  <a:lnTo>
                    <a:pt x="325088" y="957097"/>
                  </a:lnTo>
                  <a:lnTo>
                    <a:pt x="301625" y="961834"/>
                  </a:lnTo>
                  <a:lnTo>
                    <a:pt x="60325" y="961834"/>
                  </a:lnTo>
                  <a:lnTo>
                    <a:pt x="36861" y="957097"/>
                  </a:lnTo>
                  <a:lnTo>
                    <a:pt x="17684" y="944181"/>
                  </a:lnTo>
                  <a:lnTo>
                    <a:pt x="4746" y="925026"/>
                  </a:lnTo>
                  <a:lnTo>
                    <a:pt x="0" y="901573"/>
                  </a:lnTo>
                  <a:lnTo>
                    <a:pt x="0" y="60325"/>
                  </a:lnTo>
                  <a:lnTo>
                    <a:pt x="4746" y="36861"/>
                  </a:lnTo>
                  <a:lnTo>
                    <a:pt x="17684" y="17684"/>
                  </a:lnTo>
                  <a:lnTo>
                    <a:pt x="36861" y="4746"/>
                  </a:lnTo>
                  <a:lnTo>
                    <a:pt x="60325" y="0"/>
                  </a:lnTo>
                  <a:lnTo>
                    <a:pt x="301625" y="0"/>
                  </a:lnTo>
                  <a:close/>
                </a:path>
              </a:pathLst>
            </a:custGeom>
            <a:ln w="19055">
              <a:solidFill>
                <a:srgbClr val="6000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975354" y="5589676"/>
              <a:ext cx="111125" cy="438784"/>
            </a:xfrm>
            <a:custGeom>
              <a:avLst/>
              <a:gdLst/>
              <a:ahLst/>
              <a:cxnLst/>
              <a:rect l="l" t="t" r="r" b="b"/>
              <a:pathLst>
                <a:path w="111125" h="438785">
                  <a:moveTo>
                    <a:pt x="54349" y="37828"/>
                  </a:moveTo>
                  <a:lnTo>
                    <a:pt x="45172" y="54181"/>
                  </a:lnTo>
                  <a:lnTo>
                    <a:pt x="51683" y="437946"/>
                  </a:lnTo>
                  <a:lnTo>
                    <a:pt x="51688" y="438264"/>
                  </a:lnTo>
                  <a:lnTo>
                    <a:pt x="70738" y="437946"/>
                  </a:lnTo>
                  <a:lnTo>
                    <a:pt x="64228" y="54181"/>
                  </a:lnTo>
                  <a:lnTo>
                    <a:pt x="54349" y="37828"/>
                  </a:lnTo>
                  <a:close/>
                </a:path>
                <a:path w="111125" h="438785">
                  <a:moveTo>
                    <a:pt x="53721" y="0"/>
                  </a:moveTo>
                  <a:lnTo>
                    <a:pt x="2540" y="91185"/>
                  </a:lnTo>
                  <a:lnTo>
                    <a:pt x="0" y="95770"/>
                  </a:lnTo>
                  <a:lnTo>
                    <a:pt x="1650" y="101574"/>
                  </a:lnTo>
                  <a:lnTo>
                    <a:pt x="10795" y="106730"/>
                  </a:lnTo>
                  <a:lnTo>
                    <a:pt x="16229" y="105206"/>
                  </a:lnTo>
                  <a:lnTo>
                    <a:pt x="16573" y="105206"/>
                  </a:lnTo>
                  <a:lnTo>
                    <a:pt x="19176" y="100507"/>
                  </a:lnTo>
                  <a:lnTo>
                    <a:pt x="45172" y="54181"/>
                  </a:lnTo>
                  <a:lnTo>
                    <a:pt x="44658" y="23837"/>
                  </a:lnTo>
                  <a:lnTo>
                    <a:pt x="44576" y="19062"/>
                  </a:lnTo>
                  <a:lnTo>
                    <a:pt x="63626" y="18732"/>
                  </a:lnTo>
                  <a:lnTo>
                    <a:pt x="65084" y="18732"/>
                  </a:lnTo>
                  <a:lnTo>
                    <a:pt x="53721" y="0"/>
                  </a:lnTo>
                  <a:close/>
                </a:path>
                <a:path w="111125" h="438785">
                  <a:moveTo>
                    <a:pt x="65084" y="18732"/>
                  </a:moveTo>
                  <a:lnTo>
                    <a:pt x="63626" y="18732"/>
                  </a:lnTo>
                  <a:lnTo>
                    <a:pt x="63950" y="37828"/>
                  </a:lnTo>
                  <a:lnTo>
                    <a:pt x="64288" y="54181"/>
                  </a:lnTo>
                  <a:lnTo>
                    <a:pt x="91694" y="99275"/>
                  </a:lnTo>
                  <a:lnTo>
                    <a:pt x="94361" y="103771"/>
                  </a:lnTo>
                  <a:lnTo>
                    <a:pt x="100203" y="105206"/>
                  </a:lnTo>
                  <a:lnTo>
                    <a:pt x="104775" y="102476"/>
                  </a:lnTo>
                  <a:lnTo>
                    <a:pt x="109220" y="99745"/>
                  </a:lnTo>
                  <a:lnTo>
                    <a:pt x="110617" y="93891"/>
                  </a:lnTo>
                  <a:lnTo>
                    <a:pt x="107950" y="89395"/>
                  </a:lnTo>
                  <a:lnTo>
                    <a:pt x="65084" y="18732"/>
                  </a:lnTo>
                  <a:close/>
                </a:path>
                <a:path w="111125" h="438785">
                  <a:moveTo>
                    <a:pt x="63626" y="18732"/>
                  </a:moveTo>
                  <a:lnTo>
                    <a:pt x="44576" y="19062"/>
                  </a:lnTo>
                  <a:lnTo>
                    <a:pt x="45172" y="54181"/>
                  </a:lnTo>
                  <a:lnTo>
                    <a:pt x="54349" y="37828"/>
                  </a:lnTo>
                  <a:lnTo>
                    <a:pt x="45847" y="23837"/>
                  </a:lnTo>
                  <a:lnTo>
                    <a:pt x="62357" y="23558"/>
                  </a:lnTo>
                  <a:lnTo>
                    <a:pt x="63708" y="23558"/>
                  </a:lnTo>
                  <a:lnTo>
                    <a:pt x="63626" y="18732"/>
                  </a:lnTo>
                  <a:close/>
                </a:path>
                <a:path w="111125" h="438785">
                  <a:moveTo>
                    <a:pt x="63708" y="23558"/>
                  </a:moveTo>
                  <a:lnTo>
                    <a:pt x="62357" y="23558"/>
                  </a:lnTo>
                  <a:lnTo>
                    <a:pt x="54349" y="37828"/>
                  </a:lnTo>
                  <a:lnTo>
                    <a:pt x="64288" y="54181"/>
                  </a:lnTo>
                  <a:lnTo>
                    <a:pt x="63950" y="37828"/>
                  </a:lnTo>
                  <a:lnTo>
                    <a:pt x="63713" y="23837"/>
                  </a:lnTo>
                  <a:lnTo>
                    <a:pt x="63708" y="23558"/>
                  </a:lnTo>
                  <a:close/>
                </a:path>
                <a:path w="111125" h="438785">
                  <a:moveTo>
                    <a:pt x="62357" y="23558"/>
                  </a:moveTo>
                  <a:lnTo>
                    <a:pt x="45847" y="23837"/>
                  </a:lnTo>
                  <a:lnTo>
                    <a:pt x="54349" y="37828"/>
                  </a:lnTo>
                  <a:lnTo>
                    <a:pt x="62357" y="23558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067175" y="5732564"/>
              <a:ext cx="238125" cy="276148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153272" y="4742177"/>
              <a:ext cx="171455" cy="161930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153272" y="4951727"/>
              <a:ext cx="171455" cy="152405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153272" y="5161150"/>
              <a:ext cx="171455" cy="152405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153272" y="5361175"/>
              <a:ext cx="171455" cy="161930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7048500" y="4665980"/>
              <a:ext cx="361950" cy="952500"/>
            </a:xfrm>
            <a:custGeom>
              <a:avLst/>
              <a:gdLst/>
              <a:ahLst/>
              <a:cxnLst/>
              <a:rect l="l" t="t" r="r" b="b"/>
              <a:pathLst>
                <a:path w="361950" h="952500">
                  <a:moveTo>
                    <a:pt x="301625" y="0"/>
                  </a:moveTo>
                  <a:lnTo>
                    <a:pt x="325088" y="4746"/>
                  </a:lnTo>
                  <a:lnTo>
                    <a:pt x="344265" y="17684"/>
                  </a:lnTo>
                  <a:lnTo>
                    <a:pt x="357203" y="36861"/>
                  </a:lnTo>
                  <a:lnTo>
                    <a:pt x="361950" y="60325"/>
                  </a:lnTo>
                  <a:lnTo>
                    <a:pt x="361950" y="892048"/>
                  </a:lnTo>
                  <a:lnTo>
                    <a:pt x="357203" y="915495"/>
                  </a:lnTo>
                  <a:lnTo>
                    <a:pt x="344265" y="934651"/>
                  </a:lnTo>
                  <a:lnTo>
                    <a:pt x="325088" y="947571"/>
                  </a:lnTo>
                  <a:lnTo>
                    <a:pt x="301625" y="952309"/>
                  </a:lnTo>
                  <a:lnTo>
                    <a:pt x="60325" y="952309"/>
                  </a:lnTo>
                  <a:lnTo>
                    <a:pt x="36861" y="947571"/>
                  </a:lnTo>
                  <a:lnTo>
                    <a:pt x="17684" y="934651"/>
                  </a:lnTo>
                  <a:lnTo>
                    <a:pt x="4746" y="915495"/>
                  </a:lnTo>
                  <a:lnTo>
                    <a:pt x="0" y="892048"/>
                  </a:lnTo>
                  <a:lnTo>
                    <a:pt x="0" y="60325"/>
                  </a:lnTo>
                  <a:lnTo>
                    <a:pt x="4746" y="36861"/>
                  </a:lnTo>
                  <a:lnTo>
                    <a:pt x="17684" y="17684"/>
                  </a:lnTo>
                  <a:lnTo>
                    <a:pt x="36861" y="4746"/>
                  </a:lnTo>
                  <a:lnTo>
                    <a:pt x="60325" y="0"/>
                  </a:lnTo>
                  <a:lnTo>
                    <a:pt x="301625" y="0"/>
                  </a:lnTo>
                  <a:close/>
                </a:path>
              </a:pathLst>
            </a:custGeom>
            <a:ln w="19055">
              <a:solidFill>
                <a:srgbClr val="6000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7174102" y="5618238"/>
              <a:ext cx="111125" cy="438150"/>
            </a:xfrm>
            <a:custGeom>
              <a:avLst/>
              <a:gdLst/>
              <a:ahLst/>
              <a:cxnLst/>
              <a:rect l="l" t="t" r="r" b="b"/>
              <a:pathLst>
                <a:path w="111125" h="438150">
                  <a:moveTo>
                    <a:pt x="55372" y="37857"/>
                  </a:moveTo>
                  <a:lnTo>
                    <a:pt x="45847" y="54181"/>
                  </a:lnTo>
                  <a:lnTo>
                    <a:pt x="45847" y="438111"/>
                  </a:lnTo>
                  <a:lnTo>
                    <a:pt x="64897" y="438111"/>
                  </a:lnTo>
                  <a:lnTo>
                    <a:pt x="64897" y="54181"/>
                  </a:lnTo>
                  <a:lnTo>
                    <a:pt x="55372" y="37857"/>
                  </a:lnTo>
                  <a:close/>
                </a:path>
                <a:path w="111125" h="438150">
                  <a:moveTo>
                    <a:pt x="55372" y="0"/>
                  </a:moveTo>
                  <a:lnTo>
                    <a:pt x="0" y="94856"/>
                  </a:lnTo>
                  <a:lnTo>
                    <a:pt x="1524" y="100685"/>
                  </a:lnTo>
                  <a:lnTo>
                    <a:pt x="10668" y="105981"/>
                  </a:lnTo>
                  <a:lnTo>
                    <a:pt x="16510" y="104457"/>
                  </a:lnTo>
                  <a:lnTo>
                    <a:pt x="45847" y="54181"/>
                  </a:lnTo>
                  <a:lnTo>
                    <a:pt x="45847" y="18910"/>
                  </a:lnTo>
                  <a:lnTo>
                    <a:pt x="66408" y="18910"/>
                  </a:lnTo>
                  <a:lnTo>
                    <a:pt x="55372" y="0"/>
                  </a:lnTo>
                  <a:close/>
                </a:path>
                <a:path w="111125" h="438150">
                  <a:moveTo>
                    <a:pt x="66408" y="18910"/>
                  </a:moveTo>
                  <a:lnTo>
                    <a:pt x="64897" y="18910"/>
                  </a:lnTo>
                  <a:lnTo>
                    <a:pt x="64897" y="54181"/>
                  </a:lnTo>
                  <a:lnTo>
                    <a:pt x="94233" y="104457"/>
                  </a:lnTo>
                  <a:lnTo>
                    <a:pt x="100075" y="105981"/>
                  </a:lnTo>
                  <a:lnTo>
                    <a:pt x="109220" y="100685"/>
                  </a:lnTo>
                  <a:lnTo>
                    <a:pt x="110744" y="94856"/>
                  </a:lnTo>
                  <a:lnTo>
                    <a:pt x="66408" y="18910"/>
                  </a:lnTo>
                  <a:close/>
                </a:path>
                <a:path w="111125" h="438150">
                  <a:moveTo>
                    <a:pt x="64897" y="18910"/>
                  </a:moveTo>
                  <a:lnTo>
                    <a:pt x="45847" y="18910"/>
                  </a:lnTo>
                  <a:lnTo>
                    <a:pt x="45847" y="54181"/>
                  </a:lnTo>
                  <a:lnTo>
                    <a:pt x="55372" y="37857"/>
                  </a:lnTo>
                  <a:lnTo>
                    <a:pt x="47117" y="23710"/>
                  </a:lnTo>
                  <a:lnTo>
                    <a:pt x="64897" y="23710"/>
                  </a:lnTo>
                  <a:lnTo>
                    <a:pt x="64897" y="18910"/>
                  </a:lnTo>
                  <a:close/>
                </a:path>
                <a:path w="111125" h="438150">
                  <a:moveTo>
                    <a:pt x="64897" y="23710"/>
                  </a:moveTo>
                  <a:lnTo>
                    <a:pt x="63626" y="23710"/>
                  </a:lnTo>
                  <a:lnTo>
                    <a:pt x="55372" y="37857"/>
                  </a:lnTo>
                  <a:lnTo>
                    <a:pt x="64897" y="54181"/>
                  </a:lnTo>
                  <a:lnTo>
                    <a:pt x="64897" y="23710"/>
                  </a:lnTo>
                  <a:close/>
                </a:path>
                <a:path w="111125" h="438150">
                  <a:moveTo>
                    <a:pt x="63626" y="23710"/>
                  </a:moveTo>
                  <a:lnTo>
                    <a:pt x="47117" y="23710"/>
                  </a:lnTo>
                  <a:lnTo>
                    <a:pt x="55372" y="37857"/>
                  </a:lnTo>
                  <a:lnTo>
                    <a:pt x="63626" y="2371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258050" y="5732564"/>
              <a:ext cx="238125" cy="276148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076947" y="4751702"/>
              <a:ext cx="161930" cy="161930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076947" y="4961252"/>
              <a:ext cx="161930" cy="152405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076947" y="5170675"/>
              <a:ext cx="161930" cy="152405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076947" y="5370700"/>
              <a:ext cx="161930" cy="161930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5972175" y="4665980"/>
              <a:ext cx="361950" cy="962025"/>
            </a:xfrm>
            <a:custGeom>
              <a:avLst/>
              <a:gdLst/>
              <a:ahLst/>
              <a:cxnLst/>
              <a:rect l="l" t="t" r="r" b="b"/>
              <a:pathLst>
                <a:path w="361950" h="962025">
                  <a:moveTo>
                    <a:pt x="301625" y="0"/>
                  </a:moveTo>
                  <a:lnTo>
                    <a:pt x="325088" y="4746"/>
                  </a:lnTo>
                  <a:lnTo>
                    <a:pt x="344265" y="17684"/>
                  </a:lnTo>
                  <a:lnTo>
                    <a:pt x="357203" y="36861"/>
                  </a:lnTo>
                  <a:lnTo>
                    <a:pt x="361950" y="60325"/>
                  </a:lnTo>
                  <a:lnTo>
                    <a:pt x="361950" y="901573"/>
                  </a:lnTo>
                  <a:lnTo>
                    <a:pt x="357203" y="925013"/>
                  </a:lnTo>
                  <a:lnTo>
                    <a:pt x="344265" y="944165"/>
                  </a:lnTo>
                  <a:lnTo>
                    <a:pt x="325088" y="957083"/>
                  </a:lnTo>
                  <a:lnTo>
                    <a:pt x="301625" y="961821"/>
                  </a:lnTo>
                  <a:lnTo>
                    <a:pt x="60325" y="961821"/>
                  </a:lnTo>
                  <a:lnTo>
                    <a:pt x="36861" y="957083"/>
                  </a:lnTo>
                  <a:lnTo>
                    <a:pt x="17684" y="944165"/>
                  </a:lnTo>
                  <a:lnTo>
                    <a:pt x="4746" y="925013"/>
                  </a:lnTo>
                  <a:lnTo>
                    <a:pt x="0" y="901573"/>
                  </a:lnTo>
                  <a:lnTo>
                    <a:pt x="0" y="60325"/>
                  </a:lnTo>
                  <a:lnTo>
                    <a:pt x="4746" y="36861"/>
                  </a:lnTo>
                  <a:lnTo>
                    <a:pt x="17684" y="17684"/>
                  </a:lnTo>
                  <a:lnTo>
                    <a:pt x="36861" y="4746"/>
                  </a:lnTo>
                  <a:lnTo>
                    <a:pt x="60325" y="0"/>
                  </a:lnTo>
                  <a:lnTo>
                    <a:pt x="301625" y="0"/>
                  </a:lnTo>
                  <a:close/>
                </a:path>
              </a:pathLst>
            </a:custGeom>
            <a:ln w="19055">
              <a:solidFill>
                <a:srgbClr val="6000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6097781" y="5627763"/>
              <a:ext cx="111125" cy="438150"/>
            </a:xfrm>
            <a:custGeom>
              <a:avLst/>
              <a:gdLst/>
              <a:ahLst/>
              <a:cxnLst/>
              <a:rect l="l" t="t" r="r" b="b"/>
              <a:pathLst>
                <a:path w="111125" h="438150">
                  <a:moveTo>
                    <a:pt x="55368" y="37862"/>
                  </a:moveTo>
                  <a:lnTo>
                    <a:pt x="45843" y="54190"/>
                  </a:lnTo>
                  <a:lnTo>
                    <a:pt x="45843" y="438111"/>
                  </a:lnTo>
                  <a:lnTo>
                    <a:pt x="64893" y="438111"/>
                  </a:lnTo>
                  <a:lnTo>
                    <a:pt x="64893" y="54190"/>
                  </a:lnTo>
                  <a:lnTo>
                    <a:pt x="55368" y="37862"/>
                  </a:lnTo>
                  <a:close/>
                </a:path>
                <a:path w="111125" h="438150">
                  <a:moveTo>
                    <a:pt x="55368" y="0"/>
                  </a:moveTo>
                  <a:lnTo>
                    <a:pt x="0" y="94856"/>
                  </a:lnTo>
                  <a:lnTo>
                    <a:pt x="1520" y="100685"/>
                  </a:lnTo>
                  <a:lnTo>
                    <a:pt x="10664" y="105981"/>
                  </a:lnTo>
                  <a:lnTo>
                    <a:pt x="16506" y="104444"/>
                  </a:lnTo>
                  <a:lnTo>
                    <a:pt x="19173" y="99910"/>
                  </a:lnTo>
                  <a:lnTo>
                    <a:pt x="45843" y="54190"/>
                  </a:lnTo>
                  <a:lnTo>
                    <a:pt x="45843" y="18910"/>
                  </a:lnTo>
                  <a:lnTo>
                    <a:pt x="66404" y="18910"/>
                  </a:lnTo>
                  <a:lnTo>
                    <a:pt x="55368" y="0"/>
                  </a:lnTo>
                  <a:close/>
                </a:path>
                <a:path w="111125" h="438150">
                  <a:moveTo>
                    <a:pt x="66404" y="18910"/>
                  </a:moveTo>
                  <a:lnTo>
                    <a:pt x="64893" y="18910"/>
                  </a:lnTo>
                  <a:lnTo>
                    <a:pt x="64893" y="54190"/>
                  </a:lnTo>
                  <a:lnTo>
                    <a:pt x="91563" y="99910"/>
                  </a:lnTo>
                  <a:lnTo>
                    <a:pt x="94230" y="104444"/>
                  </a:lnTo>
                  <a:lnTo>
                    <a:pt x="100072" y="105981"/>
                  </a:lnTo>
                  <a:lnTo>
                    <a:pt x="109216" y="100685"/>
                  </a:lnTo>
                  <a:lnTo>
                    <a:pt x="110740" y="94856"/>
                  </a:lnTo>
                  <a:lnTo>
                    <a:pt x="66404" y="18910"/>
                  </a:lnTo>
                  <a:close/>
                </a:path>
                <a:path w="111125" h="438150">
                  <a:moveTo>
                    <a:pt x="64893" y="18910"/>
                  </a:moveTo>
                  <a:lnTo>
                    <a:pt x="45843" y="18910"/>
                  </a:lnTo>
                  <a:lnTo>
                    <a:pt x="45843" y="54190"/>
                  </a:lnTo>
                  <a:lnTo>
                    <a:pt x="55368" y="37862"/>
                  </a:lnTo>
                  <a:lnTo>
                    <a:pt x="47113" y="23710"/>
                  </a:lnTo>
                  <a:lnTo>
                    <a:pt x="64893" y="23710"/>
                  </a:lnTo>
                  <a:lnTo>
                    <a:pt x="64893" y="18910"/>
                  </a:lnTo>
                  <a:close/>
                </a:path>
                <a:path w="111125" h="438150">
                  <a:moveTo>
                    <a:pt x="64893" y="23710"/>
                  </a:moveTo>
                  <a:lnTo>
                    <a:pt x="63623" y="23710"/>
                  </a:lnTo>
                  <a:lnTo>
                    <a:pt x="55368" y="37862"/>
                  </a:lnTo>
                  <a:lnTo>
                    <a:pt x="64893" y="54190"/>
                  </a:lnTo>
                  <a:lnTo>
                    <a:pt x="64893" y="23710"/>
                  </a:lnTo>
                  <a:close/>
                </a:path>
                <a:path w="111125" h="438150">
                  <a:moveTo>
                    <a:pt x="63623" y="23710"/>
                  </a:moveTo>
                  <a:lnTo>
                    <a:pt x="47113" y="23710"/>
                  </a:lnTo>
                  <a:lnTo>
                    <a:pt x="55368" y="37862"/>
                  </a:lnTo>
                  <a:lnTo>
                    <a:pt x="63623" y="2371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181725" y="5732564"/>
              <a:ext cx="238125" cy="276148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019672" y="4742177"/>
              <a:ext cx="161930" cy="161930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019672" y="4951727"/>
              <a:ext cx="161930" cy="152405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019672" y="5161150"/>
              <a:ext cx="161930" cy="152405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019672" y="5361175"/>
              <a:ext cx="161930" cy="161930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4914900" y="4665980"/>
              <a:ext cx="361950" cy="952500"/>
            </a:xfrm>
            <a:custGeom>
              <a:avLst/>
              <a:gdLst/>
              <a:ahLst/>
              <a:cxnLst/>
              <a:rect l="l" t="t" r="r" b="b"/>
              <a:pathLst>
                <a:path w="361950" h="952500">
                  <a:moveTo>
                    <a:pt x="301625" y="0"/>
                  </a:moveTo>
                  <a:lnTo>
                    <a:pt x="325088" y="4746"/>
                  </a:lnTo>
                  <a:lnTo>
                    <a:pt x="344265" y="17684"/>
                  </a:lnTo>
                  <a:lnTo>
                    <a:pt x="357203" y="36861"/>
                  </a:lnTo>
                  <a:lnTo>
                    <a:pt x="361950" y="60325"/>
                  </a:lnTo>
                  <a:lnTo>
                    <a:pt x="361950" y="892048"/>
                  </a:lnTo>
                  <a:lnTo>
                    <a:pt x="357203" y="915495"/>
                  </a:lnTo>
                  <a:lnTo>
                    <a:pt x="344265" y="934651"/>
                  </a:lnTo>
                  <a:lnTo>
                    <a:pt x="325088" y="947571"/>
                  </a:lnTo>
                  <a:lnTo>
                    <a:pt x="301625" y="952309"/>
                  </a:lnTo>
                  <a:lnTo>
                    <a:pt x="60325" y="952309"/>
                  </a:lnTo>
                  <a:lnTo>
                    <a:pt x="36861" y="947571"/>
                  </a:lnTo>
                  <a:lnTo>
                    <a:pt x="17684" y="934651"/>
                  </a:lnTo>
                  <a:lnTo>
                    <a:pt x="4746" y="915495"/>
                  </a:lnTo>
                  <a:lnTo>
                    <a:pt x="0" y="892048"/>
                  </a:lnTo>
                  <a:lnTo>
                    <a:pt x="0" y="60325"/>
                  </a:lnTo>
                  <a:lnTo>
                    <a:pt x="4746" y="36861"/>
                  </a:lnTo>
                  <a:lnTo>
                    <a:pt x="17684" y="17684"/>
                  </a:lnTo>
                  <a:lnTo>
                    <a:pt x="36861" y="4746"/>
                  </a:lnTo>
                  <a:lnTo>
                    <a:pt x="60325" y="0"/>
                  </a:lnTo>
                  <a:lnTo>
                    <a:pt x="301625" y="0"/>
                  </a:lnTo>
                  <a:close/>
                </a:path>
              </a:pathLst>
            </a:custGeom>
            <a:ln w="19055">
              <a:solidFill>
                <a:srgbClr val="6000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5040502" y="5618238"/>
              <a:ext cx="111125" cy="438150"/>
            </a:xfrm>
            <a:custGeom>
              <a:avLst/>
              <a:gdLst/>
              <a:ahLst/>
              <a:cxnLst/>
              <a:rect l="l" t="t" r="r" b="b"/>
              <a:pathLst>
                <a:path w="111125" h="438150">
                  <a:moveTo>
                    <a:pt x="55372" y="37857"/>
                  </a:moveTo>
                  <a:lnTo>
                    <a:pt x="45847" y="54181"/>
                  </a:lnTo>
                  <a:lnTo>
                    <a:pt x="45847" y="438111"/>
                  </a:lnTo>
                  <a:lnTo>
                    <a:pt x="64897" y="438111"/>
                  </a:lnTo>
                  <a:lnTo>
                    <a:pt x="64897" y="54181"/>
                  </a:lnTo>
                  <a:lnTo>
                    <a:pt x="55372" y="37857"/>
                  </a:lnTo>
                  <a:close/>
                </a:path>
                <a:path w="111125" h="438150">
                  <a:moveTo>
                    <a:pt x="55372" y="0"/>
                  </a:moveTo>
                  <a:lnTo>
                    <a:pt x="0" y="94856"/>
                  </a:lnTo>
                  <a:lnTo>
                    <a:pt x="1524" y="100685"/>
                  </a:lnTo>
                  <a:lnTo>
                    <a:pt x="10668" y="105981"/>
                  </a:lnTo>
                  <a:lnTo>
                    <a:pt x="16510" y="104457"/>
                  </a:lnTo>
                  <a:lnTo>
                    <a:pt x="45847" y="54181"/>
                  </a:lnTo>
                  <a:lnTo>
                    <a:pt x="45847" y="18910"/>
                  </a:lnTo>
                  <a:lnTo>
                    <a:pt x="66408" y="18910"/>
                  </a:lnTo>
                  <a:lnTo>
                    <a:pt x="55372" y="0"/>
                  </a:lnTo>
                  <a:close/>
                </a:path>
                <a:path w="111125" h="438150">
                  <a:moveTo>
                    <a:pt x="66408" y="18910"/>
                  </a:moveTo>
                  <a:lnTo>
                    <a:pt x="64897" y="18910"/>
                  </a:lnTo>
                  <a:lnTo>
                    <a:pt x="64897" y="54181"/>
                  </a:lnTo>
                  <a:lnTo>
                    <a:pt x="94234" y="104457"/>
                  </a:lnTo>
                  <a:lnTo>
                    <a:pt x="100075" y="105981"/>
                  </a:lnTo>
                  <a:lnTo>
                    <a:pt x="109220" y="100685"/>
                  </a:lnTo>
                  <a:lnTo>
                    <a:pt x="110744" y="94856"/>
                  </a:lnTo>
                  <a:lnTo>
                    <a:pt x="66408" y="18910"/>
                  </a:lnTo>
                  <a:close/>
                </a:path>
                <a:path w="111125" h="438150">
                  <a:moveTo>
                    <a:pt x="64897" y="18910"/>
                  </a:moveTo>
                  <a:lnTo>
                    <a:pt x="45847" y="18910"/>
                  </a:lnTo>
                  <a:lnTo>
                    <a:pt x="45847" y="54181"/>
                  </a:lnTo>
                  <a:lnTo>
                    <a:pt x="55372" y="37857"/>
                  </a:lnTo>
                  <a:lnTo>
                    <a:pt x="47117" y="23710"/>
                  </a:lnTo>
                  <a:lnTo>
                    <a:pt x="64897" y="23710"/>
                  </a:lnTo>
                  <a:lnTo>
                    <a:pt x="64897" y="18910"/>
                  </a:lnTo>
                  <a:close/>
                </a:path>
                <a:path w="111125" h="438150">
                  <a:moveTo>
                    <a:pt x="64897" y="23710"/>
                  </a:moveTo>
                  <a:lnTo>
                    <a:pt x="63626" y="23710"/>
                  </a:lnTo>
                  <a:lnTo>
                    <a:pt x="55372" y="37857"/>
                  </a:lnTo>
                  <a:lnTo>
                    <a:pt x="64897" y="54181"/>
                  </a:lnTo>
                  <a:lnTo>
                    <a:pt x="64897" y="23710"/>
                  </a:lnTo>
                  <a:close/>
                </a:path>
                <a:path w="111125" h="438150">
                  <a:moveTo>
                    <a:pt x="63626" y="23710"/>
                  </a:moveTo>
                  <a:lnTo>
                    <a:pt x="47117" y="23710"/>
                  </a:lnTo>
                  <a:lnTo>
                    <a:pt x="55372" y="37857"/>
                  </a:lnTo>
                  <a:lnTo>
                    <a:pt x="63626" y="2371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8" name="object 3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124450" y="5732564"/>
              <a:ext cx="238125" cy="276148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686519" y="2944282"/>
              <a:ext cx="309849" cy="179915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538244" y="2958052"/>
              <a:ext cx="302670" cy="180444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3962397" y="3228083"/>
              <a:ext cx="161930" cy="171455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3962397" y="3456683"/>
              <a:ext cx="161930" cy="171455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3962397" y="3685156"/>
              <a:ext cx="161930" cy="180980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3962397" y="3923281"/>
              <a:ext cx="161930" cy="171455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3857625" y="3132963"/>
              <a:ext cx="361950" cy="1066800"/>
            </a:xfrm>
            <a:custGeom>
              <a:avLst/>
              <a:gdLst/>
              <a:ahLst/>
              <a:cxnLst/>
              <a:rect l="l" t="t" r="r" b="b"/>
              <a:pathLst>
                <a:path w="361950" h="1066800">
                  <a:moveTo>
                    <a:pt x="301625" y="0"/>
                  </a:moveTo>
                  <a:lnTo>
                    <a:pt x="325088" y="4726"/>
                  </a:lnTo>
                  <a:lnTo>
                    <a:pt x="344265" y="17621"/>
                  </a:lnTo>
                  <a:lnTo>
                    <a:pt x="357203" y="36754"/>
                  </a:lnTo>
                  <a:lnTo>
                    <a:pt x="361950" y="60198"/>
                  </a:lnTo>
                  <a:lnTo>
                    <a:pt x="361950" y="1006220"/>
                  </a:lnTo>
                  <a:lnTo>
                    <a:pt x="357203" y="1029664"/>
                  </a:lnTo>
                  <a:lnTo>
                    <a:pt x="344265" y="1048797"/>
                  </a:lnTo>
                  <a:lnTo>
                    <a:pt x="325088" y="1061692"/>
                  </a:lnTo>
                  <a:lnTo>
                    <a:pt x="301625" y="1066419"/>
                  </a:lnTo>
                  <a:lnTo>
                    <a:pt x="60325" y="1066419"/>
                  </a:lnTo>
                  <a:lnTo>
                    <a:pt x="36861" y="1061692"/>
                  </a:lnTo>
                  <a:lnTo>
                    <a:pt x="17684" y="1048797"/>
                  </a:lnTo>
                  <a:lnTo>
                    <a:pt x="4746" y="1029664"/>
                  </a:lnTo>
                  <a:lnTo>
                    <a:pt x="0" y="1006220"/>
                  </a:lnTo>
                  <a:lnTo>
                    <a:pt x="0" y="60198"/>
                  </a:lnTo>
                  <a:lnTo>
                    <a:pt x="4746" y="36754"/>
                  </a:lnTo>
                  <a:lnTo>
                    <a:pt x="17684" y="17621"/>
                  </a:lnTo>
                  <a:lnTo>
                    <a:pt x="36861" y="4726"/>
                  </a:lnTo>
                  <a:lnTo>
                    <a:pt x="60325" y="0"/>
                  </a:lnTo>
                  <a:lnTo>
                    <a:pt x="301625" y="0"/>
                  </a:lnTo>
                  <a:close/>
                </a:path>
              </a:pathLst>
            </a:custGeom>
            <a:ln w="19055">
              <a:solidFill>
                <a:srgbClr val="8B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6" name="object 46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4082083" y="4382908"/>
              <a:ext cx="335342" cy="194822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3152775" y="3648963"/>
              <a:ext cx="937894" cy="977900"/>
            </a:xfrm>
            <a:custGeom>
              <a:avLst/>
              <a:gdLst/>
              <a:ahLst/>
              <a:cxnLst/>
              <a:rect l="l" t="t" r="r" b="b"/>
              <a:pathLst>
                <a:path w="937895" h="977900">
                  <a:moveTo>
                    <a:pt x="699617" y="55308"/>
                  </a:moveTo>
                  <a:lnTo>
                    <a:pt x="683145" y="45720"/>
                  </a:lnTo>
                  <a:lnTo>
                    <a:pt x="604647" y="0"/>
                  </a:lnTo>
                  <a:lnTo>
                    <a:pt x="598805" y="1524"/>
                  </a:lnTo>
                  <a:lnTo>
                    <a:pt x="596138" y="6096"/>
                  </a:lnTo>
                  <a:lnTo>
                    <a:pt x="593471" y="10541"/>
                  </a:lnTo>
                  <a:lnTo>
                    <a:pt x="594995" y="16383"/>
                  </a:lnTo>
                  <a:lnTo>
                    <a:pt x="645274" y="45720"/>
                  </a:lnTo>
                  <a:lnTo>
                    <a:pt x="0" y="45720"/>
                  </a:lnTo>
                  <a:lnTo>
                    <a:pt x="0" y="64770"/>
                  </a:lnTo>
                  <a:lnTo>
                    <a:pt x="645490" y="64770"/>
                  </a:lnTo>
                  <a:lnTo>
                    <a:pt x="599567" y="91567"/>
                  </a:lnTo>
                  <a:lnTo>
                    <a:pt x="594995" y="94107"/>
                  </a:lnTo>
                  <a:lnTo>
                    <a:pt x="593471" y="99949"/>
                  </a:lnTo>
                  <a:lnTo>
                    <a:pt x="598805" y="109093"/>
                  </a:lnTo>
                  <a:lnTo>
                    <a:pt x="604647" y="110617"/>
                  </a:lnTo>
                  <a:lnTo>
                    <a:pt x="683196" y="64770"/>
                  </a:lnTo>
                  <a:lnTo>
                    <a:pt x="699401" y="55308"/>
                  </a:lnTo>
                  <a:lnTo>
                    <a:pt x="699617" y="55308"/>
                  </a:lnTo>
                  <a:close/>
                </a:path>
                <a:path w="937895" h="977900">
                  <a:moveTo>
                    <a:pt x="937387" y="646176"/>
                  </a:moveTo>
                  <a:lnTo>
                    <a:pt x="934847" y="641604"/>
                  </a:lnTo>
                  <a:lnTo>
                    <a:pt x="894308" y="569214"/>
                  </a:lnTo>
                  <a:lnTo>
                    <a:pt x="883793" y="550418"/>
                  </a:lnTo>
                  <a:lnTo>
                    <a:pt x="829564" y="639826"/>
                  </a:lnTo>
                  <a:lnTo>
                    <a:pt x="826770" y="644271"/>
                  </a:lnTo>
                  <a:lnTo>
                    <a:pt x="828065" y="649732"/>
                  </a:lnTo>
                  <a:lnTo>
                    <a:pt x="828167" y="650113"/>
                  </a:lnTo>
                  <a:lnTo>
                    <a:pt x="832739" y="652907"/>
                  </a:lnTo>
                  <a:lnTo>
                    <a:pt x="837184" y="655574"/>
                  </a:lnTo>
                  <a:lnTo>
                    <a:pt x="843026" y="654177"/>
                  </a:lnTo>
                  <a:lnTo>
                    <a:pt x="845820" y="649732"/>
                  </a:lnTo>
                  <a:lnTo>
                    <a:pt x="873264" y="604443"/>
                  </a:lnTo>
                  <a:lnTo>
                    <a:pt x="866775" y="977265"/>
                  </a:lnTo>
                  <a:lnTo>
                    <a:pt x="885825" y="977519"/>
                  </a:lnTo>
                  <a:lnTo>
                    <a:pt x="892314" y="604735"/>
                  </a:lnTo>
                  <a:lnTo>
                    <a:pt x="892848" y="574294"/>
                  </a:lnTo>
                  <a:lnTo>
                    <a:pt x="892327" y="604443"/>
                  </a:lnTo>
                  <a:lnTo>
                    <a:pt x="892314" y="604735"/>
                  </a:lnTo>
                  <a:lnTo>
                    <a:pt x="918210" y="651002"/>
                  </a:lnTo>
                  <a:lnTo>
                    <a:pt x="920877" y="655574"/>
                  </a:lnTo>
                  <a:lnTo>
                    <a:pt x="926592" y="657225"/>
                  </a:lnTo>
                  <a:lnTo>
                    <a:pt x="931164" y="654558"/>
                  </a:lnTo>
                  <a:lnTo>
                    <a:pt x="935863" y="652018"/>
                  </a:lnTo>
                  <a:lnTo>
                    <a:pt x="937387" y="646176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8" name="object 48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3267075" y="3370910"/>
              <a:ext cx="428625" cy="295198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2886072" y="3228083"/>
              <a:ext cx="161930" cy="171455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2886072" y="3456683"/>
              <a:ext cx="161930" cy="180980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2886072" y="3694681"/>
              <a:ext cx="161930" cy="171455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2886072" y="3923281"/>
              <a:ext cx="161930" cy="171455"/>
            </a:xfrm>
            <a:prstGeom prst="rect">
              <a:avLst/>
            </a:prstGeom>
          </p:spPr>
        </p:pic>
        <p:sp>
          <p:nvSpPr>
            <p:cNvPr id="53" name="object 53"/>
            <p:cNvSpPr/>
            <p:nvPr/>
          </p:nvSpPr>
          <p:spPr>
            <a:xfrm>
              <a:off x="2781300" y="3132963"/>
              <a:ext cx="361950" cy="1076325"/>
            </a:xfrm>
            <a:custGeom>
              <a:avLst/>
              <a:gdLst/>
              <a:ahLst/>
              <a:cxnLst/>
              <a:rect l="l" t="t" r="r" b="b"/>
              <a:pathLst>
                <a:path w="361950" h="1076325">
                  <a:moveTo>
                    <a:pt x="301625" y="0"/>
                  </a:moveTo>
                  <a:lnTo>
                    <a:pt x="325088" y="4726"/>
                  </a:lnTo>
                  <a:lnTo>
                    <a:pt x="344265" y="17621"/>
                  </a:lnTo>
                  <a:lnTo>
                    <a:pt x="357203" y="36754"/>
                  </a:lnTo>
                  <a:lnTo>
                    <a:pt x="361950" y="60198"/>
                  </a:lnTo>
                  <a:lnTo>
                    <a:pt x="361950" y="1015619"/>
                  </a:lnTo>
                  <a:lnTo>
                    <a:pt x="357203" y="1039135"/>
                  </a:lnTo>
                  <a:lnTo>
                    <a:pt x="344265" y="1058306"/>
                  </a:lnTo>
                  <a:lnTo>
                    <a:pt x="325088" y="1071215"/>
                  </a:lnTo>
                  <a:lnTo>
                    <a:pt x="301625" y="1075944"/>
                  </a:lnTo>
                  <a:lnTo>
                    <a:pt x="60325" y="1075944"/>
                  </a:lnTo>
                  <a:lnTo>
                    <a:pt x="36861" y="1071215"/>
                  </a:lnTo>
                  <a:lnTo>
                    <a:pt x="17684" y="1058306"/>
                  </a:lnTo>
                  <a:lnTo>
                    <a:pt x="4746" y="1039135"/>
                  </a:lnTo>
                  <a:lnTo>
                    <a:pt x="0" y="1015619"/>
                  </a:lnTo>
                  <a:lnTo>
                    <a:pt x="0" y="60198"/>
                  </a:lnTo>
                  <a:lnTo>
                    <a:pt x="4746" y="36754"/>
                  </a:lnTo>
                  <a:lnTo>
                    <a:pt x="17684" y="17621"/>
                  </a:lnTo>
                  <a:lnTo>
                    <a:pt x="36861" y="4726"/>
                  </a:lnTo>
                  <a:lnTo>
                    <a:pt x="60325" y="0"/>
                  </a:lnTo>
                  <a:lnTo>
                    <a:pt x="301625" y="0"/>
                  </a:lnTo>
                  <a:close/>
                </a:path>
              </a:pathLst>
            </a:custGeom>
            <a:ln w="19055">
              <a:solidFill>
                <a:srgbClr val="8B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4" name="object 54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5029197" y="3256658"/>
              <a:ext cx="161930" cy="171455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5029197" y="3485258"/>
              <a:ext cx="161930" cy="180980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5029197" y="3723256"/>
              <a:ext cx="161930" cy="171455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5029197" y="3951856"/>
              <a:ext cx="161930" cy="171455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5157580" y="4382908"/>
              <a:ext cx="327163" cy="194822"/>
            </a:xfrm>
            <a:prstGeom prst="rect">
              <a:avLst/>
            </a:prstGeom>
          </p:spPr>
        </p:pic>
        <p:sp>
          <p:nvSpPr>
            <p:cNvPr id="59" name="object 59"/>
            <p:cNvSpPr/>
            <p:nvPr/>
          </p:nvSpPr>
          <p:spPr>
            <a:xfrm>
              <a:off x="4219575" y="3639438"/>
              <a:ext cx="941705" cy="1025525"/>
            </a:xfrm>
            <a:custGeom>
              <a:avLst/>
              <a:gdLst/>
              <a:ahLst/>
              <a:cxnLst/>
              <a:rect l="l" t="t" r="r" b="b"/>
              <a:pathLst>
                <a:path w="941704" h="1025525">
                  <a:moveTo>
                    <a:pt x="699617" y="55308"/>
                  </a:moveTo>
                  <a:lnTo>
                    <a:pt x="683145" y="45720"/>
                  </a:lnTo>
                  <a:lnTo>
                    <a:pt x="604647" y="0"/>
                  </a:lnTo>
                  <a:lnTo>
                    <a:pt x="598805" y="1524"/>
                  </a:lnTo>
                  <a:lnTo>
                    <a:pt x="596138" y="6096"/>
                  </a:lnTo>
                  <a:lnTo>
                    <a:pt x="593471" y="10541"/>
                  </a:lnTo>
                  <a:lnTo>
                    <a:pt x="594995" y="16383"/>
                  </a:lnTo>
                  <a:lnTo>
                    <a:pt x="645274" y="45720"/>
                  </a:lnTo>
                  <a:lnTo>
                    <a:pt x="0" y="45720"/>
                  </a:lnTo>
                  <a:lnTo>
                    <a:pt x="0" y="64770"/>
                  </a:lnTo>
                  <a:lnTo>
                    <a:pt x="645490" y="64770"/>
                  </a:lnTo>
                  <a:lnTo>
                    <a:pt x="594995" y="94234"/>
                  </a:lnTo>
                  <a:lnTo>
                    <a:pt x="593471" y="99949"/>
                  </a:lnTo>
                  <a:lnTo>
                    <a:pt x="598805" y="109093"/>
                  </a:lnTo>
                  <a:lnTo>
                    <a:pt x="604647" y="110617"/>
                  </a:lnTo>
                  <a:lnTo>
                    <a:pt x="683196" y="64770"/>
                  </a:lnTo>
                  <a:lnTo>
                    <a:pt x="699401" y="55308"/>
                  </a:lnTo>
                  <a:lnTo>
                    <a:pt x="699617" y="55308"/>
                  </a:lnTo>
                  <a:close/>
                </a:path>
                <a:path w="941704" h="1025525">
                  <a:moveTo>
                    <a:pt x="941197" y="692912"/>
                  </a:moveTo>
                  <a:lnTo>
                    <a:pt x="896861" y="616966"/>
                  </a:lnTo>
                  <a:lnTo>
                    <a:pt x="885825" y="598043"/>
                  </a:lnTo>
                  <a:lnTo>
                    <a:pt x="830453" y="692912"/>
                  </a:lnTo>
                  <a:lnTo>
                    <a:pt x="831977" y="698754"/>
                  </a:lnTo>
                  <a:lnTo>
                    <a:pt x="836549" y="701421"/>
                  </a:lnTo>
                  <a:lnTo>
                    <a:pt x="841121" y="703961"/>
                  </a:lnTo>
                  <a:lnTo>
                    <a:pt x="846963" y="702437"/>
                  </a:lnTo>
                  <a:lnTo>
                    <a:pt x="849630" y="697992"/>
                  </a:lnTo>
                  <a:lnTo>
                    <a:pt x="876300" y="652272"/>
                  </a:lnTo>
                  <a:lnTo>
                    <a:pt x="876300" y="1025017"/>
                  </a:lnTo>
                  <a:lnTo>
                    <a:pt x="895350" y="1025017"/>
                  </a:lnTo>
                  <a:lnTo>
                    <a:pt x="895350" y="652272"/>
                  </a:lnTo>
                  <a:lnTo>
                    <a:pt x="922020" y="697992"/>
                  </a:lnTo>
                  <a:lnTo>
                    <a:pt x="924687" y="702437"/>
                  </a:lnTo>
                  <a:lnTo>
                    <a:pt x="930529" y="703961"/>
                  </a:lnTo>
                  <a:lnTo>
                    <a:pt x="935101" y="701421"/>
                  </a:lnTo>
                  <a:lnTo>
                    <a:pt x="939673" y="698754"/>
                  </a:lnTo>
                  <a:lnTo>
                    <a:pt x="941197" y="692912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0" name="object 60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4333875" y="3370910"/>
              <a:ext cx="428625" cy="295198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4702995" y="2923362"/>
              <a:ext cx="329736" cy="213387"/>
            </a:xfrm>
            <a:prstGeom prst="rect">
              <a:avLst/>
            </a:prstGeom>
          </p:spPr>
        </p:pic>
        <p:sp>
          <p:nvSpPr>
            <p:cNvPr id="62" name="object 62"/>
            <p:cNvSpPr/>
            <p:nvPr/>
          </p:nvSpPr>
          <p:spPr>
            <a:xfrm>
              <a:off x="4924425" y="3161538"/>
              <a:ext cx="361950" cy="1076325"/>
            </a:xfrm>
            <a:custGeom>
              <a:avLst/>
              <a:gdLst/>
              <a:ahLst/>
              <a:cxnLst/>
              <a:rect l="l" t="t" r="r" b="b"/>
              <a:pathLst>
                <a:path w="361950" h="1076325">
                  <a:moveTo>
                    <a:pt x="301625" y="0"/>
                  </a:moveTo>
                  <a:lnTo>
                    <a:pt x="325088" y="4726"/>
                  </a:lnTo>
                  <a:lnTo>
                    <a:pt x="344265" y="17621"/>
                  </a:lnTo>
                  <a:lnTo>
                    <a:pt x="357203" y="36754"/>
                  </a:lnTo>
                  <a:lnTo>
                    <a:pt x="361950" y="60198"/>
                  </a:lnTo>
                  <a:lnTo>
                    <a:pt x="361950" y="1015619"/>
                  </a:lnTo>
                  <a:lnTo>
                    <a:pt x="357203" y="1039135"/>
                  </a:lnTo>
                  <a:lnTo>
                    <a:pt x="344265" y="1058306"/>
                  </a:lnTo>
                  <a:lnTo>
                    <a:pt x="325088" y="1071215"/>
                  </a:lnTo>
                  <a:lnTo>
                    <a:pt x="301625" y="1075944"/>
                  </a:lnTo>
                  <a:lnTo>
                    <a:pt x="60325" y="1075944"/>
                  </a:lnTo>
                  <a:lnTo>
                    <a:pt x="36861" y="1071215"/>
                  </a:lnTo>
                  <a:lnTo>
                    <a:pt x="17684" y="1058306"/>
                  </a:lnTo>
                  <a:lnTo>
                    <a:pt x="4746" y="1039135"/>
                  </a:lnTo>
                  <a:lnTo>
                    <a:pt x="0" y="1015619"/>
                  </a:lnTo>
                  <a:lnTo>
                    <a:pt x="0" y="60198"/>
                  </a:lnTo>
                  <a:lnTo>
                    <a:pt x="4746" y="36754"/>
                  </a:lnTo>
                  <a:lnTo>
                    <a:pt x="17684" y="17621"/>
                  </a:lnTo>
                  <a:lnTo>
                    <a:pt x="36861" y="4726"/>
                  </a:lnTo>
                  <a:lnTo>
                    <a:pt x="60325" y="0"/>
                  </a:lnTo>
                  <a:lnTo>
                    <a:pt x="301625" y="0"/>
                  </a:lnTo>
                  <a:close/>
                </a:path>
              </a:pathLst>
            </a:custGeom>
            <a:ln w="19055">
              <a:solidFill>
                <a:srgbClr val="8B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3" name="object 63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6214855" y="4382908"/>
              <a:ext cx="327163" cy="194822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5759245" y="2923362"/>
              <a:ext cx="327537" cy="213387"/>
            </a:xfrm>
            <a:prstGeom prst="rect">
              <a:avLst/>
            </a:prstGeom>
          </p:spPr>
        </p:pic>
        <p:sp>
          <p:nvSpPr>
            <p:cNvPr id="65" name="object 65"/>
            <p:cNvSpPr/>
            <p:nvPr/>
          </p:nvSpPr>
          <p:spPr>
            <a:xfrm>
              <a:off x="5981700" y="3170936"/>
              <a:ext cx="361950" cy="1076325"/>
            </a:xfrm>
            <a:custGeom>
              <a:avLst/>
              <a:gdLst/>
              <a:ahLst/>
              <a:cxnLst/>
              <a:rect l="l" t="t" r="r" b="b"/>
              <a:pathLst>
                <a:path w="361950" h="1076325">
                  <a:moveTo>
                    <a:pt x="301625" y="0"/>
                  </a:moveTo>
                  <a:lnTo>
                    <a:pt x="325088" y="4746"/>
                  </a:lnTo>
                  <a:lnTo>
                    <a:pt x="344265" y="17684"/>
                  </a:lnTo>
                  <a:lnTo>
                    <a:pt x="357203" y="36861"/>
                  </a:lnTo>
                  <a:lnTo>
                    <a:pt x="361950" y="60325"/>
                  </a:lnTo>
                  <a:lnTo>
                    <a:pt x="361950" y="1015745"/>
                  </a:lnTo>
                  <a:lnTo>
                    <a:pt x="357203" y="1039262"/>
                  </a:lnTo>
                  <a:lnTo>
                    <a:pt x="344265" y="1058433"/>
                  </a:lnTo>
                  <a:lnTo>
                    <a:pt x="325088" y="1071342"/>
                  </a:lnTo>
                  <a:lnTo>
                    <a:pt x="301625" y="1076070"/>
                  </a:lnTo>
                  <a:lnTo>
                    <a:pt x="60325" y="1076070"/>
                  </a:lnTo>
                  <a:lnTo>
                    <a:pt x="36861" y="1071342"/>
                  </a:lnTo>
                  <a:lnTo>
                    <a:pt x="17684" y="1058433"/>
                  </a:lnTo>
                  <a:lnTo>
                    <a:pt x="4746" y="1039262"/>
                  </a:lnTo>
                  <a:lnTo>
                    <a:pt x="0" y="1015745"/>
                  </a:lnTo>
                  <a:lnTo>
                    <a:pt x="0" y="60325"/>
                  </a:lnTo>
                  <a:lnTo>
                    <a:pt x="4746" y="36861"/>
                  </a:lnTo>
                  <a:lnTo>
                    <a:pt x="17684" y="17684"/>
                  </a:lnTo>
                  <a:lnTo>
                    <a:pt x="36861" y="4746"/>
                  </a:lnTo>
                  <a:lnTo>
                    <a:pt x="60325" y="0"/>
                  </a:lnTo>
                  <a:lnTo>
                    <a:pt x="301625" y="0"/>
                  </a:lnTo>
                  <a:close/>
                </a:path>
              </a:pathLst>
            </a:custGeom>
            <a:ln w="19055">
              <a:solidFill>
                <a:srgbClr val="8B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5276850" y="3648963"/>
              <a:ext cx="699770" cy="111125"/>
            </a:xfrm>
            <a:custGeom>
              <a:avLst/>
              <a:gdLst/>
              <a:ahLst/>
              <a:cxnLst/>
              <a:rect l="l" t="t" r="r" b="b"/>
              <a:pathLst>
                <a:path w="699770" h="111125">
                  <a:moveTo>
                    <a:pt x="661724" y="55308"/>
                  </a:moveTo>
                  <a:lnTo>
                    <a:pt x="599566" y="91567"/>
                  </a:lnTo>
                  <a:lnTo>
                    <a:pt x="594995" y="94106"/>
                  </a:lnTo>
                  <a:lnTo>
                    <a:pt x="593471" y="99949"/>
                  </a:lnTo>
                  <a:lnTo>
                    <a:pt x="598804" y="109093"/>
                  </a:lnTo>
                  <a:lnTo>
                    <a:pt x="604647" y="110617"/>
                  </a:lnTo>
                  <a:lnTo>
                    <a:pt x="683196" y="64769"/>
                  </a:lnTo>
                  <a:lnTo>
                    <a:pt x="680592" y="64769"/>
                  </a:lnTo>
                  <a:lnTo>
                    <a:pt x="680592" y="63500"/>
                  </a:lnTo>
                  <a:lnTo>
                    <a:pt x="675766" y="63500"/>
                  </a:lnTo>
                  <a:lnTo>
                    <a:pt x="661724" y="55308"/>
                  </a:lnTo>
                  <a:close/>
                </a:path>
                <a:path w="699770" h="111125">
                  <a:moveTo>
                    <a:pt x="645286" y="45719"/>
                  </a:moveTo>
                  <a:lnTo>
                    <a:pt x="0" y="45719"/>
                  </a:lnTo>
                  <a:lnTo>
                    <a:pt x="0" y="64769"/>
                  </a:lnTo>
                  <a:lnTo>
                    <a:pt x="645504" y="64769"/>
                  </a:lnTo>
                  <a:lnTo>
                    <a:pt x="661724" y="55308"/>
                  </a:lnTo>
                  <a:lnTo>
                    <a:pt x="645286" y="45719"/>
                  </a:lnTo>
                  <a:close/>
                </a:path>
                <a:path w="699770" h="111125">
                  <a:moveTo>
                    <a:pt x="683157" y="45719"/>
                  </a:moveTo>
                  <a:lnTo>
                    <a:pt x="680592" y="45719"/>
                  </a:lnTo>
                  <a:lnTo>
                    <a:pt x="680592" y="64769"/>
                  </a:lnTo>
                  <a:lnTo>
                    <a:pt x="683196" y="64769"/>
                  </a:lnTo>
                  <a:lnTo>
                    <a:pt x="699407" y="55308"/>
                  </a:lnTo>
                  <a:lnTo>
                    <a:pt x="699625" y="55308"/>
                  </a:lnTo>
                  <a:lnTo>
                    <a:pt x="683157" y="45719"/>
                  </a:lnTo>
                  <a:close/>
                </a:path>
                <a:path w="699770" h="111125">
                  <a:moveTo>
                    <a:pt x="675766" y="47117"/>
                  </a:moveTo>
                  <a:lnTo>
                    <a:pt x="661724" y="55308"/>
                  </a:lnTo>
                  <a:lnTo>
                    <a:pt x="675766" y="63500"/>
                  </a:lnTo>
                  <a:lnTo>
                    <a:pt x="675766" y="47117"/>
                  </a:lnTo>
                  <a:close/>
                </a:path>
                <a:path w="699770" h="111125">
                  <a:moveTo>
                    <a:pt x="680592" y="47117"/>
                  </a:moveTo>
                  <a:lnTo>
                    <a:pt x="675766" y="47117"/>
                  </a:lnTo>
                  <a:lnTo>
                    <a:pt x="675766" y="63500"/>
                  </a:lnTo>
                  <a:lnTo>
                    <a:pt x="680592" y="63500"/>
                  </a:lnTo>
                  <a:lnTo>
                    <a:pt x="680592" y="47117"/>
                  </a:lnTo>
                  <a:close/>
                </a:path>
                <a:path w="699770" h="111125">
                  <a:moveTo>
                    <a:pt x="604647" y="0"/>
                  </a:moveTo>
                  <a:lnTo>
                    <a:pt x="598804" y="1524"/>
                  </a:lnTo>
                  <a:lnTo>
                    <a:pt x="596138" y="6096"/>
                  </a:lnTo>
                  <a:lnTo>
                    <a:pt x="593471" y="10541"/>
                  </a:lnTo>
                  <a:lnTo>
                    <a:pt x="594995" y="16383"/>
                  </a:lnTo>
                  <a:lnTo>
                    <a:pt x="661724" y="55308"/>
                  </a:lnTo>
                  <a:lnTo>
                    <a:pt x="675766" y="47117"/>
                  </a:lnTo>
                  <a:lnTo>
                    <a:pt x="680592" y="47117"/>
                  </a:lnTo>
                  <a:lnTo>
                    <a:pt x="680592" y="45719"/>
                  </a:lnTo>
                  <a:lnTo>
                    <a:pt x="683157" y="45719"/>
                  </a:lnTo>
                  <a:lnTo>
                    <a:pt x="604647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7" name="object 67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5391150" y="3370910"/>
              <a:ext cx="428625" cy="295198"/>
            </a:xfrm>
            <a:prstGeom prst="rect">
              <a:avLst/>
            </a:prstGeom>
          </p:spPr>
        </p:pic>
        <p:sp>
          <p:nvSpPr>
            <p:cNvPr id="68" name="object 68"/>
            <p:cNvSpPr/>
            <p:nvPr/>
          </p:nvSpPr>
          <p:spPr>
            <a:xfrm>
              <a:off x="6107302" y="4247007"/>
              <a:ext cx="111125" cy="427355"/>
            </a:xfrm>
            <a:custGeom>
              <a:avLst/>
              <a:gdLst/>
              <a:ahLst/>
              <a:cxnLst/>
              <a:rect l="l" t="t" r="r" b="b"/>
              <a:pathLst>
                <a:path w="111125" h="427354">
                  <a:moveTo>
                    <a:pt x="55372" y="37900"/>
                  </a:moveTo>
                  <a:lnTo>
                    <a:pt x="45847" y="54228"/>
                  </a:lnTo>
                  <a:lnTo>
                    <a:pt x="45847" y="426974"/>
                  </a:lnTo>
                  <a:lnTo>
                    <a:pt x="64897" y="426974"/>
                  </a:lnTo>
                  <a:lnTo>
                    <a:pt x="64897" y="54228"/>
                  </a:lnTo>
                  <a:lnTo>
                    <a:pt x="55372" y="37900"/>
                  </a:lnTo>
                  <a:close/>
                </a:path>
                <a:path w="111125" h="427354">
                  <a:moveTo>
                    <a:pt x="55372" y="0"/>
                  </a:moveTo>
                  <a:lnTo>
                    <a:pt x="0" y="94869"/>
                  </a:lnTo>
                  <a:lnTo>
                    <a:pt x="1524" y="100711"/>
                  </a:lnTo>
                  <a:lnTo>
                    <a:pt x="6096" y="103378"/>
                  </a:lnTo>
                  <a:lnTo>
                    <a:pt x="10668" y="105918"/>
                  </a:lnTo>
                  <a:lnTo>
                    <a:pt x="16510" y="104394"/>
                  </a:lnTo>
                  <a:lnTo>
                    <a:pt x="19176" y="99949"/>
                  </a:lnTo>
                  <a:lnTo>
                    <a:pt x="45847" y="54228"/>
                  </a:lnTo>
                  <a:lnTo>
                    <a:pt x="45847" y="18923"/>
                  </a:lnTo>
                  <a:lnTo>
                    <a:pt x="66417" y="18923"/>
                  </a:lnTo>
                  <a:lnTo>
                    <a:pt x="55372" y="0"/>
                  </a:lnTo>
                  <a:close/>
                </a:path>
                <a:path w="111125" h="427354">
                  <a:moveTo>
                    <a:pt x="66417" y="18923"/>
                  </a:moveTo>
                  <a:lnTo>
                    <a:pt x="64897" y="18923"/>
                  </a:lnTo>
                  <a:lnTo>
                    <a:pt x="64897" y="54228"/>
                  </a:lnTo>
                  <a:lnTo>
                    <a:pt x="91567" y="99949"/>
                  </a:lnTo>
                  <a:lnTo>
                    <a:pt x="94234" y="104394"/>
                  </a:lnTo>
                  <a:lnTo>
                    <a:pt x="100075" y="105918"/>
                  </a:lnTo>
                  <a:lnTo>
                    <a:pt x="104648" y="103378"/>
                  </a:lnTo>
                  <a:lnTo>
                    <a:pt x="109220" y="100711"/>
                  </a:lnTo>
                  <a:lnTo>
                    <a:pt x="110744" y="94869"/>
                  </a:lnTo>
                  <a:lnTo>
                    <a:pt x="66417" y="18923"/>
                  </a:lnTo>
                  <a:close/>
                </a:path>
                <a:path w="111125" h="427354">
                  <a:moveTo>
                    <a:pt x="64897" y="18923"/>
                  </a:moveTo>
                  <a:lnTo>
                    <a:pt x="45847" y="18923"/>
                  </a:lnTo>
                  <a:lnTo>
                    <a:pt x="45847" y="54228"/>
                  </a:lnTo>
                  <a:lnTo>
                    <a:pt x="55372" y="37900"/>
                  </a:lnTo>
                  <a:lnTo>
                    <a:pt x="47117" y="23749"/>
                  </a:lnTo>
                  <a:lnTo>
                    <a:pt x="64897" y="23749"/>
                  </a:lnTo>
                  <a:lnTo>
                    <a:pt x="64897" y="18923"/>
                  </a:lnTo>
                  <a:close/>
                </a:path>
                <a:path w="111125" h="427354">
                  <a:moveTo>
                    <a:pt x="64897" y="23749"/>
                  </a:moveTo>
                  <a:lnTo>
                    <a:pt x="63626" y="23749"/>
                  </a:lnTo>
                  <a:lnTo>
                    <a:pt x="55372" y="37900"/>
                  </a:lnTo>
                  <a:lnTo>
                    <a:pt x="64897" y="54228"/>
                  </a:lnTo>
                  <a:lnTo>
                    <a:pt x="64897" y="23749"/>
                  </a:lnTo>
                  <a:close/>
                </a:path>
                <a:path w="111125" h="427354">
                  <a:moveTo>
                    <a:pt x="63626" y="23749"/>
                  </a:moveTo>
                  <a:lnTo>
                    <a:pt x="47117" y="23749"/>
                  </a:lnTo>
                  <a:lnTo>
                    <a:pt x="55372" y="37900"/>
                  </a:lnTo>
                  <a:lnTo>
                    <a:pt x="63626" y="23749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9" name="object 69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6086472" y="3266183"/>
              <a:ext cx="161930" cy="171455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6086472" y="3494783"/>
              <a:ext cx="161930" cy="171455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6086472" y="3732781"/>
              <a:ext cx="161930" cy="171455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6086472" y="3961381"/>
              <a:ext cx="161930" cy="171455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7291180" y="4382908"/>
              <a:ext cx="327163" cy="194822"/>
            </a:xfrm>
            <a:prstGeom prst="rect">
              <a:avLst/>
            </a:prstGeom>
          </p:spPr>
        </p:pic>
        <p:sp>
          <p:nvSpPr>
            <p:cNvPr id="74" name="object 74"/>
            <p:cNvSpPr/>
            <p:nvPr/>
          </p:nvSpPr>
          <p:spPr>
            <a:xfrm>
              <a:off x="6353175" y="3639438"/>
              <a:ext cx="941705" cy="1025525"/>
            </a:xfrm>
            <a:custGeom>
              <a:avLst/>
              <a:gdLst/>
              <a:ahLst/>
              <a:cxnLst/>
              <a:rect l="l" t="t" r="r" b="b"/>
              <a:pathLst>
                <a:path w="941704" h="1025525">
                  <a:moveTo>
                    <a:pt x="699617" y="55308"/>
                  </a:moveTo>
                  <a:lnTo>
                    <a:pt x="683145" y="45720"/>
                  </a:lnTo>
                  <a:lnTo>
                    <a:pt x="604647" y="0"/>
                  </a:lnTo>
                  <a:lnTo>
                    <a:pt x="598805" y="1524"/>
                  </a:lnTo>
                  <a:lnTo>
                    <a:pt x="596138" y="6096"/>
                  </a:lnTo>
                  <a:lnTo>
                    <a:pt x="593471" y="10541"/>
                  </a:lnTo>
                  <a:lnTo>
                    <a:pt x="594995" y="16383"/>
                  </a:lnTo>
                  <a:lnTo>
                    <a:pt x="645274" y="45720"/>
                  </a:lnTo>
                  <a:lnTo>
                    <a:pt x="0" y="45720"/>
                  </a:lnTo>
                  <a:lnTo>
                    <a:pt x="0" y="64770"/>
                  </a:lnTo>
                  <a:lnTo>
                    <a:pt x="645490" y="64770"/>
                  </a:lnTo>
                  <a:lnTo>
                    <a:pt x="594995" y="94234"/>
                  </a:lnTo>
                  <a:lnTo>
                    <a:pt x="593471" y="99949"/>
                  </a:lnTo>
                  <a:lnTo>
                    <a:pt x="598805" y="109093"/>
                  </a:lnTo>
                  <a:lnTo>
                    <a:pt x="604647" y="110617"/>
                  </a:lnTo>
                  <a:lnTo>
                    <a:pt x="683196" y="64770"/>
                  </a:lnTo>
                  <a:lnTo>
                    <a:pt x="699401" y="55308"/>
                  </a:lnTo>
                  <a:lnTo>
                    <a:pt x="699617" y="55308"/>
                  </a:lnTo>
                  <a:close/>
                </a:path>
                <a:path w="941704" h="1025525">
                  <a:moveTo>
                    <a:pt x="941197" y="692912"/>
                  </a:moveTo>
                  <a:lnTo>
                    <a:pt x="896861" y="616966"/>
                  </a:lnTo>
                  <a:lnTo>
                    <a:pt x="885825" y="598043"/>
                  </a:lnTo>
                  <a:lnTo>
                    <a:pt x="830453" y="692912"/>
                  </a:lnTo>
                  <a:lnTo>
                    <a:pt x="831977" y="698754"/>
                  </a:lnTo>
                  <a:lnTo>
                    <a:pt x="836549" y="701421"/>
                  </a:lnTo>
                  <a:lnTo>
                    <a:pt x="841121" y="703961"/>
                  </a:lnTo>
                  <a:lnTo>
                    <a:pt x="846963" y="702437"/>
                  </a:lnTo>
                  <a:lnTo>
                    <a:pt x="849630" y="697992"/>
                  </a:lnTo>
                  <a:lnTo>
                    <a:pt x="876300" y="652272"/>
                  </a:lnTo>
                  <a:lnTo>
                    <a:pt x="876300" y="1025017"/>
                  </a:lnTo>
                  <a:lnTo>
                    <a:pt x="895350" y="1025017"/>
                  </a:lnTo>
                  <a:lnTo>
                    <a:pt x="895350" y="652272"/>
                  </a:lnTo>
                  <a:lnTo>
                    <a:pt x="922020" y="697992"/>
                  </a:lnTo>
                  <a:lnTo>
                    <a:pt x="924687" y="702437"/>
                  </a:lnTo>
                  <a:lnTo>
                    <a:pt x="930529" y="703961"/>
                  </a:lnTo>
                  <a:lnTo>
                    <a:pt x="935101" y="701421"/>
                  </a:lnTo>
                  <a:lnTo>
                    <a:pt x="939673" y="698754"/>
                  </a:lnTo>
                  <a:lnTo>
                    <a:pt x="941197" y="692912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5" name="object 75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6467475" y="3370910"/>
              <a:ext cx="428625" cy="295198"/>
            </a:xfrm>
            <a:prstGeom prst="rect">
              <a:avLst/>
            </a:prstGeom>
          </p:spPr>
        </p:pic>
        <p:pic>
          <p:nvPicPr>
            <p:cNvPr id="76" name="object 76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6834344" y="2948466"/>
              <a:ext cx="326571" cy="188283"/>
            </a:xfrm>
            <a:prstGeom prst="rect">
              <a:avLst/>
            </a:prstGeom>
          </p:spPr>
        </p:pic>
        <p:pic>
          <p:nvPicPr>
            <p:cNvPr id="77" name="object 77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7162797" y="3256658"/>
              <a:ext cx="161930" cy="171455"/>
            </a:xfrm>
            <a:prstGeom prst="rect">
              <a:avLst/>
            </a:prstGeom>
          </p:spPr>
        </p:pic>
        <p:pic>
          <p:nvPicPr>
            <p:cNvPr id="78" name="object 78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7162797" y="3485258"/>
              <a:ext cx="161930" cy="180980"/>
            </a:xfrm>
            <a:prstGeom prst="rect">
              <a:avLst/>
            </a:prstGeom>
          </p:spPr>
        </p:pic>
        <p:pic>
          <p:nvPicPr>
            <p:cNvPr id="79" name="object 79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7162797" y="3723256"/>
              <a:ext cx="161930" cy="171455"/>
            </a:xfrm>
            <a:prstGeom prst="rect">
              <a:avLst/>
            </a:prstGeom>
          </p:spPr>
        </p:pic>
        <p:pic>
          <p:nvPicPr>
            <p:cNvPr id="80" name="object 80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7162797" y="3951856"/>
              <a:ext cx="161930" cy="171455"/>
            </a:xfrm>
            <a:prstGeom prst="rect">
              <a:avLst/>
            </a:prstGeom>
          </p:spPr>
        </p:pic>
        <p:sp>
          <p:nvSpPr>
            <p:cNvPr id="81" name="object 81"/>
            <p:cNvSpPr/>
            <p:nvPr/>
          </p:nvSpPr>
          <p:spPr>
            <a:xfrm>
              <a:off x="7058025" y="3161538"/>
              <a:ext cx="361950" cy="1076325"/>
            </a:xfrm>
            <a:custGeom>
              <a:avLst/>
              <a:gdLst/>
              <a:ahLst/>
              <a:cxnLst/>
              <a:rect l="l" t="t" r="r" b="b"/>
              <a:pathLst>
                <a:path w="361950" h="1076325">
                  <a:moveTo>
                    <a:pt x="301625" y="0"/>
                  </a:moveTo>
                  <a:lnTo>
                    <a:pt x="325088" y="4726"/>
                  </a:lnTo>
                  <a:lnTo>
                    <a:pt x="344265" y="17621"/>
                  </a:lnTo>
                  <a:lnTo>
                    <a:pt x="357203" y="36754"/>
                  </a:lnTo>
                  <a:lnTo>
                    <a:pt x="361950" y="60198"/>
                  </a:lnTo>
                  <a:lnTo>
                    <a:pt x="361950" y="1015619"/>
                  </a:lnTo>
                  <a:lnTo>
                    <a:pt x="357203" y="1039135"/>
                  </a:lnTo>
                  <a:lnTo>
                    <a:pt x="344265" y="1058306"/>
                  </a:lnTo>
                  <a:lnTo>
                    <a:pt x="325088" y="1071215"/>
                  </a:lnTo>
                  <a:lnTo>
                    <a:pt x="301625" y="1075944"/>
                  </a:lnTo>
                  <a:lnTo>
                    <a:pt x="60325" y="1075944"/>
                  </a:lnTo>
                  <a:lnTo>
                    <a:pt x="36861" y="1071215"/>
                  </a:lnTo>
                  <a:lnTo>
                    <a:pt x="17684" y="1058306"/>
                  </a:lnTo>
                  <a:lnTo>
                    <a:pt x="4746" y="1039135"/>
                  </a:lnTo>
                  <a:lnTo>
                    <a:pt x="0" y="1015619"/>
                  </a:lnTo>
                  <a:lnTo>
                    <a:pt x="0" y="60198"/>
                  </a:lnTo>
                  <a:lnTo>
                    <a:pt x="4746" y="36754"/>
                  </a:lnTo>
                  <a:lnTo>
                    <a:pt x="17684" y="17621"/>
                  </a:lnTo>
                  <a:lnTo>
                    <a:pt x="36861" y="4726"/>
                  </a:lnTo>
                  <a:lnTo>
                    <a:pt x="60325" y="0"/>
                  </a:lnTo>
                  <a:lnTo>
                    <a:pt x="301625" y="0"/>
                  </a:lnTo>
                  <a:close/>
                </a:path>
              </a:pathLst>
            </a:custGeom>
            <a:ln w="19055">
              <a:solidFill>
                <a:srgbClr val="8B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7183627" y="2580513"/>
              <a:ext cx="111125" cy="579755"/>
            </a:xfrm>
            <a:custGeom>
              <a:avLst/>
              <a:gdLst/>
              <a:ahLst/>
              <a:cxnLst/>
              <a:rect l="l" t="t" r="r" b="b"/>
              <a:pathLst>
                <a:path w="111125" h="579755">
                  <a:moveTo>
                    <a:pt x="55372" y="37900"/>
                  </a:moveTo>
                  <a:lnTo>
                    <a:pt x="45847" y="54229"/>
                  </a:lnTo>
                  <a:lnTo>
                    <a:pt x="45847" y="579374"/>
                  </a:lnTo>
                  <a:lnTo>
                    <a:pt x="64897" y="579374"/>
                  </a:lnTo>
                  <a:lnTo>
                    <a:pt x="64897" y="54229"/>
                  </a:lnTo>
                  <a:lnTo>
                    <a:pt x="55372" y="37900"/>
                  </a:lnTo>
                  <a:close/>
                </a:path>
                <a:path w="111125" h="579755">
                  <a:moveTo>
                    <a:pt x="55372" y="0"/>
                  </a:moveTo>
                  <a:lnTo>
                    <a:pt x="0" y="94869"/>
                  </a:lnTo>
                  <a:lnTo>
                    <a:pt x="1524" y="100711"/>
                  </a:lnTo>
                  <a:lnTo>
                    <a:pt x="10668" y="106045"/>
                  </a:lnTo>
                  <a:lnTo>
                    <a:pt x="16510" y="104521"/>
                  </a:lnTo>
                  <a:lnTo>
                    <a:pt x="45847" y="54229"/>
                  </a:lnTo>
                  <a:lnTo>
                    <a:pt x="45847" y="18923"/>
                  </a:lnTo>
                  <a:lnTo>
                    <a:pt x="66417" y="18923"/>
                  </a:lnTo>
                  <a:lnTo>
                    <a:pt x="55372" y="0"/>
                  </a:lnTo>
                  <a:close/>
                </a:path>
                <a:path w="111125" h="579755">
                  <a:moveTo>
                    <a:pt x="66417" y="18923"/>
                  </a:moveTo>
                  <a:lnTo>
                    <a:pt x="64897" y="18923"/>
                  </a:lnTo>
                  <a:lnTo>
                    <a:pt x="64897" y="54229"/>
                  </a:lnTo>
                  <a:lnTo>
                    <a:pt x="94233" y="104521"/>
                  </a:lnTo>
                  <a:lnTo>
                    <a:pt x="100075" y="106045"/>
                  </a:lnTo>
                  <a:lnTo>
                    <a:pt x="109220" y="100711"/>
                  </a:lnTo>
                  <a:lnTo>
                    <a:pt x="110744" y="94869"/>
                  </a:lnTo>
                  <a:lnTo>
                    <a:pt x="66417" y="18923"/>
                  </a:lnTo>
                  <a:close/>
                </a:path>
                <a:path w="111125" h="579755">
                  <a:moveTo>
                    <a:pt x="64897" y="18923"/>
                  </a:moveTo>
                  <a:lnTo>
                    <a:pt x="45847" y="18923"/>
                  </a:lnTo>
                  <a:lnTo>
                    <a:pt x="45847" y="54229"/>
                  </a:lnTo>
                  <a:lnTo>
                    <a:pt x="55372" y="37900"/>
                  </a:lnTo>
                  <a:lnTo>
                    <a:pt x="47117" y="23749"/>
                  </a:lnTo>
                  <a:lnTo>
                    <a:pt x="64897" y="23749"/>
                  </a:lnTo>
                  <a:lnTo>
                    <a:pt x="64897" y="18923"/>
                  </a:lnTo>
                  <a:close/>
                </a:path>
                <a:path w="111125" h="579755">
                  <a:moveTo>
                    <a:pt x="64897" y="23749"/>
                  </a:moveTo>
                  <a:lnTo>
                    <a:pt x="63626" y="23749"/>
                  </a:lnTo>
                  <a:lnTo>
                    <a:pt x="55372" y="37900"/>
                  </a:lnTo>
                  <a:lnTo>
                    <a:pt x="64897" y="54229"/>
                  </a:lnTo>
                  <a:lnTo>
                    <a:pt x="64897" y="23749"/>
                  </a:lnTo>
                  <a:close/>
                </a:path>
                <a:path w="111125" h="579755">
                  <a:moveTo>
                    <a:pt x="63626" y="23749"/>
                  </a:moveTo>
                  <a:lnTo>
                    <a:pt x="47117" y="23749"/>
                  </a:lnTo>
                  <a:lnTo>
                    <a:pt x="55372" y="37900"/>
                  </a:lnTo>
                  <a:lnTo>
                    <a:pt x="63626" y="23749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3" name="object 83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7344236" y="2703890"/>
              <a:ext cx="203251" cy="175413"/>
            </a:xfrm>
            <a:prstGeom prst="rect">
              <a:avLst/>
            </a:prstGeom>
          </p:spPr>
        </p:pic>
        <p:sp>
          <p:nvSpPr>
            <p:cNvPr id="84" name="object 84"/>
            <p:cNvSpPr/>
            <p:nvPr/>
          </p:nvSpPr>
          <p:spPr>
            <a:xfrm>
              <a:off x="6107302" y="2580513"/>
              <a:ext cx="111125" cy="588645"/>
            </a:xfrm>
            <a:custGeom>
              <a:avLst/>
              <a:gdLst/>
              <a:ahLst/>
              <a:cxnLst/>
              <a:rect l="l" t="t" r="r" b="b"/>
              <a:pathLst>
                <a:path w="111125" h="588644">
                  <a:moveTo>
                    <a:pt x="55372" y="37900"/>
                  </a:moveTo>
                  <a:lnTo>
                    <a:pt x="45847" y="54228"/>
                  </a:lnTo>
                  <a:lnTo>
                    <a:pt x="45847" y="588645"/>
                  </a:lnTo>
                  <a:lnTo>
                    <a:pt x="64897" y="588645"/>
                  </a:lnTo>
                  <a:lnTo>
                    <a:pt x="64897" y="54228"/>
                  </a:lnTo>
                  <a:lnTo>
                    <a:pt x="55372" y="37900"/>
                  </a:lnTo>
                  <a:close/>
                </a:path>
                <a:path w="111125" h="588644">
                  <a:moveTo>
                    <a:pt x="55372" y="0"/>
                  </a:moveTo>
                  <a:lnTo>
                    <a:pt x="0" y="94869"/>
                  </a:lnTo>
                  <a:lnTo>
                    <a:pt x="1524" y="100711"/>
                  </a:lnTo>
                  <a:lnTo>
                    <a:pt x="10668" y="106045"/>
                  </a:lnTo>
                  <a:lnTo>
                    <a:pt x="16510" y="104521"/>
                  </a:lnTo>
                  <a:lnTo>
                    <a:pt x="45847" y="54228"/>
                  </a:lnTo>
                  <a:lnTo>
                    <a:pt x="45847" y="18923"/>
                  </a:lnTo>
                  <a:lnTo>
                    <a:pt x="66417" y="18923"/>
                  </a:lnTo>
                  <a:lnTo>
                    <a:pt x="55372" y="0"/>
                  </a:lnTo>
                  <a:close/>
                </a:path>
                <a:path w="111125" h="588644">
                  <a:moveTo>
                    <a:pt x="66417" y="18923"/>
                  </a:moveTo>
                  <a:lnTo>
                    <a:pt x="64897" y="18923"/>
                  </a:lnTo>
                  <a:lnTo>
                    <a:pt x="64897" y="54228"/>
                  </a:lnTo>
                  <a:lnTo>
                    <a:pt x="94234" y="104521"/>
                  </a:lnTo>
                  <a:lnTo>
                    <a:pt x="100075" y="106045"/>
                  </a:lnTo>
                  <a:lnTo>
                    <a:pt x="109220" y="100711"/>
                  </a:lnTo>
                  <a:lnTo>
                    <a:pt x="110744" y="94869"/>
                  </a:lnTo>
                  <a:lnTo>
                    <a:pt x="66417" y="18923"/>
                  </a:lnTo>
                  <a:close/>
                </a:path>
                <a:path w="111125" h="588644">
                  <a:moveTo>
                    <a:pt x="64897" y="18923"/>
                  </a:moveTo>
                  <a:lnTo>
                    <a:pt x="45847" y="18923"/>
                  </a:lnTo>
                  <a:lnTo>
                    <a:pt x="45847" y="54228"/>
                  </a:lnTo>
                  <a:lnTo>
                    <a:pt x="55372" y="37900"/>
                  </a:lnTo>
                  <a:lnTo>
                    <a:pt x="47117" y="23749"/>
                  </a:lnTo>
                  <a:lnTo>
                    <a:pt x="64897" y="23749"/>
                  </a:lnTo>
                  <a:lnTo>
                    <a:pt x="64897" y="18923"/>
                  </a:lnTo>
                  <a:close/>
                </a:path>
                <a:path w="111125" h="588644">
                  <a:moveTo>
                    <a:pt x="64897" y="23749"/>
                  </a:moveTo>
                  <a:lnTo>
                    <a:pt x="63626" y="23749"/>
                  </a:lnTo>
                  <a:lnTo>
                    <a:pt x="55372" y="37900"/>
                  </a:lnTo>
                  <a:lnTo>
                    <a:pt x="64897" y="54228"/>
                  </a:lnTo>
                  <a:lnTo>
                    <a:pt x="64897" y="23749"/>
                  </a:lnTo>
                  <a:close/>
                </a:path>
                <a:path w="111125" h="588644">
                  <a:moveTo>
                    <a:pt x="63626" y="23749"/>
                  </a:moveTo>
                  <a:lnTo>
                    <a:pt x="47117" y="23749"/>
                  </a:lnTo>
                  <a:lnTo>
                    <a:pt x="55372" y="37900"/>
                  </a:lnTo>
                  <a:lnTo>
                    <a:pt x="63626" y="23749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5" name="object 85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6277436" y="2713415"/>
              <a:ext cx="203251" cy="175413"/>
            </a:xfrm>
            <a:prstGeom prst="rect">
              <a:avLst/>
            </a:prstGeom>
          </p:spPr>
        </p:pic>
        <p:sp>
          <p:nvSpPr>
            <p:cNvPr id="86" name="object 86"/>
            <p:cNvSpPr/>
            <p:nvPr/>
          </p:nvSpPr>
          <p:spPr>
            <a:xfrm>
              <a:off x="5055108" y="2580513"/>
              <a:ext cx="111125" cy="579755"/>
            </a:xfrm>
            <a:custGeom>
              <a:avLst/>
              <a:gdLst/>
              <a:ahLst/>
              <a:cxnLst/>
              <a:rect l="l" t="t" r="r" b="b"/>
              <a:pathLst>
                <a:path w="111125" h="579755">
                  <a:moveTo>
                    <a:pt x="55949" y="37792"/>
                  </a:moveTo>
                  <a:lnTo>
                    <a:pt x="46241" y="54045"/>
                  </a:lnTo>
                  <a:lnTo>
                    <a:pt x="40766" y="579247"/>
                  </a:lnTo>
                  <a:lnTo>
                    <a:pt x="59816" y="579501"/>
                  </a:lnTo>
                  <a:lnTo>
                    <a:pt x="65292" y="54197"/>
                  </a:lnTo>
                  <a:lnTo>
                    <a:pt x="65294" y="54045"/>
                  </a:lnTo>
                  <a:lnTo>
                    <a:pt x="55949" y="37792"/>
                  </a:lnTo>
                  <a:close/>
                </a:path>
                <a:path w="111125" h="579755">
                  <a:moveTo>
                    <a:pt x="67072" y="18796"/>
                  </a:moveTo>
                  <a:lnTo>
                    <a:pt x="46608" y="18796"/>
                  </a:lnTo>
                  <a:lnTo>
                    <a:pt x="65658" y="19050"/>
                  </a:lnTo>
                  <a:lnTo>
                    <a:pt x="65463" y="37792"/>
                  </a:lnTo>
                  <a:lnTo>
                    <a:pt x="65206" y="54045"/>
                  </a:lnTo>
                  <a:lnTo>
                    <a:pt x="91566" y="100329"/>
                  </a:lnTo>
                  <a:lnTo>
                    <a:pt x="94106" y="104901"/>
                  </a:lnTo>
                  <a:lnTo>
                    <a:pt x="99949" y="106425"/>
                  </a:lnTo>
                  <a:lnTo>
                    <a:pt x="109092" y="101346"/>
                  </a:lnTo>
                  <a:lnTo>
                    <a:pt x="110743" y="95503"/>
                  </a:lnTo>
                  <a:lnTo>
                    <a:pt x="108076" y="90932"/>
                  </a:lnTo>
                  <a:lnTo>
                    <a:pt x="67072" y="18796"/>
                  </a:lnTo>
                  <a:close/>
                </a:path>
                <a:path w="111125" h="579755">
                  <a:moveTo>
                    <a:pt x="56387" y="0"/>
                  </a:moveTo>
                  <a:lnTo>
                    <a:pt x="2666" y="89788"/>
                  </a:lnTo>
                  <a:lnTo>
                    <a:pt x="0" y="94361"/>
                  </a:lnTo>
                  <a:lnTo>
                    <a:pt x="1557" y="100329"/>
                  </a:lnTo>
                  <a:lnTo>
                    <a:pt x="1735" y="100329"/>
                  </a:lnTo>
                  <a:lnTo>
                    <a:pt x="5968" y="102870"/>
                  </a:lnTo>
                  <a:lnTo>
                    <a:pt x="10540" y="105537"/>
                  </a:lnTo>
                  <a:lnTo>
                    <a:pt x="16382" y="104139"/>
                  </a:lnTo>
                  <a:lnTo>
                    <a:pt x="19050" y="99567"/>
                  </a:lnTo>
                  <a:lnTo>
                    <a:pt x="46150" y="54197"/>
                  </a:lnTo>
                  <a:lnTo>
                    <a:pt x="46241" y="54045"/>
                  </a:lnTo>
                  <a:lnTo>
                    <a:pt x="46556" y="23875"/>
                  </a:lnTo>
                  <a:lnTo>
                    <a:pt x="46608" y="18796"/>
                  </a:lnTo>
                  <a:lnTo>
                    <a:pt x="67072" y="18796"/>
                  </a:lnTo>
                  <a:lnTo>
                    <a:pt x="56387" y="0"/>
                  </a:lnTo>
                  <a:close/>
                </a:path>
                <a:path w="111125" h="579755">
                  <a:moveTo>
                    <a:pt x="46608" y="18796"/>
                  </a:moveTo>
                  <a:lnTo>
                    <a:pt x="46241" y="54045"/>
                  </a:lnTo>
                  <a:lnTo>
                    <a:pt x="55949" y="37792"/>
                  </a:lnTo>
                  <a:lnTo>
                    <a:pt x="47878" y="23622"/>
                  </a:lnTo>
                  <a:lnTo>
                    <a:pt x="65611" y="23622"/>
                  </a:lnTo>
                  <a:lnTo>
                    <a:pt x="65658" y="19050"/>
                  </a:lnTo>
                  <a:lnTo>
                    <a:pt x="46608" y="18796"/>
                  </a:lnTo>
                  <a:close/>
                </a:path>
                <a:path w="111125" h="579755">
                  <a:moveTo>
                    <a:pt x="65611" y="23622"/>
                  </a:moveTo>
                  <a:lnTo>
                    <a:pt x="47878" y="23622"/>
                  </a:lnTo>
                  <a:lnTo>
                    <a:pt x="64262" y="23875"/>
                  </a:lnTo>
                  <a:lnTo>
                    <a:pt x="55949" y="37792"/>
                  </a:lnTo>
                  <a:lnTo>
                    <a:pt x="65206" y="54045"/>
                  </a:lnTo>
                  <a:lnTo>
                    <a:pt x="65463" y="37792"/>
                  </a:lnTo>
                  <a:lnTo>
                    <a:pt x="65608" y="23875"/>
                  </a:lnTo>
                  <a:lnTo>
                    <a:pt x="65611" y="23622"/>
                  </a:lnTo>
                  <a:close/>
                </a:path>
                <a:path w="111125" h="579755">
                  <a:moveTo>
                    <a:pt x="47878" y="23622"/>
                  </a:moveTo>
                  <a:lnTo>
                    <a:pt x="55949" y="37792"/>
                  </a:lnTo>
                  <a:lnTo>
                    <a:pt x="64262" y="23875"/>
                  </a:lnTo>
                  <a:lnTo>
                    <a:pt x="47878" y="23622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7" name="object 87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5210636" y="2713415"/>
              <a:ext cx="203251" cy="175413"/>
            </a:xfrm>
            <a:prstGeom prst="rect">
              <a:avLst/>
            </a:prstGeom>
          </p:spPr>
        </p:pic>
        <p:sp>
          <p:nvSpPr>
            <p:cNvPr id="88" name="object 88"/>
            <p:cNvSpPr/>
            <p:nvPr/>
          </p:nvSpPr>
          <p:spPr>
            <a:xfrm>
              <a:off x="3989070" y="2580513"/>
              <a:ext cx="111125" cy="548640"/>
            </a:xfrm>
            <a:custGeom>
              <a:avLst/>
              <a:gdLst/>
              <a:ahLst/>
              <a:cxnLst/>
              <a:rect l="l" t="t" r="r" b="b"/>
              <a:pathLst>
                <a:path w="111125" h="548639">
                  <a:moveTo>
                    <a:pt x="56016" y="37791"/>
                  </a:moveTo>
                  <a:lnTo>
                    <a:pt x="46289" y="53958"/>
                  </a:lnTo>
                  <a:lnTo>
                    <a:pt x="40004" y="548386"/>
                  </a:lnTo>
                  <a:lnTo>
                    <a:pt x="59054" y="548639"/>
                  </a:lnTo>
                  <a:lnTo>
                    <a:pt x="65338" y="54282"/>
                  </a:lnTo>
                  <a:lnTo>
                    <a:pt x="56016" y="37791"/>
                  </a:lnTo>
                  <a:close/>
                </a:path>
                <a:path w="111125" h="548639">
                  <a:moveTo>
                    <a:pt x="67158" y="18796"/>
                  </a:moveTo>
                  <a:lnTo>
                    <a:pt x="46735" y="18796"/>
                  </a:lnTo>
                  <a:lnTo>
                    <a:pt x="65785" y="19050"/>
                  </a:lnTo>
                  <a:lnTo>
                    <a:pt x="65342" y="53958"/>
                  </a:lnTo>
                  <a:lnTo>
                    <a:pt x="65338" y="54282"/>
                  </a:lnTo>
                  <a:lnTo>
                    <a:pt x="91439" y="100457"/>
                  </a:lnTo>
                  <a:lnTo>
                    <a:pt x="93979" y="105028"/>
                  </a:lnTo>
                  <a:lnTo>
                    <a:pt x="99821" y="106552"/>
                  </a:lnTo>
                  <a:lnTo>
                    <a:pt x="104393" y="104012"/>
                  </a:lnTo>
                  <a:lnTo>
                    <a:pt x="108965" y="101346"/>
                  </a:lnTo>
                  <a:lnTo>
                    <a:pt x="110616" y="95631"/>
                  </a:lnTo>
                  <a:lnTo>
                    <a:pt x="108076" y="91059"/>
                  </a:lnTo>
                  <a:lnTo>
                    <a:pt x="67158" y="18796"/>
                  </a:lnTo>
                  <a:close/>
                </a:path>
                <a:path w="111125" h="548639">
                  <a:moveTo>
                    <a:pt x="56514" y="0"/>
                  </a:moveTo>
                  <a:lnTo>
                    <a:pt x="2666" y="89662"/>
                  </a:lnTo>
                  <a:lnTo>
                    <a:pt x="0" y="94234"/>
                  </a:lnTo>
                  <a:lnTo>
                    <a:pt x="1396" y="100075"/>
                  </a:lnTo>
                  <a:lnTo>
                    <a:pt x="5968" y="102742"/>
                  </a:lnTo>
                  <a:lnTo>
                    <a:pt x="10413" y="105410"/>
                  </a:lnTo>
                  <a:lnTo>
                    <a:pt x="16255" y="104012"/>
                  </a:lnTo>
                  <a:lnTo>
                    <a:pt x="18922" y="99440"/>
                  </a:lnTo>
                  <a:lnTo>
                    <a:pt x="46289" y="53958"/>
                  </a:lnTo>
                  <a:lnTo>
                    <a:pt x="46671" y="23875"/>
                  </a:lnTo>
                  <a:lnTo>
                    <a:pt x="46735" y="18796"/>
                  </a:lnTo>
                  <a:lnTo>
                    <a:pt x="67158" y="18796"/>
                  </a:lnTo>
                  <a:lnTo>
                    <a:pt x="56514" y="0"/>
                  </a:lnTo>
                  <a:close/>
                </a:path>
                <a:path w="111125" h="548639">
                  <a:moveTo>
                    <a:pt x="65727" y="23622"/>
                  </a:moveTo>
                  <a:lnTo>
                    <a:pt x="48005" y="23622"/>
                  </a:lnTo>
                  <a:lnTo>
                    <a:pt x="64388" y="23875"/>
                  </a:lnTo>
                  <a:lnTo>
                    <a:pt x="56016" y="37791"/>
                  </a:lnTo>
                  <a:lnTo>
                    <a:pt x="65338" y="54282"/>
                  </a:lnTo>
                  <a:lnTo>
                    <a:pt x="65724" y="23875"/>
                  </a:lnTo>
                  <a:lnTo>
                    <a:pt x="65727" y="23622"/>
                  </a:lnTo>
                  <a:close/>
                </a:path>
                <a:path w="111125" h="548639">
                  <a:moveTo>
                    <a:pt x="46735" y="18796"/>
                  </a:moveTo>
                  <a:lnTo>
                    <a:pt x="46289" y="53958"/>
                  </a:lnTo>
                  <a:lnTo>
                    <a:pt x="56016" y="37791"/>
                  </a:lnTo>
                  <a:lnTo>
                    <a:pt x="48005" y="23622"/>
                  </a:lnTo>
                  <a:lnTo>
                    <a:pt x="65727" y="23622"/>
                  </a:lnTo>
                  <a:lnTo>
                    <a:pt x="65785" y="19050"/>
                  </a:lnTo>
                  <a:lnTo>
                    <a:pt x="46735" y="18796"/>
                  </a:lnTo>
                  <a:close/>
                </a:path>
                <a:path w="111125" h="548639">
                  <a:moveTo>
                    <a:pt x="48005" y="23622"/>
                  </a:moveTo>
                  <a:lnTo>
                    <a:pt x="56016" y="37791"/>
                  </a:lnTo>
                  <a:lnTo>
                    <a:pt x="64388" y="23875"/>
                  </a:lnTo>
                  <a:lnTo>
                    <a:pt x="48005" y="23622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9" name="object 89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4143835" y="2703890"/>
              <a:ext cx="203251" cy="175413"/>
            </a:xfrm>
            <a:prstGeom prst="rect">
              <a:avLst/>
            </a:prstGeom>
          </p:spPr>
        </p:pic>
        <p:sp>
          <p:nvSpPr>
            <p:cNvPr id="90" name="object 90"/>
            <p:cNvSpPr/>
            <p:nvPr/>
          </p:nvSpPr>
          <p:spPr>
            <a:xfrm>
              <a:off x="7429500" y="3658488"/>
              <a:ext cx="699770" cy="111125"/>
            </a:xfrm>
            <a:custGeom>
              <a:avLst/>
              <a:gdLst/>
              <a:ahLst/>
              <a:cxnLst/>
              <a:rect l="l" t="t" r="r" b="b"/>
              <a:pathLst>
                <a:path w="699770" h="111125">
                  <a:moveTo>
                    <a:pt x="661724" y="55308"/>
                  </a:moveTo>
                  <a:lnTo>
                    <a:pt x="599567" y="91567"/>
                  </a:lnTo>
                  <a:lnTo>
                    <a:pt x="594995" y="94106"/>
                  </a:lnTo>
                  <a:lnTo>
                    <a:pt x="593471" y="99949"/>
                  </a:lnTo>
                  <a:lnTo>
                    <a:pt x="598804" y="109093"/>
                  </a:lnTo>
                  <a:lnTo>
                    <a:pt x="604647" y="110617"/>
                  </a:lnTo>
                  <a:lnTo>
                    <a:pt x="683196" y="64769"/>
                  </a:lnTo>
                  <a:lnTo>
                    <a:pt x="680593" y="64769"/>
                  </a:lnTo>
                  <a:lnTo>
                    <a:pt x="680593" y="63500"/>
                  </a:lnTo>
                  <a:lnTo>
                    <a:pt x="675767" y="63500"/>
                  </a:lnTo>
                  <a:lnTo>
                    <a:pt x="661724" y="55308"/>
                  </a:lnTo>
                  <a:close/>
                </a:path>
                <a:path w="699770" h="111125">
                  <a:moveTo>
                    <a:pt x="645287" y="45719"/>
                  </a:moveTo>
                  <a:lnTo>
                    <a:pt x="0" y="45719"/>
                  </a:lnTo>
                  <a:lnTo>
                    <a:pt x="0" y="64769"/>
                  </a:lnTo>
                  <a:lnTo>
                    <a:pt x="645504" y="64769"/>
                  </a:lnTo>
                  <a:lnTo>
                    <a:pt x="661724" y="55308"/>
                  </a:lnTo>
                  <a:lnTo>
                    <a:pt x="645287" y="45719"/>
                  </a:lnTo>
                  <a:close/>
                </a:path>
                <a:path w="699770" h="111125">
                  <a:moveTo>
                    <a:pt x="683157" y="45719"/>
                  </a:moveTo>
                  <a:lnTo>
                    <a:pt x="680593" y="45719"/>
                  </a:lnTo>
                  <a:lnTo>
                    <a:pt x="680593" y="64769"/>
                  </a:lnTo>
                  <a:lnTo>
                    <a:pt x="683196" y="64769"/>
                  </a:lnTo>
                  <a:lnTo>
                    <a:pt x="699407" y="55308"/>
                  </a:lnTo>
                  <a:lnTo>
                    <a:pt x="699625" y="55308"/>
                  </a:lnTo>
                  <a:lnTo>
                    <a:pt x="683157" y="45719"/>
                  </a:lnTo>
                  <a:close/>
                </a:path>
                <a:path w="699770" h="111125">
                  <a:moveTo>
                    <a:pt x="675767" y="47117"/>
                  </a:moveTo>
                  <a:lnTo>
                    <a:pt x="661724" y="55308"/>
                  </a:lnTo>
                  <a:lnTo>
                    <a:pt x="675767" y="63500"/>
                  </a:lnTo>
                  <a:lnTo>
                    <a:pt x="675767" y="47117"/>
                  </a:lnTo>
                  <a:close/>
                </a:path>
                <a:path w="699770" h="111125">
                  <a:moveTo>
                    <a:pt x="680593" y="47117"/>
                  </a:moveTo>
                  <a:lnTo>
                    <a:pt x="675767" y="47117"/>
                  </a:lnTo>
                  <a:lnTo>
                    <a:pt x="675767" y="63500"/>
                  </a:lnTo>
                  <a:lnTo>
                    <a:pt x="680593" y="63500"/>
                  </a:lnTo>
                  <a:lnTo>
                    <a:pt x="680593" y="47117"/>
                  </a:lnTo>
                  <a:close/>
                </a:path>
                <a:path w="699770" h="111125">
                  <a:moveTo>
                    <a:pt x="604647" y="0"/>
                  </a:moveTo>
                  <a:lnTo>
                    <a:pt x="598804" y="1524"/>
                  </a:lnTo>
                  <a:lnTo>
                    <a:pt x="596138" y="6096"/>
                  </a:lnTo>
                  <a:lnTo>
                    <a:pt x="593471" y="10541"/>
                  </a:lnTo>
                  <a:lnTo>
                    <a:pt x="594995" y="16383"/>
                  </a:lnTo>
                  <a:lnTo>
                    <a:pt x="661724" y="55308"/>
                  </a:lnTo>
                  <a:lnTo>
                    <a:pt x="675767" y="47117"/>
                  </a:lnTo>
                  <a:lnTo>
                    <a:pt x="680593" y="47117"/>
                  </a:lnTo>
                  <a:lnTo>
                    <a:pt x="680593" y="45719"/>
                  </a:lnTo>
                  <a:lnTo>
                    <a:pt x="683157" y="45719"/>
                  </a:lnTo>
                  <a:lnTo>
                    <a:pt x="604647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1" name="object 91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7543800" y="3389960"/>
              <a:ext cx="428625" cy="295198"/>
            </a:xfrm>
            <a:prstGeom prst="rect">
              <a:avLst/>
            </a:prstGeom>
          </p:spPr>
        </p:pic>
      </p:grpSp>
      <p:pic>
        <p:nvPicPr>
          <p:cNvPr id="92" name="object 92"/>
          <p:cNvPicPr/>
          <p:nvPr/>
        </p:nvPicPr>
        <p:blipFill>
          <a:blip r:embed="rId34" cstate="print"/>
          <a:stretch>
            <a:fillRect/>
          </a:stretch>
        </p:blipFill>
        <p:spPr>
          <a:xfrm>
            <a:off x="3461020" y="4994676"/>
            <a:ext cx="328207" cy="205019"/>
          </a:xfrm>
          <a:prstGeom prst="rect">
            <a:avLst/>
          </a:prstGeom>
        </p:spPr>
      </p:pic>
      <p:pic>
        <p:nvPicPr>
          <p:cNvPr id="93" name="object 93"/>
          <p:cNvPicPr/>
          <p:nvPr/>
        </p:nvPicPr>
        <p:blipFill>
          <a:blip r:embed="rId35" cstate="print"/>
          <a:stretch>
            <a:fillRect/>
          </a:stretch>
        </p:blipFill>
        <p:spPr>
          <a:xfrm>
            <a:off x="3916640" y="2281353"/>
            <a:ext cx="334062" cy="236706"/>
          </a:xfrm>
          <a:prstGeom prst="rect">
            <a:avLst/>
          </a:prstGeom>
        </p:spPr>
      </p:pic>
      <p:pic>
        <p:nvPicPr>
          <p:cNvPr id="94" name="object 94"/>
          <p:cNvPicPr/>
          <p:nvPr/>
        </p:nvPicPr>
        <p:blipFill>
          <a:blip r:embed="rId36" cstate="print"/>
          <a:stretch>
            <a:fillRect/>
          </a:stretch>
        </p:blipFill>
        <p:spPr>
          <a:xfrm>
            <a:off x="7105343" y="2281353"/>
            <a:ext cx="340134" cy="236706"/>
          </a:xfrm>
          <a:prstGeom prst="rect">
            <a:avLst/>
          </a:prstGeom>
        </p:spPr>
      </p:pic>
      <p:pic>
        <p:nvPicPr>
          <p:cNvPr id="95" name="object 95"/>
          <p:cNvPicPr/>
          <p:nvPr/>
        </p:nvPicPr>
        <p:blipFill>
          <a:blip r:embed="rId37" cstate="print"/>
          <a:stretch>
            <a:fillRect/>
          </a:stretch>
        </p:blipFill>
        <p:spPr>
          <a:xfrm>
            <a:off x="6047779" y="2281353"/>
            <a:ext cx="333375" cy="236706"/>
          </a:xfrm>
          <a:prstGeom prst="rect">
            <a:avLst/>
          </a:prstGeom>
        </p:spPr>
      </p:pic>
      <p:pic>
        <p:nvPicPr>
          <p:cNvPr id="96" name="object 96"/>
          <p:cNvPicPr/>
          <p:nvPr/>
        </p:nvPicPr>
        <p:blipFill>
          <a:blip r:embed="rId38" cstate="print"/>
          <a:stretch>
            <a:fillRect/>
          </a:stretch>
        </p:blipFill>
        <p:spPr>
          <a:xfrm>
            <a:off x="4976283" y="2281353"/>
            <a:ext cx="342900" cy="236706"/>
          </a:xfrm>
          <a:prstGeom prst="rect">
            <a:avLst/>
          </a:prstGeom>
        </p:spPr>
      </p:pic>
      <p:grpSp>
        <p:nvGrpSpPr>
          <p:cNvPr id="97" name="object 97"/>
          <p:cNvGrpSpPr/>
          <p:nvPr/>
        </p:nvGrpSpPr>
        <p:grpSpPr>
          <a:xfrm>
            <a:off x="6957952" y="1430315"/>
            <a:ext cx="574040" cy="791210"/>
            <a:chOff x="6957952" y="1430315"/>
            <a:chExt cx="574040" cy="791210"/>
          </a:xfrm>
        </p:grpSpPr>
        <p:pic>
          <p:nvPicPr>
            <p:cNvPr id="98" name="object 98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6957952" y="1430315"/>
              <a:ext cx="574031" cy="230124"/>
            </a:xfrm>
            <a:prstGeom prst="rect">
              <a:avLst/>
            </a:prstGeom>
          </p:spPr>
        </p:pic>
        <p:sp>
          <p:nvSpPr>
            <p:cNvPr id="99" name="object 99"/>
            <p:cNvSpPr/>
            <p:nvPr/>
          </p:nvSpPr>
          <p:spPr>
            <a:xfrm>
              <a:off x="7164577" y="1685417"/>
              <a:ext cx="111125" cy="535940"/>
            </a:xfrm>
            <a:custGeom>
              <a:avLst/>
              <a:gdLst/>
              <a:ahLst/>
              <a:cxnLst/>
              <a:rect l="l" t="t" r="r" b="b"/>
              <a:pathLst>
                <a:path w="111125" h="535939">
                  <a:moveTo>
                    <a:pt x="55372" y="37900"/>
                  </a:moveTo>
                  <a:lnTo>
                    <a:pt x="45847" y="54229"/>
                  </a:lnTo>
                  <a:lnTo>
                    <a:pt x="45847" y="535559"/>
                  </a:lnTo>
                  <a:lnTo>
                    <a:pt x="64897" y="535559"/>
                  </a:lnTo>
                  <a:lnTo>
                    <a:pt x="64897" y="54229"/>
                  </a:lnTo>
                  <a:lnTo>
                    <a:pt x="55372" y="37900"/>
                  </a:lnTo>
                  <a:close/>
                </a:path>
                <a:path w="111125" h="535939">
                  <a:moveTo>
                    <a:pt x="55372" y="0"/>
                  </a:moveTo>
                  <a:lnTo>
                    <a:pt x="0" y="94869"/>
                  </a:lnTo>
                  <a:lnTo>
                    <a:pt x="1524" y="100711"/>
                  </a:lnTo>
                  <a:lnTo>
                    <a:pt x="10668" y="106045"/>
                  </a:lnTo>
                  <a:lnTo>
                    <a:pt x="16510" y="104521"/>
                  </a:lnTo>
                  <a:lnTo>
                    <a:pt x="45847" y="54229"/>
                  </a:lnTo>
                  <a:lnTo>
                    <a:pt x="45847" y="18923"/>
                  </a:lnTo>
                  <a:lnTo>
                    <a:pt x="66417" y="18923"/>
                  </a:lnTo>
                  <a:lnTo>
                    <a:pt x="55372" y="0"/>
                  </a:lnTo>
                  <a:close/>
                </a:path>
                <a:path w="111125" h="535939">
                  <a:moveTo>
                    <a:pt x="66417" y="18923"/>
                  </a:moveTo>
                  <a:lnTo>
                    <a:pt x="64897" y="18923"/>
                  </a:lnTo>
                  <a:lnTo>
                    <a:pt x="64897" y="54229"/>
                  </a:lnTo>
                  <a:lnTo>
                    <a:pt x="94233" y="104521"/>
                  </a:lnTo>
                  <a:lnTo>
                    <a:pt x="100075" y="106045"/>
                  </a:lnTo>
                  <a:lnTo>
                    <a:pt x="109220" y="100711"/>
                  </a:lnTo>
                  <a:lnTo>
                    <a:pt x="110744" y="94869"/>
                  </a:lnTo>
                  <a:lnTo>
                    <a:pt x="66417" y="18923"/>
                  </a:lnTo>
                  <a:close/>
                </a:path>
                <a:path w="111125" h="535939">
                  <a:moveTo>
                    <a:pt x="64897" y="18923"/>
                  </a:moveTo>
                  <a:lnTo>
                    <a:pt x="45847" y="18923"/>
                  </a:lnTo>
                  <a:lnTo>
                    <a:pt x="45847" y="54229"/>
                  </a:lnTo>
                  <a:lnTo>
                    <a:pt x="55372" y="37900"/>
                  </a:lnTo>
                  <a:lnTo>
                    <a:pt x="47117" y="23749"/>
                  </a:lnTo>
                  <a:lnTo>
                    <a:pt x="64897" y="23749"/>
                  </a:lnTo>
                  <a:lnTo>
                    <a:pt x="64897" y="18923"/>
                  </a:lnTo>
                  <a:close/>
                </a:path>
                <a:path w="111125" h="535939">
                  <a:moveTo>
                    <a:pt x="64897" y="23749"/>
                  </a:moveTo>
                  <a:lnTo>
                    <a:pt x="63626" y="23749"/>
                  </a:lnTo>
                  <a:lnTo>
                    <a:pt x="55372" y="37900"/>
                  </a:lnTo>
                  <a:lnTo>
                    <a:pt x="64897" y="54229"/>
                  </a:lnTo>
                  <a:lnTo>
                    <a:pt x="64897" y="23749"/>
                  </a:lnTo>
                  <a:close/>
                </a:path>
                <a:path w="111125" h="535939">
                  <a:moveTo>
                    <a:pt x="63626" y="23749"/>
                  </a:moveTo>
                  <a:lnTo>
                    <a:pt x="47117" y="23749"/>
                  </a:lnTo>
                  <a:lnTo>
                    <a:pt x="55372" y="37900"/>
                  </a:lnTo>
                  <a:lnTo>
                    <a:pt x="63626" y="23749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0" name="object 100"/>
          <p:cNvGrpSpPr/>
          <p:nvPr/>
        </p:nvGrpSpPr>
        <p:grpSpPr>
          <a:xfrm>
            <a:off x="5896882" y="1430315"/>
            <a:ext cx="577215" cy="791210"/>
            <a:chOff x="5896882" y="1430315"/>
            <a:chExt cx="577215" cy="791210"/>
          </a:xfrm>
        </p:grpSpPr>
        <p:pic>
          <p:nvPicPr>
            <p:cNvPr id="101" name="object 101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5896882" y="1430315"/>
              <a:ext cx="577007" cy="230124"/>
            </a:xfrm>
            <a:prstGeom prst="rect">
              <a:avLst/>
            </a:prstGeom>
          </p:spPr>
        </p:pic>
        <p:sp>
          <p:nvSpPr>
            <p:cNvPr id="102" name="object 102"/>
            <p:cNvSpPr/>
            <p:nvPr/>
          </p:nvSpPr>
          <p:spPr>
            <a:xfrm>
              <a:off x="6097778" y="1685417"/>
              <a:ext cx="111125" cy="535940"/>
            </a:xfrm>
            <a:custGeom>
              <a:avLst/>
              <a:gdLst/>
              <a:ahLst/>
              <a:cxnLst/>
              <a:rect l="l" t="t" r="r" b="b"/>
              <a:pathLst>
                <a:path w="111125" h="535939">
                  <a:moveTo>
                    <a:pt x="55372" y="37900"/>
                  </a:moveTo>
                  <a:lnTo>
                    <a:pt x="45847" y="54228"/>
                  </a:lnTo>
                  <a:lnTo>
                    <a:pt x="45847" y="535559"/>
                  </a:lnTo>
                  <a:lnTo>
                    <a:pt x="64897" y="535559"/>
                  </a:lnTo>
                  <a:lnTo>
                    <a:pt x="64897" y="54228"/>
                  </a:lnTo>
                  <a:lnTo>
                    <a:pt x="55372" y="37900"/>
                  </a:lnTo>
                  <a:close/>
                </a:path>
                <a:path w="111125" h="535939">
                  <a:moveTo>
                    <a:pt x="55372" y="0"/>
                  </a:moveTo>
                  <a:lnTo>
                    <a:pt x="0" y="94869"/>
                  </a:lnTo>
                  <a:lnTo>
                    <a:pt x="1524" y="100711"/>
                  </a:lnTo>
                  <a:lnTo>
                    <a:pt x="10668" y="106045"/>
                  </a:lnTo>
                  <a:lnTo>
                    <a:pt x="16510" y="104521"/>
                  </a:lnTo>
                  <a:lnTo>
                    <a:pt x="45847" y="54228"/>
                  </a:lnTo>
                  <a:lnTo>
                    <a:pt x="45847" y="18923"/>
                  </a:lnTo>
                  <a:lnTo>
                    <a:pt x="66417" y="18923"/>
                  </a:lnTo>
                  <a:lnTo>
                    <a:pt x="55372" y="0"/>
                  </a:lnTo>
                  <a:close/>
                </a:path>
                <a:path w="111125" h="535939">
                  <a:moveTo>
                    <a:pt x="66417" y="18923"/>
                  </a:moveTo>
                  <a:lnTo>
                    <a:pt x="64897" y="18923"/>
                  </a:lnTo>
                  <a:lnTo>
                    <a:pt x="64897" y="54228"/>
                  </a:lnTo>
                  <a:lnTo>
                    <a:pt x="94234" y="104521"/>
                  </a:lnTo>
                  <a:lnTo>
                    <a:pt x="100075" y="106045"/>
                  </a:lnTo>
                  <a:lnTo>
                    <a:pt x="109220" y="100711"/>
                  </a:lnTo>
                  <a:lnTo>
                    <a:pt x="110744" y="94869"/>
                  </a:lnTo>
                  <a:lnTo>
                    <a:pt x="66417" y="18923"/>
                  </a:lnTo>
                  <a:close/>
                </a:path>
                <a:path w="111125" h="535939">
                  <a:moveTo>
                    <a:pt x="64897" y="18923"/>
                  </a:moveTo>
                  <a:lnTo>
                    <a:pt x="45847" y="18923"/>
                  </a:lnTo>
                  <a:lnTo>
                    <a:pt x="45847" y="54228"/>
                  </a:lnTo>
                  <a:lnTo>
                    <a:pt x="55372" y="37900"/>
                  </a:lnTo>
                  <a:lnTo>
                    <a:pt x="47117" y="23749"/>
                  </a:lnTo>
                  <a:lnTo>
                    <a:pt x="64897" y="23749"/>
                  </a:lnTo>
                  <a:lnTo>
                    <a:pt x="64897" y="18923"/>
                  </a:lnTo>
                  <a:close/>
                </a:path>
                <a:path w="111125" h="535939">
                  <a:moveTo>
                    <a:pt x="64897" y="23749"/>
                  </a:moveTo>
                  <a:lnTo>
                    <a:pt x="63626" y="23749"/>
                  </a:lnTo>
                  <a:lnTo>
                    <a:pt x="55372" y="37900"/>
                  </a:lnTo>
                  <a:lnTo>
                    <a:pt x="64897" y="54228"/>
                  </a:lnTo>
                  <a:lnTo>
                    <a:pt x="64897" y="23749"/>
                  </a:lnTo>
                  <a:close/>
                </a:path>
                <a:path w="111125" h="535939">
                  <a:moveTo>
                    <a:pt x="63626" y="23749"/>
                  </a:moveTo>
                  <a:lnTo>
                    <a:pt x="47117" y="23749"/>
                  </a:lnTo>
                  <a:lnTo>
                    <a:pt x="55372" y="37900"/>
                  </a:lnTo>
                  <a:lnTo>
                    <a:pt x="63626" y="23749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3" name="object 103"/>
          <p:cNvGrpSpPr/>
          <p:nvPr/>
        </p:nvGrpSpPr>
        <p:grpSpPr>
          <a:xfrm>
            <a:off x="4829936" y="1430315"/>
            <a:ext cx="578485" cy="791210"/>
            <a:chOff x="4829936" y="1430315"/>
            <a:chExt cx="578485" cy="791210"/>
          </a:xfrm>
        </p:grpSpPr>
        <p:pic>
          <p:nvPicPr>
            <p:cNvPr id="104" name="object 104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4829936" y="1430315"/>
              <a:ext cx="578358" cy="230124"/>
            </a:xfrm>
            <a:prstGeom prst="rect">
              <a:avLst/>
            </a:prstGeom>
          </p:spPr>
        </p:pic>
        <p:sp>
          <p:nvSpPr>
            <p:cNvPr id="105" name="object 105"/>
            <p:cNvSpPr/>
            <p:nvPr/>
          </p:nvSpPr>
          <p:spPr>
            <a:xfrm>
              <a:off x="5040502" y="1685417"/>
              <a:ext cx="111125" cy="535940"/>
            </a:xfrm>
            <a:custGeom>
              <a:avLst/>
              <a:gdLst/>
              <a:ahLst/>
              <a:cxnLst/>
              <a:rect l="l" t="t" r="r" b="b"/>
              <a:pathLst>
                <a:path w="111125" h="535939">
                  <a:moveTo>
                    <a:pt x="55372" y="37900"/>
                  </a:moveTo>
                  <a:lnTo>
                    <a:pt x="45847" y="54228"/>
                  </a:lnTo>
                  <a:lnTo>
                    <a:pt x="45847" y="535559"/>
                  </a:lnTo>
                  <a:lnTo>
                    <a:pt x="64897" y="535559"/>
                  </a:lnTo>
                  <a:lnTo>
                    <a:pt x="64897" y="54228"/>
                  </a:lnTo>
                  <a:lnTo>
                    <a:pt x="55372" y="37900"/>
                  </a:lnTo>
                  <a:close/>
                </a:path>
                <a:path w="111125" h="535939">
                  <a:moveTo>
                    <a:pt x="55372" y="0"/>
                  </a:moveTo>
                  <a:lnTo>
                    <a:pt x="0" y="94869"/>
                  </a:lnTo>
                  <a:lnTo>
                    <a:pt x="1524" y="100711"/>
                  </a:lnTo>
                  <a:lnTo>
                    <a:pt x="10668" y="106045"/>
                  </a:lnTo>
                  <a:lnTo>
                    <a:pt x="16510" y="104521"/>
                  </a:lnTo>
                  <a:lnTo>
                    <a:pt x="45847" y="54228"/>
                  </a:lnTo>
                  <a:lnTo>
                    <a:pt x="45847" y="18923"/>
                  </a:lnTo>
                  <a:lnTo>
                    <a:pt x="66417" y="18923"/>
                  </a:lnTo>
                  <a:lnTo>
                    <a:pt x="55372" y="0"/>
                  </a:lnTo>
                  <a:close/>
                </a:path>
                <a:path w="111125" h="535939">
                  <a:moveTo>
                    <a:pt x="66417" y="18923"/>
                  </a:moveTo>
                  <a:lnTo>
                    <a:pt x="64897" y="18923"/>
                  </a:lnTo>
                  <a:lnTo>
                    <a:pt x="64897" y="54228"/>
                  </a:lnTo>
                  <a:lnTo>
                    <a:pt x="94234" y="104521"/>
                  </a:lnTo>
                  <a:lnTo>
                    <a:pt x="100075" y="106045"/>
                  </a:lnTo>
                  <a:lnTo>
                    <a:pt x="109220" y="100711"/>
                  </a:lnTo>
                  <a:lnTo>
                    <a:pt x="110744" y="94869"/>
                  </a:lnTo>
                  <a:lnTo>
                    <a:pt x="66417" y="18923"/>
                  </a:lnTo>
                  <a:close/>
                </a:path>
                <a:path w="111125" h="535939">
                  <a:moveTo>
                    <a:pt x="64897" y="18923"/>
                  </a:moveTo>
                  <a:lnTo>
                    <a:pt x="45847" y="18923"/>
                  </a:lnTo>
                  <a:lnTo>
                    <a:pt x="45847" y="54228"/>
                  </a:lnTo>
                  <a:lnTo>
                    <a:pt x="55372" y="37900"/>
                  </a:lnTo>
                  <a:lnTo>
                    <a:pt x="47117" y="23749"/>
                  </a:lnTo>
                  <a:lnTo>
                    <a:pt x="64897" y="23749"/>
                  </a:lnTo>
                  <a:lnTo>
                    <a:pt x="64897" y="18923"/>
                  </a:lnTo>
                  <a:close/>
                </a:path>
                <a:path w="111125" h="535939">
                  <a:moveTo>
                    <a:pt x="64897" y="23749"/>
                  </a:moveTo>
                  <a:lnTo>
                    <a:pt x="63626" y="23749"/>
                  </a:lnTo>
                  <a:lnTo>
                    <a:pt x="55372" y="37900"/>
                  </a:lnTo>
                  <a:lnTo>
                    <a:pt x="64897" y="54228"/>
                  </a:lnTo>
                  <a:lnTo>
                    <a:pt x="64897" y="23749"/>
                  </a:lnTo>
                  <a:close/>
                </a:path>
                <a:path w="111125" h="535939">
                  <a:moveTo>
                    <a:pt x="63626" y="23749"/>
                  </a:moveTo>
                  <a:lnTo>
                    <a:pt x="47117" y="23749"/>
                  </a:lnTo>
                  <a:lnTo>
                    <a:pt x="55372" y="37900"/>
                  </a:lnTo>
                  <a:lnTo>
                    <a:pt x="63626" y="23749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6" name="object 106"/>
          <p:cNvGrpSpPr/>
          <p:nvPr/>
        </p:nvGrpSpPr>
        <p:grpSpPr>
          <a:xfrm>
            <a:off x="3657597" y="1352255"/>
            <a:ext cx="742950" cy="869315"/>
            <a:chOff x="3657597" y="1352255"/>
            <a:chExt cx="742950" cy="869315"/>
          </a:xfrm>
        </p:grpSpPr>
        <p:pic>
          <p:nvPicPr>
            <p:cNvPr id="107" name="object 107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3745752" y="1430315"/>
              <a:ext cx="571437" cy="230124"/>
            </a:xfrm>
            <a:prstGeom prst="rect">
              <a:avLst/>
            </a:prstGeom>
          </p:spPr>
        </p:pic>
        <p:sp>
          <p:nvSpPr>
            <p:cNvPr id="108" name="object 108"/>
            <p:cNvSpPr/>
            <p:nvPr/>
          </p:nvSpPr>
          <p:spPr>
            <a:xfrm>
              <a:off x="3973702" y="1685416"/>
              <a:ext cx="111125" cy="535940"/>
            </a:xfrm>
            <a:custGeom>
              <a:avLst/>
              <a:gdLst/>
              <a:ahLst/>
              <a:cxnLst/>
              <a:rect l="l" t="t" r="r" b="b"/>
              <a:pathLst>
                <a:path w="111125" h="535939">
                  <a:moveTo>
                    <a:pt x="55372" y="37900"/>
                  </a:moveTo>
                  <a:lnTo>
                    <a:pt x="45847" y="54228"/>
                  </a:lnTo>
                  <a:lnTo>
                    <a:pt x="45847" y="535559"/>
                  </a:lnTo>
                  <a:lnTo>
                    <a:pt x="64897" y="535559"/>
                  </a:lnTo>
                  <a:lnTo>
                    <a:pt x="64897" y="54228"/>
                  </a:lnTo>
                  <a:lnTo>
                    <a:pt x="55372" y="37900"/>
                  </a:lnTo>
                  <a:close/>
                </a:path>
                <a:path w="111125" h="535939">
                  <a:moveTo>
                    <a:pt x="55372" y="0"/>
                  </a:moveTo>
                  <a:lnTo>
                    <a:pt x="0" y="94869"/>
                  </a:lnTo>
                  <a:lnTo>
                    <a:pt x="1524" y="100711"/>
                  </a:lnTo>
                  <a:lnTo>
                    <a:pt x="10668" y="106045"/>
                  </a:lnTo>
                  <a:lnTo>
                    <a:pt x="16510" y="104521"/>
                  </a:lnTo>
                  <a:lnTo>
                    <a:pt x="45847" y="54228"/>
                  </a:lnTo>
                  <a:lnTo>
                    <a:pt x="45847" y="18923"/>
                  </a:lnTo>
                  <a:lnTo>
                    <a:pt x="66417" y="18923"/>
                  </a:lnTo>
                  <a:lnTo>
                    <a:pt x="55372" y="0"/>
                  </a:lnTo>
                  <a:close/>
                </a:path>
                <a:path w="111125" h="535939">
                  <a:moveTo>
                    <a:pt x="66417" y="18923"/>
                  </a:moveTo>
                  <a:lnTo>
                    <a:pt x="64897" y="18923"/>
                  </a:lnTo>
                  <a:lnTo>
                    <a:pt x="64897" y="54228"/>
                  </a:lnTo>
                  <a:lnTo>
                    <a:pt x="94234" y="104521"/>
                  </a:lnTo>
                  <a:lnTo>
                    <a:pt x="100075" y="106045"/>
                  </a:lnTo>
                  <a:lnTo>
                    <a:pt x="109220" y="100711"/>
                  </a:lnTo>
                  <a:lnTo>
                    <a:pt x="110744" y="94869"/>
                  </a:lnTo>
                  <a:lnTo>
                    <a:pt x="66417" y="18923"/>
                  </a:lnTo>
                  <a:close/>
                </a:path>
                <a:path w="111125" h="535939">
                  <a:moveTo>
                    <a:pt x="64897" y="18923"/>
                  </a:moveTo>
                  <a:lnTo>
                    <a:pt x="45847" y="18923"/>
                  </a:lnTo>
                  <a:lnTo>
                    <a:pt x="45847" y="54228"/>
                  </a:lnTo>
                  <a:lnTo>
                    <a:pt x="55372" y="37900"/>
                  </a:lnTo>
                  <a:lnTo>
                    <a:pt x="47117" y="23749"/>
                  </a:lnTo>
                  <a:lnTo>
                    <a:pt x="64897" y="23749"/>
                  </a:lnTo>
                  <a:lnTo>
                    <a:pt x="64897" y="18923"/>
                  </a:lnTo>
                  <a:close/>
                </a:path>
                <a:path w="111125" h="535939">
                  <a:moveTo>
                    <a:pt x="64897" y="23749"/>
                  </a:moveTo>
                  <a:lnTo>
                    <a:pt x="63626" y="23749"/>
                  </a:lnTo>
                  <a:lnTo>
                    <a:pt x="55372" y="37900"/>
                  </a:lnTo>
                  <a:lnTo>
                    <a:pt x="64897" y="54228"/>
                  </a:lnTo>
                  <a:lnTo>
                    <a:pt x="64897" y="23749"/>
                  </a:lnTo>
                  <a:close/>
                </a:path>
                <a:path w="111125" h="535939">
                  <a:moveTo>
                    <a:pt x="63626" y="23749"/>
                  </a:moveTo>
                  <a:lnTo>
                    <a:pt x="47117" y="23749"/>
                  </a:lnTo>
                  <a:lnTo>
                    <a:pt x="55372" y="37900"/>
                  </a:lnTo>
                  <a:lnTo>
                    <a:pt x="63626" y="23749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9"/>
            <p:cNvSpPr/>
            <p:nvPr/>
          </p:nvSpPr>
          <p:spPr>
            <a:xfrm>
              <a:off x="3667124" y="1361782"/>
              <a:ext cx="723900" cy="323850"/>
            </a:xfrm>
            <a:custGeom>
              <a:avLst/>
              <a:gdLst/>
              <a:ahLst/>
              <a:cxnLst/>
              <a:rect l="l" t="t" r="r" b="b"/>
              <a:pathLst>
                <a:path w="723900" h="323850">
                  <a:moveTo>
                    <a:pt x="0" y="323761"/>
                  </a:moveTo>
                  <a:lnTo>
                    <a:pt x="723900" y="323761"/>
                  </a:lnTo>
                  <a:lnTo>
                    <a:pt x="723900" y="0"/>
                  </a:lnTo>
                  <a:lnTo>
                    <a:pt x="0" y="0"/>
                  </a:lnTo>
                  <a:lnTo>
                    <a:pt x="0" y="323761"/>
                  </a:lnTo>
                  <a:close/>
                </a:path>
              </a:pathLst>
            </a:custGeom>
            <a:ln w="19055">
              <a:solidFill>
                <a:srgbClr val="FF2FE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0" name="object 110"/>
          <p:cNvSpPr/>
          <p:nvPr/>
        </p:nvSpPr>
        <p:spPr>
          <a:xfrm>
            <a:off x="2843148" y="6170586"/>
            <a:ext cx="814069" cy="85725"/>
          </a:xfrm>
          <a:custGeom>
            <a:avLst/>
            <a:gdLst/>
            <a:ahLst/>
            <a:cxnLst/>
            <a:rect l="l" t="t" r="r" b="b"/>
            <a:pathLst>
              <a:path w="814070" h="85725">
                <a:moveTo>
                  <a:pt x="728345" y="0"/>
                </a:moveTo>
                <a:lnTo>
                  <a:pt x="728345" y="85725"/>
                </a:lnTo>
                <a:lnTo>
                  <a:pt x="785495" y="57150"/>
                </a:lnTo>
                <a:lnTo>
                  <a:pt x="742568" y="57150"/>
                </a:lnTo>
                <a:lnTo>
                  <a:pt x="742568" y="28575"/>
                </a:lnTo>
                <a:lnTo>
                  <a:pt x="785495" y="28575"/>
                </a:lnTo>
                <a:lnTo>
                  <a:pt x="728345" y="0"/>
                </a:lnTo>
                <a:close/>
              </a:path>
              <a:path w="814070" h="85725">
                <a:moveTo>
                  <a:pt x="728345" y="28575"/>
                </a:moveTo>
                <a:lnTo>
                  <a:pt x="0" y="28575"/>
                </a:lnTo>
                <a:lnTo>
                  <a:pt x="0" y="57150"/>
                </a:lnTo>
                <a:lnTo>
                  <a:pt x="728345" y="57150"/>
                </a:lnTo>
                <a:lnTo>
                  <a:pt x="728345" y="28575"/>
                </a:lnTo>
                <a:close/>
              </a:path>
              <a:path w="814070" h="85725">
                <a:moveTo>
                  <a:pt x="785495" y="28575"/>
                </a:moveTo>
                <a:lnTo>
                  <a:pt x="742568" y="28575"/>
                </a:lnTo>
                <a:lnTo>
                  <a:pt x="742568" y="57150"/>
                </a:lnTo>
                <a:lnTo>
                  <a:pt x="785495" y="57150"/>
                </a:lnTo>
                <a:lnTo>
                  <a:pt x="814070" y="42862"/>
                </a:lnTo>
                <a:lnTo>
                  <a:pt x="785495" y="28575"/>
                </a:lnTo>
                <a:close/>
              </a:path>
            </a:pathLst>
          </a:custGeom>
          <a:solidFill>
            <a:srgbClr val="FF2FE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2843148" y="1485519"/>
            <a:ext cx="694690" cy="85725"/>
          </a:xfrm>
          <a:custGeom>
            <a:avLst/>
            <a:gdLst/>
            <a:ahLst/>
            <a:cxnLst/>
            <a:rect l="l" t="t" r="r" b="b"/>
            <a:pathLst>
              <a:path w="694689" h="85725">
                <a:moveTo>
                  <a:pt x="608711" y="0"/>
                </a:moveTo>
                <a:lnTo>
                  <a:pt x="608711" y="85725"/>
                </a:lnTo>
                <a:lnTo>
                  <a:pt x="665860" y="57150"/>
                </a:lnTo>
                <a:lnTo>
                  <a:pt x="623062" y="57150"/>
                </a:lnTo>
                <a:lnTo>
                  <a:pt x="623062" y="28575"/>
                </a:lnTo>
                <a:lnTo>
                  <a:pt x="666030" y="28575"/>
                </a:lnTo>
                <a:lnTo>
                  <a:pt x="608711" y="0"/>
                </a:lnTo>
                <a:close/>
              </a:path>
              <a:path w="694689" h="85725">
                <a:moveTo>
                  <a:pt x="608711" y="28575"/>
                </a:moveTo>
                <a:lnTo>
                  <a:pt x="0" y="28575"/>
                </a:lnTo>
                <a:lnTo>
                  <a:pt x="0" y="57150"/>
                </a:lnTo>
                <a:lnTo>
                  <a:pt x="608711" y="57150"/>
                </a:lnTo>
                <a:lnTo>
                  <a:pt x="608711" y="28575"/>
                </a:lnTo>
                <a:close/>
              </a:path>
              <a:path w="694689" h="85725">
                <a:moveTo>
                  <a:pt x="666030" y="28575"/>
                </a:moveTo>
                <a:lnTo>
                  <a:pt x="623062" y="28575"/>
                </a:lnTo>
                <a:lnTo>
                  <a:pt x="623062" y="57150"/>
                </a:lnTo>
                <a:lnTo>
                  <a:pt x="665860" y="57150"/>
                </a:lnTo>
                <a:lnTo>
                  <a:pt x="694563" y="42798"/>
                </a:lnTo>
                <a:lnTo>
                  <a:pt x="666030" y="28575"/>
                </a:lnTo>
                <a:close/>
              </a:path>
            </a:pathLst>
          </a:custGeom>
          <a:solidFill>
            <a:srgbClr val="FF2FE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 txBox="1"/>
          <p:nvPr/>
        </p:nvSpPr>
        <p:spPr>
          <a:xfrm>
            <a:off x="1721104" y="846454"/>
            <a:ext cx="3016250" cy="186182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602105" algn="ctr">
              <a:lnSpc>
                <a:spcPct val="100000"/>
              </a:lnSpc>
              <a:spcBef>
                <a:spcPts val="125"/>
              </a:spcBef>
            </a:pPr>
            <a:r>
              <a:rPr sz="1400" dirty="0">
                <a:solidFill>
                  <a:srgbClr val="FF2FED"/>
                </a:solidFill>
                <a:latin typeface="Calibri"/>
                <a:cs typeface="Calibri"/>
              </a:rPr>
              <a:t>=</a:t>
            </a:r>
            <a:r>
              <a:rPr sz="1400" spc="60" dirty="0">
                <a:solidFill>
                  <a:srgbClr val="FF2FED"/>
                </a:solidFill>
                <a:latin typeface="Calibri"/>
                <a:cs typeface="Calibri"/>
              </a:rPr>
              <a:t> </a:t>
            </a:r>
            <a:r>
              <a:rPr sz="1400" spc="-20" dirty="0">
                <a:solidFill>
                  <a:srgbClr val="FF2FED"/>
                </a:solidFill>
                <a:latin typeface="Calibri"/>
                <a:cs typeface="Calibri"/>
              </a:rPr>
              <a:t>negative </a:t>
            </a:r>
            <a:r>
              <a:rPr sz="1400" dirty="0">
                <a:solidFill>
                  <a:srgbClr val="FF2FED"/>
                </a:solidFill>
                <a:latin typeface="Calibri"/>
                <a:cs typeface="Calibri"/>
              </a:rPr>
              <a:t>log</a:t>
            </a:r>
            <a:r>
              <a:rPr sz="1400" spc="5" dirty="0">
                <a:solidFill>
                  <a:srgbClr val="FF2FED"/>
                </a:solidFill>
                <a:latin typeface="Calibri"/>
                <a:cs typeface="Calibri"/>
              </a:rPr>
              <a:t> </a:t>
            </a:r>
            <a:r>
              <a:rPr sz="1400" spc="-20" dirty="0">
                <a:solidFill>
                  <a:srgbClr val="FF2FED"/>
                </a:solidFill>
                <a:latin typeface="Calibri"/>
                <a:cs typeface="Calibri"/>
              </a:rPr>
              <a:t>prob</a:t>
            </a:r>
            <a:endParaRPr sz="1400">
              <a:latin typeface="Calibri"/>
              <a:cs typeface="Calibri"/>
            </a:endParaRPr>
          </a:p>
          <a:p>
            <a:pPr marL="1600835" algn="ctr">
              <a:lnSpc>
                <a:spcPct val="100000"/>
              </a:lnSpc>
              <a:spcBef>
                <a:spcPts val="45"/>
              </a:spcBef>
            </a:pPr>
            <a:r>
              <a:rPr sz="1400" dirty="0">
                <a:solidFill>
                  <a:srgbClr val="FF2FED"/>
                </a:solidFill>
                <a:latin typeface="Calibri"/>
                <a:cs typeface="Calibri"/>
              </a:rPr>
              <a:t>of</a:t>
            </a:r>
            <a:r>
              <a:rPr sz="1400" spc="10" dirty="0">
                <a:solidFill>
                  <a:srgbClr val="FF2FED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FF2FED"/>
                </a:solidFill>
                <a:latin typeface="Calibri"/>
                <a:cs typeface="Calibri"/>
              </a:rPr>
              <a:t>“students”</a:t>
            </a:r>
            <a:endParaRPr sz="1400">
              <a:latin typeface="Calibri"/>
              <a:cs typeface="Calibri"/>
            </a:endParaRPr>
          </a:p>
          <a:p>
            <a:pPr marR="1972310" algn="r">
              <a:lnSpc>
                <a:spcPct val="100000"/>
              </a:lnSpc>
              <a:spcBef>
                <a:spcPts val="459"/>
              </a:spcBef>
            </a:pPr>
            <a:r>
              <a:rPr sz="2000" spc="-20" dirty="0">
                <a:solidFill>
                  <a:srgbClr val="FF2FED"/>
                </a:solidFill>
                <a:latin typeface="Calibri"/>
                <a:cs typeface="Calibri"/>
              </a:rPr>
              <a:t>Loss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915"/>
              </a:spcBef>
            </a:pPr>
            <a:endParaRPr sz="2000">
              <a:latin typeface="Calibri"/>
              <a:cs typeface="Calibri"/>
            </a:endParaRPr>
          </a:p>
          <a:p>
            <a:pPr marL="12700" marR="1973580" indent="29209" algn="r">
              <a:lnSpc>
                <a:spcPct val="100000"/>
              </a:lnSpc>
            </a:pPr>
            <a:r>
              <a:rPr sz="2000" spc="-10" dirty="0">
                <a:solidFill>
                  <a:srgbClr val="FF2FED"/>
                </a:solidFill>
                <a:latin typeface="Calibri"/>
                <a:cs typeface="Calibri"/>
              </a:rPr>
              <a:t>Predicted </a:t>
            </a:r>
            <a:r>
              <a:rPr sz="2000" dirty="0">
                <a:solidFill>
                  <a:srgbClr val="FF2FED"/>
                </a:solidFill>
                <a:latin typeface="Calibri"/>
                <a:cs typeface="Calibri"/>
              </a:rPr>
              <a:t>prob</a:t>
            </a:r>
            <a:r>
              <a:rPr sz="2000" spc="-60" dirty="0">
                <a:solidFill>
                  <a:srgbClr val="FF2FED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2FED"/>
                </a:solidFill>
                <a:latin typeface="Calibri"/>
                <a:cs typeface="Calibri"/>
              </a:rPr>
              <a:t>dists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13" name="object 113"/>
          <p:cNvSpPr txBox="1"/>
          <p:nvPr/>
        </p:nvSpPr>
        <p:spPr>
          <a:xfrm>
            <a:off x="8400033" y="3474402"/>
            <a:ext cx="18351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latin typeface="Calibri"/>
                <a:cs typeface="Calibri"/>
              </a:rPr>
              <a:t>…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14" name="object 114"/>
          <p:cNvSpPr/>
          <p:nvPr/>
        </p:nvSpPr>
        <p:spPr>
          <a:xfrm>
            <a:off x="2843148" y="2371089"/>
            <a:ext cx="814069" cy="85725"/>
          </a:xfrm>
          <a:custGeom>
            <a:avLst/>
            <a:gdLst/>
            <a:ahLst/>
            <a:cxnLst/>
            <a:rect l="l" t="t" r="r" b="b"/>
            <a:pathLst>
              <a:path w="814070" h="85725">
                <a:moveTo>
                  <a:pt x="728345" y="0"/>
                </a:moveTo>
                <a:lnTo>
                  <a:pt x="728345" y="85725"/>
                </a:lnTo>
                <a:lnTo>
                  <a:pt x="785579" y="57150"/>
                </a:lnTo>
                <a:lnTo>
                  <a:pt x="742568" y="57150"/>
                </a:lnTo>
                <a:lnTo>
                  <a:pt x="742568" y="28575"/>
                </a:lnTo>
                <a:lnTo>
                  <a:pt x="785410" y="28575"/>
                </a:lnTo>
                <a:lnTo>
                  <a:pt x="728345" y="0"/>
                </a:lnTo>
                <a:close/>
              </a:path>
              <a:path w="814070" h="85725">
                <a:moveTo>
                  <a:pt x="728345" y="28575"/>
                </a:moveTo>
                <a:lnTo>
                  <a:pt x="0" y="28575"/>
                </a:lnTo>
                <a:lnTo>
                  <a:pt x="0" y="57150"/>
                </a:lnTo>
                <a:lnTo>
                  <a:pt x="728345" y="57150"/>
                </a:lnTo>
                <a:lnTo>
                  <a:pt x="728345" y="28575"/>
                </a:lnTo>
                <a:close/>
              </a:path>
              <a:path w="814070" h="85725">
                <a:moveTo>
                  <a:pt x="785410" y="28575"/>
                </a:moveTo>
                <a:lnTo>
                  <a:pt x="742568" y="28575"/>
                </a:lnTo>
                <a:lnTo>
                  <a:pt x="742568" y="57150"/>
                </a:lnTo>
                <a:lnTo>
                  <a:pt x="785579" y="57150"/>
                </a:lnTo>
                <a:lnTo>
                  <a:pt x="814070" y="42925"/>
                </a:lnTo>
                <a:lnTo>
                  <a:pt x="785410" y="28575"/>
                </a:lnTo>
                <a:close/>
              </a:path>
            </a:pathLst>
          </a:custGeom>
          <a:solidFill>
            <a:srgbClr val="FF2FE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 txBox="1"/>
          <p:nvPr/>
        </p:nvSpPr>
        <p:spPr>
          <a:xfrm>
            <a:off x="2015489" y="6096555"/>
            <a:ext cx="756285" cy="2832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20"/>
              </a:lnSpc>
            </a:pPr>
            <a:r>
              <a:rPr sz="2000" spc="-10" dirty="0">
                <a:solidFill>
                  <a:srgbClr val="FF2FED"/>
                </a:solidFill>
                <a:latin typeface="Calibri"/>
                <a:cs typeface="Calibri"/>
              </a:rPr>
              <a:t>Corpus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16" name="object 116"/>
          <p:cNvSpPr txBox="1"/>
          <p:nvPr/>
        </p:nvSpPr>
        <p:spPr>
          <a:xfrm>
            <a:off x="9200768" y="6093777"/>
            <a:ext cx="13081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spc="-50" dirty="0">
                <a:latin typeface="Calibri"/>
                <a:cs typeface="Calibri"/>
              </a:rPr>
              <a:t>…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17" name="object 117"/>
          <p:cNvSpPr txBox="1"/>
          <p:nvPr/>
        </p:nvSpPr>
        <p:spPr>
          <a:xfrm>
            <a:off x="3858895" y="6110208"/>
            <a:ext cx="367665" cy="2832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20"/>
              </a:lnSpc>
            </a:pPr>
            <a:r>
              <a:rPr sz="2000" i="1" spc="-25" dirty="0">
                <a:latin typeface="Calibri"/>
                <a:cs typeface="Calibri"/>
              </a:rPr>
              <a:t>the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18" name="object 118"/>
          <p:cNvSpPr txBox="1"/>
          <p:nvPr/>
        </p:nvSpPr>
        <p:spPr>
          <a:xfrm>
            <a:off x="4626609" y="6110208"/>
            <a:ext cx="897890" cy="2832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20"/>
              </a:lnSpc>
            </a:pPr>
            <a:r>
              <a:rPr sz="2000" i="1" spc="-10" dirty="0">
                <a:latin typeface="Calibri"/>
                <a:cs typeface="Calibri"/>
              </a:rPr>
              <a:t>students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19" name="object 119"/>
          <p:cNvSpPr txBox="1"/>
          <p:nvPr/>
        </p:nvSpPr>
        <p:spPr>
          <a:xfrm>
            <a:off x="5773420" y="6110208"/>
            <a:ext cx="786130" cy="2832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20"/>
              </a:lnSpc>
            </a:pPr>
            <a:r>
              <a:rPr sz="2000" i="1" spc="-10" dirty="0">
                <a:latin typeface="Calibri"/>
                <a:cs typeface="Calibri"/>
              </a:rPr>
              <a:t>opened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20" name="object 120"/>
          <p:cNvSpPr txBox="1"/>
          <p:nvPr/>
        </p:nvSpPr>
        <p:spPr>
          <a:xfrm>
            <a:off x="6999858" y="6110208"/>
            <a:ext cx="514350" cy="2832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20"/>
              </a:lnSpc>
            </a:pPr>
            <a:r>
              <a:rPr sz="2000" i="1" spc="-10" dirty="0">
                <a:latin typeface="Calibri"/>
                <a:cs typeface="Calibri"/>
              </a:rPr>
              <a:t>their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21" name="object 121"/>
          <p:cNvSpPr txBox="1"/>
          <p:nvPr/>
        </p:nvSpPr>
        <p:spPr>
          <a:xfrm>
            <a:off x="8097519" y="6110208"/>
            <a:ext cx="678180" cy="2832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20"/>
              </a:lnSpc>
            </a:pPr>
            <a:r>
              <a:rPr sz="2000" i="1" spc="-10" dirty="0">
                <a:latin typeface="Calibri"/>
                <a:cs typeface="Calibri"/>
              </a:rPr>
              <a:t>exams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22" name="object 122"/>
          <p:cNvSpPr txBox="1">
            <a:spLocks noGrp="1"/>
          </p:cNvSpPr>
          <p:nvPr>
            <p:ph type="sldNum" sz="quarter" idx="7"/>
          </p:nvPr>
        </p:nvSpPr>
        <p:spPr>
          <a:xfrm>
            <a:off x="460057" y="6543833"/>
            <a:ext cx="280034" cy="2063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1450"/>
              </a:lnSpc>
            </a:pPr>
            <a:fld id="{81D60167-4931-47E6-BA6A-407CBD079E47}" type="slidenum">
              <a:rPr lang="en-US" altLang="ja-JP" spc="-50" smtClean="0"/>
              <a:pPr marL="38100">
                <a:lnSpc>
                  <a:spcPts val="1450"/>
                </a:lnSpc>
              </a:pPr>
              <a:t>30</a:t>
            </a:fld>
            <a:endParaRPr spc="-25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435100">
              <a:lnSpc>
                <a:spcPct val="100000"/>
              </a:lnSpc>
              <a:spcBef>
                <a:spcPts val="130"/>
              </a:spcBef>
            </a:pPr>
            <a:r>
              <a:rPr dirty="0"/>
              <a:t>Training</a:t>
            </a:r>
            <a:r>
              <a:rPr spc="-20" dirty="0"/>
              <a:t> </a:t>
            </a:r>
            <a:r>
              <a:rPr dirty="0"/>
              <a:t>an</a:t>
            </a:r>
            <a:r>
              <a:rPr spc="-55" dirty="0"/>
              <a:t> </a:t>
            </a:r>
            <a:r>
              <a:rPr dirty="0"/>
              <a:t>RNN</a:t>
            </a:r>
            <a:r>
              <a:rPr spc="-75" dirty="0"/>
              <a:t> </a:t>
            </a:r>
            <a:r>
              <a:rPr dirty="0"/>
              <a:t>Language</a:t>
            </a:r>
            <a:r>
              <a:rPr spc="45" dirty="0"/>
              <a:t> </a:t>
            </a:r>
            <a:r>
              <a:rPr spc="-10" dirty="0"/>
              <a:t>Model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56726" y="6361041"/>
            <a:ext cx="376147" cy="21221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054663" y="6373285"/>
            <a:ext cx="386602" cy="216301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990326" y="6373285"/>
            <a:ext cx="380281" cy="216301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898231" y="6373285"/>
            <a:ext cx="383381" cy="216301"/>
          </a:xfrm>
          <a:prstGeom prst="rect">
            <a:avLst/>
          </a:prstGeom>
        </p:spPr>
      </p:pic>
      <p:grpSp>
        <p:nvGrpSpPr>
          <p:cNvPr id="7" name="object 7"/>
          <p:cNvGrpSpPr/>
          <p:nvPr/>
        </p:nvGrpSpPr>
        <p:grpSpPr>
          <a:xfrm>
            <a:off x="2538244" y="2580513"/>
            <a:ext cx="5591175" cy="3485515"/>
            <a:chOff x="2538244" y="2580513"/>
            <a:chExt cx="5591175" cy="3485515"/>
          </a:xfrm>
        </p:grpSpPr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549140" y="4969572"/>
              <a:ext cx="326072" cy="20501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618521" y="4969572"/>
              <a:ext cx="327741" cy="20501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695209" y="4969572"/>
              <a:ext cx="326832" cy="205019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952872" y="4713602"/>
              <a:ext cx="161930" cy="152405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952872" y="4923152"/>
              <a:ext cx="161930" cy="152405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952872" y="5123050"/>
              <a:ext cx="161930" cy="16193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952872" y="5332600"/>
              <a:ext cx="161930" cy="161930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3848100" y="4627880"/>
              <a:ext cx="361950" cy="962025"/>
            </a:xfrm>
            <a:custGeom>
              <a:avLst/>
              <a:gdLst/>
              <a:ahLst/>
              <a:cxnLst/>
              <a:rect l="l" t="t" r="r" b="b"/>
              <a:pathLst>
                <a:path w="361950" h="962025">
                  <a:moveTo>
                    <a:pt x="301625" y="0"/>
                  </a:moveTo>
                  <a:lnTo>
                    <a:pt x="325088" y="4746"/>
                  </a:lnTo>
                  <a:lnTo>
                    <a:pt x="344265" y="17684"/>
                  </a:lnTo>
                  <a:lnTo>
                    <a:pt x="357203" y="36861"/>
                  </a:lnTo>
                  <a:lnTo>
                    <a:pt x="361950" y="60325"/>
                  </a:lnTo>
                  <a:lnTo>
                    <a:pt x="361950" y="901573"/>
                  </a:lnTo>
                  <a:lnTo>
                    <a:pt x="357203" y="925026"/>
                  </a:lnTo>
                  <a:lnTo>
                    <a:pt x="344265" y="944181"/>
                  </a:lnTo>
                  <a:lnTo>
                    <a:pt x="325088" y="957097"/>
                  </a:lnTo>
                  <a:lnTo>
                    <a:pt x="301625" y="961834"/>
                  </a:lnTo>
                  <a:lnTo>
                    <a:pt x="60325" y="961834"/>
                  </a:lnTo>
                  <a:lnTo>
                    <a:pt x="36861" y="957097"/>
                  </a:lnTo>
                  <a:lnTo>
                    <a:pt x="17684" y="944181"/>
                  </a:lnTo>
                  <a:lnTo>
                    <a:pt x="4746" y="925026"/>
                  </a:lnTo>
                  <a:lnTo>
                    <a:pt x="0" y="901573"/>
                  </a:lnTo>
                  <a:lnTo>
                    <a:pt x="0" y="60325"/>
                  </a:lnTo>
                  <a:lnTo>
                    <a:pt x="4746" y="36861"/>
                  </a:lnTo>
                  <a:lnTo>
                    <a:pt x="17684" y="17684"/>
                  </a:lnTo>
                  <a:lnTo>
                    <a:pt x="36861" y="4746"/>
                  </a:lnTo>
                  <a:lnTo>
                    <a:pt x="60325" y="0"/>
                  </a:lnTo>
                  <a:lnTo>
                    <a:pt x="301625" y="0"/>
                  </a:lnTo>
                  <a:close/>
                </a:path>
              </a:pathLst>
            </a:custGeom>
            <a:ln w="19055">
              <a:solidFill>
                <a:srgbClr val="6000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975354" y="5589676"/>
              <a:ext cx="111125" cy="438784"/>
            </a:xfrm>
            <a:custGeom>
              <a:avLst/>
              <a:gdLst/>
              <a:ahLst/>
              <a:cxnLst/>
              <a:rect l="l" t="t" r="r" b="b"/>
              <a:pathLst>
                <a:path w="111125" h="438785">
                  <a:moveTo>
                    <a:pt x="54349" y="37828"/>
                  </a:moveTo>
                  <a:lnTo>
                    <a:pt x="45172" y="54181"/>
                  </a:lnTo>
                  <a:lnTo>
                    <a:pt x="51683" y="437946"/>
                  </a:lnTo>
                  <a:lnTo>
                    <a:pt x="51688" y="438264"/>
                  </a:lnTo>
                  <a:lnTo>
                    <a:pt x="70738" y="437946"/>
                  </a:lnTo>
                  <a:lnTo>
                    <a:pt x="64228" y="54181"/>
                  </a:lnTo>
                  <a:lnTo>
                    <a:pt x="54349" y="37828"/>
                  </a:lnTo>
                  <a:close/>
                </a:path>
                <a:path w="111125" h="438785">
                  <a:moveTo>
                    <a:pt x="53721" y="0"/>
                  </a:moveTo>
                  <a:lnTo>
                    <a:pt x="2540" y="91185"/>
                  </a:lnTo>
                  <a:lnTo>
                    <a:pt x="0" y="95770"/>
                  </a:lnTo>
                  <a:lnTo>
                    <a:pt x="1650" y="101574"/>
                  </a:lnTo>
                  <a:lnTo>
                    <a:pt x="10795" y="106730"/>
                  </a:lnTo>
                  <a:lnTo>
                    <a:pt x="16229" y="105206"/>
                  </a:lnTo>
                  <a:lnTo>
                    <a:pt x="16573" y="105206"/>
                  </a:lnTo>
                  <a:lnTo>
                    <a:pt x="19176" y="100507"/>
                  </a:lnTo>
                  <a:lnTo>
                    <a:pt x="45172" y="54181"/>
                  </a:lnTo>
                  <a:lnTo>
                    <a:pt x="44658" y="23837"/>
                  </a:lnTo>
                  <a:lnTo>
                    <a:pt x="44576" y="19062"/>
                  </a:lnTo>
                  <a:lnTo>
                    <a:pt x="63626" y="18732"/>
                  </a:lnTo>
                  <a:lnTo>
                    <a:pt x="65084" y="18732"/>
                  </a:lnTo>
                  <a:lnTo>
                    <a:pt x="53721" y="0"/>
                  </a:lnTo>
                  <a:close/>
                </a:path>
                <a:path w="111125" h="438785">
                  <a:moveTo>
                    <a:pt x="65084" y="18732"/>
                  </a:moveTo>
                  <a:lnTo>
                    <a:pt x="63626" y="18732"/>
                  </a:lnTo>
                  <a:lnTo>
                    <a:pt x="63950" y="37828"/>
                  </a:lnTo>
                  <a:lnTo>
                    <a:pt x="64288" y="54181"/>
                  </a:lnTo>
                  <a:lnTo>
                    <a:pt x="91694" y="99275"/>
                  </a:lnTo>
                  <a:lnTo>
                    <a:pt x="94361" y="103771"/>
                  </a:lnTo>
                  <a:lnTo>
                    <a:pt x="100203" y="105206"/>
                  </a:lnTo>
                  <a:lnTo>
                    <a:pt x="104775" y="102476"/>
                  </a:lnTo>
                  <a:lnTo>
                    <a:pt x="109220" y="99745"/>
                  </a:lnTo>
                  <a:lnTo>
                    <a:pt x="110617" y="93891"/>
                  </a:lnTo>
                  <a:lnTo>
                    <a:pt x="107950" y="89395"/>
                  </a:lnTo>
                  <a:lnTo>
                    <a:pt x="65084" y="18732"/>
                  </a:lnTo>
                  <a:close/>
                </a:path>
                <a:path w="111125" h="438785">
                  <a:moveTo>
                    <a:pt x="63626" y="18732"/>
                  </a:moveTo>
                  <a:lnTo>
                    <a:pt x="44576" y="19062"/>
                  </a:lnTo>
                  <a:lnTo>
                    <a:pt x="45172" y="54181"/>
                  </a:lnTo>
                  <a:lnTo>
                    <a:pt x="54349" y="37828"/>
                  </a:lnTo>
                  <a:lnTo>
                    <a:pt x="45847" y="23837"/>
                  </a:lnTo>
                  <a:lnTo>
                    <a:pt x="62357" y="23558"/>
                  </a:lnTo>
                  <a:lnTo>
                    <a:pt x="63708" y="23558"/>
                  </a:lnTo>
                  <a:lnTo>
                    <a:pt x="63626" y="18732"/>
                  </a:lnTo>
                  <a:close/>
                </a:path>
                <a:path w="111125" h="438785">
                  <a:moveTo>
                    <a:pt x="63708" y="23558"/>
                  </a:moveTo>
                  <a:lnTo>
                    <a:pt x="62357" y="23558"/>
                  </a:lnTo>
                  <a:lnTo>
                    <a:pt x="54349" y="37828"/>
                  </a:lnTo>
                  <a:lnTo>
                    <a:pt x="64288" y="54181"/>
                  </a:lnTo>
                  <a:lnTo>
                    <a:pt x="63950" y="37828"/>
                  </a:lnTo>
                  <a:lnTo>
                    <a:pt x="63713" y="23837"/>
                  </a:lnTo>
                  <a:lnTo>
                    <a:pt x="63708" y="23558"/>
                  </a:lnTo>
                  <a:close/>
                </a:path>
                <a:path w="111125" h="438785">
                  <a:moveTo>
                    <a:pt x="62357" y="23558"/>
                  </a:moveTo>
                  <a:lnTo>
                    <a:pt x="45847" y="23837"/>
                  </a:lnTo>
                  <a:lnTo>
                    <a:pt x="54349" y="37828"/>
                  </a:lnTo>
                  <a:lnTo>
                    <a:pt x="62357" y="23558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067175" y="5732564"/>
              <a:ext cx="238125" cy="276148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153272" y="4742177"/>
              <a:ext cx="171455" cy="161930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153272" y="4951727"/>
              <a:ext cx="171455" cy="152405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153272" y="5161150"/>
              <a:ext cx="171455" cy="152405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153272" y="5361175"/>
              <a:ext cx="171455" cy="161930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7048500" y="4665980"/>
              <a:ext cx="361950" cy="952500"/>
            </a:xfrm>
            <a:custGeom>
              <a:avLst/>
              <a:gdLst/>
              <a:ahLst/>
              <a:cxnLst/>
              <a:rect l="l" t="t" r="r" b="b"/>
              <a:pathLst>
                <a:path w="361950" h="952500">
                  <a:moveTo>
                    <a:pt x="301625" y="0"/>
                  </a:moveTo>
                  <a:lnTo>
                    <a:pt x="325088" y="4746"/>
                  </a:lnTo>
                  <a:lnTo>
                    <a:pt x="344265" y="17684"/>
                  </a:lnTo>
                  <a:lnTo>
                    <a:pt x="357203" y="36861"/>
                  </a:lnTo>
                  <a:lnTo>
                    <a:pt x="361950" y="60325"/>
                  </a:lnTo>
                  <a:lnTo>
                    <a:pt x="361950" y="892048"/>
                  </a:lnTo>
                  <a:lnTo>
                    <a:pt x="357203" y="915495"/>
                  </a:lnTo>
                  <a:lnTo>
                    <a:pt x="344265" y="934651"/>
                  </a:lnTo>
                  <a:lnTo>
                    <a:pt x="325088" y="947571"/>
                  </a:lnTo>
                  <a:lnTo>
                    <a:pt x="301625" y="952309"/>
                  </a:lnTo>
                  <a:lnTo>
                    <a:pt x="60325" y="952309"/>
                  </a:lnTo>
                  <a:lnTo>
                    <a:pt x="36861" y="947571"/>
                  </a:lnTo>
                  <a:lnTo>
                    <a:pt x="17684" y="934651"/>
                  </a:lnTo>
                  <a:lnTo>
                    <a:pt x="4746" y="915495"/>
                  </a:lnTo>
                  <a:lnTo>
                    <a:pt x="0" y="892048"/>
                  </a:lnTo>
                  <a:lnTo>
                    <a:pt x="0" y="60325"/>
                  </a:lnTo>
                  <a:lnTo>
                    <a:pt x="4746" y="36861"/>
                  </a:lnTo>
                  <a:lnTo>
                    <a:pt x="17684" y="17684"/>
                  </a:lnTo>
                  <a:lnTo>
                    <a:pt x="36861" y="4746"/>
                  </a:lnTo>
                  <a:lnTo>
                    <a:pt x="60325" y="0"/>
                  </a:lnTo>
                  <a:lnTo>
                    <a:pt x="301625" y="0"/>
                  </a:lnTo>
                  <a:close/>
                </a:path>
              </a:pathLst>
            </a:custGeom>
            <a:ln w="19055">
              <a:solidFill>
                <a:srgbClr val="6000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7174102" y="5618238"/>
              <a:ext cx="111125" cy="438150"/>
            </a:xfrm>
            <a:custGeom>
              <a:avLst/>
              <a:gdLst/>
              <a:ahLst/>
              <a:cxnLst/>
              <a:rect l="l" t="t" r="r" b="b"/>
              <a:pathLst>
                <a:path w="111125" h="438150">
                  <a:moveTo>
                    <a:pt x="55372" y="37857"/>
                  </a:moveTo>
                  <a:lnTo>
                    <a:pt x="45847" y="54181"/>
                  </a:lnTo>
                  <a:lnTo>
                    <a:pt x="45847" y="438111"/>
                  </a:lnTo>
                  <a:lnTo>
                    <a:pt x="64897" y="438111"/>
                  </a:lnTo>
                  <a:lnTo>
                    <a:pt x="64897" y="54181"/>
                  </a:lnTo>
                  <a:lnTo>
                    <a:pt x="55372" y="37857"/>
                  </a:lnTo>
                  <a:close/>
                </a:path>
                <a:path w="111125" h="438150">
                  <a:moveTo>
                    <a:pt x="55372" y="0"/>
                  </a:moveTo>
                  <a:lnTo>
                    <a:pt x="0" y="94856"/>
                  </a:lnTo>
                  <a:lnTo>
                    <a:pt x="1524" y="100685"/>
                  </a:lnTo>
                  <a:lnTo>
                    <a:pt x="10668" y="105981"/>
                  </a:lnTo>
                  <a:lnTo>
                    <a:pt x="16510" y="104457"/>
                  </a:lnTo>
                  <a:lnTo>
                    <a:pt x="45847" y="54181"/>
                  </a:lnTo>
                  <a:lnTo>
                    <a:pt x="45847" y="18910"/>
                  </a:lnTo>
                  <a:lnTo>
                    <a:pt x="66408" y="18910"/>
                  </a:lnTo>
                  <a:lnTo>
                    <a:pt x="55372" y="0"/>
                  </a:lnTo>
                  <a:close/>
                </a:path>
                <a:path w="111125" h="438150">
                  <a:moveTo>
                    <a:pt x="66408" y="18910"/>
                  </a:moveTo>
                  <a:lnTo>
                    <a:pt x="64897" y="18910"/>
                  </a:lnTo>
                  <a:lnTo>
                    <a:pt x="64897" y="54181"/>
                  </a:lnTo>
                  <a:lnTo>
                    <a:pt x="94233" y="104457"/>
                  </a:lnTo>
                  <a:lnTo>
                    <a:pt x="100075" y="105981"/>
                  </a:lnTo>
                  <a:lnTo>
                    <a:pt x="109220" y="100685"/>
                  </a:lnTo>
                  <a:lnTo>
                    <a:pt x="110744" y="94856"/>
                  </a:lnTo>
                  <a:lnTo>
                    <a:pt x="66408" y="18910"/>
                  </a:lnTo>
                  <a:close/>
                </a:path>
                <a:path w="111125" h="438150">
                  <a:moveTo>
                    <a:pt x="64897" y="18910"/>
                  </a:moveTo>
                  <a:lnTo>
                    <a:pt x="45847" y="18910"/>
                  </a:lnTo>
                  <a:lnTo>
                    <a:pt x="45847" y="54181"/>
                  </a:lnTo>
                  <a:lnTo>
                    <a:pt x="55372" y="37857"/>
                  </a:lnTo>
                  <a:lnTo>
                    <a:pt x="47117" y="23710"/>
                  </a:lnTo>
                  <a:lnTo>
                    <a:pt x="64897" y="23710"/>
                  </a:lnTo>
                  <a:lnTo>
                    <a:pt x="64897" y="18910"/>
                  </a:lnTo>
                  <a:close/>
                </a:path>
                <a:path w="111125" h="438150">
                  <a:moveTo>
                    <a:pt x="64897" y="23710"/>
                  </a:moveTo>
                  <a:lnTo>
                    <a:pt x="63626" y="23710"/>
                  </a:lnTo>
                  <a:lnTo>
                    <a:pt x="55372" y="37857"/>
                  </a:lnTo>
                  <a:lnTo>
                    <a:pt x="64897" y="54181"/>
                  </a:lnTo>
                  <a:lnTo>
                    <a:pt x="64897" y="23710"/>
                  </a:lnTo>
                  <a:close/>
                </a:path>
                <a:path w="111125" h="438150">
                  <a:moveTo>
                    <a:pt x="63626" y="23710"/>
                  </a:moveTo>
                  <a:lnTo>
                    <a:pt x="47117" y="23710"/>
                  </a:lnTo>
                  <a:lnTo>
                    <a:pt x="55372" y="37857"/>
                  </a:lnTo>
                  <a:lnTo>
                    <a:pt x="63626" y="2371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258050" y="5732564"/>
              <a:ext cx="238125" cy="276148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076947" y="4751702"/>
              <a:ext cx="161930" cy="161930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076947" y="4961252"/>
              <a:ext cx="161930" cy="152405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076947" y="5170675"/>
              <a:ext cx="161930" cy="152405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076947" y="5370700"/>
              <a:ext cx="161930" cy="161930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5972175" y="4665980"/>
              <a:ext cx="361950" cy="962025"/>
            </a:xfrm>
            <a:custGeom>
              <a:avLst/>
              <a:gdLst/>
              <a:ahLst/>
              <a:cxnLst/>
              <a:rect l="l" t="t" r="r" b="b"/>
              <a:pathLst>
                <a:path w="361950" h="962025">
                  <a:moveTo>
                    <a:pt x="301625" y="0"/>
                  </a:moveTo>
                  <a:lnTo>
                    <a:pt x="325088" y="4746"/>
                  </a:lnTo>
                  <a:lnTo>
                    <a:pt x="344265" y="17684"/>
                  </a:lnTo>
                  <a:lnTo>
                    <a:pt x="357203" y="36861"/>
                  </a:lnTo>
                  <a:lnTo>
                    <a:pt x="361950" y="60325"/>
                  </a:lnTo>
                  <a:lnTo>
                    <a:pt x="361950" y="901573"/>
                  </a:lnTo>
                  <a:lnTo>
                    <a:pt x="357203" y="925013"/>
                  </a:lnTo>
                  <a:lnTo>
                    <a:pt x="344265" y="944165"/>
                  </a:lnTo>
                  <a:lnTo>
                    <a:pt x="325088" y="957083"/>
                  </a:lnTo>
                  <a:lnTo>
                    <a:pt x="301625" y="961821"/>
                  </a:lnTo>
                  <a:lnTo>
                    <a:pt x="60325" y="961821"/>
                  </a:lnTo>
                  <a:lnTo>
                    <a:pt x="36861" y="957083"/>
                  </a:lnTo>
                  <a:lnTo>
                    <a:pt x="17684" y="944165"/>
                  </a:lnTo>
                  <a:lnTo>
                    <a:pt x="4746" y="925013"/>
                  </a:lnTo>
                  <a:lnTo>
                    <a:pt x="0" y="901573"/>
                  </a:lnTo>
                  <a:lnTo>
                    <a:pt x="0" y="60325"/>
                  </a:lnTo>
                  <a:lnTo>
                    <a:pt x="4746" y="36861"/>
                  </a:lnTo>
                  <a:lnTo>
                    <a:pt x="17684" y="17684"/>
                  </a:lnTo>
                  <a:lnTo>
                    <a:pt x="36861" y="4746"/>
                  </a:lnTo>
                  <a:lnTo>
                    <a:pt x="60325" y="0"/>
                  </a:lnTo>
                  <a:lnTo>
                    <a:pt x="301625" y="0"/>
                  </a:lnTo>
                  <a:close/>
                </a:path>
              </a:pathLst>
            </a:custGeom>
            <a:ln w="19055">
              <a:solidFill>
                <a:srgbClr val="6000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6097781" y="5627763"/>
              <a:ext cx="111125" cy="438150"/>
            </a:xfrm>
            <a:custGeom>
              <a:avLst/>
              <a:gdLst/>
              <a:ahLst/>
              <a:cxnLst/>
              <a:rect l="l" t="t" r="r" b="b"/>
              <a:pathLst>
                <a:path w="111125" h="438150">
                  <a:moveTo>
                    <a:pt x="55368" y="37862"/>
                  </a:moveTo>
                  <a:lnTo>
                    <a:pt x="45843" y="54190"/>
                  </a:lnTo>
                  <a:lnTo>
                    <a:pt x="45843" y="438111"/>
                  </a:lnTo>
                  <a:lnTo>
                    <a:pt x="64893" y="438111"/>
                  </a:lnTo>
                  <a:lnTo>
                    <a:pt x="64893" y="54190"/>
                  </a:lnTo>
                  <a:lnTo>
                    <a:pt x="55368" y="37862"/>
                  </a:lnTo>
                  <a:close/>
                </a:path>
                <a:path w="111125" h="438150">
                  <a:moveTo>
                    <a:pt x="55368" y="0"/>
                  </a:moveTo>
                  <a:lnTo>
                    <a:pt x="0" y="94856"/>
                  </a:lnTo>
                  <a:lnTo>
                    <a:pt x="1520" y="100685"/>
                  </a:lnTo>
                  <a:lnTo>
                    <a:pt x="10664" y="105981"/>
                  </a:lnTo>
                  <a:lnTo>
                    <a:pt x="16506" y="104444"/>
                  </a:lnTo>
                  <a:lnTo>
                    <a:pt x="19173" y="99910"/>
                  </a:lnTo>
                  <a:lnTo>
                    <a:pt x="45843" y="54190"/>
                  </a:lnTo>
                  <a:lnTo>
                    <a:pt x="45843" y="18910"/>
                  </a:lnTo>
                  <a:lnTo>
                    <a:pt x="66404" y="18910"/>
                  </a:lnTo>
                  <a:lnTo>
                    <a:pt x="55368" y="0"/>
                  </a:lnTo>
                  <a:close/>
                </a:path>
                <a:path w="111125" h="438150">
                  <a:moveTo>
                    <a:pt x="66404" y="18910"/>
                  </a:moveTo>
                  <a:lnTo>
                    <a:pt x="64893" y="18910"/>
                  </a:lnTo>
                  <a:lnTo>
                    <a:pt x="64893" y="54190"/>
                  </a:lnTo>
                  <a:lnTo>
                    <a:pt x="91563" y="99910"/>
                  </a:lnTo>
                  <a:lnTo>
                    <a:pt x="94230" y="104444"/>
                  </a:lnTo>
                  <a:lnTo>
                    <a:pt x="100072" y="105981"/>
                  </a:lnTo>
                  <a:lnTo>
                    <a:pt x="109216" y="100685"/>
                  </a:lnTo>
                  <a:lnTo>
                    <a:pt x="110740" y="94856"/>
                  </a:lnTo>
                  <a:lnTo>
                    <a:pt x="66404" y="18910"/>
                  </a:lnTo>
                  <a:close/>
                </a:path>
                <a:path w="111125" h="438150">
                  <a:moveTo>
                    <a:pt x="64893" y="18910"/>
                  </a:moveTo>
                  <a:lnTo>
                    <a:pt x="45843" y="18910"/>
                  </a:lnTo>
                  <a:lnTo>
                    <a:pt x="45843" y="54190"/>
                  </a:lnTo>
                  <a:lnTo>
                    <a:pt x="55368" y="37862"/>
                  </a:lnTo>
                  <a:lnTo>
                    <a:pt x="47113" y="23710"/>
                  </a:lnTo>
                  <a:lnTo>
                    <a:pt x="64893" y="23710"/>
                  </a:lnTo>
                  <a:lnTo>
                    <a:pt x="64893" y="18910"/>
                  </a:lnTo>
                  <a:close/>
                </a:path>
                <a:path w="111125" h="438150">
                  <a:moveTo>
                    <a:pt x="64893" y="23710"/>
                  </a:moveTo>
                  <a:lnTo>
                    <a:pt x="63623" y="23710"/>
                  </a:lnTo>
                  <a:lnTo>
                    <a:pt x="55368" y="37862"/>
                  </a:lnTo>
                  <a:lnTo>
                    <a:pt x="64893" y="54190"/>
                  </a:lnTo>
                  <a:lnTo>
                    <a:pt x="64893" y="23710"/>
                  </a:lnTo>
                  <a:close/>
                </a:path>
                <a:path w="111125" h="438150">
                  <a:moveTo>
                    <a:pt x="63623" y="23710"/>
                  </a:moveTo>
                  <a:lnTo>
                    <a:pt x="47113" y="23710"/>
                  </a:lnTo>
                  <a:lnTo>
                    <a:pt x="55368" y="37862"/>
                  </a:lnTo>
                  <a:lnTo>
                    <a:pt x="63623" y="2371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181725" y="5732564"/>
              <a:ext cx="238125" cy="276148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019672" y="4742177"/>
              <a:ext cx="161930" cy="161930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019672" y="4951727"/>
              <a:ext cx="161930" cy="152405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019672" y="5161150"/>
              <a:ext cx="161930" cy="152405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019672" y="5361175"/>
              <a:ext cx="161930" cy="161930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4914900" y="4665980"/>
              <a:ext cx="361950" cy="952500"/>
            </a:xfrm>
            <a:custGeom>
              <a:avLst/>
              <a:gdLst/>
              <a:ahLst/>
              <a:cxnLst/>
              <a:rect l="l" t="t" r="r" b="b"/>
              <a:pathLst>
                <a:path w="361950" h="952500">
                  <a:moveTo>
                    <a:pt x="301625" y="0"/>
                  </a:moveTo>
                  <a:lnTo>
                    <a:pt x="325088" y="4746"/>
                  </a:lnTo>
                  <a:lnTo>
                    <a:pt x="344265" y="17684"/>
                  </a:lnTo>
                  <a:lnTo>
                    <a:pt x="357203" y="36861"/>
                  </a:lnTo>
                  <a:lnTo>
                    <a:pt x="361950" y="60325"/>
                  </a:lnTo>
                  <a:lnTo>
                    <a:pt x="361950" y="892048"/>
                  </a:lnTo>
                  <a:lnTo>
                    <a:pt x="357203" y="915495"/>
                  </a:lnTo>
                  <a:lnTo>
                    <a:pt x="344265" y="934651"/>
                  </a:lnTo>
                  <a:lnTo>
                    <a:pt x="325088" y="947571"/>
                  </a:lnTo>
                  <a:lnTo>
                    <a:pt x="301625" y="952309"/>
                  </a:lnTo>
                  <a:lnTo>
                    <a:pt x="60325" y="952309"/>
                  </a:lnTo>
                  <a:lnTo>
                    <a:pt x="36861" y="947571"/>
                  </a:lnTo>
                  <a:lnTo>
                    <a:pt x="17684" y="934651"/>
                  </a:lnTo>
                  <a:lnTo>
                    <a:pt x="4746" y="915495"/>
                  </a:lnTo>
                  <a:lnTo>
                    <a:pt x="0" y="892048"/>
                  </a:lnTo>
                  <a:lnTo>
                    <a:pt x="0" y="60325"/>
                  </a:lnTo>
                  <a:lnTo>
                    <a:pt x="4746" y="36861"/>
                  </a:lnTo>
                  <a:lnTo>
                    <a:pt x="17684" y="17684"/>
                  </a:lnTo>
                  <a:lnTo>
                    <a:pt x="36861" y="4746"/>
                  </a:lnTo>
                  <a:lnTo>
                    <a:pt x="60325" y="0"/>
                  </a:lnTo>
                  <a:lnTo>
                    <a:pt x="301625" y="0"/>
                  </a:lnTo>
                  <a:close/>
                </a:path>
              </a:pathLst>
            </a:custGeom>
            <a:ln w="19055">
              <a:solidFill>
                <a:srgbClr val="6000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5040502" y="5618238"/>
              <a:ext cx="111125" cy="438150"/>
            </a:xfrm>
            <a:custGeom>
              <a:avLst/>
              <a:gdLst/>
              <a:ahLst/>
              <a:cxnLst/>
              <a:rect l="l" t="t" r="r" b="b"/>
              <a:pathLst>
                <a:path w="111125" h="438150">
                  <a:moveTo>
                    <a:pt x="55372" y="37857"/>
                  </a:moveTo>
                  <a:lnTo>
                    <a:pt x="45847" y="54181"/>
                  </a:lnTo>
                  <a:lnTo>
                    <a:pt x="45847" y="438111"/>
                  </a:lnTo>
                  <a:lnTo>
                    <a:pt x="64897" y="438111"/>
                  </a:lnTo>
                  <a:lnTo>
                    <a:pt x="64897" y="54181"/>
                  </a:lnTo>
                  <a:lnTo>
                    <a:pt x="55372" y="37857"/>
                  </a:lnTo>
                  <a:close/>
                </a:path>
                <a:path w="111125" h="438150">
                  <a:moveTo>
                    <a:pt x="55372" y="0"/>
                  </a:moveTo>
                  <a:lnTo>
                    <a:pt x="0" y="94856"/>
                  </a:lnTo>
                  <a:lnTo>
                    <a:pt x="1524" y="100685"/>
                  </a:lnTo>
                  <a:lnTo>
                    <a:pt x="10668" y="105981"/>
                  </a:lnTo>
                  <a:lnTo>
                    <a:pt x="16510" y="104457"/>
                  </a:lnTo>
                  <a:lnTo>
                    <a:pt x="45847" y="54181"/>
                  </a:lnTo>
                  <a:lnTo>
                    <a:pt x="45847" y="18910"/>
                  </a:lnTo>
                  <a:lnTo>
                    <a:pt x="66408" y="18910"/>
                  </a:lnTo>
                  <a:lnTo>
                    <a:pt x="55372" y="0"/>
                  </a:lnTo>
                  <a:close/>
                </a:path>
                <a:path w="111125" h="438150">
                  <a:moveTo>
                    <a:pt x="66408" y="18910"/>
                  </a:moveTo>
                  <a:lnTo>
                    <a:pt x="64897" y="18910"/>
                  </a:lnTo>
                  <a:lnTo>
                    <a:pt x="64897" y="54181"/>
                  </a:lnTo>
                  <a:lnTo>
                    <a:pt x="94234" y="104457"/>
                  </a:lnTo>
                  <a:lnTo>
                    <a:pt x="100075" y="105981"/>
                  </a:lnTo>
                  <a:lnTo>
                    <a:pt x="109220" y="100685"/>
                  </a:lnTo>
                  <a:lnTo>
                    <a:pt x="110744" y="94856"/>
                  </a:lnTo>
                  <a:lnTo>
                    <a:pt x="66408" y="18910"/>
                  </a:lnTo>
                  <a:close/>
                </a:path>
                <a:path w="111125" h="438150">
                  <a:moveTo>
                    <a:pt x="64897" y="18910"/>
                  </a:moveTo>
                  <a:lnTo>
                    <a:pt x="45847" y="18910"/>
                  </a:lnTo>
                  <a:lnTo>
                    <a:pt x="45847" y="54181"/>
                  </a:lnTo>
                  <a:lnTo>
                    <a:pt x="55372" y="37857"/>
                  </a:lnTo>
                  <a:lnTo>
                    <a:pt x="47117" y="23710"/>
                  </a:lnTo>
                  <a:lnTo>
                    <a:pt x="64897" y="23710"/>
                  </a:lnTo>
                  <a:lnTo>
                    <a:pt x="64897" y="18910"/>
                  </a:lnTo>
                  <a:close/>
                </a:path>
                <a:path w="111125" h="438150">
                  <a:moveTo>
                    <a:pt x="64897" y="23710"/>
                  </a:moveTo>
                  <a:lnTo>
                    <a:pt x="63626" y="23710"/>
                  </a:lnTo>
                  <a:lnTo>
                    <a:pt x="55372" y="37857"/>
                  </a:lnTo>
                  <a:lnTo>
                    <a:pt x="64897" y="54181"/>
                  </a:lnTo>
                  <a:lnTo>
                    <a:pt x="64897" y="23710"/>
                  </a:lnTo>
                  <a:close/>
                </a:path>
                <a:path w="111125" h="438150">
                  <a:moveTo>
                    <a:pt x="63626" y="23710"/>
                  </a:moveTo>
                  <a:lnTo>
                    <a:pt x="47117" y="23710"/>
                  </a:lnTo>
                  <a:lnTo>
                    <a:pt x="55372" y="37857"/>
                  </a:lnTo>
                  <a:lnTo>
                    <a:pt x="63626" y="2371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8" name="object 3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124450" y="5732564"/>
              <a:ext cx="238125" cy="276148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686519" y="2944282"/>
              <a:ext cx="309849" cy="179915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538244" y="2958052"/>
              <a:ext cx="302670" cy="180444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3962397" y="3228083"/>
              <a:ext cx="161930" cy="171455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3962397" y="3456683"/>
              <a:ext cx="161930" cy="171455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3962397" y="3685156"/>
              <a:ext cx="161930" cy="180980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3962397" y="3923281"/>
              <a:ext cx="161930" cy="171455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3857625" y="3132963"/>
              <a:ext cx="361950" cy="1066800"/>
            </a:xfrm>
            <a:custGeom>
              <a:avLst/>
              <a:gdLst/>
              <a:ahLst/>
              <a:cxnLst/>
              <a:rect l="l" t="t" r="r" b="b"/>
              <a:pathLst>
                <a:path w="361950" h="1066800">
                  <a:moveTo>
                    <a:pt x="301625" y="0"/>
                  </a:moveTo>
                  <a:lnTo>
                    <a:pt x="325088" y="4726"/>
                  </a:lnTo>
                  <a:lnTo>
                    <a:pt x="344265" y="17621"/>
                  </a:lnTo>
                  <a:lnTo>
                    <a:pt x="357203" y="36754"/>
                  </a:lnTo>
                  <a:lnTo>
                    <a:pt x="361950" y="60198"/>
                  </a:lnTo>
                  <a:lnTo>
                    <a:pt x="361950" y="1006220"/>
                  </a:lnTo>
                  <a:lnTo>
                    <a:pt x="357203" y="1029664"/>
                  </a:lnTo>
                  <a:lnTo>
                    <a:pt x="344265" y="1048797"/>
                  </a:lnTo>
                  <a:lnTo>
                    <a:pt x="325088" y="1061692"/>
                  </a:lnTo>
                  <a:lnTo>
                    <a:pt x="301625" y="1066419"/>
                  </a:lnTo>
                  <a:lnTo>
                    <a:pt x="60325" y="1066419"/>
                  </a:lnTo>
                  <a:lnTo>
                    <a:pt x="36861" y="1061692"/>
                  </a:lnTo>
                  <a:lnTo>
                    <a:pt x="17684" y="1048797"/>
                  </a:lnTo>
                  <a:lnTo>
                    <a:pt x="4746" y="1029664"/>
                  </a:lnTo>
                  <a:lnTo>
                    <a:pt x="0" y="1006220"/>
                  </a:lnTo>
                  <a:lnTo>
                    <a:pt x="0" y="60198"/>
                  </a:lnTo>
                  <a:lnTo>
                    <a:pt x="4746" y="36754"/>
                  </a:lnTo>
                  <a:lnTo>
                    <a:pt x="17684" y="17621"/>
                  </a:lnTo>
                  <a:lnTo>
                    <a:pt x="36861" y="4726"/>
                  </a:lnTo>
                  <a:lnTo>
                    <a:pt x="60325" y="0"/>
                  </a:lnTo>
                  <a:lnTo>
                    <a:pt x="301625" y="0"/>
                  </a:lnTo>
                  <a:close/>
                </a:path>
              </a:pathLst>
            </a:custGeom>
            <a:ln w="19055">
              <a:solidFill>
                <a:srgbClr val="8B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6" name="object 46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4082083" y="4382908"/>
              <a:ext cx="335342" cy="194822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3152775" y="3648963"/>
              <a:ext cx="937894" cy="977900"/>
            </a:xfrm>
            <a:custGeom>
              <a:avLst/>
              <a:gdLst/>
              <a:ahLst/>
              <a:cxnLst/>
              <a:rect l="l" t="t" r="r" b="b"/>
              <a:pathLst>
                <a:path w="937895" h="977900">
                  <a:moveTo>
                    <a:pt x="699617" y="55308"/>
                  </a:moveTo>
                  <a:lnTo>
                    <a:pt x="683145" y="45720"/>
                  </a:lnTo>
                  <a:lnTo>
                    <a:pt x="604647" y="0"/>
                  </a:lnTo>
                  <a:lnTo>
                    <a:pt x="598805" y="1524"/>
                  </a:lnTo>
                  <a:lnTo>
                    <a:pt x="596138" y="6096"/>
                  </a:lnTo>
                  <a:lnTo>
                    <a:pt x="593471" y="10541"/>
                  </a:lnTo>
                  <a:lnTo>
                    <a:pt x="594995" y="16383"/>
                  </a:lnTo>
                  <a:lnTo>
                    <a:pt x="645274" y="45720"/>
                  </a:lnTo>
                  <a:lnTo>
                    <a:pt x="0" y="45720"/>
                  </a:lnTo>
                  <a:lnTo>
                    <a:pt x="0" y="64770"/>
                  </a:lnTo>
                  <a:lnTo>
                    <a:pt x="645490" y="64770"/>
                  </a:lnTo>
                  <a:lnTo>
                    <a:pt x="599567" y="91567"/>
                  </a:lnTo>
                  <a:lnTo>
                    <a:pt x="594995" y="94107"/>
                  </a:lnTo>
                  <a:lnTo>
                    <a:pt x="593471" y="99949"/>
                  </a:lnTo>
                  <a:lnTo>
                    <a:pt x="598805" y="109093"/>
                  </a:lnTo>
                  <a:lnTo>
                    <a:pt x="604647" y="110617"/>
                  </a:lnTo>
                  <a:lnTo>
                    <a:pt x="683196" y="64770"/>
                  </a:lnTo>
                  <a:lnTo>
                    <a:pt x="699401" y="55308"/>
                  </a:lnTo>
                  <a:lnTo>
                    <a:pt x="699617" y="55308"/>
                  </a:lnTo>
                  <a:close/>
                </a:path>
                <a:path w="937895" h="977900">
                  <a:moveTo>
                    <a:pt x="937387" y="646176"/>
                  </a:moveTo>
                  <a:lnTo>
                    <a:pt x="934847" y="641604"/>
                  </a:lnTo>
                  <a:lnTo>
                    <a:pt x="894308" y="569214"/>
                  </a:lnTo>
                  <a:lnTo>
                    <a:pt x="883793" y="550418"/>
                  </a:lnTo>
                  <a:lnTo>
                    <a:pt x="829564" y="639826"/>
                  </a:lnTo>
                  <a:lnTo>
                    <a:pt x="826770" y="644271"/>
                  </a:lnTo>
                  <a:lnTo>
                    <a:pt x="828065" y="649732"/>
                  </a:lnTo>
                  <a:lnTo>
                    <a:pt x="828167" y="650113"/>
                  </a:lnTo>
                  <a:lnTo>
                    <a:pt x="832739" y="652907"/>
                  </a:lnTo>
                  <a:lnTo>
                    <a:pt x="837184" y="655574"/>
                  </a:lnTo>
                  <a:lnTo>
                    <a:pt x="843026" y="654177"/>
                  </a:lnTo>
                  <a:lnTo>
                    <a:pt x="845820" y="649732"/>
                  </a:lnTo>
                  <a:lnTo>
                    <a:pt x="873264" y="604443"/>
                  </a:lnTo>
                  <a:lnTo>
                    <a:pt x="866775" y="977265"/>
                  </a:lnTo>
                  <a:lnTo>
                    <a:pt x="885825" y="977519"/>
                  </a:lnTo>
                  <a:lnTo>
                    <a:pt x="892314" y="604735"/>
                  </a:lnTo>
                  <a:lnTo>
                    <a:pt x="892848" y="574294"/>
                  </a:lnTo>
                  <a:lnTo>
                    <a:pt x="892327" y="604443"/>
                  </a:lnTo>
                  <a:lnTo>
                    <a:pt x="892314" y="604735"/>
                  </a:lnTo>
                  <a:lnTo>
                    <a:pt x="918210" y="651002"/>
                  </a:lnTo>
                  <a:lnTo>
                    <a:pt x="920877" y="655574"/>
                  </a:lnTo>
                  <a:lnTo>
                    <a:pt x="926592" y="657225"/>
                  </a:lnTo>
                  <a:lnTo>
                    <a:pt x="931164" y="654558"/>
                  </a:lnTo>
                  <a:lnTo>
                    <a:pt x="935863" y="652018"/>
                  </a:lnTo>
                  <a:lnTo>
                    <a:pt x="937387" y="646176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8" name="object 48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3267075" y="3370910"/>
              <a:ext cx="428625" cy="295198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2886072" y="3228083"/>
              <a:ext cx="161930" cy="171455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2886072" y="3456683"/>
              <a:ext cx="161930" cy="180980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2886072" y="3694681"/>
              <a:ext cx="161930" cy="171455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2886072" y="3923281"/>
              <a:ext cx="161930" cy="171455"/>
            </a:xfrm>
            <a:prstGeom prst="rect">
              <a:avLst/>
            </a:prstGeom>
          </p:spPr>
        </p:pic>
        <p:sp>
          <p:nvSpPr>
            <p:cNvPr id="53" name="object 53"/>
            <p:cNvSpPr/>
            <p:nvPr/>
          </p:nvSpPr>
          <p:spPr>
            <a:xfrm>
              <a:off x="2781300" y="3132963"/>
              <a:ext cx="361950" cy="1076325"/>
            </a:xfrm>
            <a:custGeom>
              <a:avLst/>
              <a:gdLst/>
              <a:ahLst/>
              <a:cxnLst/>
              <a:rect l="l" t="t" r="r" b="b"/>
              <a:pathLst>
                <a:path w="361950" h="1076325">
                  <a:moveTo>
                    <a:pt x="301625" y="0"/>
                  </a:moveTo>
                  <a:lnTo>
                    <a:pt x="325088" y="4726"/>
                  </a:lnTo>
                  <a:lnTo>
                    <a:pt x="344265" y="17621"/>
                  </a:lnTo>
                  <a:lnTo>
                    <a:pt x="357203" y="36754"/>
                  </a:lnTo>
                  <a:lnTo>
                    <a:pt x="361950" y="60198"/>
                  </a:lnTo>
                  <a:lnTo>
                    <a:pt x="361950" y="1015619"/>
                  </a:lnTo>
                  <a:lnTo>
                    <a:pt x="357203" y="1039135"/>
                  </a:lnTo>
                  <a:lnTo>
                    <a:pt x="344265" y="1058306"/>
                  </a:lnTo>
                  <a:lnTo>
                    <a:pt x="325088" y="1071215"/>
                  </a:lnTo>
                  <a:lnTo>
                    <a:pt x="301625" y="1075944"/>
                  </a:lnTo>
                  <a:lnTo>
                    <a:pt x="60325" y="1075944"/>
                  </a:lnTo>
                  <a:lnTo>
                    <a:pt x="36861" y="1071215"/>
                  </a:lnTo>
                  <a:lnTo>
                    <a:pt x="17684" y="1058306"/>
                  </a:lnTo>
                  <a:lnTo>
                    <a:pt x="4746" y="1039135"/>
                  </a:lnTo>
                  <a:lnTo>
                    <a:pt x="0" y="1015619"/>
                  </a:lnTo>
                  <a:lnTo>
                    <a:pt x="0" y="60198"/>
                  </a:lnTo>
                  <a:lnTo>
                    <a:pt x="4746" y="36754"/>
                  </a:lnTo>
                  <a:lnTo>
                    <a:pt x="17684" y="17621"/>
                  </a:lnTo>
                  <a:lnTo>
                    <a:pt x="36861" y="4726"/>
                  </a:lnTo>
                  <a:lnTo>
                    <a:pt x="60325" y="0"/>
                  </a:lnTo>
                  <a:lnTo>
                    <a:pt x="301625" y="0"/>
                  </a:lnTo>
                  <a:close/>
                </a:path>
              </a:pathLst>
            </a:custGeom>
            <a:ln w="19055">
              <a:solidFill>
                <a:srgbClr val="8B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4" name="object 54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5029197" y="3256658"/>
              <a:ext cx="161930" cy="171455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5029197" y="3485258"/>
              <a:ext cx="161930" cy="180980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5029197" y="3723256"/>
              <a:ext cx="161930" cy="171455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5029197" y="3951856"/>
              <a:ext cx="161930" cy="171455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5157580" y="4382908"/>
              <a:ext cx="327163" cy="194822"/>
            </a:xfrm>
            <a:prstGeom prst="rect">
              <a:avLst/>
            </a:prstGeom>
          </p:spPr>
        </p:pic>
        <p:sp>
          <p:nvSpPr>
            <p:cNvPr id="59" name="object 59"/>
            <p:cNvSpPr/>
            <p:nvPr/>
          </p:nvSpPr>
          <p:spPr>
            <a:xfrm>
              <a:off x="4219575" y="3639438"/>
              <a:ext cx="941705" cy="1025525"/>
            </a:xfrm>
            <a:custGeom>
              <a:avLst/>
              <a:gdLst/>
              <a:ahLst/>
              <a:cxnLst/>
              <a:rect l="l" t="t" r="r" b="b"/>
              <a:pathLst>
                <a:path w="941704" h="1025525">
                  <a:moveTo>
                    <a:pt x="699617" y="55308"/>
                  </a:moveTo>
                  <a:lnTo>
                    <a:pt x="683145" y="45720"/>
                  </a:lnTo>
                  <a:lnTo>
                    <a:pt x="604647" y="0"/>
                  </a:lnTo>
                  <a:lnTo>
                    <a:pt x="598805" y="1524"/>
                  </a:lnTo>
                  <a:lnTo>
                    <a:pt x="596138" y="6096"/>
                  </a:lnTo>
                  <a:lnTo>
                    <a:pt x="593471" y="10541"/>
                  </a:lnTo>
                  <a:lnTo>
                    <a:pt x="594995" y="16383"/>
                  </a:lnTo>
                  <a:lnTo>
                    <a:pt x="645274" y="45720"/>
                  </a:lnTo>
                  <a:lnTo>
                    <a:pt x="0" y="45720"/>
                  </a:lnTo>
                  <a:lnTo>
                    <a:pt x="0" y="64770"/>
                  </a:lnTo>
                  <a:lnTo>
                    <a:pt x="645490" y="64770"/>
                  </a:lnTo>
                  <a:lnTo>
                    <a:pt x="594995" y="94234"/>
                  </a:lnTo>
                  <a:lnTo>
                    <a:pt x="593471" y="99949"/>
                  </a:lnTo>
                  <a:lnTo>
                    <a:pt x="598805" y="109093"/>
                  </a:lnTo>
                  <a:lnTo>
                    <a:pt x="604647" y="110617"/>
                  </a:lnTo>
                  <a:lnTo>
                    <a:pt x="683196" y="64770"/>
                  </a:lnTo>
                  <a:lnTo>
                    <a:pt x="699401" y="55308"/>
                  </a:lnTo>
                  <a:lnTo>
                    <a:pt x="699617" y="55308"/>
                  </a:lnTo>
                  <a:close/>
                </a:path>
                <a:path w="941704" h="1025525">
                  <a:moveTo>
                    <a:pt x="941197" y="692912"/>
                  </a:moveTo>
                  <a:lnTo>
                    <a:pt x="896861" y="616966"/>
                  </a:lnTo>
                  <a:lnTo>
                    <a:pt x="885825" y="598043"/>
                  </a:lnTo>
                  <a:lnTo>
                    <a:pt x="830453" y="692912"/>
                  </a:lnTo>
                  <a:lnTo>
                    <a:pt x="831977" y="698754"/>
                  </a:lnTo>
                  <a:lnTo>
                    <a:pt x="836549" y="701421"/>
                  </a:lnTo>
                  <a:lnTo>
                    <a:pt x="841121" y="703961"/>
                  </a:lnTo>
                  <a:lnTo>
                    <a:pt x="846963" y="702437"/>
                  </a:lnTo>
                  <a:lnTo>
                    <a:pt x="849630" y="697992"/>
                  </a:lnTo>
                  <a:lnTo>
                    <a:pt x="876300" y="652272"/>
                  </a:lnTo>
                  <a:lnTo>
                    <a:pt x="876300" y="1025017"/>
                  </a:lnTo>
                  <a:lnTo>
                    <a:pt x="895350" y="1025017"/>
                  </a:lnTo>
                  <a:lnTo>
                    <a:pt x="895350" y="652272"/>
                  </a:lnTo>
                  <a:lnTo>
                    <a:pt x="922020" y="697992"/>
                  </a:lnTo>
                  <a:lnTo>
                    <a:pt x="924687" y="702437"/>
                  </a:lnTo>
                  <a:lnTo>
                    <a:pt x="930529" y="703961"/>
                  </a:lnTo>
                  <a:lnTo>
                    <a:pt x="935101" y="701421"/>
                  </a:lnTo>
                  <a:lnTo>
                    <a:pt x="939673" y="698754"/>
                  </a:lnTo>
                  <a:lnTo>
                    <a:pt x="941197" y="692912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0" name="object 60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4333875" y="3370910"/>
              <a:ext cx="428625" cy="295198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4702995" y="2923362"/>
              <a:ext cx="329736" cy="213387"/>
            </a:xfrm>
            <a:prstGeom prst="rect">
              <a:avLst/>
            </a:prstGeom>
          </p:spPr>
        </p:pic>
        <p:sp>
          <p:nvSpPr>
            <p:cNvPr id="62" name="object 62"/>
            <p:cNvSpPr/>
            <p:nvPr/>
          </p:nvSpPr>
          <p:spPr>
            <a:xfrm>
              <a:off x="4924425" y="3161538"/>
              <a:ext cx="361950" cy="1076325"/>
            </a:xfrm>
            <a:custGeom>
              <a:avLst/>
              <a:gdLst/>
              <a:ahLst/>
              <a:cxnLst/>
              <a:rect l="l" t="t" r="r" b="b"/>
              <a:pathLst>
                <a:path w="361950" h="1076325">
                  <a:moveTo>
                    <a:pt x="301625" y="0"/>
                  </a:moveTo>
                  <a:lnTo>
                    <a:pt x="325088" y="4726"/>
                  </a:lnTo>
                  <a:lnTo>
                    <a:pt x="344265" y="17621"/>
                  </a:lnTo>
                  <a:lnTo>
                    <a:pt x="357203" y="36754"/>
                  </a:lnTo>
                  <a:lnTo>
                    <a:pt x="361950" y="60198"/>
                  </a:lnTo>
                  <a:lnTo>
                    <a:pt x="361950" y="1015619"/>
                  </a:lnTo>
                  <a:lnTo>
                    <a:pt x="357203" y="1039135"/>
                  </a:lnTo>
                  <a:lnTo>
                    <a:pt x="344265" y="1058306"/>
                  </a:lnTo>
                  <a:lnTo>
                    <a:pt x="325088" y="1071215"/>
                  </a:lnTo>
                  <a:lnTo>
                    <a:pt x="301625" y="1075944"/>
                  </a:lnTo>
                  <a:lnTo>
                    <a:pt x="60325" y="1075944"/>
                  </a:lnTo>
                  <a:lnTo>
                    <a:pt x="36861" y="1071215"/>
                  </a:lnTo>
                  <a:lnTo>
                    <a:pt x="17684" y="1058306"/>
                  </a:lnTo>
                  <a:lnTo>
                    <a:pt x="4746" y="1039135"/>
                  </a:lnTo>
                  <a:lnTo>
                    <a:pt x="0" y="1015619"/>
                  </a:lnTo>
                  <a:lnTo>
                    <a:pt x="0" y="60198"/>
                  </a:lnTo>
                  <a:lnTo>
                    <a:pt x="4746" y="36754"/>
                  </a:lnTo>
                  <a:lnTo>
                    <a:pt x="17684" y="17621"/>
                  </a:lnTo>
                  <a:lnTo>
                    <a:pt x="36861" y="4726"/>
                  </a:lnTo>
                  <a:lnTo>
                    <a:pt x="60325" y="0"/>
                  </a:lnTo>
                  <a:lnTo>
                    <a:pt x="301625" y="0"/>
                  </a:lnTo>
                  <a:close/>
                </a:path>
              </a:pathLst>
            </a:custGeom>
            <a:ln w="19055">
              <a:solidFill>
                <a:srgbClr val="8B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3" name="object 63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6214855" y="4382908"/>
              <a:ext cx="327163" cy="194822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5759245" y="2923362"/>
              <a:ext cx="327537" cy="213387"/>
            </a:xfrm>
            <a:prstGeom prst="rect">
              <a:avLst/>
            </a:prstGeom>
          </p:spPr>
        </p:pic>
        <p:sp>
          <p:nvSpPr>
            <p:cNvPr id="65" name="object 65"/>
            <p:cNvSpPr/>
            <p:nvPr/>
          </p:nvSpPr>
          <p:spPr>
            <a:xfrm>
              <a:off x="5981700" y="3170936"/>
              <a:ext cx="361950" cy="1076325"/>
            </a:xfrm>
            <a:custGeom>
              <a:avLst/>
              <a:gdLst/>
              <a:ahLst/>
              <a:cxnLst/>
              <a:rect l="l" t="t" r="r" b="b"/>
              <a:pathLst>
                <a:path w="361950" h="1076325">
                  <a:moveTo>
                    <a:pt x="301625" y="0"/>
                  </a:moveTo>
                  <a:lnTo>
                    <a:pt x="325088" y="4746"/>
                  </a:lnTo>
                  <a:lnTo>
                    <a:pt x="344265" y="17684"/>
                  </a:lnTo>
                  <a:lnTo>
                    <a:pt x="357203" y="36861"/>
                  </a:lnTo>
                  <a:lnTo>
                    <a:pt x="361950" y="60325"/>
                  </a:lnTo>
                  <a:lnTo>
                    <a:pt x="361950" y="1015745"/>
                  </a:lnTo>
                  <a:lnTo>
                    <a:pt x="357203" y="1039262"/>
                  </a:lnTo>
                  <a:lnTo>
                    <a:pt x="344265" y="1058433"/>
                  </a:lnTo>
                  <a:lnTo>
                    <a:pt x="325088" y="1071342"/>
                  </a:lnTo>
                  <a:lnTo>
                    <a:pt x="301625" y="1076070"/>
                  </a:lnTo>
                  <a:lnTo>
                    <a:pt x="60325" y="1076070"/>
                  </a:lnTo>
                  <a:lnTo>
                    <a:pt x="36861" y="1071342"/>
                  </a:lnTo>
                  <a:lnTo>
                    <a:pt x="17684" y="1058433"/>
                  </a:lnTo>
                  <a:lnTo>
                    <a:pt x="4746" y="1039262"/>
                  </a:lnTo>
                  <a:lnTo>
                    <a:pt x="0" y="1015745"/>
                  </a:lnTo>
                  <a:lnTo>
                    <a:pt x="0" y="60325"/>
                  </a:lnTo>
                  <a:lnTo>
                    <a:pt x="4746" y="36861"/>
                  </a:lnTo>
                  <a:lnTo>
                    <a:pt x="17684" y="17684"/>
                  </a:lnTo>
                  <a:lnTo>
                    <a:pt x="36861" y="4746"/>
                  </a:lnTo>
                  <a:lnTo>
                    <a:pt x="60325" y="0"/>
                  </a:lnTo>
                  <a:lnTo>
                    <a:pt x="301625" y="0"/>
                  </a:lnTo>
                  <a:close/>
                </a:path>
              </a:pathLst>
            </a:custGeom>
            <a:ln w="19055">
              <a:solidFill>
                <a:srgbClr val="8B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5276850" y="3648963"/>
              <a:ext cx="699770" cy="111125"/>
            </a:xfrm>
            <a:custGeom>
              <a:avLst/>
              <a:gdLst/>
              <a:ahLst/>
              <a:cxnLst/>
              <a:rect l="l" t="t" r="r" b="b"/>
              <a:pathLst>
                <a:path w="699770" h="111125">
                  <a:moveTo>
                    <a:pt x="661724" y="55308"/>
                  </a:moveTo>
                  <a:lnTo>
                    <a:pt x="599566" y="91567"/>
                  </a:lnTo>
                  <a:lnTo>
                    <a:pt x="594995" y="94106"/>
                  </a:lnTo>
                  <a:lnTo>
                    <a:pt x="593471" y="99949"/>
                  </a:lnTo>
                  <a:lnTo>
                    <a:pt x="598804" y="109093"/>
                  </a:lnTo>
                  <a:lnTo>
                    <a:pt x="604647" y="110617"/>
                  </a:lnTo>
                  <a:lnTo>
                    <a:pt x="683196" y="64769"/>
                  </a:lnTo>
                  <a:lnTo>
                    <a:pt x="680592" y="64769"/>
                  </a:lnTo>
                  <a:lnTo>
                    <a:pt x="680592" y="63500"/>
                  </a:lnTo>
                  <a:lnTo>
                    <a:pt x="675766" y="63500"/>
                  </a:lnTo>
                  <a:lnTo>
                    <a:pt x="661724" y="55308"/>
                  </a:lnTo>
                  <a:close/>
                </a:path>
                <a:path w="699770" h="111125">
                  <a:moveTo>
                    <a:pt x="645286" y="45719"/>
                  </a:moveTo>
                  <a:lnTo>
                    <a:pt x="0" y="45719"/>
                  </a:lnTo>
                  <a:lnTo>
                    <a:pt x="0" y="64769"/>
                  </a:lnTo>
                  <a:lnTo>
                    <a:pt x="645504" y="64769"/>
                  </a:lnTo>
                  <a:lnTo>
                    <a:pt x="661724" y="55308"/>
                  </a:lnTo>
                  <a:lnTo>
                    <a:pt x="645286" y="45719"/>
                  </a:lnTo>
                  <a:close/>
                </a:path>
                <a:path w="699770" h="111125">
                  <a:moveTo>
                    <a:pt x="683157" y="45719"/>
                  </a:moveTo>
                  <a:lnTo>
                    <a:pt x="680592" y="45719"/>
                  </a:lnTo>
                  <a:lnTo>
                    <a:pt x="680592" y="64769"/>
                  </a:lnTo>
                  <a:lnTo>
                    <a:pt x="683196" y="64769"/>
                  </a:lnTo>
                  <a:lnTo>
                    <a:pt x="699407" y="55308"/>
                  </a:lnTo>
                  <a:lnTo>
                    <a:pt x="699625" y="55308"/>
                  </a:lnTo>
                  <a:lnTo>
                    <a:pt x="683157" y="45719"/>
                  </a:lnTo>
                  <a:close/>
                </a:path>
                <a:path w="699770" h="111125">
                  <a:moveTo>
                    <a:pt x="675766" y="47117"/>
                  </a:moveTo>
                  <a:lnTo>
                    <a:pt x="661724" y="55308"/>
                  </a:lnTo>
                  <a:lnTo>
                    <a:pt x="675766" y="63500"/>
                  </a:lnTo>
                  <a:lnTo>
                    <a:pt x="675766" y="47117"/>
                  </a:lnTo>
                  <a:close/>
                </a:path>
                <a:path w="699770" h="111125">
                  <a:moveTo>
                    <a:pt x="680592" y="47117"/>
                  </a:moveTo>
                  <a:lnTo>
                    <a:pt x="675766" y="47117"/>
                  </a:lnTo>
                  <a:lnTo>
                    <a:pt x="675766" y="63500"/>
                  </a:lnTo>
                  <a:lnTo>
                    <a:pt x="680592" y="63500"/>
                  </a:lnTo>
                  <a:lnTo>
                    <a:pt x="680592" y="47117"/>
                  </a:lnTo>
                  <a:close/>
                </a:path>
                <a:path w="699770" h="111125">
                  <a:moveTo>
                    <a:pt x="604647" y="0"/>
                  </a:moveTo>
                  <a:lnTo>
                    <a:pt x="598804" y="1524"/>
                  </a:lnTo>
                  <a:lnTo>
                    <a:pt x="596138" y="6096"/>
                  </a:lnTo>
                  <a:lnTo>
                    <a:pt x="593471" y="10541"/>
                  </a:lnTo>
                  <a:lnTo>
                    <a:pt x="594995" y="16383"/>
                  </a:lnTo>
                  <a:lnTo>
                    <a:pt x="661724" y="55308"/>
                  </a:lnTo>
                  <a:lnTo>
                    <a:pt x="675766" y="47117"/>
                  </a:lnTo>
                  <a:lnTo>
                    <a:pt x="680592" y="47117"/>
                  </a:lnTo>
                  <a:lnTo>
                    <a:pt x="680592" y="45719"/>
                  </a:lnTo>
                  <a:lnTo>
                    <a:pt x="683157" y="45719"/>
                  </a:lnTo>
                  <a:lnTo>
                    <a:pt x="604647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7" name="object 67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5391150" y="3370910"/>
              <a:ext cx="428625" cy="295198"/>
            </a:xfrm>
            <a:prstGeom prst="rect">
              <a:avLst/>
            </a:prstGeom>
          </p:spPr>
        </p:pic>
        <p:sp>
          <p:nvSpPr>
            <p:cNvPr id="68" name="object 68"/>
            <p:cNvSpPr/>
            <p:nvPr/>
          </p:nvSpPr>
          <p:spPr>
            <a:xfrm>
              <a:off x="6107302" y="4247007"/>
              <a:ext cx="111125" cy="427355"/>
            </a:xfrm>
            <a:custGeom>
              <a:avLst/>
              <a:gdLst/>
              <a:ahLst/>
              <a:cxnLst/>
              <a:rect l="l" t="t" r="r" b="b"/>
              <a:pathLst>
                <a:path w="111125" h="427354">
                  <a:moveTo>
                    <a:pt x="55372" y="37900"/>
                  </a:moveTo>
                  <a:lnTo>
                    <a:pt x="45847" y="54228"/>
                  </a:lnTo>
                  <a:lnTo>
                    <a:pt x="45847" y="426974"/>
                  </a:lnTo>
                  <a:lnTo>
                    <a:pt x="64897" y="426974"/>
                  </a:lnTo>
                  <a:lnTo>
                    <a:pt x="64897" y="54228"/>
                  </a:lnTo>
                  <a:lnTo>
                    <a:pt x="55372" y="37900"/>
                  </a:lnTo>
                  <a:close/>
                </a:path>
                <a:path w="111125" h="427354">
                  <a:moveTo>
                    <a:pt x="55372" y="0"/>
                  </a:moveTo>
                  <a:lnTo>
                    <a:pt x="0" y="94869"/>
                  </a:lnTo>
                  <a:lnTo>
                    <a:pt x="1524" y="100711"/>
                  </a:lnTo>
                  <a:lnTo>
                    <a:pt x="6096" y="103378"/>
                  </a:lnTo>
                  <a:lnTo>
                    <a:pt x="10668" y="105918"/>
                  </a:lnTo>
                  <a:lnTo>
                    <a:pt x="16510" y="104394"/>
                  </a:lnTo>
                  <a:lnTo>
                    <a:pt x="19176" y="99949"/>
                  </a:lnTo>
                  <a:lnTo>
                    <a:pt x="45847" y="54228"/>
                  </a:lnTo>
                  <a:lnTo>
                    <a:pt x="45847" y="18923"/>
                  </a:lnTo>
                  <a:lnTo>
                    <a:pt x="66417" y="18923"/>
                  </a:lnTo>
                  <a:lnTo>
                    <a:pt x="55372" y="0"/>
                  </a:lnTo>
                  <a:close/>
                </a:path>
                <a:path w="111125" h="427354">
                  <a:moveTo>
                    <a:pt x="66417" y="18923"/>
                  </a:moveTo>
                  <a:lnTo>
                    <a:pt x="64897" y="18923"/>
                  </a:lnTo>
                  <a:lnTo>
                    <a:pt x="64897" y="54228"/>
                  </a:lnTo>
                  <a:lnTo>
                    <a:pt x="91567" y="99949"/>
                  </a:lnTo>
                  <a:lnTo>
                    <a:pt x="94234" y="104394"/>
                  </a:lnTo>
                  <a:lnTo>
                    <a:pt x="100075" y="105918"/>
                  </a:lnTo>
                  <a:lnTo>
                    <a:pt x="104648" y="103378"/>
                  </a:lnTo>
                  <a:lnTo>
                    <a:pt x="109220" y="100711"/>
                  </a:lnTo>
                  <a:lnTo>
                    <a:pt x="110744" y="94869"/>
                  </a:lnTo>
                  <a:lnTo>
                    <a:pt x="66417" y="18923"/>
                  </a:lnTo>
                  <a:close/>
                </a:path>
                <a:path w="111125" h="427354">
                  <a:moveTo>
                    <a:pt x="64897" y="18923"/>
                  </a:moveTo>
                  <a:lnTo>
                    <a:pt x="45847" y="18923"/>
                  </a:lnTo>
                  <a:lnTo>
                    <a:pt x="45847" y="54228"/>
                  </a:lnTo>
                  <a:lnTo>
                    <a:pt x="55372" y="37900"/>
                  </a:lnTo>
                  <a:lnTo>
                    <a:pt x="47117" y="23749"/>
                  </a:lnTo>
                  <a:lnTo>
                    <a:pt x="64897" y="23749"/>
                  </a:lnTo>
                  <a:lnTo>
                    <a:pt x="64897" y="18923"/>
                  </a:lnTo>
                  <a:close/>
                </a:path>
                <a:path w="111125" h="427354">
                  <a:moveTo>
                    <a:pt x="64897" y="23749"/>
                  </a:moveTo>
                  <a:lnTo>
                    <a:pt x="63626" y="23749"/>
                  </a:lnTo>
                  <a:lnTo>
                    <a:pt x="55372" y="37900"/>
                  </a:lnTo>
                  <a:lnTo>
                    <a:pt x="64897" y="54228"/>
                  </a:lnTo>
                  <a:lnTo>
                    <a:pt x="64897" y="23749"/>
                  </a:lnTo>
                  <a:close/>
                </a:path>
                <a:path w="111125" h="427354">
                  <a:moveTo>
                    <a:pt x="63626" y="23749"/>
                  </a:moveTo>
                  <a:lnTo>
                    <a:pt x="47117" y="23749"/>
                  </a:lnTo>
                  <a:lnTo>
                    <a:pt x="55372" y="37900"/>
                  </a:lnTo>
                  <a:lnTo>
                    <a:pt x="63626" y="23749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9" name="object 69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6086472" y="3266183"/>
              <a:ext cx="161930" cy="171455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6086472" y="3494783"/>
              <a:ext cx="161930" cy="171455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6086472" y="3732781"/>
              <a:ext cx="161930" cy="171455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6086472" y="3961381"/>
              <a:ext cx="161930" cy="171455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7291180" y="4382908"/>
              <a:ext cx="327163" cy="194822"/>
            </a:xfrm>
            <a:prstGeom prst="rect">
              <a:avLst/>
            </a:prstGeom>
          </p:spPr>
        </p:pic>
        <p:sp>
          <p:nvSpPr>
            <p:cNvPr id="74" name="object 74"/>
            <p:cNvSpPr/>
            <p:nvPr/>
          </p:nvSpPr>
          <p:spPr>
            <a:xfrm>
              <a:off x="6353175" y="3639438"/>
              <a:ext cx="941705" cy="1025525"/>
            </a:xfrm>
            <a:custGeom>
              <a:avLst/>
              <a:gdLst/>
              <a:ahLst/>
              <a:cxnLst/>
              <a:rect l="l" t="t" r="r" b="b"/>
              <a:pathLst>
                <a:path w="941704" h="1025525">
                  <a:moveTo>
                    <a:pt x="699617" y="55308"/>
                  </a:moveTo>
                  <a:lnTo>
                    <a:pt x="683145" y="45720"/>
                  </a:lnTo>
                  <a:lnTo>
                    <a:pt x="604647" y="0"/>
                  </a:lnTo>
                  <a:lnTo>
                    <a:pt x="598805" y="1524"/>
                  </a:lnTo>
                  <a:lnTo>
                    <a:pt x="596138" y="6096"/>
                  </a:lnTo>
                  <a:lnTo>
                    <a:pt x="593471" y="10541"/>
                  </a:lnTo>
                  <a:lnTo>
                    <a:pt x="594995" y="16383"/>
                  </a:lnTo>
                  <a:lnTo>
                    <a:pt x="645274" y="45720"/>
                  </a:lnTo>
                  <a:lnTo>
                    <a:pt x="0" y="45720"/>
                  </a:lnTo>
                  <a:lnTo>
                    <a:pt x="0" y="64770"/>
                  </a:lnTo>
                  <a:lnTo>
                    <a:pt x="645490" y="64770"/>
                  </a:lnTo>
                  <a:lnTo>
                    <a:pt x="594995" y="94234"/>
                  </a:lnTo>
                  <a:lnTo>
                    <a:pt x="593471" y="99949"/>
                  </a:lnTo>
                  <a:lnTo>
                    <a:pt x="598805" y="109093"/>
                  </a:lnTo>
                  <a:lnTo>
                    <a:pt x="604647" y="110617"/>
                  </a:lnTo>
                  <a:lnTo>
                    <a:pt x="683196" y="64770"/>
                  </a:lnTo>
                  <a:lnTo>
                    <a:pt x="699401" y="55308"/>
                  </a:lnTo>
                  <a:lnTo>
                    <a:pt x="699617" y="55308"/>
                  </a:lnTo>
                  <a:close/>
                </a:path>
                <a:path w="941704" h="1025525">
                  <a:moveTo>
                    <a:pt x="941197" y="692912"/>
                  </a:moveTo>
                  <a:lnTo>
                    <a:pt x="896861" y="616966"/>
                  </a:lnTo>
                  <a:lnTo>
                    <a:pt x="885825" y="598043"/>
                  </a:lnTo>
                  <a:lnTo>
                    <a:pt x="830453" y="692912"/>
                  </a:lnTo>
                  <a:lnTo>
                    <a:pt x="831977" y="698754"/>
                  </a:lnTo>
                  <a:lnTo>
                    <a:pt x="836549" y="701421"/>
                  </a:lnTo>
                  <a:lnTo>
                    <a:pt x="841121" y="703961"/>
                  </a:lnTo>
                  <a:lnTo>
                    <a:pt x="846963" y="702437"/>
                  </a:lnTo>
                  <a:lnTo>
                    <a:pt x="849630" y="697992"/>
                  </a:lnTo>
                  <a:lnTo>
                    <a:pt x="876300" y="652272"/>
                  </a:lnTo>
                  <a:lnTo>
                    <a:pt x="876300" y="1025017"/>
                  </a:lnTo>
                  <a:lnTo>
                    <a:pt x="895350" y="1025017"/>
                  </a:lnTo>
                  <a:lnTo>
                    <a:pt x="895350" y="652272"/>
                  </a:lnTo>
                  <a:lnTo>
                    <a:pt x="922020" y="697992"/>
                  </a:lnTo>
                  <a:lnTo>
                    <a:pt x="924687" y="702437"/>
                  </a:lnTo>
                  <a:lnTo>
                    <a:pt x="930529" y="703961"/>
                  </a:lnTo>
                  <a:lnTo>
                    <a:pt x="935101" y="701421"/>
                  </a:lnTo>
                  <a:lnTo>
                    <a:pt x="939673" y="698754"/>
                  </a:lnTo>
                  <a:lnTo>
                    <a:pt x="941197" y="692912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5" name="object 75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6467475" y="3370910"/>
              <a:ext cx="428625" cy="295198"/>
            </a:xfrm>
            <a:prstGeom prst="rect">
              <a:avLst/>
            </a:prstGeom>
          </p:spPr>
        </p:pic>
        <p:pic>
          <p:nvPicPr>
            <p:cNvPr id="76" name="object 76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6834344" y="2948466"/>
              <a:ext cx="326571" cy="188283"/>
            </a:xfrm>
            <a:prstGeom prst="rect">
              <a:avLst/>
            </a:prstGeom>
          </p:spPr>
        </p:pic>
        <p:pic>
          <p:nvPicPr>
            <p:cNvPr id="77" name="object 77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7162797" y="3256658"/>
              <a:ext cx="161930" cy="171455"/>
            </a:xfrm>
            <a:prstGeom prst="rect">
              <a:avLst/>
            </a:prstGeom>
          </p:spPr>
        </p:pic>
        <p:pic>
          <p:nvPicPr>
            <p:cNvPr id="78" name="object 78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7162797" y="3485258"/>
              <a:ext cx="161930" cy="180980"/>
            </a:xfrm>
            <a:prstGeom prst="rect">
              <a:avLst/>
            </a:prstGeom>
          </p:spPr>
        </p:pic>
        <p:pic>
          <p:nvPicPr>
            <p:cNvPr id="79" name="object 79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7162797" y="3723256"/>
              <a:ext cx="161930" cy="171455"/>
            </a:xfrm>
            <a:prstGeom prst="rect">
              <a:avLst/>
            </a:prstGeom>
          </p:spPr>
        </p:pic>
        <p:pic>
          <p:nvPicPr>
            <p:cNvPr id="80" name="object 80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7162797" y="3951856"/>
              <a:ext cx="161930" cy="171455"/>
            </a:xfrm>
            <a:prstGeom prst="rect">
              <a:avLst/>
            </a:prstGeom>
          </p:spPr>
        </p:pic>
        <p:sp>
          <p:nvSpPr>
            <p:cNvPr id="81" name="object 81"/>
            <p:cNvSpPr/>
            <p:nvPr/>
          </p:nvSpPr>
          <p:spPr>
            <a:xfrm>
              <a:off x="7058025" y="3161538"/>
              <a:ext cx="361950" cy="1076325"/>
            </a:xfrm>
            <a:custGeom>
              <a:avLst/>
              <a:gdLst/>
              <a:ahLst/>
              <a:cxnLst/>
              <a:rect l="l" t="t" r="r" b="b"/>
              <a:pathLst>
                <a:path w="361950" h="1076325">
                  <a:moveTo>
                    <a:pt x="301625" y="0"/>
                  </a:moveTo>
                  <a:lnTo>
                    <a:pt x="325088" y="4726"/>
                  </a:lnTo>
                  <a:lnTo>
                    <a:pt x="344265" y="17621"/>
                  </a:lnTo>
                  <a:lnTo>
                    <a:pt x="357203" y="36754"/>
                  </a:lnTo>
                  <a:lnTo>
                    <a:pt x="361950" y="60198"/>
                  </a:lnTo>
                  <a:lnTo>
                    <a:pt x="361950" y="1015619"/>
                  </a:lnTo>
                  <a:lnTo>
                    <a:pt x="357203" y="1039135"/>
                  </a:lnTo>
                  <a:lnTo>
                    <a:pt x="344265" y="1058306"/>
                  </a:lnTo>
                  <a:lnTo>
                    <a:pt x="325088" y="1071215"/>
                  </a:lnTo>
                  <a:lnTo>
                    <a:pt x="301625" y="1075944"/>
                  </a:lnTo>
                  <a:lnTo>
                    <a:pt x="60325" y="1075944"/>
                  </a:lnTo>
                  <a:lnTo>
                    <a:pt x="36861" y="1071215"/>
                  </a:lnTo>
                  <a:lnTo>
                    <a:pt x="17684" y="1058306"/>
                  </a:lnTo>
                  <a:lnTo>
                    <a:pt x="4746" y="1039135"/>
                  </a:lnTo>
                  <a:lnTo>
                    <a:pt x="0" y="1015619"/>
                  </a:lnTo>
                  <a:lnTo>
                    <a:pt x="0" y="60198"/>
                  </a:lnTo>
                  <a:lnTo>
                    <a:pt x="4746" y="36754"/>
                  </a:lnTo>
                  <a:lnTo>
                    <a:pt x="17684" y="17621"/>
                  </a:lnTo>
                  <a:lnTo>
                    <a:pt x="36861" y="4726"/>
                  </a:lnTo>
                  <a:lnTo>
                    <a:pt x="60325" y="0"/>
                  </a:lnTo>
                  <a:lnTo>
                    <a:pt x="301625" y="0"/>
                  </a:lnTo>
                  <a:close/>
                </a:path>
              </a:pathLst>
            </a:custGeom>
            <a:ln w="19055">
              <a:solidFill>
                <a:srgbClr val="8B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7183627" y="2580513"/>
              <a:ext cx="111125" cy="579755"/>
            </a:xfrm>
            <a:custGeom>
              <a:avLst/>
              <a:gdLst/>
              <a:ahLst/>
              <a:cxnLst/>
              <a:rect l="l" t="t" r="r" b="b"/>
              <a:pathLst>
                <a:path w="111125" h="579755">
                  <a:moveTo>
                    <a:pt x="55372" y="37900"/>
                  </a:moveTo>
                  <a:lnTo>
                    <a:pt x="45847" y="54229"/>
                  </a:lnTo>
                  <a:lnTo>
                    <a:pt x="45847" y="579374"/>
                  </a:lnTo>
                  <a:lnTo>
                    <a:pt x="64897" y="579374"/>
                  </a:lnTo>
                  <a:lnTo>
                    <a:pt x="64897" y="54229"/>
                  </a:lnTo>
                  <a:lnTo>
                    <a:pt x="55372" y="37900"/>
                  </a:lnTo>
                  <a:close/>
                </a:path>
                <a:path w="111125" h="579755">
                  <a:moveTo>
                    <a:pt x="55372" y="0"/>
                  </a:moveTo>
                  <a:lnTo>
                    <a:pt x="0" y="94869"/>
                  </a:lnTo>
                  <a:lnTo>
                    <a:pt x="1524" y="100711"/>
                  </a:lnTo>
                  <a:lnTo>
                    <a:pt x="10668" y="106045"/>
                  </a:lnTo>
                  <a:lnTo>
                    <a:pt x="16510" y="104521"/>
                  </a:lnTo>
                  <a:lnTo>
                    <a:pt x="45847" y="54229"/>
                  </a:lnTo>
                  <a:lnTo>
                    <a:pt x="45847" y="18923"/>
                  </a:lnTo>
                  <a:lnTo>
                    <a:pt x="66417" y="18923"/>
                  </a:lnTo>
                  <a:lnTo>
                    <a:pt x="55372" y="0"/>
                  </a:lnTo>
                  <a:close/>
                </a:path>
                <a:path w="111125" h="579755">
                  <a:moveTo>
                    <a:pt x="66417" y="18923"/>
                  </a:moveTo>
                  <a:lnTo>
                    <a:pt x="64897" y="18923"/>
                  </a:lnTo>
                  <a:lnTo>
                    <a:pt x="64897" y="54229"/>
                  </a:lnTo>
                  <a:lnTo>
                    <a:pt x="94233" y="104521"/>
                  </a:lnTo>
                  <a:lnTo>
                    <a:pt x="100075" y="106045"/>
                  </a:lnTo>
                  <a:lnTo>
                    <a:pt x="109220" y="100711"/>
                  </a:lnTo>
                  <a:lnTo>
                    <a:pt x="110744" y="94869"/>
                  </a:lnTo>
                  <a:lnTo>
                    <a:pt x="66417" y="18923"/>
                  </a:lnTo>
                  <a:close/>
                </a:path>
                <a:path w="111125" h="579755">
                  <a:moveTo>
                    <a:pt x="64897" y="18923"/>
                  </a:moveTo>
                  <a:lnTo>
                    <a:pt x="45847" y="18923"/>
                  </a:lnTo>
                  <a:lnTo>
                    <a:pt x="45847" y="54229"/>
                  </a:lnTo>
                  <a:lnTo>
                    <a:pt x="55372" y="37900"/>
                  </a:lnTo>
                  <a:lnTo>
                    <a:pt x="47117" y="23749"/>
                  </a:lnTo>
                  <a:lnTo>
                    <a:pt x="64897" y="23749"/>
                  </a:lnTo>
                  <a:lnTo>
                    <a:pt x="64897" y="18923"/>
                  </a:lnTo>
                  <a:close/>
                </a:path>
                <a:path w="111125" h="579755">
                  <a:moveTo>
                    <a:pt x="64897" y="23749"/>
                  </a:moveTo>
                  <a:lnTo>
                    <a:pt x="63626" y="23749"/>
                  </a:lnTo>
                  <a:lnTo>
                    <a:pt x="55372" y="37900"/>
                  </a:lnTo>
                  <a:lnTo>
                    <a:pt x="64897" y="54229"/>
                  </a:lnTo>
                  <a:lnTo>
                    <a:pt x="64897" y="23749"/>
                  </a:lnTo>
                  <a:close/>
                </a:path>
                <a:path w="111125" h="579755">
                  <a:moveTo>
                    <a:pt x="63626" y="23749"/>
                  </a:moveTo>
                  <a:lnTo>
                    <a:pt x="47117" y="23749"/>
                  </a:lnTo>
                  <a:lnTo>
                    <a:pt x="55372" y="37900"/>
                  </a:lnTo>
                  <a:lnTo>
                    <a:pt x="63626" y="23749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3" name="object 83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7344236" y="2703890"/>
              <a:ext cx="203251" cy="175413"/>
            </a:xfrm>
            <a:prstGeom prst="rect">
              <a:avLst/>
            </a:prstGeom>
          </p:spPr>
        </p:pic>
        <p:sp>
          <p:nvSpPr>
            <p:cNvPr id="84" name="object 84"/>
            <p:cNvSpPr/>
            <p:nvPr/>
          </p:nvSpPr>
          <p:spPr>
            <a:xfrm>
              <a:off x="6107302" y="2580513"/>
              <a:ext cx="111125" cy="588645"/>
            </a:xfrm>
            <a:custGeom>
              <a:avLst/>
              <a:gdLst/>
              <a:ahLst/>
              <a:cxnLst/>
              <a:rect l="l" t="t" r="r" b="b"/>
              <a:pathLst>
                <a:path w="111125" h="588644">
                  <a:moveTo>
                    <a:pt x="55372" y="37900"/>
                  </a:moveTo>
                  <a:lnTo>
                    <a:pt x="45847" y="54228"/>
                  </a:lnTo>
                  <a:lnTo>
                    <a:pt x="45847" y="588645"/>
                  </a:lnTo>
                  <a:lnTo>
                    <a:pt x="64897" y="588645"/>
                  </a:lnTo>
                  <a:lnTo>
                    <a:pt x="64897" y="54228"/>
                  </a:lnTo>
                  <a:lnTo>
                    <a:pt x="55372" y="37900"/>
                  </a:lnTo>
                  <a:close/>
                </a:path>
                <a:path w="111125" h="588644">
                  <a:moveTo>
                    <a:pt x="55372" y="0"/>
                  </a:moveTo>
                  <a:lnTo>
                    <a:pt x="0" y="94869"/>
                  </a:lnTo>
                  <a:lnTo>
                    <a:pt x="1524" y="100711"/>
                  </a:lnTo>
                  <a:lnTo>
                    <a:pt x="10668" y="106045"/>
                  </a:lnTo>
                  <a:lnTo>
                    <a:pt x="16510" y="104521"/>
                  </a:lnTo>
                  <a:lnTo>
                    <a:pt x="45847" y="54228"/>
                  </a:lnTo>
                  <a:lnTo>
                    <a:pt x="45847" y="18923"/>
                  </a:lnTo>
                  <a:lnTo>
                    <a:pt x="66417" y="18923"/>
                  </a:lnTo>
                  <a:lnTo>
                    <a:pt x="55372" y="0"/>
                  </a:lnTo>
                  <a:close/>
                </a:path>
                <a:path w="111125" h="588644">
                  <a:moveTo>
                    <a:pt x="66417" y="18923"/>
                  </a:moveTo>
                  <a:lnTo>
                    <a:pt x="64897" y="18923"/>
                  </a:lnTo>
                  <a:lnTo>
                    <a:pt x="64897" y="54228"/>
                  </a:lnTo>
                  <a:lnTo>
                    <a:pt x="94234" y="104521"/>
                  </a:lnTo>
                  <a:lnTo>
                    <a:pt x="100075" y="106045"/>
                  </a:lnTo>
                  <a:lnTo>
                    <a:pt x="109220" y="100711"/>
                  </a:lnTo>
                  <a:lnTo>
                    <a:pt x="110744" y="94869"/>
                  </a:lnTo>
                  <a:lnTo>
                    <a:pt x="66417" y="18923"/>
                  </a:lnTo>
                  <a:close/>
                </a:path>
                <a:path w="111125" h="588644">
                  <a:moveTo>
                    <a:pt x="64897" y="18923"/>
                  </a:moveTo>
                  <a:lnTo>
                    <a:pt x="45847" y="18923"/>
                  </a:lnTo>
                  <a:lnTo>
                    <a:pt x="45847" y="54228"/>
                  </a:lnTo>
                  <a:lnTo>
                    <a:pt x="55372" y="37900"/>
                  </a:lnTo>
                  <a:lnTo>
                    <a:pt x="47117" y="23749"/>
                  </a:lnTo>
                  <a:lnTo>
                    <a:pt x="64897" y="23749"/>
                  </a:lnTo>
                  <a:lnTo>
                    <a:pt x="64897" y="18923"/>
                  </a:lnTo>
                  <a:close/>
                </a:path>
                <a:path w="111125" h="588644">
                  <a:moveTo>
                    <a:pt x="64897" y="23749"/>
                  </a:moveTo>
                  <a:lnTo>
                    <a:pt x="63626" y="23749"/>
                  </a:lnTo>
                  <a:lnTo>
                    <a:pt x="55372" y="37900"/>
                  </a:lnTo>
                  <a:lnTo>
                    <a:pt x="64897" y="54228"/>
                  </a:lnTo>
                  <a:lnTo>
                    <a:pt x="64897" y="23749"/>
                  </a:lnTo>
                  <a:close/>
                </a:path>
                <a:path w="111125" h="588644">
                  <a:moveTo>
                    <a:pt x="63626" y="23749"/>
                  </a:moveTo>
                  <a:lnTo>
                    <a:pt x="47117" y="23749"/>
                  </a:lnTo>
                  <a:lnTo>
                    <a:pt x="55372" y="37900"/>
                  </a:lnTo>
                  <a:lnTo>
                    <a:pt x="63626" y="23749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5" name="object 85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6277436" y="2713415"/>
              <a:ext cx="203251" cy="175413"/>
            </a:xfrm>
            <a:prstGeom prst="rect">
              <a:avLst/>
            </a:prstGeom>
          </p:spPr>
        </p:pic>
        <p:sp>
          <p:nvSpPr>
            <p:cNvPr id="86" name="object 86"/>
            <p:cNvSpPr/>
            <p:nvPr/>
          </p:nvSpPr>
          <p:spPr>
            <a:xfrm>
              <a:off x="5055108" y="2580513"/>
              <a:ext cx="111125" cy="579755"/>
            </a:xfrm>
            <a:custGeom>
              <a:avLst/>
              <a:gdLst/>
              <a:ahLst/>
              <a:cxnLst/>
              <a:rect l="l" t="t" r="r" b="b"/>
              <a:pathLst>
                <a:path w="111125" h="579755">
                  <a:moveTo>
                    <a:pt x="55949" y="37792"/>
                  </a:moveTo>
                  <a:lnTo>
                    <a:pt x="46241" y="54045"/>
                  </a:lnTo>
                  <a:lnTo>
                    <a:pt x="40766" y="579247"/>
                  </a:lnTo>
                  <a:lnTo>
                    <a:pt x="59816" y="579501"/>
                  </a:lnTo>
                  <a:lnTo>
                    <a:pt x="65292" y="54197"/>
                  </a:lnTo>
                  <a:lnTo>
                    <a:pt x="65294" y="54045"/>
                  </a:lnTo>
                  <a:lnTo>
                    <a:pt x="55949" y="37792"/>
                  </a:lnTo>
                  <a:close/>
                </a:path>
                <a:path w="111125" h="579755">
                  <a:moveTo>
                    <a:pt x="67072" y="18796"/>
                  </a:moveTo>
                  <a:lnTo>
                    <a:pt x="46608" y="18796"/>
                  </a:lnTo>
                  <a:lnTo>
                    <a:pt x="65658" y="19050"/>
                  </a:lnTo>
                  <a:lnTo>
                    <a:pt x="65463" y="37792"/>
                  </a:lnTo>
                  <a:lnTo>
                    <a:pt x="65206" y="54045"/>
                  </a:lnTo>
                  <a:lnTo>
                    <a:pt x="91566" y="100329"/>
                  </a:lnTo>
                  <a:lnTo>
                    <a:pt x="94106" y="104901"/>
                  </a:lnTo>
                  <a:lnTo>
                    <a:pt x="99949" y="106425"/>
                  </a:lnTo>
                  <a:lnTo>
                    <a:pt x="109092" y="101346"/>
                  </a:lnTo>
                  <a:lnTo>
                    <a:pt x="110743" y="95503"/>
                  </a:lnTo>
                  <a:lnTo>
                    <a:pt x="108076" y="90932"/>
                  </a:lnTo>
                  <a:lnTo>
                    <a:pt x="67072" y="18796"/>
                  </a:lnTo>
                  <a:close/>
                </a:path>
                <a:path w="111125" h="579755">
                  <a:moveTo>
                    <a:pt x="56387" y="0"/>
                  </a:moveTo>
                  <a:lnTo>
                    <a:pt x="2666" y="89788"/>
                  </a:lnTo>
                  <a:lnTo>
                    <a:pt x="0" y="94361"/>
                  </a:lnTo>
                  <a:lnTo>
                    <a:pt x="1557" y="100329"/>
                  </a:lnTo>
                  <a:lnTo>
                    <a:pt x="1735" y="100329"/>
                  </a:lnTo>
                  <a:lnTo>
                    <a:pt x="5968" y="102870"/>
                  </a:lnTo>
                  <a:lnTo>
                    <a:pt x="10540" y="105537"/>
                  </a:lnTo>
                  <a:lnTo>
                    <a:pt x="16382" y="104139"/>
                  </a:lnTo>
                  <a:lnTo>
                    <a:pt x="19050" y="99567"/>
                  </a:lnTo>
                  <a:lnTo>
                    <a:pt x="46150" y="54197"/>
                  </a:lnTo>
                  <a:lnTo>
                    <a:pt x="46241" y="54045"/>
                  </a:lnTo>
                  <a:lnTo>
                    <a:pt x="46556" y="23875"/>
                  </a:lnTo>
                  <a:lnTo>
                    <a:pt x="46608" y="18796"/>
                  </a:lnTo>
                  <a:lnTo>
                    <a:pt x="67072" y="18796"/>
                  </a:lnTo>
                  <a:lnTo>
                    <a:pt x="56387" y="0"/>
                  </a:lnTo>
                  <a:close/>
                </a:path>
                <a:path w="111125" h="579755">
                  <a:moveTo>
                    <a:pt x="46608" y="18796"/>
                  </a:moveTo>
                  <a:lnTo>
                    <a:pt x="46241" y="54045"/>
                  </a:lnTo>
                  <a:lnTo>
                    <a:pt x="55949" y="37792"/>
                  </a:lnTo>
                  <a:lnTo>
                    <a:pt x="47878" y="23622"/>
                  </a:lnTo>
                  <a:lnTo>
                    <a:pt x="65611" y="23622"/>
                  </a:lnTo>
                  <a:lnTo>
                    <a:pt x="65658" y="19050"/>
                  </a:lnTo>
                  <a:lnTo>
                    <a:pt x="46608" y="18796"/>
                  </a:lnTo>
                  <a:close/>
                </a:path>
                <a:path w="111125" h="579755">
                  <a:moveTo>
                    <a:pt x="65611" y="23622"/>
                  </a:moveTo>
                  <a:lnTo>
                    <a:pt x="47878" y="23622"/>
                  </a:lnTo>
                  <a:lnTo>
                    <a:pt x="64262" y="23875"/>
                  </a:lnTo>
                  <a:lnTo>
                    <a:pt x="55949" y="37792"/>
                  </a:lnTo>
                  <a:lnTo>
                    <a:pt x="65206" y="54045"/>
                  </a:lnTo>
                  <a:lnTo>
                    <a:pt x="65463" y="37792"/>
                  </a:lnTo>
                  <a:lnTo>
                    <a:pt x="65608" y="23875"/>
                  </a:lnTo>
                  <a:lnTo>
                    <a:pt x="65611" y="23622"/>
                  </a:lnTo>
                  <a:close/>
                </a:path>
                <a:path w="111125" h="579755">
                  <a:moveTo>
                    <a:pt x="47878" y="23622"/>
                  </a:moveTo>
                  <a:lnTo>
                    <a:pt x="55949" y="37792"/>
                  </a:lnTo>
                  <a:lnTo>
                    <a:pt x="64262" y="23875"/>
                  </a:lnTo>
                  <a:lnTo>
                    <a:pt x="47878" y="23622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7" name="object 87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5210636" y="2713415"/>
              <a:ext cx="203251" cy="175413"/>
            </a:xfrm>
            <a:prstGeom prst="rect">
              <a:avLst/>
            </a:prstGeom>
          </p:spPr>
        </p:pic>
        <p:sp>
          <p:nvSpPr>
            <p:cNvPr id="88" name="object 88"/>
            <p:cNvSpPr/>
            <p:nvPr/>
          </p:nvSpPr>
          <p:spPr>
            <a:xfrm>
              <a:off x="3989070" y="2580513"/>
              <a:ext cx="111125" cy="548640"/>
            </a:xfrm>
            <a:custGeom>
              <a:avLst/>
              <a:gdLst/>
              <a:ahLst/>
              <a:cxnLst/>
              <a:rect l="l" t="t" r="r" b="b"/>
              <a:pathLst>
                <a:path w="111125" h="548639">
                  <a:moveTo>
                    <a:pt x="56016" y="37791"/>
                  </a:moveTo>
                  <a:lnTo>
                    <a:pt x="46289" y="53958"/>
                  </a:lnTo>
                  <a:lnTo>
                    <a:pt x="40004" y="548386"/>
                  </a:lnTo>
                  <a:lnTo>
                    <a:pt x="59054" y="548639"/>
                  </a:lnTo>
                  <a:lnTo>
                    <a:pt x="65338" y="54282"/>
                  </a:lnTo>
                  <a:lnTo>
                    <a:pt x="56016" y="37791"/>
                  </a:lnTo>
                  <a:close/>
                </a:path>
                <a:path w="111125" h="548639">
                  <a:moveTo>
                    <a:pt x="67158" y="18796"/>
                  </a:moveTo>
                  <a:lnTo>
                    <a:pt x="46735" y="18796"/>
                  </a:lnTo>
                  <a:lnTo>
                    <a:pt x="65785" y="19050"/>
                  </a:lnTo>
                  <a:lnTo>
                    <a:pt x="65342" y="53958"/>
                  </a:lnTo>
                  <a:lnTo>
                    <a:pt x="65338" y="54282"/>
                  </a:lnTo>
                  <a:lnTo>
                    <a:pt x="91439" y="100457"/>
                  </a:lnTo>
                  <a:lnTo>
                    <a:pt x="93979" y="105028"/>
                  </a:lnTo>
                  <a:lnTo>
                    <a:pt x="99821" y="106552"/>
                  </a:lnTo>
                  <a:lnTo>
                    <a:pt x="104393" y="104012"/>
                  </a:lnTo>
                  <a:lnTo>
                    <a:pt x="108965" y="101346"/>
                  </a:lnTo>
                  <a:lnTo>
                    <a:pt x="110616" y="95631"/>
                  </a:lnTo>
                  <a:lnTo>
                    <a:pt x="108076" y="91059"/>
                  </a:lnTo>
                  <a:lnTo>
                    <a:pt x="67158" y="18796"/>
                  </a:lnTo>
                  <a:close/>
                </a:path>
                <a:path w="111125" h="548639">
                  <a:moveTo>
                    <a:pt x="56514" y="0"/>
                  </a:moveTo>
                  <a:lnTo>
                    <a:pt x="2666" y="89662"/>
                  </a:lnTo>
                  <a:lnTo>
                    <a:pt x="0" y="94234"/>
                  </a:lnTo>
                  <a:lnTo>
                    <a:pt x="1396" y="100075"/>
                  </a:lnTo>
                  <a:lnTo>
                    <a:pt x="5968" y="102742"/>
                  </a:lnTo>
                  <a:lnTo>
                    <a:pt x="10413" y="105410"/>
                  </a:lnTo>
                  <a:lnTo>
                    <a:pt x="16255" y="104012"/>
                  </a:lnTo>
                  <a:lnTo>
                    <a:pt x="18922" y="99440"/>
                  </a:lnTo>
                  <a:lnTo>
                    <a:pt x="46289" y="53958"/>
                  </a:lnTo>
                  <a:lnTo>
                    <a:pt x="46671" y="23875"/>
                  </a:lnTo>
                  <a:lnTo>
                    <a:pt x="46735" y="18796"/>
                  </a:lnTo>
                  <a:lnTo>
                    <a:pt x="67158" y="18796"/>
                  </a:lnTo>
                  <a:lnTo>
                    <a:pt x="56514" y="0"/>
                  </a:lnTo>
                  <a:close/>
                </a:path>
                <a:path w="111125" h="548639">
                  <a:moveTo>
                    <a:pt x="65727" y="23622"/>
                  </a:moveTo>
                  <a:lnTo>
                    <a:pt x="48005" y="23622"/>
                  </a:lnTo>
                  <a:lnTo>
                    <a:pt x="64388" y="23875"/>
                  </a:lnTo>
                  <a:lnTo>
                    <a:pt x="56016" y="37791"/>
                  </a:lnTo>
                  <a:lnTo>
                    <a:pt x="65338" y="54282"/>
                  </a:lnTo>
                  <a:lnTo>
                    <a:pt x="65724" y="23875"/>
                  </a:lnTo>
                  <a:lnTo>
                    <a:pt x="65727" y="23622"/>
                  </a:lnTo>
                  <a:close/>
                </a:path>
                <a:path w="111125" h="548639">
                  <a:moveTo>
                    <a:pt x="46735" y="18796"/>
                  </a:moveTo>
                  <a:lnTo>
                    <a:pt x="46289" y="53958"/>
                  </a:lnTo>
                  <a:lnTo>
                    <a:pt x="56016" y="37791"/>
                  </a:lnTo>
                  <a:lnTo>
                    <a:pt x="48005" y="23622"/>
                  </a:lnTo>
                  <a:lnTo>
                    <a:pt x="65727" y="23622"/>
                  </a:lnTo>
                  <a:lnTo>
                    <a:pt x="65785" y="19050"/>
                  </a:lnTo>
                  <a:lnTo>
                    <a:pt x="46735" y="18796"/>
                  </a:lnTo>
                  <a:close/>
                </a:path>
                <a:path w="111125" h="548639">
                  <a:moveTo>
                    <a:pt x="48005" y="23622"/>
                  </a:moveTo>
                  <a:lnTo>
                    <a:pt x="56016" y="37791"/>
                  </a:lnTo>
                  <a:lnTo>
                    <a:pt x="64388" y="23875"/>
                  </a:lnTo>
                  <a:lnTo>
                    <a:pt x="48005" y="23622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9" name="object 89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4143835" y="2703890"/>
              <a:ext cx="203251" cy="175413"/>
            </a:xfrm>
            <a:prstGeom prst="rect">
              <a:avLst/>
            </a:prstGeom>
          </p:spPr>
        </p:pic>
        <p:sp>
          <p:nvSpPr>
            <p:cNvPr id="90" name="object 90"/>
            <p:cNvSpPr/>
            <p:nvPr/>
          </p:nvSpPr>
          <p:spPr>
            <a:xfrm>
              <a:off x="7429500" y="3658488"/>
              <a:ext cx="699770" cy="111125"/>
            </a:xfrm>
            <a:custGeom>
              <a:avLst/>
              <a:gdLst/>
              <a:ahLst/>
              <a:cxnLst/>
              <a:rect l="l" t="t" r="r" b="b"/>
              <a:pathLst>
                <a:path w="699770" h="111125">
                  <a:moveTo>
                    <a:pt x="661724" y="55308"/>
                  </a:moveTo>
                  <a:lnTo>
                    <a:pt x="599567" y="91567"/>
                  </a:lnTo>
                  <a:lnTo>
                    <a:pt x="594995" y="94106"/>
                  </a:lnTo>
                  <a:lnTo>
                    <a:pt x="593471" y="99949"/>
                  </a:lnTo>
                  <a:lnTo>
                    <a:pt x="598804" y="109093"/>
                  </a:lnTo>
                  <a:lnTo>
                    <a:pt x="604647" y="110617"/>
                  </a:lnTo>
                  <a:lnTo>
                    <a:pt x="683196" y="64769"/>
                  </a:lnTo>
                  <a:lnTo>
                    <a:pt x="680593" y="64769"/>
                  </a:lnTo>
                  <a:lnTo>
                    <a:pt x="680593" y="63500"/>
                  </a:lnTo>
                  <a:lnTo>
                    <a:pt x="675767" y="63500"/>
                  </a:lnTo>
                  <a:lnTo>
                    <a:pt x="661724" y="55308"/>
                  </a:lnTo>
                  <a:close/>
                </a:path>
                <a:path w="699770" h="111125">
                  <a:moveTo>
                    <a:pt x="645287" y="45719"/>
                  </a:moveTo>
                  <a:lnTo>
                    <a:pt x="0" y="45719"/>
                  </a:lnTo>
                  <a:lnTo>
                    <a:pt x="0" y="64769"/>
                  </a:lnTo>
                  <a:lnTo>
                    <a:pt x="645504" y="64769"/>
                  </a:lnTo>
                  <a:lnTo>
                    <a:pt x="661724" y="55308"/>
                  </a:lnTo>
                  <a:lnTo>
                    <a:pt x="645287" y="45719"/>
                  </a:lnTo>
                  <a:close/>
                </a:path>
                <a:path w="699770" h="111125">
                  <a:moveTo>
                    <a:pt x="683157" y="45719"/>
                  </a:moveTo>
                  <a:lnTo>
                    <a:pt x="680593" y="45719"/>
                  </a:lnTo>
                  <a:lnTo>
                    <a:pt x="680593" y="64769"/>
                  </a:lnTo>
                  <a:lnTo>
                    <a:pt x="683196" y="64769"/>
                  </a:lnTo>
                  <a:lnTo>
                    <a:pt x="699407" y="55308"/>
                  </a:lnTo>
                  <a:lnTo>
                    <a:pt x="699625" y="55308"/>
                  </a:lnTo>
                  <a:lnTo>
                    <a:pt x="683157" y="45719"/>
                  </a:lnTo>
                  <a:close/>
                </a:path>
                <a:path w="699770" h="111125">
                  <a:moveTo>
                    <a:pt x="675767" y="47117"/>
                  </a:moveTo>
                  <a:lnTo>
                    <a:pt x="661724" y="55308"/>
                  </a:lnTo>
                  <a:lnTo>
                    <a:pt x="675767" y="63500"/>
                  </a:lnTo>
                  <a:lnTo>
                    <a:pt x="675767" y="47117"/>
                  </a:lnTo>
                  <a:close/>
                </a:path>
                <a:path w="699770" h="111125">
                  <a:moveTo>
                    <a:pt x="680593" y="47117"/>
                  </a:moveTo>
                  <a:lnTo>
                    <a:pt x="675767" y="47117"/>
                  </a:lnTo>
                  <a:lnTo>
                    <a:pt x="675767" y="63500"/>
                  </a:lnTo>
                  <a:lnTo>
                    <a:pt x="680593" y="63500"/>
                  </a:lnTo>
                  <a:lnTo>
                    <a:pt x="680593" y="47117"/>
                  </a:lnTo>
                  <a:close/>
                </a:path>
                <a:path w="699770" h="111125">
                  <a:moveTo>
                    <a:pt x="604647" y="0"/>
                  </a:moveTo>
                  <a:lnTo>
                    <a:pt x="598804" y="1524"/>
                  </a:lnTo>
                  <a:lnTo>
                    <a:pt x="596138" y="6096"/>
                  </a:lnTo>
                  <a:lnTo>
                    <a:pt x="593471" y="10541"/>
                  </a:lnTo>
                  <a:lnTo>
                    <a:pt x="594995" y="16383"/>
                  </a:lnTo>
                  <a:lnTo>
                    <a:pt x="661724" y="55308"/>
                  </a:lnTo>
                  <a:lnTo>
                    <a:pt x="675767" y="47117"/>
                  </a:lnTo>
                  <a:lnTo>
                    <a:pt x="680593" y="47117"/>
                  </a:lnTo>
                  <a:lnTo>
                    <a:pt x="680593" y="45719"/>
                  </a:lnTo>
                  <a:lnTo>
                    <a:pt x="683157" y="45719"/>
                  </a:lnTo>
                  <a:lnTo>
                    <a:pt x="604647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1" name="object 91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7543800" y="3389960"/>
              <a:ext cx="428625" cy="295198"/>
            </a:xfrm>
            <a:prstGeom prst="rect">
              <a:avLst/>
            </a:prstGeom>
          </p:spPr>
        </p:pic>
      </p:grpSp>
      <p:pic>
        <p:nvPicPr>
          <p:cNvPr id="92" name="object 92"/>
          <p:cNvPicPr/>
          <p:nvPr/>
        </p:nvPicPr>
        <p:blipFill>
          <a:blip r:embed="rId34" cstate="print"/>
          <a:stretch>
            <a:fillRect/>
          </a:stretch>
        </p:blipFill>
        <p:spPr>
          <a:xfrm>
            <a:off x="3461020" y="4994676"/>
            <a:ext cx="328207" cy="205019"/>
          </a:xfrm>
          <a:prstGeom prst="rect">
            <a:avLst/>
          </a:prstGeom>
        </p:spPr>
      </p:pic>
      <p:pic>
        <p:nvPicPr>
          <p:cNvPr id="93" name="object 93"/>
          <p:cNvPicPr/>
          <p:nvPr/>
        </p:nvPicPr>
        <p:blipFill>
          <a:blip r:embed="rId35" cstate="print"/>
          <a:stretch>
            <a:fillRect/>
          </a:stretch>
        </p:blipFill>
        <p:spPr>
          <a:xfrm>
            <a:off x="3916640" y="2281353"/>
            <a:ext cx="334062" cy="236706"/>
          </a:xfrm>
          <a:prstGeom prst="rect">
            <a:avLst/>
          </a:prstGeom>
        </p:spPr>
      </p:pic>
      <p:pic>
        <p:nvPicPr>
          <p:cNvPr id="94" name="object 94"/>
          <p:cNvPicPr/>
          <p:nvPr/>
        </p:nvPicPr>
        <p:blipFill>
          <a:blip r:embed="rId36" cstate="print"/>
          <a:stretch>
            <a:fillRect/>
          </a:stretch>
        </p:blipFill>
        <p:spPr>
          <a:xfrm>
            <a:off x="7105343" y="2281353"/>
            <a:ext cx="340134" cy="236706"/>
          </a:xfrm>
          <a:prstGeom prst="rect">
            <a:avLst/>
          </a:prstGeom>
        </p:spPr>
      </p:pic>
      <p:pic>
        <p:nvPicPr>
          <p:cNvPr id="95" name="object 95"/>
          <p:cNvPicPr/>
          <p:nvPr/>
        </p:nvPicPr>
        <p:blipFill>
          <a:blip r:embed="rId37" cstate="print"/>
          <a:stretch>
            <a:fillRect/>
          </a:stretch>
        </p:blipFill>
        <p:spPr>
          <a:xfrm>
            <a:off x="6047779" y="2281353"/>
            <a:ext cx="333375" cy="236706"/>
          </a:xfrm>
          <a:prstGeom prst="rect">
            <a:avLst/>
          </a:prstGeom>
        </p:spPr>
      </p:pic>
      <p:pic>
        <p:nvPicPr>
          <p:cNvPr id="96" name="object 96"/>
          <p:cNvPicPr/>
          <p:nvPr/>
        </p:nvPicPr>
        <p:blipFill>
          <a:blip r:embed="rId38" cstate="print"/>
          <a:stretch>
            <a:fillRect/>
          </a:stretch>
        </p:blipFill>
        <p:spPr>
          <a:xfrm>
            <a:off x="4976283" y="2281353"/>
            <a:ext cx="342900" cy="236706"/>
          </a:xfrm>
          <a:prstGeom prst="rect">
            <a:avLst/>
          </a:prstGeom>
        </p:spPr>
      </p:pic>
      <p:grpSp>
        <p:nvGrpSpPr>
          <p:cNvPr id="97" name="object 97"/>
          <p:cNvGrpSpPr/>
          <p:nvPr/>
        </p:nvGrpSpPr>
        <p:grpSpPr>
          <a:xfrm>
            <a:off x="6957952" y="1430315"/>
            <a:ext cx="574040" cy="791210"/>
            <a:chOff x="6957952" y="1430315"/>
            <a:chExt cx="574040" cy="791210"/>
          </a:xfrm>
        </p:grpSpPr>
        <p:pic>
          <p:nvPicPr>
            <p:cNvPr id="98" name="object 98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6957952" y="1430315"/>
              <a:ext cx="574031" cy="230124"/>
            </a:xfrm>
            <a:prstGeom prst="rect">
              <a:avLst/>
            </a:prstGeom>
          </p:spPr>
        </p:pic>
        <p:sp>
          <p:nvSpPr>
            <p:cNvPr id="99" name="object 99"/>
            <p:cNvSpPr/>
            <p:nvPr/>
          </p:nvSpPr>
          <p:spPr>
            <a:xfrm>
              <a:off x="7164577" y="1685417"/>
              <a:ext cx="111125" cy="535940"/>
            </a:xfrm>
            <a:custGeom>
              <a:avLst/>
              <a:gdLst/>
              <a:ahLst/>
              <a:cxnLst/>
              <a:rect l="l" t="t" r="r" b="b"/>
              <a:pathLst>
                <a:path w="111125" h="535939">
                  <a:moveTo>
                    <a:pt x="55372" y="37900"/>
                  </a:moveTo>
                  <a:lnTo>
                    <a:pt x="45847" y="54229"/>
                  </a:lnTo>
                  <a:lnTo>
                    <a:pt x="45847" y="535559"/>
                  </a:lnTo>
                  <a:lnTo>
                    <a:pt x="64897" y="535559"/>
                  </a:lnTo>
                  <a:lnTo>
                    <a:pt x="64897" y="54229"/>
                  </a:lnTo>
                  <a:lnTo>
                    <a:pt x="55372" y="37900"/>
                  </a:lnTo>
                  <a:close/>
                </a:path>
                <a:path w="111125" h="535939">
                  <a:moveTo>
                    <a:pt x="55372" y="0"/>
                  </a:moveTo>
                  <a:lnTo>
                    <a:pt x="0" y="94869"/>
                  </a:lnTo>
                  <a:lnTo>
                    <a:pt x="1524" y="100711"/>
                  </a:lnTo>
                  <a:lnTo>
                    <a:pt x="10668" y="106045"/>
                  </a:lnTo>
                  <a:lnTo>
                    <a:pt x="16510" y="104521"/>
                  </a:lnTo>
                  <a:lnTo>
                    <a:pt x="45847" y="54229"/>
                  </a:lnTo>
                  <a:lnTo>
                    <a:pt x="45847" y="18923"/>
                  </a:lnTo>
                  <a:lnTo>
                    <a:pt x="66417" y="18923"/>
                  </a:lnTo>
                  <a:lnTo>
                    <a:pt x="55372" y="0"/>
                  </a:lnTo>
                  <a:close/>
                </a:path>
                <a:path w="111125" h="535939">
                  <a:moveTo>
                    <a:pt x="66417" y="18923"/>
                  </a:moveTo>
                  <a:lnTo>
                    <a:pt x="64897" y="18923"/>
                  </a:lnTo>
                  <a:lnTo>
                    <a:pt x="64897" y="54229"/>
                  </a:lnTo>
                  <a:lnTo>
                    <a:pt x="94233" y="104521"/>
                  </a:lnTo>
                  <a:lnTo>
                    <a:pt x="100075" y="106045"/>
                  </a:lnTo>
                  <a:lnTo>
                    <a:pt x="109220" y="100711"/>
                  </a:lnTo>
                  <a:lnTo>
                    <a:pt x="110744" y="94869"/>
                  </a:lnTo>
                  <a:lnTo>
                    <a:pt x="66417" y="18923"/>
                  </a:lnTo>
                  <a:close/>
                </a:path>
                <a:path w="111125" h="535939">
                  <a:moveTo>
                    <a:pt x="64897" y="18923"/>
                  </a:moveTo>
                  <a:lnTo>
                    <a:pt x="45847" y="18923"/>
                  </a:lnTo>
                  <a:lnTo>
                    <a:pt x="45847" y="54229"/>
                  </a:lnTo>
                  <a:lnTo>
                    <a:pt x="55372" y="37900"/>
                  </a:lnTo>
                  <a:lnTo>
                    <a:pt x="47117" y="23749"/>
                  </a:lnTo>
                  <a:lnTo>
                    <a:pt x="64897" y="23749"/>
                  </a:lnTo>
                  <a:lnTo>
                    <a:pt x="64897" y="18923"/>
                  </a:lnTo>
                  <a:close/>
                </a:path>
                <a:path w="111125" h="535939">
                  <a:moveTo>
                    <a:pt x="64897" y="23749"/>
                  </a:moveTo>
                  <a:lnTo>
                    <a:pt x="63626" y="23749"/>
                  </a:lnTo>
                  <a:lnTo>
                    <a:pt x="55372" y="37900"/>
                  </a:lnTo>
                  <a:lnTo>
                    <a:pt x="64897" y="54229"/>
                  </a:lnTo>
                  <a:lnTo>
                    <a:pt x="64897" y="23749"/>
                  </a:lnTo>
                  <a:close/>
                </a:path>
                <a:path w="111125" h="535939">
                  <a:moveTo>
                    <a:pt x="63626" y="23749"/>
                  </a:moveTo>
                  <a:lnTo>
                    <a:pt x="47117" y="23749"/>
                  </a:lnTo>
                  <a:lnTo>
                    <a:pt x="55372" y="37900"/>
                  </a:lnTo>
                  <a:lnTo>
                    <a:pt x="63626" y="23749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0" name="object 100"/>
          <p:cNvGrpSpPr/>
          <p:nvPr/>
        </p:nvGrpSpPr>
        <p:grpSpPr>
          <a:xfrm>
            <a:off x="5896882" y="1430315"/>
            <a:ext cx="577215" cy="791210"/>
            <a:chOff x="5896882" y="1430315"/>
            <a:chExt cx="577215" cy="791210"/>
          </a:xfrm>
        </p:grpSpPr>
        <p:pic>
          <p:nvPicPr>
            <p:cNvPr id="101" name="object 101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5896882" y="1430315"/>
              <a:ext cx="577007" cy="230124"/>
            </a:xfrm>
            <a:prstGeom prst="rect">
              <a:avLst/>
            </a:prstGeom>
          </p:spPr>
        </p:pic>
        <p:sp>
          <p:nvSpPr>
            <p:cNvPr id="102" name="object 102"/>
            <p:cNvSpPr/>
            <p:nvPr/>
          </p:nvSpPr>
          <p:spPr>
            <a:xfrm>
              <a:off x="6097778" y="1685417"/>
              <a:ext cx="111125" cy="535940"/>
            </a:xfrm>
            <a:custGeom>
              <a:avLst/>
              <a:gdLst/>
              <a:ahLst/>
              <a:cxnLst/>
              <a:rect l="l" t="t" r="r" b="b"/>
              <a:pathLst>
                <a:path w="111125" h="535939">
                  <a:moveTo>
                    <a:pt x="55372" y="37900"/>
                  </a:moveTo>
                  <a:lnTo>
                    <a:pt x="45847" y="54228"/>
                  </a:lnTo>
                  <a:lnTo>
                    <a:pt x="45847" y="535559"/>
                  </a:lnTo>
                  <a:lnTo>
                    <a:pt x="64897" y="535559"/>
                  </a:lnTo>
                  <a:lnTo>
                    <a:pt x="64897" y="54228"/>
                  </a:lnTo>
                  <a:lnTo>
                    <a:pt x="55372" y="37900"/>
                  </a:lnTo>
                  <a:close/>
                </a:path>
                <a:path w="111125" h="535939">
                  <a:moveTo>
                    <a:pt x="55372" y="0"/>
                  </a:moveTo>
                  <a:lnTo>
                    <a:pt x="0" y="94869"/>
                  </a:lnTo>
                  <a:lnTo>
                    <a:pt x="1524" y="100711"/>
                  </a:lnTo>
                  <a:lnTo>
                    <a:pt x="10668" y="106045"/>
                  </a:lnTo>
                  <a:lnTo>
                    <a:pt x="16510" y="104521"/>
                  </a:lnTo>
                  <a:lnTo>
                    <a:pt x="45847" y="54228"/>
                  </a:lnTo>
                  <a:lnTo>
                    <a:pt x="45847" y="18923"/>
                  </a:lnTo>
                  <a:lnTo>
                    <a:pt x="66417" y="18923"/>
                  </a:lnTo>
                  <a:lnTo>
                    <a:pt x="55372" y="0"/>
                  </a:lnTo>
                  <a:close/>
                </a:path>
                <a:path w="111125" h="535939">
                  <a:moveTo>
                    <a:pt x="66417" y="18923"/>
                  </a:moveTo>
                  <a:lnTo>
                    <a:pt x="64897" y="18923"/>
                  </a:lnTo>
                  <a:lnTo>
                    <a:pt x="64897" y="54228"/>
                  </a:lnTo>
                  <a:lnTo>
                    <a:pt x="94234" y="104521"/>
                  </a:lnTo>
                  <a:lnTo>
                    <a:pt x="100075" y="106045"/>
                  </a:lnTo>
                  <a:lnTo>
                    <a:pt x="109220" y="100711"/>
                  </a:lnTo>
                  <a:lnTo>
                    <a:pt x="110744" y="94869"/>
                  </a:lnTo>
                  <a:lnTo>
                    <a:pt x="66417" y="18923"/>
                  </a:lnTo>
                  <a:close/>
                </a:path>
                <a:path w="111125" h="535939">
                  <a:moveTo>
                    <a:pt x="64897" y="18923"/>
                  </a:moveTo>
                  <a:lnTo>
                    <a:pt x="45847" y="18923"/>
                  </a:lnTo>
                  <a:lnTo>
                    <a:pt x="45847" y="54228"/>
                  </a:lnTo>
                  <a:lnTo>
                    <a:pt x="55372" y="37900"/>
                  </a:lnTo>
                  <a:lnTo>
                    <a:pt x="47117" y="23749"/>
                  </a:lnTo>
                  <a:lnTo>
                    <a:pt x="64897" y="23749"/>
                  </a:lnTo>
                  <a:lnTo>
                    <a:pt x="64897" y="18923"/>
                  </a:lnTo>
                  <a:close/>
                </a:path>
                <a:path w="111125" h="535939">
                  <a:moveTo>
                    <a:pt x="64897" y="23749"/>
                  </a:moveTo>
                  <a:lnTo>
                    <a:pt x="63626" y="23749"/>
                  </a:lnTo>
                  <a:lnTo>
                    <a:pt x="55372" y="37900"/>
                  </a:lnTo>
                  <a:lnTo>
                    <a:pt x="64897" y="54228"/>
                  </a:lnTo>
                  <a:lnTo>
                    <a:pt x="64897" y="23749"/>
                  </a:lnTo>
                  <a:close/>
                </a:path>
                <a:path w="111125" h="535939">
                  <a:moveTo>
                    <a:pt x="63626" y="23749"/>
                  </a:moveTo>
                  <a:lnTo>
                    <a:pt x="47117" y="23749"/>
                  </a:lnTo>
                  <a:lnTo>
                    <a:pt x="55372" y="37900"/>
                  </a:lnTo>
                  <a:lnTo>
                    <a:pt x="63626" y="23749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3" name="object 103"/>
          <p:cNvGrpSpPr/>
          <p:nvPr/>
        </p:nvGrpSpPr>
        <p:grpSpPr>
          <a:xfrm>
            <a:off x="4752972" y="1352255"/>
            <a:ext cx="752475" cy="869315"/>
            <a:chOff x="4752972" y="1352255"/>
            <a:chExt cx="752475" cy="869315"/>
          </a:xfrm>
        </p:grpSpPr>
        <p:pic>
          <p:nvPicPr>
            <p:cNvPr id="104" name="object 104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4829936" y="1430315"/>
              <a:ext cx="578358" cy="230124"/>
            </a:xfrm>
            <a:prstGeom prst="rect">
              <a:avLst/>
            </a:prstGeom>
          </p:spPr>
        </p:pic>
        <p:sp>
          <p:nvSpPr>
            <p:cNvPr id="105" name="object 105"/>
            <p:cNvSpPr/>
            <p:nvPr/>
          </p:nvSpPr>
          <p:spPr>
            <a:xfrm>
              <a:off x="5040502" y="1685416"/>
              <a:ext cx="111125" cy="535940"/>
            </a:xfrm>
            <a:custGeom>
              <a:avLst/>
              <a:gdLst/>
              <a:ahLst/>
              <a:cxnLst/>
              <a:rect l="l" t="t" r="r" b="b"/>
              <a:pathLst>
                <a:path w="111125" h="535939">
                  <a:moveTo>
                    <a:pt x="55372" y="37900"/>
                  </a:moveTo>
                  <a:lnTo>
                    <a:pt x="45847" y="54228"/>
                  </a:lnTo>
                  <a:lnTo>
                    <a:pt x="45847" y="535559"/>
                  </a:lnTo>
                  <a:lnTo>
                    <a:pt x="64897" y="535559"/>
                  </a:lnTo>
                  <a:lnTo>
                    <a:pt x="64897" y="54228"/>
                  </a:lnTo>
                  <a:lnTo>
                    <a:pt x="55372" y="37900"/>
                  </a:lnTo>
                  <a:close/>
                </a:path>
                <a:path w="111125" h="535939">
                  <a:moveTo>
                    <a:pt x="55372" y="0"/>
                  </a:moveTo>
                  <a:lnTo>
                    <a:pt x="0" y="94869"/>
                  </a:lnTo>
                  <a:lnTo>
                    <a:pt x="1524" y="100711"/>
                  </a:lnTo>
                  <a:lnTo>
                    <a:pt x="10668" y="106045"/>
                  </a:lnTo>
                  <a:lnTo>
                    <a:pt x="16510" y="104521"/>
                  </a:lnTo>
                  <a:lnTo>
                    <a:pt x="45847" y="54228"/>
                  </a:lnTo>
                  <a:lnTo>
                    <a:pt x="45847" y="18923"/>
                  </a:lnTo>
                  <a:lnTo>
                    <a:pt x="66417" y="18923"/>
                  </a:lnTo>
                  <a:lnTo>
                    <a:pt x="55372" y="0"/>
                  </a:lnTo>
                  <a:close/>
                </a:path>
                <a:path w="111125" h="535939">
                  <a:moveTo>
                    <a:pt x="66417" y="18923"/>
                  </a:moveTo>
                  <a:lnTo>
                    <a:pt x="64897" y="18923"/>
                  </a:lnTo>
                  <a:lnTo>
                    <a:pt x="64897" y="54228"/>
                  </a:lnTo>
                  <a:lnTo>
                    <a:pt x="94234" y="104521"/>
                  </a:lnTo>
                  <a:lnTo>
                    <a:pt x="100075" y="106045"/>
                  </a:lnTo>
                  <a:lnTo>
                    <a:pt x="109220" y="100711"/>
                  </a:lnTo>
                  <a:lnTo>
                    <a:pt x="110744" y="94869"/>
                  </a:lnTo>
                  <a:lnTo>
                    <a:pt x="66417" y="18923"/>
                  </a:lnTo>
                  <a:close/>
                </a:path>
                <a:path w="111125" h="535939">
                  <a:moveTo>
                    <a:pt x="64897" y="18923"/>
                  </a:moveTo>
                  <a:lnTo>
                    <a:pt x="45847" y="18923"/>
                  </a:lnTo>
                  <a:lnTo>
                    <a:pt x="45847" y="54228"/>
                  </a:lnTo>
                  <a:lnTo>
                    <a:pt x="55372" y="37900"/>
                  </a:lnTo>
                  <a:lnTo>
                    <a:pt x="47117" y="23749"/>
                  </a:lnTo>
                  <a:lnTo>
                    <a:pt x="64897" y="23749"/>
                  </a:lnTo>
                  <a:lnTo>
                    <a:pt x="64897" y="18923"/>
                  </a:lnTo>
                  <a:close/>
                </a:path>
                <a:path w="111125" h="535939">
                  <a:moveTo>
                    <a:pt x="64897" y="23749"/>
                  </a:moveTo>
                  <a:lnTo>
                    <a:pt x="63626" y="23749"/>
                  </a:lnTo>
                  <a:lnTo>
                    <a:pt x="55372" y="37900"/>
                  </a:lnTo>
                  <a:lnTo>
                    <a:pt x="64897" y="54228"/>
                  </a:lnTo>
                  <a:lnTo>
                    <a:pt x="64897" y="23749"/>
                  </a:lnTo>
                  <a:close/>
                </a:path>
                <a:path w="111125" h="535939">
                  <a:moveTo>
                    <a:pt x="63626" y="23749"/>
                  </a:moveTo>
                  <a:lnTo>
                    <a:pt x="47117" y="23749"/>
                  </a:lnTo>
                  <a:lnTo>
                    <a:pt x="55372" y="37900"/>
                  </a:lnTo>
                  <a:lnTo>
                    <a:pt x="63626" y="23749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6" name="object 106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4800599" y="1409395"/>
              <a:ext cx="628650" cy="276148"/>
            </a:xfrm>
            <a:prstGeom prst="rect">
              <a:avLst/>
            </a:prstGeom>
          </p:spPr>
        </p:pic>
        <p:sp>
          <p:nvSpPr>
            <p:cNvPr id="107" name="object 107"/>
            <p:cNvSpPr/>
            <p:nvPr/>
          </p:nvSpPr>
          <p:spPr>
            <a:xfrm>
              <a:off x="4762499" y="1361782"/>
              <a:ext cx="733425" cy="323850"/>
            </a:xfrm>
            <a:custGeom>
              <a:avLst/>
              <a:gdLst/>
              <a:ahLst/>
              <a:cxnLst/>
              <a:rect l="l" t="t" r="r" b="b"/>
              <a:pathLst>
                <a:path w="733425" h="323850">
                  <a:moveTo>
                    <a:pt x="0" y="323761"/>
                  </a:moveTo>
                  <a:lnTo>
                    <a:pt x="733425" y="323761"/>
                  </a:lnTo>
                  <a:lnTo>
                    <a:pt x="733425" y="0"/>
                  </a:lnTo>
                  <a:lnTo>
                    <a:pt x="0" y="0"/>
                  </a:lnTo>
                  <a:lnTo>
                    <a:pt x="0" y="323761"/>
                  </a:lnTo>
                  <a:close/>
                </a:path>
              </a:pathLst>
            </a:custGeom>
            <a:ln w="19055">
              <a:solidFill>
                <a:srgbClr val="FF2FE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8" name="object 108"/>
          <p:cNvGrpSpPr/>
          <p:nvPr/>
        </p:nvGrpSpPr>
        <p:grpSpPr>
          <a:xfrm>
            <a:off x="3745752" y="1430315"/>
            <a:ext cx="571500" cy="791210"/>
            <a:chOff x="3745752" y="1430315"/>
            <a:chExt cx="571500" cy="791210"/>
          </a:xfrm>
        </p:grpSpPr>
        <p:pic>
          <p:nvPicPr>
            <p:cNvPr id="109" name="object 109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3745752" y="1430315"/>
              <a:ext cx="571437" cy="230124"/>
            </a:xfrm>
            <a:prstGeom prst="rect">
              <a:avLst/>
            </a:prstGeom>
          </p:spPr>
        </p:pic>
        <p:sp>
          <p:nvSpPr>
            <p:cNvPr id="110" name="object 110"/>
            <p:cNvSpPr/>
            <p:nvPr/>
          </p:nvSpPr>
          <p:spPr>
            <a:xfrm>
              <a:off x="3973702" y="1685417"/>
              <a:ext cx="111125" cy="535940"/>
            </a:xfrm>
            <a:custGeom>
              <a:avLst/>
              <a:gdLst/>
              <a:ahLst/>
              <a:cxnLst/>
              <a:rect l="l" t="t" r="r" b="b"/>
              <a:pathLst>
                <a:path w="111125" h="535939">
                  <a:moveTo>
                    <a:pt x="55372" y="37900"/>
                  </a:moveTo>
                  <a:lnTo>
                    <a:pt x="45847" y="54228"/>
                  </a:lnTo>
                  <a:lnTo>
                    <a:pt x="45847" y="535559"/>
                  </a:lnTo>
                  <a:lnTo>
                    <a:pt x="64897" y="535559"/>
                  </a:lnTo>
                  <a:lnTo>
                    <a:pt x="64897" y="54228"/>
                  </a:lnTo>
                  <a:lnTo>
                    <a:pt x="55372" y="37900"/>
                  </a:lnTo>
                  <a:close/>
                </a:path>
                <a:path w="111125" h="535939">
                  <a:moveTo>
                    <a:pt x="55372" y="0"/>
                  </a:moveTo>
                  <a:lnTo>
                    <a:pt x="0" y="94869"/>
                  </a:lnTo>
                  <a:lnTo>
                    <a:pt x="1524" y="100711"/>
                  </a:lnTo>
                  <a:lnTo>
                    <a:pt x="10668" y="106045"/>
                  </a:lnTo>
                  <a:lnTo>
                    <a:pt x="16510" y="104521"/>
                  </a:lnTo>
                  <a:lnTo>
                    <a:pt x="45847" y="54228"/>
                  </a:lnTo>
                  <a:lnTo>
                    <a:pt x="45847" y="18923"/>
                  </a:lnTo>
                  <a:lnTo>
                    <a:pt x="66417" y="18923"/>
                  </a:lnTo>
                  <a:lnTo>
                    <a:pt x="55372" y="0"/>
                  </a:lnTo>
                  <a:close/>
                </a:path>
                <a:path w="111125" h="535939">
                  <a:moveTo>
                    <a:pt x="66417" y="18923"/>
                  </a:moveTo>
                  <a:lnTo>
                    <a:pt x="64897" y="18923"/>
                  </a:lnTo>
                  <a:lnTo>
                    <a:pt x="64897" y="54228"/>
                  </a:lnTo>
                  <a:lnTo>
                    <a:pt x="94234" y="104521"/>
                  </a:lnTo>
                  <a:lnTo>
                    <a:pt x="100075" y="106045"/>
                  </a:lnTo>
                  <a:lnTo>
                    <a:pt x="109220" y="100711"/>
                  </a:lnTo>
                  <a:lnTo>
                    <a:pt x="110744" y="94869"/>
                  </a:lnTo>
                  <a:lnTo>
                    <a:pt x="66417" y="18923"/>
                  </a:lnTo>
                  <a:close/>
                </a:path>
                <a:path w="111125" h="535939">
                  <a:moveTo>
                    <a:pt x="64897" y="18923"/>
                  </a:moveTo>
                  <a:lnTo>
                    <a:pt x="45847" y="18923"/>
                  </a:lnTo>
                  <a:lnTo>
                    <a:pt x="45847" y="54228"/>
                  </a:lnTo>
                  <a:lnTo>
                    <a:pt x="55372" y="37900"/>
                  </a:lnTo>
                  <a:lnTo>
                    <a:pt x="47117" y="23749"/>
                  </a:lnTo>
                  <a:lnTo>
                    <a:pt x="64897" y="23749"/>
                  </a:lnTo>
                  <a:lnTo>
                    <a:pt x="64897" y="18923"/>
                  </a:lnTo>
                  <a:close/>
                </a:path>
                <a:path w="111125" h="535939">
                  <a:moveTo>
                    <a:pt x="64897" y="23749"/>
                  </a:moveTo>
                  <a:lnTo>
                    <a:pt x="63626" y="23749"/>
                  </a:lnTo>
                  <a:lnTo>
                    <a:pt x="55372" y="37900"/>
                  </a:lnTo>
                  <a:lnTo>
                    <a:pt x="64897" y="54228"/>
                  </a:lnTo>
                  <a:lnTo>
                    <a:pt x="64897" y="23749"/>
                  </a:lnTo>
                  <a:close/>
                </a:path>
                <a:path w="111125" h="535939">
                  <a:moveTo>
                    <a:pt x="63626" y="23749"/>
                  </a:moveTo>
                  <a:lnTo>
                    <a:pt x="47117" y="23749"/>
                  </a:lnTo>
                  <a:lnTo>
                    <a:pt x="55372" y="37900"/>
                  </a:lnTo>
                  <a:lnTo>
                    <a:pt x="63626" y="23749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1" name="object 111"/>
          <p:cNvSpPr/>
          <p:nvPr/>
        </p:nvSpPr>
        <p:spPr>
          <a:xfrm>
            <a:off x="2843148" y="6170586"/>
            <a:ext cx="814069" cy="85725"/>
          </a:xfrm>
          <a:custGeom>
            <a:avLst/>
            <a:gdLst/>
            <a:ahLst/>
            <a:cxnLst/>
            <a:rect l="l" t="t" r="r" b="b"/>
            <a:pathLst>
              <a:path w="814070" h="85725">
                <a:moveTo>
                  <a:pt x="728345" y="0"/>
                </a:moveTo>
                <a:lnTo>
                  <a:pt x="728345" y="85725"/>
                </a:lnTo>
                <a:lnTo>
                  <a:pt x="785495" y="57150"/>
                </a:lnTo>
                <a:lnTo>
                  <a:pt x="742568" y="57150"/>
                </a:lnTo>
                <a:lnTo>
                  <a:pt x="742568" y="28575"/>
                </a:lnTo>
                <a:lnTo>
                  <a:pt x="785495" y="28575"/>
                </a:lnTo>
                <a:lnTo>
                  <a:pt x="728345" y="0"/>
                </a:lnTo>
                <a:close/>
              </a:path>
              <a:path w="814070" h="85725">
                <a:moveTo>
                  <a:pt x="728345" y="28575"/>
                </a:moveTo>
                <a:lnTo>
                  <a:pt x="0" y="28575"/>
                </a:lnTo>
                <a:lnTo>
                  <a:pt x="0" y="57150"/>
                </a:lnTo>
                <a:lnTo>
                  <a:pt x="728345" y="57150"/>
                </a:lnTo>
                <a:lnTo>
                  <a:pt x="728345" y="28575"/>
                </a:lnTo>
                <a:close/>
              </a:path>
              <a:path w="814070" h="85725">
                <a:moveTo>
                  <a:pt x="785495" y="28575"/>
                </a:moveTo>
                <a:lnTo>
                  <a:pt x="742568" y="28575"/>
                </a:lnTo>
                <a:lnTo>
                  <a:pt x="742568" y="57150"/>
                </a:lnTo>
                <a:lnTo>
                  <a:pt x="785495" y="57150"/>
                </a:lnTo>
                <a:lnTo>
                  <a:pt x="814070" y="42862"/>
                </a:lnTo>
                <a:lnTo>
                  <a:pt x="785495" y="28575"/>
                </a:lnTo>
                <a:close/>
              </a:path>
            </a:pathLst>
          </a:custGeom>
          <a:solidFill>
            <a:srgbClr val="FF2FE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 txBox="1"/>
          <p:nvPr/>
        </p:nvSpPr>
        <p:spPr>
          <a:xfrm>
            <a:off x="1721104" y="1337309"/>
            <a:ext cx="1049020" cy="13709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125"/>
              </a:spcBef>
            </a:pPr>
            <a:r>
              <a:rPr sz="2000" spc="-20" dirty="0">
                <a:solidFill>
                  <a:srgbClr val="FF2FED"/>
                </a:solidFill>
                <a:latin typeface="Calibri"/>
                <a:cs typeface="Calibri"/>
              </a:rPr>
              <a:t>Loss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915"/>
              </a:spcBef>
            </a:pPr>
            <a:endParaRPr sz="2000">
              <a:latin typeface="Calibri"/>
              <a:cs typeface="Calibri"/>
            </a:endParaRPr>
          </a:p>
          <a:p>
            <a:pPr marL="12700" marR="6350" indent="29209" algn="r">
              <a:lnSpc>
                <a:spcPct val="100000"/>
              </a:lnSpc>
            </a:pPr>
            <a:r>
              <a:rPr sz="2000" spc="-10" dirty="0">
                <a:solidFill>
                  <a:srgbClr val="FF2FED"/>
                </a:solidFill>
                <a:latin typeface="Calibri"/>
                <a:cs typeface="Calibri"/>
              </a:rPr>
              <a:t>Predicted </a:t>
            </a:r>
            <a:r>
              <a:rPr sz="2000" dirty="0">
                <a:solidFill>
                  <a:srgbClr val="FF2FED"/>
                </a:solidFill>
                <a:latin typeface="Calibri"/>
                <a:cs typeface="Calibri"/>
              </a:rPr>
              <a:t>prob</a:t>
            </a:r>
            <a:r>
              <a:rPr sz="2000" spc="-60" dirty="0">
                <a:solidFill>
                  <a:srgbClr val="FF2FED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2FED"/>
                </a:solidFill>
                <a:latin typeface="Calibri"/>
                <a:cs typeface="Calibri"/>
              </a:rPr>
              <a:t>dists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13" name="object 113"/>
          <p:cNvSpPr/>
          <p:nvPr/>
        </p:nvSpPr>
        <p:spPr>
          <a:xfrm>
            <a:off x="2843148" y="1485519"/>
            <a:ext cx="694690" cy="85725"/>
          </a:xfrm>
          <a:custGeom>
            <a:avLst/>
            <a:gdLst/>
            <a:ahLst/>
            <a:cxnLst/>
            <a:rect l="l" t="t" r="r" b="b"/>
            <a:pathLst>
              <a:path w="694689" h="85725">
                <a:moveTo>
                  <a:pt x="608711" y="0"/>
                </a:moveTo>
                <a:lnTo>
                  <a:pt x="608711" y="85725"/>
                </a:lnTo>
                <a:lnTo>
                  <a:pt x="665860" y="57150"/>
                </a:lnTo>
                <a:lnTo>
                  <a:pt x="623062" y="57150"/>
                </a:lnTo>
                <a:lnTo>
                  <a:pt x="623062" y="28575"/>
                </a:lnTo>
                <a:lnTo>
                  <a:pt x="666030" y="28575"/>
                </a:lnTo>
                <a:lnTo>
                  <a:pt x="608711" y="0"/>
                </a:lnTo>
                <a:close/>
              </a:path>
              <a:path w="694689" h="85725">
                <a:moveTo>
                  <a:pt x="608711" y="28575"/>
                </a:moveTo>
                <a:lnTo>
                  <a:pt x="0" y="28575"/>
                </a:lnTo>
                <a:lnTo>
                  <a:pt x="0" y="57150"/>
                </a:lnTo>
                <a:lnTo>
                  <a:pt x="608711" y="57150"/>
                </a:lnTo>
                <a:lnTo>
                  <a:pt x="608711" y="28575"/>
                </a:lnTo>
                <a:close/>
              </a:path>
              <a:path w="694689" h="85725">
                <a:moveTo>
                  <a:pt x="666030" y="28575"/>
                </a:moveTo>
                <a:lnTo>
                  <a:pt x="623062" y="28575"/>
                </a:lnTo>
                <a:lnTo>
                  <a:pt x="623062" y="57150"/>
                </a:lnTo>
                <a:lnTo>
                  <a:pt x="665860" y="57150"/>
                </a:lnTo>
                <a:lnTo>
                  <a:pt x="694563" y="42798"/>
                </a:lnTo>
                <a:lnTo>
                  <a:pt x="666030" y="28575"/>
                </a:lnTo>
                <a:close/>
              </a:path>
            </a:pathLst>
          </a:custGeom>
          <a:solidFill>
            <a:srgbClr val="FF2FE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 txBox="1"/>
          <p:nvPr/>
        </p:nvSpPr>
        <p:spPr>
          <a:xfrm>
            <a:off x="8400033" y="3474402"/>
            <a:ext cx="18351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latin typeface="Calibri"/>
                <a:cs typeface="Calibri"/>
              </a:rPr>
              <a:t>…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15" name="object 115"/>
          <p:cNvSpPr/>
          <p:nvPr/>
        </p:nvSpPr>
        <p:spPr>
          <a:xfrm>
            <a:off x="2843148" y="2371089"/>
            <a:ext cx="814069" cy="85725"/>
          </a:xfrm>
          <a:custGeom>
            <a:avLst/>
            <a:gdLst/>
            <a:ahLst/>
            <a:cxnLst/>
            <a:rect l="l" t="t" r="r" b="b"/>
            <a:pathLst>
              <a:path w="814070" h="85725">
                <a:moveTo>
                  <a:pt x="728345" y="0"/>
                </a:moveTo>
                <a:lnTo>
                  <a:pt x="728345" y="85725"/>
                </a:lnTo>
                <a:lnTo>
                  <a:pt x="785579" y="57150"/>
                </a:lnTo>
                <a:lnTo>
                  <a:pt x="742568" y="57150"/>
                </a:lnTo>
                <a:lnTo>
                  <a:pt x="742568" y="28575"/>
                </a:lnTo>
                <a:lnTo>
                  <a:pt x="785410" y="28575"/>
                </a:lnTo>
                <a:lnTo>
                  <a:pt x="728345" y="0"/>
                </a:lnTo>
                <a:close/>
              </a:path>
              <a:path w="814070" h="85725">
                <a:moveTo>
                  <a:pt x="728345" y="28575"/>
                </a:moveTo>
                <a:lnTo>
                  <a:pt x="0" y="28575"/>
                </a:lnTo>
                <a:lnTo>
                  <a:pt x="0" y="57150"/>
                </a:lnTo>
                <a:lnTo>
                  <a:pt x="728345" y="57150"/>
                </a:lnTo>
                <a:lnTo>
                  <a:pt x="728345" y="28575"/>
                </a:lnTo>
                <a:close/>
              </a:path>
              <a:path w="814070" h="85725">
                <a:moveTo>
                  <a:pt x="785410" y="28575"/>
                </a:moveTo>
                <a:lnTo>
                  <a:pt x="742568" y="28575"/>
                </a:lnTo>
                <a:lnTo>
                  <a:pt x="742568" y="57150"/>
                </a:lnTo>
                <a:lnTo>
                  <a:pt x="785579" y="57150"/>
                </a:lnTo>
                <a:lnTo>
                  <a:pt x="814070" y="42925"/>
                </a:lnTo>
                <a:lnTo>
                  <a:pt x="785410" y="28575"/>
                </a:lnTo>
                <a:close/>
              </a:path>
            </a:pathLst>
          </a:custGeom>
          <a:solidFill>
            <a:srgbClr val="FF2FE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 txBox="1"/>
          <p:nvPr/>
        </p:nvSpPr>
        <p:spPr>
          <a:xfrm>
            <a:off x="4424679" y="846454"/>
            <a:ext cx="1413510" cy="46228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25"/>
              </a:spcBef>
            </a:pPr>
            <a:r>
              <a:rPr sz="1400" dirty="0">
                <a:solidFill>
                  <a:srgbClr val="FF2FED"/>
                </a:solidFill>
                <a:latin typeface="Calibri"/>
                <a:cs typeface="Calibri"/>
              </a:rPr>
              <a:t>=</a:t>
            </a:r>
            <a:r>
              <a:rPr sz="1400" spc="60" dirty="0">
                <a:solidFill>
                  <a:srgbClr val="FF2FED"/>
                </a:solidFill>
                <a:latin typeface="Calibri"/>
                <a:cs typeface="Calibri"/>
              </a:rPr>
              <a:t> </a:t>
            </a:r>
            <a:r>
              <a:rPr sz="1400" spc="-20" dirty="0">
                <a:solidFill>
                  <a:srgbClr val="FF2FED"/>
                </a:solidFill>
                <a:latin typeface="Calibri"/>
                <a:cs typeface="Calibri"/>
              </a:rPr>
              <a:t>negative </a:t>
            </a:r>
            <a:r>
              <a:rPr sz="1400" dirty="0">
                <a:solidFill>
                  <a:srgbClr val="FF2FED"/>
                </a:solidFill>
                <a:latin typeface="Calibri"/>
                <a:cs typeface="Calibri"/>
              </a:rPr>
              <a:t>log</a:t>
            </a:r>
            <a:r>
              <a:rPr sz="1400" spc="5" dirty="0">
                <a:solidFill>
                  <a:srgbClr val="FF2FED"/>
                </a:solidFill>
                <a:latin typeface="Calibri"/>
                <a:cs typeface="Calibri"/>
              </a:rPr>
              <a:t> </a:t>
            </a:r>
            <a:r>
              <a:rPr sz="1400" spc="-20" dirty="0">
                <a:solidFill>
                  <a:srgbClr val="FF2FED"/>
                </a:solidFill>
                <a:latin typeface="Calibri"/>
                <a:cs typeface="Calibri"/>
              </a:rPr>
              <a:t>prob</a:t>
            </a:r>
            <a:endParaRPr sz="14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45"/>
              </a:spcBef>
            </a:pPr>
            <a:r>
              <a:rPr sz="1400" dirty="0">
                <a:solidFill>
                  <a:srgbClr val="FF2FED"/>
                </a:solidFill>
                <a:latin typeface="Calibri"/>
                <a:cs typeface="Calibri"/>
              </a:rPr>
              <a:t>of</a:t>
            </a:r>
            <a:r>
              <a:rPr sz="1400" spc="10" dirty="0">
                <a:solidFill>
                  <a:srgbClr val="FF2FED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FF2FED"/>
                </a:solidFill>
                <a:latin typeface="Calibri"/>
                <a:cs typeface="Calibri"/>
              </a:rPr>
              <a:t>“opened”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17" name="object 117"/>
          <p:cNvSpPr txBox="1"/>
          <p:nvPr/>
        </p:nvSpPr>
        <p:spPr>
          <a:xfrm>
            <a:off x="2015489" y="6096555"/>
            <a:ext cx="756285" cy="2832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20"/>
              </a:lnSpc>
            </a:pPr>
            <a:r>
              <a:rPr sz="2000" spc="-10" dirty="0">
                <a:solidFill>
                  <a:srgbClr val="FF2FED"/>
                </a:solidFill>
                <a:latin typeface="Calibri"/>
                <a:cs typeface="Calibri"/>
              </a:rPr>
              <a:t>Corpus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18" name="object 118"/>
          <p:cNvSpPr txBox="1"/>
          <p:nvPr/>
        </p:nvSpPr>
        <p:spPr>
          <a:xfrm>
            <a:off x="9200768" y="6093777"/>
            <a:ext cx="13081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spc="-50" dirty="0">
                <a:latin typeface="Calibri"/>
                <a:cs typeface="Calibri"/>
              </a:rPr>
              <a:t>…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19" name="object 119"/>
          <p:cNvSpPr txBox="1"/>
          <p:nvPr/>
        </p:nvSpPr>
        <p:spPr>
          <a:xfrm>
            <a:off x="3858895" y="6110208"/>
            <a:ext cx="367665" cy="2832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20"/>
              </a:lnSpc>
            </a:pPr>
            <a:r>
              <a:rPr sz="2000" i="1" spc="-25" dirty="0">
                <a:latin typeface="Calibri"/>
                <a:cs typeface="Calibri"/>
              </a:rPr>
              <a:t>the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20" name="object 120"/>
          <p:cNvSpPr txBox="1"/>
          <p:nvPr/>
        </p:nvSpPr>
        <p:spPr>
          <a:xfrm>
            <a:off x="4626609" y="6110208"/>
            <a:ext cx="897890" cy="2832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20"/>
              </a:lnSpc>
            </a:pPr>
            <a:r>
              <a:rPr sz="2000" i="1" spc="-10" dirty="0">
                <a:latin typeface="Calibri"/>
                <a:cs typeface="Calibri"/>
              </a:rPr>
              <a:t>students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21" name="object 121"/>
          <p:cNvSpPr txBox="1"/>
          <p:nvPr/>
        </p:nvSpPr>
        <p:spPr>
          <a:xfrm>
            <a:off x="5773420" y="6110208"/>
            <a:ext cx="786130" cy="2832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20"/>
              </a:lnSpc>
            </a:pPr>
            <a:r>
              <a:rPr sz="2000" i="1" spc="-10" dirty="0">
                <a:latin typeface="Calibri"/>
                <a:cs typeface="Calibri"/>
              </a:rPr>
              <a:t>opened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22" name="object 122"/>
          <p:cNvSpPr txBox="1"/>
          <p:nvPr/>
        </p:nvSpPr>
        <p:spPr>
          <a:xfrm>
            <a:off x="6999858" y="6110208"/>
            <a:ext cx="514350" cy="2832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20"/>
              </a:lnSpc>
            </a:pPr>
            <a:r>
              <a:rPr sz="2000" i="1" spc="-10" dirty="0">
                <a:latin typeface="Calibri"/>
                <a:cs typeface="Calibri"/>
              </a:rPr>
              <a:t>their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23" name="object 123"/>
          <p:cNvSpPr txBox="1"/>
          <p:nvPr/>
        </p:nvSpPr>
        <p:spPr>
          <a:xfrm>
            <a:off x="8097519" y="6110208"/>
            <a:ext cx="678180" cy="2832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20"/>
              </a:lnSpc>
            </a:pPr>
            <a:r>
              <a:rPr sz="2000" i="1" spc="-10" dirty="0">
                <a:latin typeface="Calibri"/>
                <a:cs typeface="Calibri"/>
              </a:rPr>
              <a:t>exams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24" name="object 124"/>
          <p:cNvSpPr txBox="1">
            <a:spLocks noGrp="1"/>
          </p:cNvSpPr>
          <p:nvPr>
            <p:ph type="sldNum" sz="quarter" idx="7"/>
          </p:nvPr>
        </p:nvSpPr>
        <p:spPr>
          <a:xfrm>
            <a:off x="460057" y="6543833"/>
            <a:ext cx="280034" cy="2063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1450"/>
              </a:lnSpc>
            </a:pPr>
            <a:fld id="{81D60167-4931-47E6-BA6A-407CBD079E47}" type="slidenum">
              <a:rPr lang="en-US" altLang="ja-JP" spc="-50" smtClean="0"/>
              <a:pPr marL="38100">
                <a:lnSpc>
                  <a:spcPts val="1450"/>
                </a:lnSpc>
              </a:pPr>
              <a:t>31</a:t>
            </a:fld>
            <a:endParaRPr spc="-25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435100">
              <a:lnSpc>
                <a:spcPct val="100000"/>
              </a:lnSpc>
              <a:spcBef>
                <a:spcPts val="130"/>
              </a:spcBef>
            </a:pPr>
            <a:r>
              <a:rPr dirty="0"/>
              <a:t>Training</a:t>
            </a:r>
            <a:r>
              <a:rPr spc="-20" dirty="0"/>
              <a:t> </a:t>
            </a:r>
            <a:r>
              <a:rPr dirty="0"/>
              <a:t>an</a:t>
            </a:r>
            <a:r>
              <a:rPr spc="-55" dirty="0"/>
              <a:t> </a:t>
            </a:r>
            <a:r>
              <a:rPr dirty="0"/>
              <a:t>RNN</a:t>
            </a:r>
            <a:r>
              <a:rPr spc="-75" dirty="0"/>
              <a:t> </a:t>
            </a:r>
            <a:r>
              <a:rPr dirty="0"/>
              <a:t>Language</a:t>
            </a:r>
            <a:r>
              <a:rPr spc="45" dirty="0"/>
              <a:t> </a:t>
            </a:r>
            <a:r>
              <a:rPr spc="-10" dirty="0"/>
              <a:t>Model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56726" y="6361041"/>
            <a:ext cx="376147" cy="21221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054663" y="6373285"/>
            <a:ext cx="386602" cy="216301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990326" y="6373285"/>
            <a:ext cx="380281" cy="216301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898231" y="6373285"/>
            <a:ext cx="383381" cy="216301"/>
          </a:xfrm>
          <a:prstGeom prst="rect">
            <a:avLst/>
          </a:prstGeom>
        </p:spPr>
      </p:pic>
      <p:grpSp>
        <p:nvGrpSpPr>
          <p:cNvPr id="7" name="object 7"/>
          <p:cNvGrpSpPr/>
          <p:nvPr/>
        </p:nvGrpSpPr>
        <p:grpSpPr>
          <a:xfrm>
            <a:off x="2538244" y="2580513"/>
            <a:ext cx="5591175" cy="3485515"/>
            <a:chOff x="2538244" y="2580513"/>
            <a:chExt cx="5591175" cy="3485515"/>
          </a:xfrm>
        </p:grpSpPr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549140" y="4969572"/>
              <a:ext cx="326072" cy="20501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618521" y="4969572"/>
              <a:ext cx="327741" cy="20501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695209" y="4969572"/>
              <a:ext cx="326832" cy="205019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952872" y="4713602"/>
              <a:ext cx="161930" cy="152405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952872" y="4923152"/>
              <a:ext cx="161930" cy="152405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952872" y="5123050"/>
              <a:ext cx="161930" cy="16193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952872" y="5332600"/>
              <a:ext cx="161930" cy="161930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3848100" y="4627880"/>
              <a:ext cx="361950" cy="962025"/>
            </a:xfrm>
            <a:custGeom>
              <a:avLst/>
              <a:gdLst/>
              <a:ahLst/>
              <a:cxnLst/>
              <a:rect l="l" t="t" r="r" b="b"/>
              <a:pathLst>
                <a:path w="361950" h="962025">
                  <a:moveTo>
                    <a:pt x="301625" y="0"/>
                  </a:moveTo>
                  <a:lnTo>
                    <a:pt x="325088" y="4746"/>
                  </a:lnTo>
                  <a:lnTo>
                    <a:pt x="344265" y="17684"/>
                  </a:lnTo>
                  <a:lnTo>
                    <a:pt x="357203" y="36861"/>
                  </a:lnTo>
                  <a:lnTo>
                    <a:pt x="361950" y="60325"/>
                  </a:lnTo>
                  <a:lnTo>
                    <a:pt x="361950" y="901573"/>
                  </a:lnTo>
                  <a:lnTo>
                    <a:pt x="357203" y="925026"/>
                  </a:lnTo>
                  <a:lnTo>
                    <a:pt x="344265" y="944181"/>
                  </a:lnTo>
                  <a:lnTo>
                    <a:pt x="325088" y="957097"/>
                  </a:lnTo>
                  <a:lnTo>
                    <a:pt x="301625" y="961834"/>
                  </a:lnTo>
                  <a:lnTo>
                    <a:pt x="60325" y="961834"/>
                  </a:lnTo>
                  <a:lnTo>
                    <a:pt x="36861" y="957097"/>
                  </a:lnTo>
                  <a:lnTo>
                    <a:pt x="17684" y="944181"/>
                  </a:lnTo>
                  <a:lnTo>
                    <a:pt x="4746" y="925026"/>
                  </a:lnTo>
                  <a:lnTo>
                    <a:pt x="0" y="901573"/>
                  </a:lnTo>
                  <a:lnTo>
                    <a:pt x="0" y="60325"/>
                  </a:lnTo>
                  <a:lnTo>
                    <a:pt x="4746" y="36861"/>
                  </a:lnTo>
                  <a:lnTo>
                    <a:pt x="17684" y="17684"/>
                  </a:lnTo>
                  <a:lnTo>
                    <a:pt x="36861" y="4746"/>
                  </a:lnTo>
                  <a:lnTo>
                    <a:pt x="60325" y="0"/>
                  </a:lnTo>
                  <a:lnTo>
                    <a:pt x="301625" y="0"/>
                  </a:lnTo>
                  <a:close/>
                </a:path>
              </a:pathLst>
            </a:custGeom>
            <a:ln w="19055">
              <a:solidFill>
                <a:srgbClr val="6000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975354" y="5589676"/>
              <a:ext cx="111125" cy="438784"/>
            </a:xfrm>
            <a:custGeom>
              <a:avLst/>
              <a:gdLst/>
              <a:ahLst/>
              <a:cxnLst/>
              <a:rect l="l" t="t" r="r" b="b"/>
              <a:pathLst>
                <a:path w="111125" h="438785">
                  <a:moveTo>
                    <a:pt x="54349" y="37828"/>
                  </a:moveTo>
                  <a:lnTo>
                    <a:pt x="45172" y="54181"/>
                  </a:lnTo>
                  <a:lnTo>
                    <a:pt x="51683" y="437946"/>
                  </a:lnTo>
                  <a:lnTo>
                    <a:pt x="51688" y="438264"/>
                  </a:lnTo>
                  <a:lnTo>
                    <a:pt x="70738" y="437946"/>
                  </a:lnTo>
                  <a:lnTo>
                    <a:pt x="64228" y="54181"/>
                  </a:lnTo>
                  <a:lnTo>
                    <a:pt x="54349" y="37828"/>
                  </a:lnTo>
                  <a:close/>
                </a:path>
                <a:path w="111125" h="438785">
                  <a:moveTo>
                    <a:pt x="53721" y="0"/>
                  </a:moveTo>
                  <a:lnTo>
                    <a:pt x="2540" y="91185"/>
                  </a:lnTo>
                  <a:lnTo>
                    <a:pt x="0" y="95770"/>
                  </a:lnTo>
                  <a:lnTo>
                    <a:pt x="1650" y="101574"/>
                  </a:lnTo>
                  <a:lnTo>
                    <a:pt x="10795" y="106730"/>
                  </a:lnTo>
                  <a:lnTo>
                    <a:pt x="16229" y="105206"/>
                  </a:lnTo>
                  <a:lnTo>
                    <a:pt x="16573" y="105206"/>
                  </a:lnTo>
                  <a:lnTo>
                    <a:pt x="19176" y="100507"/>
                  </a:lnTo>
                  <a:lnTo>
                    <a:pt x="45172" y="54181"/>
                  </a:lnTo>
                  <a:lnTo>
                    <a:pt x="44658" y="23837"/>
                  </a:lnTo>
                  <a:lnTo>
                    <a:pt x="44576" y="19062"/>
                  </a:lnTo>
                  <a:lnTo>
                    <a:pt x="63626" y="18732"/>
                  </a:lnTo>
                  <a:lnTo>
                    <a:pt x="65084" y="18732"/>
                  </a:lnTo>
                  <a:lnTo>
                    <a:pt x="53721" y="0"/>
                  </a:lnTo>
                  <a:close/>
                </a:path>
                <a:path w="111125" h="438785">
                  <a:moveTo>
                    <a:pt x="65084" y="18732"/>
                  </a:moveTo>
                  <a:lnTo>
                    <a:pt x="63626" y="18732"/>
                  </a:lnTo>
                  <a:lnTo>
                    <a:pt x="63950" y="37828"/>
                  </a:lnTo>
                  <a:lnTo>
                    <a:pt x="64288" y="54181"/>
                  </a:lnTo>
                  <a:lnTo>
                    <a:pt x="91694" y="99275"/>
                  </a:lnTo>
                  <a:lnTo>
                    <a:pt x="94361" y="103771"/>
                  </a:lnTo>
                  <a:lnTo>
                    <a:pt x="100203" y="105206"/>
                  </a:lnTo>
                  <a:lnTo>
                    <a:pt x="104775" y="102476"/>
                  </a:lnTo>
                  <a:lnTo>
                    <a:pt x="109220" y="99745"/>
                  </a:lnTo>
                  <a:lnTo>
                    <a:pt x="110617" y="93891"/>
                  </a:lnTo>
                  <a:lnTo>
                    <a:pt x="107950" y="89395"/>
                  </a:lnTo>
                  <a:lnTo>
                    <a:pt x="65084" y="18732"/>
                  </a:lnTo>
                  <a:close/>
                </a:path>
                <a:path w="111125" h="438785">
                  <a:moveTo>
                    <a:pt x="63626" y="18732"/>
                  </a:moveTo>
                  <a:lnTo>
                    <a:pt x="44576" y="19062"/>
                  </a:lnTo>
                  <a:lnTo>
                    <a:pt x="45172" y="54181"/>
                  </a:lnTo>
                  <a:lnTo>
                    <a:pt x="54349" y="37828"/>
                  </a:lnTo>
                  <a:lnTo>
                    <a:pt x="45847" y="23837"/>
                  </a:lnTo>
                  <a:lnTo>
                    <a:pt x="62357" y="23558"/>
                  </a:lnTo>
                  <a:lnTo>
                    <a:pt x="63708" y="23558"/>
                  </a:lnTo>
                  <a:lnTo>
                    <a:pt x="63626" y="18732"/>
                  </a:lnTo>
                  <a:close/>
                </a:path>
                <a:path w="111125" h="438785">
                  <a:moveTo>
                    <a:pt x="63708" y="23558"/>
                  </a:moveTo>
                  <a:lnTo>
                    <a:pt x="62357" y="23558"/>
                  </a:lnTo>
                  <a:lnTo>
                    <a:pt x="54349" y="37828"/>
                  </a:lnTo>
                  <a:lnTo>
                    <a:pt x="64288" y="54181"/>
                  </a:lnTo>
                  <a:lnTo>
                    <a:pt x="63950" y="37828"/>
                  </a:lnTo>
                  <a:lnTo>
                    <a:pt x="63713" y="23837"/>
                  </a:lnTo>
                  <a:lnTo>
                    <a:pt x="63708" y="23558"/>
                  </a:lnTo>
                  <a:close/>
                </a:path>
                <a:path w="111125" h="438785">
                  <a:moveTo>
                    <a:pt x="62357" y="23558"/>
                  </a:moveTo>
                  <a:lnTo>
                    <a:pt x="45847" y="23837"/>
                  </a:lnTo>
                  <a:lnTo>
                    <a:pt x="54349" y="37828"/>
                  </a:lnTo>
                  <a:lnTo>
                    <a:pt x="62357" y="23558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067175" y="5732564"/>
              <a:ext cx="238125" cy="276148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153272" y="4742177"/>
              <a:ext cx="171455" cy="161930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153272" y="4951727"/>
              <a:ext cx="171455" cy="152405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153272" y="5161150"/>
              <a:ext cx="171455" cy="152405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153272" y="5361175"/>
              <a:ext cx="171455" cy="161930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7048500" y="4665980"/>
              <a:ext cx="361950" cy="952500"/>
            </a:xfrm>
            <a:custGeom>
              <a:avLst/>
              <a:gdLst/>
              <a:ahLst/>
              <a:cxnLst/>
              <a:rect l="l" t="t" r="r" b="b"/>
              <a:pathLst>
                <a:path w="361950" h="952500">
                  <a:moveTo>
                    <a:pt x="301625" y="0"/>
                  </a:moveTo>
                  <a:lnTo>
                    <a:pt x="325088" y="4746"/>
                  </a:lnTo>
                  <a:lnTo>
                    <a:pt x="344265" y="17684"/>
                  </a:lnTo>
                  <a:lnTo>
                    <a:pt x="357203" y="36861"/>
                  </a:lnTo>
                  <a:lnTo>
                    <a:pt x="361950" y="60325"/>
                  </a:lnTo>
                  <a:lnTo>
                    <a:pt x="361950" y="892048"/>
                  </a:lnTo>
                  <a:lnTo>
                    <a:pt x="357203" y="915495"/>
                  </a:lnTo>
                  <a:lnTo>
                    <a:pt x="344265" y="934651"/>
                  </a:lnTo>
                  <a:lnTo>
                    <a:pt x="325088" y="947571"/>
                  </a:lnTo>
                  <a:lnTo>
                    <a:pt x="301625" y="952309"/>
                  </a:lnTo>
                  <a:lnTo>
                    <a:pt x="60325" y="952309"/>
                  </a:lnTo>
                  <a:lnTo>
                    <a:pt x="36861" y="947571"/>
                  </a:lnTo>
                  <a:lnTo>
                    <a:pt x="17684" y="934651"/>
                  </a:lnTo>
                  <a:lnTo>
                    <a:pt x="4746" y="915495"/>
                  </a:lnTo>
                  <a:lnTo>
                    <a:pt x="0" y="892048"/>
                  </a:lnTo>
                  <a:lnTo>
                    <a:pt x="0" y="60325"/>
                  </a:lnTo>
                  <a:lnTo>
                    <a:pt x="4746" y="36861"/>
                  </a:lnTo>
                  <a:lnTo>
                    <a:pt x="17684" y="17684"/>
                  </a:lnTo>
                  <a:lnTo>
                    <a:pt x="36861" y="4746"/>
                  </a:lnTo>
                  <a:lnTo>
                    <a:pt x="60325" y="0"/>
                  </a:lnTo>
                  <a:lnTo>
                    <a:pt x="301625" y="0"/>
                  </a:lnTo>
                  <a:close/>
                </a:path>
              </a:pathLst>
            </a:custGeom>
            <a:ln w="19055">
              <a:solidFill>
                <a:srgbClr val="6000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7174102" y="5618238"/>
              <a:ext cx="111125" cy="438150"/>
            </a:xfrm>
            <a:custGeom>
              <a:avLst/>
              <a:gdLst/>
              <a:ahLst/>
              <a:cxnLst/>
              <a:rect l="l" t="t" r="r" b="b"/>
              <a:pathLst>
                <a:path w="111125" h="438150">
                  <a:moveTo>
                    <a:pt x="55372" y="37857"/>
                  </a:moveTo>
                  <a:lnTo>
                    <a:pt x="45847" y="54181"/>
                  </a:lnTo>
                  <a:lnTo>
                    <a:pt x="45847" y="438111"/>
                  </a:lnTo>
                  <a:lnTo>
                    <a:pt x="64897" y="438111"/>
                  </a:lnTo>
                  <a:lnTo>
                    <a:pt x="64897" y="54181"/>
                  </a:lnTo>
                  <a:lnTo>
                    <a:pt x="55372" y="37857"/>
                  </a:lnTo>
                  <a:close/>
                </a:path>
                <a:path w="111125" h="438150">
                  <a:moveTo>
                    <a:pt x="55372" y="0"/>
                  </a:moveTo>
                  <a:lnTo>
                    <a:pt x="0" y="94856"/>
                  </a:lnTo>
                  <a:lnTo>
                    <a:pt x="1524" y="100685"/>
                  </a:lnTo>
                  <a:lnTo>
                    <a:pt x="10668" y="105981"/>
                  </a:lnTo>
                  <a:lnTo>
                    <a:pt x="16510" y="104457"/>
                  </a:lnTo>
                  <a:lnTo>
                    <a:pt x="45847" y="54181"/>
                  </a:lnTo>
                  <a:lnTo>
                    <a:pt x="45847" y="18910"/>
                  </a:lnTo>
                  <a:lnTo>
                    <a:pt x="66408" y="18910"/>
                  </a:lnTo>
                  <a:lnTo>
                    <a:pt x="55372" y="0"/>
                  </a:lnTo>
                  <a:close/>
                </a:path>
                <a:path w="111125" h="438150">
                  <a:moveTo>
                    <a:pt x="66408" y="18910"/>
                  </a:moveTo>
                  <a:lnTo>
                    <a:pt x="64897" y="18910"/>
                  </a:lnTo>
                  <a:lnTo>
                    <a:pt x="64897" y="54181"/>
                  </a:lnTo>
                  <a:lnTo>
                    <a:pt x="94233" y="104457"/>
                  </a:lnTo>
                  <a:lnTo>
                    <a:pt x="100075" y="105981"/>
                  </a:lnTo>
                  <a:lnTo>
                    <a:pt x="109220" y="100685"/>
                  </a:lnTo>
                  <a:lnTo>
                    <a:pt x="110744" y="94856"/>
                  </a:lnTo>
                  <a:lnTo>
                    <a:pt x="66408" y="18910"/>
                  </a:lnTo>
                  <a:close/>
                </a:path>
                <a:path w="111125" h="438150">
                  <a:moveTo>
                    <a:pt x="64897" y="18910"/>
                  </a:moveTo>
                  <a:lnTo>
                    <a:pt x="45847" y="18910"/>
                  </a:lnTo>
                  <a:lnTo>
                    <a:pt x="45847" y="54181"/>
                  </a:lnTo>
                  <a:lnTo>
                    <a:pt x="55372" y="37857"/>
                  </a:lnTo>
                  <a:lnTo>
                    <a:pt x="47117" y="23710"/>
                  </a:lnTo>
                  <a:lnTo>
                    <a:pt x="64897" y="23710"/>
                  </a:lnTo>
                  <a:lnTo>
                    <a:pt x="64897" y="18910"/>
                  </a:lnTo>
                  <a:close/>
                </a:path>
                <a:path w="111125" h="438150">
                  <a:moveTo>
                    <a:pt x="64897" y="23710"/>
                  </a:moveTo>
                  <a:lnTo>
                    <a:pt x="63626" y="23710"/>
                  </a:lnTo>
                  <a:lnTo>
                    <a:pt x="55372" y="37857"/>
                  </a:lnTo>
                  <a:lnTo>
                    <a:pt x="64897" y="54181"/>
                  </a:lnTo>
                  <a:lnTo>
                    <a:pt x="64897" y="23710"/>
                  </a:lnTo>
                  <a:close/>
                </a:path>
                <a:path w="111125" h="438150">
                  <a:moveTo>
                    <a:pt x="63626" y="23710"/>
                  </a:moveTo>
                  <a:lnTo>
                    <a:pt x="47117" y="23710"/>
                  </a:lnTo>
                  <a:lnTo>
                    <a:pt x="55372" y="37857"/>
                  </a:lnTo>
                  <a:lnTo>
                    <a:pt x="63626" y="2371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258050" y="5732564"/>
              <a:ext cx="238125" cy="276148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076947" y="4751702"/>
              <a:ext cx="161930" cy="161930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076947" y="4961252"/>
              <a:ext cx="161930" cy="152405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076947" y="5170675"/>
              <a:ext cx="161930" cy="152405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076947" y="5370700"/>
              <a:ext cx="161930" cy="161930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5972175" y="4665980"/>
              <a:ext cx="361950" cy="962025"/>
            </a:xfrm>
            <a:custGeom>
              <a:avLst/>
              <a:gdLst/>
              <a:ahLst/>
              <a:cxnLst/>
              <a:rect l="l" t="t" r="r" b="b"/>
              <a:pathLst>
                <a:path w="361950" h="962025">
                  <a:moveTo>
                    <a:pt x="301625" y="0"/>
                  </a:moveTo>
                  <a:lnTo>
                    <a:pt x="325088" y="4746"/>
                  </a:lnTo>
                  <a:lnTo>
                    <a:pt x="344265" y="17684"/>
                  </a:lnTo>
                  <a:lnTo>
                    <a:pt x="357203" y="36861"/>
                  </a:lnTo>
                  <a:lnTo>
                    <a:pt x="361950" y="60325"/>
                  </a:lnTo>
                  <a:lnTo>
                    <a:pt x="361950" y="901573"/>
                  </a:lnTo>
                  <a:lnTo>
                    <a:pt x="357203" y="925013"/>
                  </a:lnTo>
                  <a:lnTo>
                    <a:pt x="344265" y="944165"/>
                  </a:lnTo>
                  <a:lnTo>
                    <a:pt x="325088" y="957083"/>
                  </a:lnTo>
                  <a:lnTo>
                    <a:pt x="301625" y="961821"/>
                  </a:lnTo>
                  <a:lnTo>
                    <a:pt x="60325" y="961821"/>
                  </a:lnTo>
                  <a:lnTo>
                    <a:pt x="36861" y="957083"/>
                  </a:lnTo>
                  <a:lnTo>
                    <a:pt x="17684" y="944165"/>
                  </a:lnTo>
                  <a:lnTo>
                    <a:pt x="4746" y="925013"/>
                  </a:lnTo>
                  <a:lnTo>
                    <a:pt x="0" y="901573"/>
                  </a:lnTo>
                  <a:lnTo>
                    <a:pt x="0" y="60325"/>
                  </a:lnTo>
                  <a:lnTo>
                    <a:pt x="4746" y="36861"/>
                  </a:lnTo>
                  <a:lnTo>
                    <a:pt x="17684" y="17684"/>
                  </a:lnTo>
                  <a:lnTo>
                    <a:pt x="36861" y="4746"/>
                  </a:lnTo>
                  <a:lnTo>
                    <a:pt x="60325" y="0"/>
                  </a:lnTo>
                  <a:lnTo>
                    <a:pt x="301625" y="0"/>
                  </a:lnTo>
                  <a:close/>
                </a:path>
              </a:pathLst>
            </a:custGeom>
            <a:ln w="19055">
              <a:solidFill>
                <a:srgbClr val="6000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6097781" y="5627763"/>
              <a:ext cx="111125" cy="438150"/>
            </a:xfrm>
            <a:custGeom>
              <a:avLst/>
              <a:gdLst/>
              <a:ahLst/>
              <a:cxnLst/>
              <a:rect l="l" t="t" r="r" b="b"/>
              <a:pathLst>
                <a:path w="111125" h="438150">
                  <a:moveTo>
                    <a:pt x="55368" y="37862"/>
                  </a:moveTo>
                  <a:lnTo>
                    <a:pt x="45843" y="54190"/>
                  </a:lnTo>
                  <a:lnTo>
                    <a:pt x="45843" y="438111"/>
                  </a:lnTo>
                  <a:lnTo>
                    <a:pt x="64893" y="438111"/>
                  </a:lnTo>
                  <a:lnTo>
                    <a:pt x="64893" y="54190"/>
                  </a:lnTo>
                  <a:lnTo>
                    <a:pt x="55368" y="37862"/>
                  </a:lnTo>
                  <a:close/>
                </a:path>
                <a:path w="111125" h="438150">
                  <a:moveTo>
                    <a:pt x="55368" y="0"/>
                  </a:moveTo>
                  <a:lnTo>
                    <a:pt x="0" y="94856"/>
                  </a:lnTo>
                  <a:lnTo>
                    <a:pt x="1520" y="100685"/>
                  </a:lnTo>
                  <a:lnTo>
                    <a:pt x="10664" y="105981"/>
                  </a:lnTo>
                  <a:lnTo>
                    <a:pt x="16506" y="104444"/>
                  </a:lnTo>
                  <a:lnTo>
                    <a:pt x="19173" y="99910"/>
                  </a:lnTo>
                  <a:lnTo>
                    <a:pt x="45843" y="54190"/>
                  </a:lnTo>
                  <a:lnTo>
                    <a:pt x="45843" y="18910"/>
                  </a:lnTo>
                  <a:lnTo>
                    <a:pt x="66404" y="18910"/>
                  </a:lnTo>
                  <a:lnTo>
                    <a:pt x="55368" y="0"/>
                  </a:lnTo>
                  <a:close/>
                </a:path>
                <a:path w="111125" h="438150">
                  <a:moveTo>
                    <a:pt x="66404" y="18910"/>
                  </a:moveTo>
                  <a:lnTo>
                    <a:pt x="64893" y="18910"/>
                  </a:lnTo>
                  <a:lnTo>
                    <a:pt x="64893" y="54190"/>
                  </a:lnTo>
                  <a:lnTo>
                    <a:pt x="91563" y="99910"/>
                  </a:lnTo>
                  <a:lnTo>
                    <a:pt x="94230" y="104444"/>
                  </a:lnTo>
                  <a:lnTo>
                    <a:pt x="100072" y="105981"/>
                  </a:lnTo>
                  <a:lnTo>
                    <a:pt x="109216" y="100685"/>
                  </a:lnTo>
                  <a:lnTo>
                    <a:pt x="110740" y="94856"/>
                  </a:lnTo>
                  <a:lnTo>
                    <a:pt x="66404" y="18910"/>
                  </a:lnTo>
                  <a:close/>
                </a:path>
                <a:path w="111125" h="438150">
                  <a:moveTo>
                    <a:pt x="64893" y="18910"/>
                  </a:moveTo>
                  <a:lnTo>
                    <a:pt x="45843" y="18910"/>
                  </a:lnTo>
                  <a:lnTo>
                    <a:pt x="45843" y="54190"/>
                  </a:lnTo>
                  <a:lnTo>
                    <a:pt x="55368" y="37862"/>
                  </a:lnTo>
                  <a:lnTo>
                    <a:pt x="47113" y="23710"/>
                  </a:lnTo>
                  <a:lnTo>
                    <a:pt x="64893" y="23710"/>
                  </a:lnTo>
                  <a:lnTo>
                    <a:pt x="64893" y="18910"/>
                  </a:lnTo>
                  <a:close/>
                </a:path>
                <a:path w="111125" h="438150">
                  <a:moveTo>
                    <a:pt x="64893" y="23710"/>
                  </a:moveTo>
                  <a:lnTo>
                    <a:pt x="63623" y="23710"/>
                  </a:lnTo>
                  <a:lnTo>
                    <a:pt x="55368" y="37862"/>
                  </a:lnTo>
                  <a:lnTo>
                    <a:pt x="64893" y="54190"/>
                  </a:lnTo>
                  <a:lnTo>
                    <a:pt x="64893" y="23710"/>
                  </a:lnTo>
                  <a:close/>
                </a:path>
                <a:path w="111125" h="438150">
                  <a:moveTo>
                    <a:pt x="63623" y="23710"/>
                  </a:moveTo>
                  <a:lnTo>
                    <a:pt x="47113" y="23710"/>
                  </a:lnTo>
                  <a:lnTo>
                    <a:pt x="55368" y="37862"/>
                  </a:lnTo>
                  <a:lnTo>
                    <a:pt x="63623" y="2371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181725" y="5732564"/>
              <a:ext cx="238125" cy="276148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019672" y="4742177"/>
              <a:ext cx="161930" cy="161930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019672" y="4951727"/>
              <a:ext cx="161930" cy="152405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019672" y="5161150"/>
              <a:ext cx="161930" cy="152405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019672" y="5361175"/>
              <a:ext cx="161930" cy="161930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4914900" y="4665980"/>
              <a:ext cx="361950" cy="952500"/>
            </a:xfrm>
            <a:custGeom>
              <a:avLst/>
              <a:gdLst/>
              <a:ahLst/>
              <a:cxnLst/>
              <a:rect l="l" t="t" r="r" b="b"/>
              <a:pathLst>
                <a:path w="361950" h="952500">
                  <a:moveTo>
                    <a:pt x="301625" y="0"/>
                  </a:moveTo>
                  <a:lnTo>
                    <a:pt x="325088" y="4746"/>
                  </a:lnTo>
                  <a:lnTo>
                    <a:pt x="344265" y="17684"/>
                  </a:lnTo>
                  <a:lnTo>
                    <a:pt x="357203" y="36861"/>
                  </a:lnTo>
                  <a:lnTo>
                    <a:pt x="361950" y="60325"/>
                  </a:lnTo>
                  <a:lnTo>
                    <a:pt x="361950" y="892048"/>
                  </a:lnTo>
                  <a:lnTo>
                    <a:pt x="357203" y="915495"/>
                  </a:lnTo>
                  <a:lnTo>
                    <a:pt x="344265" y="934651"/>
                  </a:lnTo>
                  <a:lnTo>
                    <a:pt x="325088" y="947571"/>
                  </a:lnTo>
                  <a:lnTo>
                    <a:pt x="301625" y="952309"/>
                  </a:lnTo>
                  <a:lnTo>
                    <a:pt x="60325" y="952309"/>
                  </a:lnTo>
                  <a:lnTo>
                    <a:pt x="36861" y="947571"/>
                  </a:lnTo>
                  <a:lnTo>
                    <a:pt x="17684" y="934651"/>
                  </a:lnTo>
                  <a:lnTo>
                    <a:pt x="4746" y="915495"/>
                  </a:lnTo>
                  <a:lnTo>
                    <a:pt x="0" y="892048"/>
                  </a:lnTo>
                  <a:lnTo>
                    <a:pt x="0" y="60325"/>
                  </a:lnTo>
                  <a:lnTo>
                    <a:pt x="4746" y="36861"/>
                  </a:lnTo>
                  <a:lnTo>
                    <a:pt x="17684" y="17684"/>
                  </a:lnTo>
                  <a:lnTo>
                    <a:pt x="36861" y="4746"/>
                  </a:lnTo>
                  <a:lnTo>
                    <a:pt x="60325" y="0"/>
                  </a:lnTo>
                  <a:lnTo>
                    <a:pt x="301625" y="0"/>
                  </a:lnTo>
                  <a:close/>
                </a:path>
              </a:pathLst>
            </a:custGeom>
            <a:ln w="19055">
              <a:solidFill>
                <a:srgbClr val="6000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5040502" y="5618238"/>
              <a:ext cx="111125" cy="438150"/>
            </a:xfrm>
            <a:custGeom>
              <a:avLst/>
              <a:gdLst/>
              <a:ahLst/>
              <a:cxnLst/>
              <a:rect l="l" t="t" r="r" b="b"/>
              <a:pathLst>
                <a:path w="111125" h="438150">
                  <a:moveTo>
                    <a:pt x="55372" y="37857"/>
                  </a:moveTo>
                  <a:lnTo>
                    <a:pt x="45847" y="54181"/>
                  </a:lnTo>
                  <a:lnTo>
                    <a:pt x="45847" y="438111"/>
                  </a:lnTo>
                  <a:lnTo>
                    <a:pt x="64897" y="438111"/>
                  </a:lnTo>
                  <a:lnTo>
                    <a:pt x="64897" y="54181"/>
                  </a:lnTo>
                  <a:lnTo>
                    <a:pt x="55372" y="37857"/>
                  </a:lnTo>
                  <a:close/>
                </a:path>
                <a:path w="111125" h="438150">
                  <a:moveTo>
                    <a:pt x="55372" y="0"/>
                  </a:moveTo>
                  <a:lnTo>
                    <a:pt x="0" y="94856"/>
                  </a:lnTo>
                  <a:lnTo>
                    <a:pt x="1524" y="100685"/>
                  </a:lnTo>
                  <a:lnTo>
                    <a:pt x="10668" y="105981"/>
                  </a:lnTo>
                  <a:lnTo>
                    <a:pt x="16510" y="104457"/>
                  </a:lnTo>
                  <a:lnTo>
                    <a:pt x="45847" y="54181"/>
                  </a:lnTo>
                  <a:lnTo>
                    <a:pt x="45847" y="18910"/>
                  </a:lnTo>
                  <a:lnTo>
                    <a:pt x="66408" y="18910"/>
                  </a:lnTo>
                  <a:lnTo>
                    <a:pt x="55372" y="0"/>
                  </a:lnTo>
                  <a:close/>
                </a:path>
                <a:path w="111125" h="438150">
                  <a:moveTo>
                    <a:pt x="66408" y="18910"/>
                  </a:moveTo>
                  <a:lnTo>
                    <a:pt x="64897" y="18910"/>
                  </a:lnTo>
                  <a:lnTo>
                    <a:pt x="64897" y="54181"/>
                  </a:lnTo>
                  <a:lnTo>
                    <a:pt x="94234" y="104457"/>
                  </a:lnTo>
                  <a:lnTo>
                    <a:pt x="100075" y="105981"/>
                  </a:lnTo>
                  <a:lnTo>
                    <a:pt x="109220" y="100685"/>
                  </a:lnTo>
                  <a:lnTo>
                    <a:pt x="110744" y="94856"/>
                  </a:lnTo>
                  <a:lnTo>
                    <a:pt x="66408" y="18910"/>
                  </a:lnTo>
                  <a:close/>
                </a:path>
                <a:path w="111125" h="438150">
                  <a:moveTo>
                    <a:pt x="64897" y="18910"/>
                  </a:moveTo>
                  <a:lnTo>
                    <a:pt x="45847" y="18910"/>
                  </a:lnTo>
                  <a:lnTo>
                    <a:pt x="45847" y="54181"/>
                  </a:lnTo>
                  <a:lnTo>
                    <a:pt x="55372" y="37857"/>
                  </a:lnTo>
                  <a:lnTo>
                    <a:pt x="47117" y="23710"/>
                  </a:lnTo>
                  <a:lnTo>
                    <a:pt x="64897" y="23710"/>
                  </a:lnTo>
                  <a:lnTo>
                    <a:pt x="64897" y="18910"/>
                  </a:lnTo>
                  <a:close/>
                </a:path>
                <a:path w="111125" h="438150">
                  <a:moveTo>
                    <a:pt x="64897" y="23710"/>
                  </a:moveTo>
                  <a:lnTo>
                    <a:pt x="63626" y="23710"/>
                  </a:lnTo>
                  <a:lnTo>
                    <a:pt x="55372" y="37857"/>
                  </a:lnTo>
                  <a:lnTo>
                    <a:pt x="64897" y="54181"/>
                  </a:lnTo>
                  <a:lnTo>
                    <a:pt x="64897" y="23710"/>
                  </a:lnTo>
                  <a:close/>
                </a:path>
                <a:path w="111125" h="438150">
                  <a:moveTo>
                    <a:pt x="63626" y="23710"/>
                  </a:moveTo>
                  <a:lnTo>
                    <a:pt x="47117" y="23710"/>
                  </a:lnTo>
                  <a:lnTo>
                    <a:pt x="55372" y="37857"/>
                  </a:lnTo>
                  <a:lnTo>
                    <a:pt x="63626" y="2371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8" name="object 3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124450" y="5732564"/>
              <a:ext cx="238125" cy="276148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686519" y="2944282"/>
              <a:ext cx="309849" cy="179915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538244" y="2958052"/>
              <a:ext cx="302670" cy="180444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3962397" y="3228083"/>
              <a:ext cx="161930" cy="171455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3962397" y="3456683"/>
              <a:ext cx="161930" cy="171455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3962397" y="3685156"/>
              <a:ext cx="161930" cy="180980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3962397" y="3923281"/>
              <a:ext cx="161930" cy="171455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3857625" y="3132963"/>
              <a:ext cx="361950" cy="1066800"/>
            </a:xfrm>
            <a:custGeom>
              <a:avLst/>
              <a:gdLst/>
              <a:ahLst/>
              <a:cxnLst/>
              <a:rect l="l" t="t" r="r" b="b"/>
              <a:pathLst>
                <a:path w="361950" h="1066800">
                  <a:moveTo>
                    <a:pt x="301625" y="0"/>
                  </a:moveTo>
                  <a:lnTo>
                    <a:pt x="325088" y="4726"/>
                  </a:lnTo>
                  <a:lnTo>
                    <a:pt x="344265" y="17621"/>
                  </a:lnTo>
                  <a:lnTo>
                    <a:pt x="357203" y="36754"/>
                  </a:lnTo>
                  <a:lnTo>
                    <a:pt x="361950" y="60198"/>
                  </a:lnTo>
                  <a:lnTo>
                    <a:pt x="361950" y="1006220"/>
                  </a:lnTo>
                  <a:lnTo>
                    <a:pt x="357203" y="1029664"/>
                  </a:lnTo>
                  <a:lnTo>
                    <a:pt x="344265" y="1048797"/>
                  </a:lnTo>
                  <a:lnTo>
                    <a:pt x="325088" y="1061692"/>
                  </a:lnTo>
                  <a:lnTo>
                    <a:pt x="301625" y="1066419"/>
                  </a:lnTo>
                  <a:lnTo>
                    <a:pt x="60325" y="1066419"/>
                  </a:lnTo>
                  <a:lnTo>
                    <a:pt x="36861" y="1061692"/>
                  </a:lnTo>
                  <a:lnTo>
                    <a:pt x="17684" y="1048797"/>
                  </a:lnTo>
                  <a:lnTo>
                    <a:pt x="4746" y="1029664"/>
                  </a:lnTo>
                  <a:lnTo>
                    <a:pt x="0" y="1006220"/>
                  </a:lnTo>
                  <a:lnTo>
                    <a:pt x="0" y="60198"/>
                  </a:lnTo>
                  <a:lnTo>
                    <a:pt x="4746" y="36754"/>
                  </a:lnTo>
                  <a:lnTo>
                    <a:pt x="17684" y="17621"/>
                  </a:lnTo>
                  <a:lnTo>
                    <a:pt x="36861" y="4726"/>
                  </a:lnTo>
                  <a:lnTo>
                    <a:pt x="60325" y="0"/>
                  </a:lnTo>
                  <a:lnTo>
                    <a:pt x="301625" y="0"/>
                  </a:lnTo>
                  <a:close/>
                </a:path>
              </a:pathLst>
            </a:custGeom>
            <a:ln w="19055">
              <a:solidFill>
                <a:srgbClr val="8B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6" name="object 46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4082083" y="4382908"/>
              <a:ext cx="335342" cy="194822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3152775" y="3648963"/>
              <a:ext cx="937894" cy="977900"/>
            </a:xfrm>
            <a:custGeom>
              <a:avLst/>
              <a:gdLst/>
              <a:ahLst/>
              <a:cxnLst/>
              <a:rect l="l" t="t" r="r" b="b"/>
              <a:pathLst>
                <a:path w="937895" h="977900">
                  <a:moveTo>
                    <a:pt x="699617" y="55308"/>
                  </a:moveTo>
                  <a:lnTo>
                    <a:pt x="683145" y="45720"/>
                  </a:lnTo>
                  <a:lnTo>
                    <a:pt x="604647" y="0"/>
                  </a:lnTo>
                  <a:lnTo>
                    <a:pt x="598805" y="1524"/>
                  </a:lnTo>
                  <a:lnTo>
                    <a:pt x="596138" y="6096"/>
                  </a:lnTo>
                  <a:lnTo>
                    <a:pt x="593471" y="10541"/>
                  </a:lnTo>
                  <a:lnTo>
                    <a:pt x="594995" y="16383"/>
                  </a:lnTo>
                  <a:lnTo>
                    <a:pt x="645274" y="45720"/>
                  </a:lnTo>
                  <a:lnTo>
                    <a:pt x="0" y="45720"/>
                  </a:lnTo>
                  <a:lnTo>
                    <a:pt x="0" y="64770"/>
                  </a:lnTo>
                  <a:lnTo>
                    <a:pt x="645490" y="64770"/>
                  </a:lnTo>
                  <a:lnTo>
                    <a:pt x="599567" y="91567"/>
                  </a:lnTo>
                  <a:lnTo>
                    <a:pt x="594995" y="94107"/>
                  </a:lnTo>
                  <a:lnTo>
                    <a:pt x="593471" y="99949"/>
                  </a:lnTo>
                  <a:lnTo>
                    <a:pt x="598805" y="109093"/>
                  </a:lnTo>
                  <a:lnTo>
                    <a:pt x="604647" y="110617"/>
                  </a:lnTo>
                  <a:lnTo>
                    <a:pt x="683196" y="64770"/>
                  </a:lnTo>
                  <a:lnTo>
                    <a:pt x="699401" y="55308"/>
                  </a:lnTo>
                  <a:lnTo>
                    <a:pt x="699617" y="55308"/>
                  </a:lnTo>
                  <a:close/>
                </a:path>
                <a:path w="937895" h="977900">
                  <a:moveTo>
                    <a:pt x="937387" y="646176"/>
                  </a:moveTo>
                  <a:lnTo>
                    <a:pt x="934847" y="641604"/>
                  </a:lnTo>
                  <a:lnTo>
                    <a:pt x="894308" y="569214"/>
                  </a:lnTo>
                  <a:lnTo>
                    <a:pt x="883793" y="550418"/>
                  </a:lnTo>
                  <a:lnTo>
                    <a:pt x="829564" y="639826"/>
                  </a:lnTo>
                  <a:lnTo>
                    <a:pt x="826770" y="644271"/>
                  </a:lnTo>
                  <a:lnTo>
                    <a:pt x="828065" y="649732"/>
                  </a:lnTo>
                  <a:lnTo>
                    <a:pt x="828167" y="650113"/>
                  </a:lnTo>
                  <a:lnTo>
                    <a:pt x="832739" y="652907"/>
                  </a:lnTo>
                  <a:lnTo>
                    <a:pt x="837184" y="655574"/>
                  </a:lnTo>
                  <a:lnTo>
                    <a:pt x="843026" y="654177"/>
                  </a:lnTo>
                  <a:lnTo>
                    <a:pt x="845820" y="649732"/>
                  </a:lnTo>
                  <a:lnTo>
                    <a:pt x="873264" y="604443"/>
                  </a:lnTo>
                  <a:lnTo>
                    <a:pt x="866775" y="977265"/>
                  </a:lnTo>
                  <a:lnTo>
                    <a:pt x="885825" y="977519"/>
                  </a:lnTo>
                  <a:lnTo>
                    <a:pt x="892314" y="604735"/>
                  </a:lnTo>
                  <a:lnTo>
                    <a:pt x="892848" y="574294"/>
                  </a:lnTo>
                  <a:lnTo>
                    <a:pt x="892327" y="604443"/>
                  </a:lnTo>
                  <a:lnTo>
                    <a:pt x="892314" y="604735"/>
                  </a:lnTo>
                  <a:lnTo>
                    <a:pt x="918210" y="651002"/>
                  </a:lnTo>
                  <a:lnTo>
                    <a:pt x="920877" y="655574"/>
                  </a:lnTo>
                  <a:lnTo>
                    <a:pt x="926592" y="657225"/>
                  </a:lnTo>
                  <a:lnTo>
                    <a:pt x="931164" y="654558"/>
                  </a:lnTo>
                  <a:lnTo>
                    <a:pt x="935863" y="652018"/>
                  </a:lnTo>
                  <a:lnTo>
                    <a:pt x="937387" y="646176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8" name="object 48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3267075" y="3370910"/>
              <a:ext cx="428625" cy="295198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2886072" y="3228083"/>
              <a:ext cx="161930" cy="171455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2886072" y="3456683"/>
              <a:ext cx="161930" cy="180980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2886072" y="3694681"/>
              <a:ext cx="161930" cy="171455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2886072" y="3923281"/>
              <a:ext cx="161930" cy="171455"/>
            </a:xfrm>
            <a:prstGeom prst="rect">
              <a:avLst/>
            </a:prstGeom>
          </p:spPr>
        </p:pic>
        <p:sp>
          <p:nvSpPr>
            <p:cNvPr id="53" name="object 53"/>
            <p:cNvSpPr/>
            <p:nvPr/>
          </p:nvSpPr>
          <p:spPr>
            <a:xfrm>
              <a:off x="2781300" y="3132963"/>
              <a:ext cx="361950" cy="1076325"/>
            </a:xfrm>
            <a:custGeom>
              <a:avLst/>
              <a:gdLst/>
              <a:ahLst/>
              <a:cxnLst/>
              <a:rect l="l" t="t" r="r" b="b"/>
              <a:pathLst>
                <a:path w="361950" h="1076325">
                  <a:moveTo>
                    <a:pt x="301625" y="0"/>
                  </a:moveTo>
                  <a:lnTo>
                    <a:pt x="325088" y="4726"/>
                  </a:lnTo>
                  <a:lnTo>
                    <a:pt x="344265" y="17621"/>
                  </a:lnTo>
                  <a:lnTo>
                    <a:pt x="357203" y="36754"/>
                  </a:lnTo>
                  <a:lnTo>
                    <a:pt x="361950" y="60198"/>
                  </a:lnTo>
                  <a:lnTo>
                    <a:pt x="361950" y="1015619"/>
                  </a:lnTo>
                  <a:lnTo>
                    <a:pt x="357203" y="1039135"/>
                  </a:lnTo>
                  <a:lnTo>
                    <a:pt x="344265" y="1058306"/>
                  </a:lnTo>
                  <a:lnTo>
                    <a:pt x="325088" y="1071215"/>
                  </a:lnTo>
                  <a:lnTo>
                    <a:pt x="301625" y="1075944"/>
                  </a:lnTo>
                  <a:lnTo>
                    <a:pt x="60325" y="1075944"/>
                  </a:lnTo>
                  <a:lnTo>
                    <a:pt x="36861" y="1071215"/>
                  </a:lnTo>
                  <a:lnTo>
                    <a:pt x="17684" y="1058306"/>
                  </a:lnTo>
                  <a:lnTo>
                    <a:pt x="4746" y="1039135"/>
                  </a:lnTo>
                  <a:lnTo>
                    <a:pt x="0" y="1015619"/>
                  </a:lnTo>
                  <a:lnTo>
                    <a:pt x="0" y="60198"/>
                  </a:lnTo>
                  <a:lnTo>
                    <a:pt x="4746" y="36754"/>
                  </a:lnTo>
                  <a:lnTo>
                    <a:pt x="17684" y="17621"/>
                  </a:lnTo>
                  <a:lnTo>
                    <a:pt x="36861" y="4726"/>
                  </a:lnTo>
                  <a:lnTo>
                    <a:pt x="60325" y="0"/>
                  </a:lnTo>
                  <a:lnTo>
                    <a:pt x="301625" y="0"/>
                  </a:lnTo>
                  <a:close/>
                </a:path>
              </a:pathLst>
            </a:custGeom>
            <a:ln w="19055">
              <a:solidFill>
                <a:srgbClr val="8B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4" name="object 54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5029197" y="3256658"/>
              <a:ext cx="161930" cy="171455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5029197" y="3485258"/>
              <a:ext cx="161930" cy="180980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5029197" y="3723256"/>
              <a:ext cx="161930" cy="171455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5029197" y="3951856"/>
              <a:ext cx="161930" cy="171455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5157580" y="4382908"/>
              <a:ext cx="327163" cy="194822"/>
            </a:xfrm>
            <a:prstGeom prst="rect">
              <a:avLst/>
            </a:prstGeom>
          </p:spPr>
        </p:pic>
        <p:sp>
          <p:nvSpPr>
            <p:cNvPr id="59" name="object 59"/>
            <p:cNvSpPr/>
            <p:nvPr/>
          </p:nvSpPr>
          <p:spPr>
            <a:xfrm>
              <a:off x="4219575" y="3639438"/>
              <a:ext cx="941705" cy="1025525"/>
            </a:xfrm>
            <a:custGeom>
              <a:avLst/>
              <a:gdLst/>
              <a:ahLst/>
              <a:cxnLst/>
              <a:rect l="l" t="t" r="r" b="b"/>
              <a:pathLst>
                <a:path w="941704" h="1025525">
                  <a:moveTo>
                    <a:pt x="699617" y="55308"/>
                  </a:moveTo>
                  <a:lnTo>
                    <a:pt x="683145" y="45720"/>
                  </a:lnTo>
                  <a:lnTo>
                    <a:pt x="604647" y="0"/>
                  </a:lnTo>
                  <a:lnTo>
                    <a:pt x="598805" y="1524"/>
                  </a:lnTo>
                  <a:lnTo>
                    <a:pt x="596138" y="6096"/>
                  </a:lnTo>
                  <a:lnTo>
                    <a:pt x="593471" y="10541"/>
                  </a:lnTo>
                  <a:lnTo>
                    <a:pt x="594995" y="16383"/>
                  </a:lnTo>
                  <a:lnTo>
                    <a:pt x="645274" y="45720"/>
                  </a:lnTo>
                  <a:lnTo>
                    <a:pt x="0" y="45720"/>
                  </a:lnTo>
                  <a:lnTo>
                    <a:pt x="0" y="64770"/>
                  </a:lnTo>
                  <a:lnTo>
                    <a:pt x="645490" y="64770"/>
                  </a:lnTo>
                  <a:lnTo>
                    <a:pt x="594995" y="94234"/>
                  </a:lnTo>
                  <a:lnTo>
                    <a:pt x="593471" y="99949"/>
                  </a:lnTo>
                  <a:lnTo>
                    <a:pt x="598805" y="109093"/>
                  </a:lnTo>
                  <a:lnTo>
                    <a:pt x="604647" y="110617"/>
                  </a:lnTo>
                  <a:lnTo>
                    <a:pt x="683196" y="64770"/>
                  </a:lnTo>
                  <a:lnTo>
                    <a:pt x="699401" y="55308"/>
                  </a:lnTo>
                  <a:lnTo>
                    <a:pt x="699617" y="55308"/>
                  </a:lnTo>
                  <a:close/>
                </a:path>
                <a:path w="941704" h="1025525">
                  <a:moveTo>
                    <a:pt x="941197" y="692912"/>
                  </a:moveTo>
                  <a:lnTo>
                    <a:pt x="896861" y="616966"/>
                  </a:lnTo>
                  <a:lnTo>
                    <a:pt x="885825" y="598043"/>
                  </a:lnTo>
                  <a:lnTo>
                    <a:pt x="830453" y="692912"/>
                  </a:lnTo>
                  <a:lnTo>
                    <a:pt x="831977" y="698754"/>
                  </a:lnTo>
                  <a:lnTo>
                    <a:pt x="836549" y="701421"/>
                  </a:lnTo>
                  <a:lnTo>
                    <a:pt x="841121" y="703961"/>
                  </a:lnTo>
                  <a:lnTo>
                    <a:pt x="846963" y="702437"/>
                  </a:lnTo>
                  <a:lnTo>
                    <a:pt x="849630" y="697992"/>
                  </a:lnTo>
                  <a:lnTo>
                    <a:pt x="876300" y="652272"/>
                  </a:lnTo>
                  <a:lnTo>
                    <a:pt x="876300" y="1025017"/>
                  </a:lnTo>
                  <a:lnTo>
                    <a:pt x="895350" y="1025017"/>
                  </a:lnTo>
                  <a:lnTo>
                    <a:pt x="895350" y="652272"/>
                  </a:lnTo>
                  <a:lnTo>
                    <a:pt x="922020" y="697992"/>
                  </a:lnTo>
                  <a:lnTo>
                    <a:pt x="924687" y="702437"/>
                  </a:lnTo>
                  <a:lnTo>
                    <a:pt x="930529" y="703961"/>
                  </a:lnTo>
                  <a:lnTo>
                    <a:pt x="935101" y="701421"/>
                  </a:lnTo>
                  <a:lnTo>
                    <a:pt x="939673" y="698754"/>
                  </a:lnTo>
                  <a:lnTo>
                    <a:pt x="941197" y="692912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0" name="object 60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4333875" y="3370910"/>
              <a:ext cx="428625" cy="295198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4702995" y="2923362"/>
              <a:ext cx="329736" cy="213387"/>
            </a:xfrm>
            <a:prstGeom prst="rect">
              <a:avLst/>
            </a:prstGeom>
          </p:spPr>
        </p:pic>
        <p:sp>
          <p:nvSpPr>
            <p:cNvPr id="62" name="object 62"/>
            <p:cNvSpPr/>
            <p:nvPr/>
          </p:nvSpPr>
          <p:spPr>
            <a:xfrm>
              <a:off x="4924425" y="3161538"/>
              <a:ext cx="361950" cy="1076325"/>
            </a:xfrm>
            <a:custGeom>
              <a:avLst/>
              <a:gdLst/>
              <a:ahLst/>
              <a:cxnLst/>
              <a:rect l="l" t="t" r="r" b="b"/>
              <a:pathLst>
                <a:path w="361950" h="1076325">
                  <a:moveTo>
                    <a:pt x="301625" y="0"/>
                  </a:moveTo>
                  <a:lnTo>
                    <a:pt x="325088" y="4726"/>
                  </a:lnTo>
                  <a:lnTo>
                    <a:pt x="344265" y="17621"/>
                  </a:lnTo>
                  <a:lnTo>
                    <a:pt x="357203" y="36754"/>
                  </a:lnTo>
                  <a:lnTo>
                    <a:pt x="361950" y="60198"/>
                  </a:lnTo>
                  <a:lnTo>
                    <a:pt x="361950" y="1015619"/>
                  </a:lnTo>
                  <a:lnTo>
                    <a:pt x="357203" y="1039135"/>
                  </a:lnTo>
                  <a:lnTo>
                    <a:pt x="344265" y="1058306"/>
                  </a:lnTo>
                  <a:lnTo>
                    <a:pt x="325088" y="1071215"/>
                  </a:lnTo>
                  <a:lnTo>
                    <a:pt x="301625" y="1075944"/>
                  </a:lnTo>
                  <a:lnTo>
                    <a:pt x="60325" y="1075944"/>
                  </a:lnTo>
                  <a:lnTo>
                    <a:pt x="36861" y="1071215"/>
                  </a:lnTo>
                  <a:lnTo>
                    <a:pt x="17684" y="1058306"/>
                  </a:lnTo>
                  <a:lnTo>
                    <a:pt x="4746" y="1039135"/>
                  </a:lnTo>
                  <a:lnTo>
                    <a:pt x="0" y="1015619"/>
                  </a:lnTo>
                  <a:lnTo>
                    <a:pt x="0" y="60198"/>
                  </a:lnTo>
                  <a:lnTo>
                    <a:pt x="4746" y="36754"/>
                  </a:lnTo>
                  <a:lnTo>
                    <a:pt x="17684" y="17621"/>
                  </a:lnTo>
                  <a:lnTo>
                    <a:pt x="36861" y="4726"/>
                  </a:lnTo>
                  <a:lnTo>
                    <a:pt x="60325" y="0"/>
                  </a:lnTo>
                  <a:lnTo>
                    <a:pt x="301625" y="0"/>
                  </a:lnTo>
                  <a:close/>
                </a:path>
              </a:pathLst>
            </a:custGeom>
            <a:ln w="19055">
              <a:solidFill>
                <a:srgbClr val="8B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3" name="object 63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6214855" y="4382908"/>
              <a:ext cx="327163" cy="194822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5759245" y="2923362"/>
              <a:ext cx="327537" cy="213387"/>
            </a:xfrm>
            <a:prstGeom prst="rect">
              <a:avLst/>
            </a:prstGeom>
          </p:spPr>
        </p:pic>
        <p:sp>
          <p:nvSpPr>
            <p:cNvPr id="65" name="object 65"/>
            <p:cNvSpPr/>
            <p:nvPr/>
          </p:nvSpPr>
          <p:spPr>
            <a:xfrm>
              <a:off x="5981700" y="3170936"/>
              <a:ext cx="361950" cy="1076325"/>
            </a:xfrm>
            <a:custGeom>
              <a:avLst/>
              <a:gdLst/>
              <a:ahLst/>
              <a:cxnLst/>
              <a:rect l="l" t="t" r="r" b="b"/>
              <a:pathLst>
                <a:path w="361950" h="1076325">
                  <a:moveTo>
                    <a:pt x="301625" y="0"/>
                  </a:moveTo>
                  <a:lnTo>
                    <a:pt x="325088" y="4746"/>
                  </a:lnTo>
                  <a:lnTo>
                    <a:pt x="344265" y="17684"/>
                  </a:lnTo>
                  <a:lnTo>
                    <a:pt x="357203" y="36861"/>
                  </a:lnTo>
                  <a:lnTo>
                    <a:pt x="361950" y="60325"/>
                  </a:lnTo>
                  <a:lnTo>
                    <a:pt x="361950" y="1015745"/>
                  </a:lnTo>
                  <a:lnTo>
                    <a:pt x="357203" y="1039262"/>
                  </a:lnTo>
                  <a:lnTo>
                    <a:pt x="344265" y="1058433"/>
                  </a:lnTo>
                  <a:lnTo>
                    <a:pt x="325088" y="1071342"/>
                  </a:lnTo>
                  <a:lnTo>
                    <a:pt x="301625" y="1076070"/>
                  </a:lnTo>
                  <a:lnTo>
                    <a:pt x="60325" y="1076070"/>
                  </a:lnTo>
                  <a:lnTo>
                    <a:pt x="36861" y="1071342"/>
                  </a:lnTo>
                  <a:lnTo>
                    <a:pt x="17684" y="1058433"/>
                  </a:lnTo>
                  <a:lnTo>
                    <a:pt x="4746" y="1039262"/>
                  </a:lnTo>
                  <a:lnTo>
                    <a:pt x="0" y="1015745"/>
                  </a:lnTo>
                  <a:lnTo>
                    <a:pt x="0" y="60325"/>
                  </a:lnTo>
                  <a:lnTo>
                    <a:pt x="4746" y="36861"/>
                  </a:lnTo>
                  <a:lnTo>
                    <a:pt x="17684" y="17684"/>
                  </a:lnTo>
                  <a:lnTo>
                    <a:pt x="36861" y="4746"/>
                  </a:lnTo>
                  <a:lnTo>
                    <a:pt x="60325" y="0"/>
                  </a:lnTo>
                  <a:lnTo>
                    <a:pt x="301625" y="0"/>
                  </a:lnTo>
                  <a:close/>
                </a:path>
              </a:pathLst>
            </a:custGeom>
            <a:ln w="19055">
              <a:solidFill>
                <a:srgbClr val="8B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5276850" y="3648963"/>
              <a:ext cx="699770" cy="111125"/>
            </a:xfrm>
            <a:custGeom>
              <a:avLst/>
              <a:gdLst/>
              <a:ahLst/>
              <a:cxnLst/>
              <a:rect l="l" t="t" r="r" b="b"/>
              <a:pathLst>
                <a:path w="699770" h="111125">
                  <a:moveTo>
                    <a:pt x="661724" y="55308"/>
                  </a:moveTo>
                  <a:lnTo>
                    <a:pt x="599566" y="91567"/>
                  </a:lnTo>
                  <a:lnTo>
                    <a:pt x="594995" y="94106"/>
                  </a:lnTo>
                  <a:lnTo>
                    <a:pt x="593471" y="99949"/>
                  </a:lnTo>
                  <a:lnTo>
                    <a:pt x="598804" y="109093"/>
                  </a:lnTo>
                  <a:lnTo>
                    <a:pt x="604647" y="110617"/>
                  </a:lnTo>
                  <a:lnTo>
                    <a:pt x="683196" y="64769"/>
                  </a:lnTo>
                  <a:lnTo>
                    <a:pt x="680592" y="64769"/>
                  </a:lnTo>
                  <a:lnTo>
                    <a:pt x="680592" y="63500"/>
                  </a:lnTo>
                  <a:lnTo>
                    <a:pt x="675766" y="63500"/>
                  </a:lnTo>
                  <a:lnTo>
                    <a:pt x="661724" y="55308"/>
                  </a:lnTo>
                  <a:close/>
                </a:path>
                <a:path w="699770" h="111125">
                  <a:moveTo>
                    <a:pt x="645286" y="45719"/>
                  </a:moveTo>
                  <a:lnTo>
                    <a:pt x="0" y="45719"/>
                  </a:lnTo>
                  <a:lnTo>
                    <a:pt x="0" y="64769"/>
                  </a:lnTo>
                  <a:lnTo>
                    <a:pt x="645504" y="64769"/>
                  </a:lnTo>
                  <a:lnTo>
                    <a:pt x="661724" y="55308"/>
                  </a:lnTo>
                  <a:lnTo>
                    <a:pt x="645286" y="45719"/>
                  </a:lnTo>
                  <a:close/>
                </a:path>
                <a:path w="699770" h="111125">
                  <a:moveTo>
                    <a:pt x="683157" y="45719"/>
                  </a:moveTo>
                  <a:lnTo>
                    <a:pt x="680592" y="45719"/>
                  </a:lnTo>
                  <a:lnTo>
                    <a:pt x="680592" y="64769"/>
                  </a:lnTo>
                  <a:lnTo>
                    <a:pt x="683196" y="64769"/>
                  </a:lnTo>
                  <a:lnTo>
                    <a:pt x="699407" y="55308"/>
                  </a:lnTo>
                  <a:lnTo>
                    <a:pt x="699625" y="55308"/>
                  </a:lnTo>
                  <a:lnTo>
                    <a:pt x="683157" y="45719"/>
                  </a:lnTo>
                  <a:close/>
                </a:path>
                <a:path w="699770" h="111125">
                  <a:moveTo>
                    <a:pt x="675766" y="47117"/>
                  </a:moveTo>
                  <a:lnTo>
                    <a:pt x="661724" y="55308"/>
                  </a:lnTo>
                  <a:lnTo>
                    <a:pt x="675766" y="63500"/>
                  </a:lnTo>
                  <a:lnTo>
                    <a:pt x="675766" y="47117"/>
                  </a:lnTo>
                  <a:close/>
                </a:path>
                <a:path w="699770" h="111125">
                  <a:moveTo>
                    <a:pt x="680592" y="47117"/>
                  </a:moveTo>
                  <a:lnTo>
                    <a:pt x="675766" y="47117"/>
                  </a:lnTo>
                  <a:lnTo>
                    <a:pt x="675766" y="63500"/>
                  </a:lnTo>
                  <a:lnTo>
                    <a:pt x="680592" y="63500"/>
                  </a:lnTo>
                  <a:lnTo>
                    <a:pt x="680592" y="47117"/>
                  </a:lnTo>
                  <a:close/>
                </a:path>
                <a:path w="699770" h="111125">
                  <a:moveTo>
                    <a:pt x="604647" y="0"/>
                  </a:moveTo>
                  <a:lnTo>
                    <a:pt x="598804" y="1524"/>
                  </a:lnTo>
                  <a:lnTo>
                    <a:pt x="596138" y="6096"/>
                  </a:lnTo>
                  <a:lnTo>
                    <a:pt x="593471" y="10541"/>
                  </a:lnTo>
                  <a:lnTo>
                    <a:pt x="594995" y="16383"/>
                  </a:lnTo>
                  <a:lnTo>
                    <a:pt x="661724" y="55308"/>
                  </a:lnTo>
                  <a:lnTo>
                    <a:pt x="675766" y="47117"/>
                  </a:lnTo>
                  <a:lnTo>
                    <a:pt x="680592" y="47117"/>
                  </a:lnTo>
                  <a:lnTo>
                    <a:pt x="680592" y="45719"/>
                  </a:lnTo>
                  <a:lnTo>
                    <a:pt x="683157" y="45719"/>
                  </a:lnTo>
                  <a:lnTo>
                    <a:pt x="604647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7" name="object 67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5391150" y="3370910"/>
              <a:ext cx="428625" cy="295198"/>
            </a:xfrm>
            <a:prstGeom prst="rect">
              <a:avLst/>
            </a:prstGeom>
          </p:spPr>
        </p:pic>
        <p:sp>
          <p:nvSpPr>
            <p:cNvPr id="68" name="object 68"/>
            <p:cNvSpPr/>
            <p:nvPr/>
          </p:nvSpPr>
          <p:spPr>
            <a:xfrm>
              <a:off x="6107302" y="4247007"/>
              <a:ext cx="111125" cy="427355"/>
            </a:xfrm>
            <a:custGeom>
              <a:avLst/>
              <a:gdLst/>
              <a:ahLst/>
              <a:cxnLst/>
              <a:rect l="l" t="t" r="r" b="b"/>
              <a:pathLst>
                <a:path w="111125" h="427354">
                  <a:moveTo>
                    <a:pt x="55372" y="37900"/>
                  </a:moveTo>
                  <a:lnTo>
                    <a:pt x="45847" y="54228"/>
                  </a:lnTo>
                  <a:lnTo>
                    <a:pt x="45847" y="426974"/>
                  </a:lnTo>
                  <a:lnTo>
                    <a:pt x="64897" y="426974"/>
                  </a:lnTo>
                  <a:lnTo>
                    <a:pt x="64897" y="54228"/>
                  </a:lnTo>
                  <a:lnTo>
                    <a:pt x="55372" y="37900"/>
                  </a:lnTo>
                  <a:close/>
                </a:path>
                <a:path w="111125" h="427354">
                  <a:moveTo>
                    <a:pt x="55372" y="0"/>
                  </a:moveTo>
                  <a:lnTo>
                    <a:pt x="0" y="94869"/>
                  </a:lnTo>
                  <a:lnTo>
                    <a:pt x="1524" y="100711"/>
                  </a:lnTo>
                  <a:lnTo>
                    <a:pt x="6096" y="103378"/>
                  </a:lnTo>
                  <a:lnTo>
                    <a:pt x="10668" y="105918"/>
                  </a:lnTo>
                  <a:lnTo>
                    <a:pt x="16510" y="104394"/>
                  </a:lnTo>
                  <a:lnTo>
                    <a:pt x="19176" y="99949"/>
                  </a:lnTo>
                  <a:lnTo>
                    <a:pt x="45847" y="54228"/>
                  </a:lnTo>
                  <a:lnTo>
                    <a:pt x="45847" y="18923"/>
                  </a:lnTo>
                  <a:lnTo>
                    <a:pt x="66417" y="18923"/>
                  </a:lnTo>
                  <a:lnTo>
                    <a:pt x="55372" y="0"/>
                  </a:lnTo>
                  <a:close/>
                </a:path>
                <a:path w="111125" h="427354">
                  <a:moveTo>
                    <a:pt x="66417" y="18923"/>
                  </a:moveTo>
                  <a:lnTo>
                    <a:pt x="64897" y="18923"/>
                  </a:lnTo>
                  <a:lnTo>
                    <a:pt x="64897" y="54228"/>
                  </a:lnTo>
                  <a:lnTo>
                    <a:pt x="91567" y="99949"/>
                  </a:lnTo>
                  <a:lnTo>
                    <a:pt x="94234" y="104394"/>
                  </a:lnTo>
                  <a:lnTo>
                    <a:pt x="100075" y="105918"/>
                  </a:lnTo>
                  <a:lnTo>
                    <a:pt x="104648" y="103378"/>
                  </a:lnTo>
                  <a:lnTo>
                    <a:pt x="109220" y="100711"/>
                  </a:lnTo>
                  <a:lnTo>
                    <a:pt x="110744" y="94869"/>
                  </a:lnTo>
                  <a:lnTo>
                    <a:pt x="66417" y="18923"/>
                  </a:lnTo>
                  <a:close/>
                </a:path>
                <a:path w="111125" h="427354">
                  <a:moveTo>
                    <a:pt x="64897" y="18923"/>
                  </a:moveTo>
                  <a:lnTo>
                    <a:pt x="45847" y="18923"/>
                  </a:lnTo>
                  <a:lnTo>
                    <a:pt x="45847" y="54228"/>
                  </a:lnTo>
                  <a:lnTo>
                    <a:pt x="55372" y="37900"/>
                  </a:lnTo>
                  <a:lnTo>
                    <a:pt x="47117" y="23749"/>
                  </a:lnTo>
                  <a:lnTo>
                    <a:pt x="64897" y="23749"/>
                  </a:lnTo>
                  <a:lnTo>
                    <a:pt x="64897" y="18923"/>
                  </a:lnTo>
                  <a:close/>
                </a:path>
                <a:path w="111125" h="427354">
                  <a:moveTo>
                    <a:pt x="64897" y="23749"/>
                  </a:moveTo>
                  <a:lnTo>
                    <a:pt x="63626" y="23749"/>
                  </a:lnTo>
                  <a:lnTo>
                    <a:pt x="55372" y="37900"/>
                  </a:lnTo>
                  <a:lnTo>
                    <a:pt x="64897" y="54228"/>
                  </a:lnTo>
                  <a:lnTo>
                    <a:pt x="64897" y="23749"/>
                  </a:lnTo>
                  <a:close/>
                </a:path>
                <a:path w="111125" h="427354">
                  <a:moveTo>
                    <a:pt x="63626" y="23749"/>
                  </a:moveTo>
                  <a:lnTo>
                    <a:pt x="47117" y="23749"/>
                  </a:lnTo>
                  <a:lnTo>
                    <a:pt x="55372" y="37900"/>
                  </a:lnTo>
                  <a:lnTo>
                    <a:pt x="63626" y="23749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9" name="object 69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6086472" y="3266183"/>
              <a:ext cx="161930" cy="171455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6086472" y="3494783"/>
              <a:ext cx="161930" cy="171455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6086472" y="3732781"/>
              <a:ext cx="161930" cy="171455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6086472" y="3961381"/>
              <a:ext cx="161930" cy="171455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7291180" y="4382908"/>
              <a:ext cx="327163" cy="194822"/>
            </a:xfrm>
            <a:prstGeom prst="rect">
              <a:avLst/>
            </a:prstGeom>
          </p:spPr>
        </p:pic>
        <p:sp>
          <p:nvSpPr>
            <p:cNvPr id="74" name="object 74"/>
            <p:cNvSpPr/>
            <p:nvPr/>
          </p:nvSpPr>
          <p:spPr>
            <a:xfrm>
              <a:off x="6353175" y="3639438"/>
              <a:ext cx="941705" cy="1025525"/>
            </a:xfrm>
            <a:custGeom>
              <a:avLst/>
              <a:gdLst/>
              <a:ahLst/>
              <a:cxnLst/>
              <a:rect l="l" t="t" r="r" b="b"/>
              <a:pathLst>
                <a:path w="941704" h="1025525">
                  <a:moveTo>
                    <a:pt x="699617" y="55308"/>
                  </a:moveTo>
                  <a:lnTo>
                    <a:pt x="683145" y="45720"/>
                  </a:lnTo>
                  <a:lnTo>
                    <a:pt x="604647" y="0"/>
                  </a:lnTo>
                  <a:lnTo>
                    <a:pt x="598805" y="1524"/>
                  </a:lnTo>
                  <a:lnTo>
                    <a:pt x="596138" y="6096"/>
                  </a:lnTo>
                  <a:lnTo>
                    <a:pt x="593471" y="10541"/>
                  </a:lnTo>
                  <a:lnTo>
                    <a:pt x="594995" y="16383"/>
                  </a:lnTo>
                  <a:lnTo>
                    <a:pt x="645274" y="45720"/>
                  </a:lnTo>
                  <a:lnTo>
                    <a:pt x="0" y="45720"/>
                  </a:lnTo>
                  <a:lnTo>
                    <a:pt x="0" y="64770"/>
                  </a:lnTo>
                  <a:lnTo>
                    <a:pt x="645490" y="64770"/>
                  </a:lnTo>
                  <a:lnTo>
                    <a:pt x="594995" y="94234"/>
                  </a:lnTo>
                  <a:lnTo>
                    <a:pt x="593471" y="99949"/>
                  </a:lnTo>
                  <a:lnTo>
                    <a:pt x="598805" y="109093"/>
                  </a:lnTo>
                  <a:lnTo>
                    <a:pt x="604647" y="110617"/>
                  </a:lnTo>
                  <a:lnTo>
                    <a:pt x="683196" y="64770"/>
                  </a:lnTo>
                  <a:lnTo>
                    <a:pt x="699401" y="55308"/>
                  </a:lnTo>
                  <a:lnTo>
                    <a:pt x="699617" y="55308"/>
                  </a:lnTo>
                  <a:close/>
                </a:path>
                <a:path w="941704" h="1025525">
                  <a:moveTo>
                    <a:pt x="941197" y="692912"/>
                  </a:moveTo>
                  <a:lnTo>
                    <a:pt x="896861" y="616966"/>
                  </a:lnTo>
                  <a:lnTo>
                    <a:pt x="885825" y="598043"/>
                  </a:lnTo>
                  <a:lnTo>
                    <a:pt x="830453" y="692912"/>
                  </a:lnTo>
                  <a:lnTo>
                    <a:pt x="831977" y="698754"/>
                  </a:lnTo>
                  <a:lnTo>
                    <a:pt x="836549" y="701421"/>
                  </a:lnTo>
                  <a:lnTo>
                    <a:pt x="841121" y="703961"/>
                  </a:lnTo>
                  <a:lnTo>
                    <a:pt x="846963" y="702437"/>
                  </a:lnTo>
                  <a:lnTo>
                    <a:pt x="849630" y="697992"/>
                  </a:lnTo>
                  <a:lnTo>
                    <a:pt x="876300" y="652272"/>
                  </a:lnTo>
                  <a:lnTo>
                    <a:pt x="876300" y="1025017"/>
                  </a:lnTo>
                  <a:lnTo>
                    <a:pt x="895350" y="1025017"/>
                  </a:lnTo>
                  <a:lnTo>
                    <a:pt x="895350" y="652272"/>
                  </a:lnTo>
                  <a:lnTo>
                    <a:pt x="922020" y="697992"/>
                  </a:lnTo>
                  <a:lnTo>
                    <a:pt x="924687" y="702437"/>
                  </a:lnTo>
                  <a:lnTo>
                    <a:pt x="930529" y="703961"/>
                  </a:lnTo>
                  <a:lnTo>
                    <a:pt x="935101" y="701421"/>
                  </a:lnTo>
                  <a:lnTo>
                    <a:pt x="939673" y="698754"/>
                  </a:lnTo>
                  <a:lnTo>
                    <a:pt x="941197" y="692912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5" name="object 75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6467475" y="3370910"/>
              <a:ext cx="428625" cy="295198"/>
            </a:xfrm>
            <a:prstGeom prst="rect">
              <a:avLst/>
            </a:prstGeom>
          </p:spPr>
        </p:pic>
        <p:pic>
          <p:nvPicPr>
            <p:cNvPr id="76" name="object 76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6834344" y="2948466"/>
              <a:ext cx="326571" cy="188283"/>
            </a:xfrm>
            <a:prstGeom prst="rect">
              <a:avLst/>
            </a:prstGeom>
          </p:spPr>
        </p:pic>
        <p:pic>
          <p:nvPicPr>
            <p:cNvPr id="77" name="object 77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7162797" y="3256658"/>
              <a:ext cx="161930" cy="171455"/>
            </a:xfrm>
            <a:prstGeom prst="rect">
              <a:avLst/>
            </a:prstGeom>
          </p:spPr>
        </p:pic>
        <p:pic>
          <p:nvPicPr>
            <p:cNvPr id="78" name="object 78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7162797" y="3485258"/>
              <a:ext cx="161930" cy="180980"/>
            </a:xfrm>
            <a:prstGeom prst="rect">
              <a:avLst/>
            </a:prstGeom>
          </p:spPr>
        </p:pic>
        <p:pic>
          <p:nvPicPr>
            <p:cNvPr id="79" name="object 79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7162797" y="3723256"/>
              <a:ext cx="161930" cy="171455"/>
            </a:xfrm>
            <a:prstGeom prst="rect">
              <a:avLst/>
            </a:prstGeom>
          </p:spPr>
        </p:pic>
        <p:pic>
          <p:nvPicPr>
            <p:cNvPr id="80" name="object 80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7162797" y="3951856"/>
              <a:ext cx="161930" cy="171455"/>
            </a:xfrm>
            <a:prstGeom prst="rect">
              <a:avLst/>
            </a:prstGeom>
          </p:spPr>
        </p:pic>
        <p:sp>
          <p:nvSpPr>
            <p:cNvPr id="81" name="object 81"/>
            <p:cNvSpPr/>
            <p:nvPr/>
          </p:nvSpPr>
          <p:spPr>
            <a:xfrm>
              <a:off x="7058025" y="3161538"/>
              <a:ext cx="361950" cy="1076325"/>
            </a:xfrm>
            <a:custGeom>
              <a:avLst/>
              <a:gdLst/>
              <a:ahLst/>
              <a:cxnLst/>
              <a:rect l="l" t="t" r="r" b="b"/>
              <a:pathLst>
                <a:path w="361950" h="1076325">
                  <a:moveTo>
                    <a:pt x="301625" y="0"/>
                  </a:moveTo>
                  <a:lnTo>
                    <a:pt x="325088" y="4726"/>
                  </a:lnTo>
                  <a:lnTo>
                    <a:pt x="344265" y="17621"/>
                  </a:lnTo>
                  <a:lnTo>
                    <a:pt x="357203" y="36754"/>
                  </a:lnTo>
                  <a:lnTo>
                    <a:pt x="361950" y="60198"/>
                  </a:lnTo>
                  <a:lnTo>
                    <a:pt x="361950" y="1015619"/>
                  </a:lnTo>
                  <a:lnTo>
                    <a:pt x="357203" y="1039135"/>
                  </a:lnTo>
                  <a:lnTo>
                    <a:pt x="344265" y="1058306"/>
                  </a:lnTo>
                  <a:lnTo>
                    <a:pt x="325088" y="1071215"/>
                  </a:lnTo>
                  <a:lnTo>
                    <a:pt x="301625" y="1075944"/>
                  </a:lnTo>
                  <a:lnTo>
                    <a:pt x="60325" y="1075944"/>
                  </a:lnTo>
                  <a:lnTo>
                    <a:pt x="36861" y="1071215"/>
                  </a:lnTo>
                  <a:lnTo>
                    <a:pt x="17684" y="1058306"/>
                  </a:lnTo>
                  <a:lnTo>
                    <a:pt x="4746" y="1039135"/>
                  </a:lnTo>
                  <a:lnTo>
                    <a:pt x="0" y="1015619"/>
                  </a:lnTo>
                  <a:lnTo>
                    <a:pt x="0" y="60198"/>
                  </a:lnTo>
                  <a:lnTo>
                    <a:pt x="4746" y="36754"/>
                  </a:lnTo>
                  <a:lnTo>
                    <a:pt x="17684" y="17621"/>
                  </a:lnTo>
                  <a:lnTo>
                    <a:pt x="36861" y="4726"/>
                  </a:lnTo>
                  <a:lnTo>
                    <a:pt x="60325" y="0"/>
                  </a:lnTo>
                  <a:lnTo>
                    <a:pt x="301625" y="0"/>
                  </a:lnTo>
                  <a:close/>
                </a:path>
              </a:pathLst>
            </a:custGeom>
            <a:ln w="19055">
              <a:solidFill>
                <a:srgbClr val="8B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7183627" y="2580513"/>
              <a:ext cx="111125" cy="579755"/>
            </a:xfrm>
            <a:custGeom>
              <a:avLst/>
              <a:gdLst/>
              <a:ahLst/>
              <a:cxnLst/>
              <a:rect l="l" t="t" r="r" b="b"/>
              <a:pathLst>
                <a:path w="111125" h="579755">
                  <a:moveTo>
                    <a:pt x="55372" y="37900"/>
                  </a:moveTo>
                  <a:lnTo>
                    <a:pt x="45847" y="54229"/>
                  </a:lnTo>
                  <a:lnTo>
                    <a:pt x="45847" y="579374"/>
                  </a:lnTo>
                  <a:lnTo>
                    <a:pt x="64897" y="579374"/>
                  </a:lnTo>
                  <a:lnTo>
                    <a:pt x="64897" y="54229"/>
                  </a:lnTo>
                  <a:lnTo>
                    <a:pt x="55372" y="37900"/>
                  </a:lnTo>
                  <a:close/>
                </a:path>
                <a:path w="111125" h="579755">
                  <a:moveTo>
                    <a:pt x="55372" y="0"/>
                  </a:moveTo>
                  <a:lnTo>
                    <a:pt x="0" y="94869"/>
                  </a:lnTo>
                  <a:lnTo>
                    <a:pt x="1524" y="100711"/>
                  </a:lnTo>
                  <a:lnTo>
                    <a:pt x="10668" y="106045"/>
                  </a:lnTo>
                  <a:lnTo>
                    <a:pt x="16510" y="104521"/>
                  </a:lnTo>
                  <a:lnTo>
                    <a:pt x="45847" y="54229"/>
                  </a:lnTo>
                  <a:lnTo>
                    <a:pt x="45847" y="18923"/>
                  </a:lnTo>
                  <a:lnTo>
                    <a:pt x="66417" y="18923"/>
                  </a:lnTo>
                  <a:lnTo>
                    <a:pt x="55372" y="0"/>
                  </a:lnTo>
                  <a:close/>
                </a:path>
                <a:path w="111125" h="579755">
                  <a:moveTo>
                    <a:pt x="66417" y="18923"/>
                  </a:moveTo>
                  <a:lnTo>
                    <a:pt x="64897" y="18923"/>
                  </a:lnTo>
                  <a:lnTo>
                    <a:pt x="64897" y="54229"/>
                  </a:lnTo>
                  <a:lnTo>
                    <a:pt x="94233" y="104521"/>
                  </a:lnTo>
                  <a:lnTo>
                    <a:pt x="100075" y="106045"/>
                  </a:lnTo>
                  <a:lnTo>
                    <a:pt x="109220" y="100711"/>
                  </a:lnTo>
                  <a:lnTo>
                    <a:pt x="110744" y="94869"/>
                  </a:lnTo>
                  <a:lnTo>
                    <a:pt x="66417" y="18923"/>
                  </a:lnTo>
                  <a:close/>
                </a:path>
                <a:path w="111125" h="579755">
                  <a:moveTo>
                    <a:pt x="64897" y="18923"/>
                  </a:moveTo>
                  <a:lnTo>
                    <a:pt x="45847" y="18923"/>
                  </a:lnTo>
                  <a:lnTo>
                    <a:pt x="45847" y="54229"/>
                  </a:lnTo>
                  <a:lnTo>
                    <a:pt x="55372" y="37900"/>
                  </a:lnTo>
                  <a:lnTo>
                    <a:pt x="47117" y="23749"/>
                  </a:lnTo>
                  <a:lnTo>
                    <a:pt x="64897" y="23749"/>
                  </a:lnTo>
                  <a:lnTo>
                    <a:pt x="64897" y="18923"/>
                  </a:lnTo>
                  <a:close/>
                </a:path>
                <a:path w="111125" h="579755">
                  <a:moveTo>
                    <a:pt x="64897" y="23749"/>
                  </a:moveTo>
                  <a:lnTo>
                    <a:pt x="63626" y="23749"/>
                  </a:lnTo>
                  <a:lnTo>
                    <a:pt x="55372" y="37900"/>
                  </a:lnTo>
                  <a:lnTo>
                    <a:pt x="64897" y="54229"/>
                  </a:lnTo>
                  <a:lnTo>
                    <a:pt x="64897" y="23749"/>
                  </a:lnTo>
                  <a:close/>
                </a:path>
                <a:path w="111125" h="579755">
                  <a:moveTo>
                    <a:pt x="63626" y="23749"/>
                  </a:moveTo>
                  <a:lnTo>
                    <a:pt x="47117" y="23749"/>
                  </a:lnTo>
                  <a:lnTo>
                    <a:pt x="55372" y="37900"/>
                  </a:lnTo>
                  <a:lnTo>
                    <a:pt x="63626" y="23749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3" name="object 83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7344236" y="2703890"/>
              <a:ext cx="203251" cy="175413"/>
            </a:xfrm>
            <a:prstGeom prst="rect">
              <a:avLst/>
            </a:prstGeom>
          </p:spPr>
        </p:pic>
        <p:sp>
          <p:nvSpPr>
            <p:cNvPr id="84" name="object 84"/>
            <p:cNvSpPr/>
            <p:nvPr/>
          </p:nvSpPr>
          <p:spPr>
            <a:xfrm>
              <a:off x="6107302" y="2580513"/>
              <a:ext cx="111125" cy="588645"/>
            </a:xfrm>
            <a:custGeom>
              <a:avLst/>
              <a:gdLst/>
              <a:ahLst/>
              <a:cxnLst/>
              <a:rect l="l" t="t" r="r" b="b"/>
              <a:pathLst>
                <a:path w="111125" h="588644">
                  <a:moveTo>
                    <a:pt x="55372" y="37900"/>
                  </a:moveTo>
                  <a:lnTo>
                    <a:pt x="45847" y="54228"/>
                  </a:lnTo>
                  <a:lnTo>
                    <a:pt x="45847" y="588645"/>
                  </a:lnTo>
                  <a:lnTo>
                    <a:pt x="64897" y="588645"/>
                  </a:lnTo>
                  <a:lnTo>
                    <a:pt x="64897" y="54228"/>
                  </a:lnTo>
                  <a:lnTo>
                    <a:pt x="55372" y="37900"/>
                  </a:lnTo>
                  <a:close/>
                </a:path>
                <a:path w="111125" h="588644">
                  <a:moveTo>
                    <a:pt x="55372" y="0"/>
                  </a:moveTo>
                  <a:lnTo>
                    <a:pt x="0" y="94869"/>
                  </a:lnTo>
                  <a:lnTo>
                    <a:pt x="1524" y="100711"/>
                  </a:lnTo>
                  <a:lnTo>
                    <a:pt x="10668" y="106045"/>
                  </a:lnTo>
                  <a:lnTo>
                    <a:pt x="16510" y="104521"/>
                  </a:lnTo>
                  <a:lnTo>
                    <a:pt x="45847" y="54228"/>
                  </a:lnTo>
                  <a:lnTo>
                    <a:pt x="45847" y="18923"/>
                  </a:lnTo>
                  <a:lnTo>
                    <a:pt x="66417" y="18923"/>
                  </a:lnTo>
                  <a:lnTo>
                    <a:pt x="55372" y="0"/>
                  </a:lnTo>
                  <a:close/>
                </a:path>
                <a:path w="111125" h="588644">
                  <a:moveTo>
                    <a:pt x="66417" y="18923"/>
                  </a:moveTo>
                  <a:lnTo>
                    <a:pt x="64897" y="18923"/>
                  </a:lnTo>
                  <a:lnTo>
                    <a:pt x="64897" y="54228"/>
                  </a:lnTo>
                  <a:lnTo>
                    <a:pt x="94234" y="104521"/>
                  </a:lnTo>
                  <a:lnTo>
                    <a:pt x="100075" y="106045"/>
                  </a:lnTo>
                  <a:lnTo>
                    <a:pt x="109220" y="100711"/>
                  </a:lnTo>
                  <a:lnTo>
                    <a:pt x="110744" y="94869"/>
                  </a:lnTo>
                  <a:lnTo>
                    <a:pt x="66417" y="18923"/>
                  </a:lnTo>
                  <a:close/>
                </a:path>
                <a:path w="111125" h="588644">
                  <a:moveTo>
                    <a:pt x="64897" y="18923"/>
                  </a:moveTo>
                  <a:lnTo>
                    <a:pt x="45847" y="18923"/>
                  </a:lnTo>
                  <a:lnTo>
                    <a:pt x="45847" y="54228"/>
                  </a:lnTo>
                  <a:lnTo>
                    <a:pt x="55372" y="37900"/>
                  </a:lnTo>
                  <a:lnTo>
                    <a:pt x="47117" y="23749"/>
                  </a:lnTo>
                  <a:lnTo>
                    <a:pt x="64897" y="23749"/>
                  </a:lnTo>
                  <a:lnTo>
                    <a:pt x="64897" y="18923"/>
                  </a:lnTo>
                  <a:close/>
                </a:path>
                <a:path w="111125" h="588644">
                  <a:moveTo>
                    <a:pt x="64897" y="23749"/>
                  </a:moveTo>
                  <a:lnTo>
                    <a:pt x="63626" y="23749"/>
                  </a:lnTo>
                  <a:lnTo>
                    <a:pt x="55372" y="37900"/>
                  </a:lnTo>
                  <a:lnTo>
                    <a:pt x="64897" y="54228"/>
                  </a:lnTo>
                  <a:lnTo>
                    <a:pt x="64897" y="23749"/>
                  </a:lnTo>
                  <a:close/>
                </a:path>
                <a:path w="111125" h="588644">
                  <a:moveTo>
                    <a:pt x="63626" y="23749"/>
                  </a:moveTo>
                  <a:lnTo>
                    <a:pt x="47117" y="23749"/>
                  </a:lnTo>
                  <a:lnTo>
                    <a:pt x="55372" y="37900"/>
                  </a:lnTo>
                  <a:lnTo>
                    <a:pt x="63626" y="23749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5" name="object 85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6277436" y="2713415"/>
              <a:ext cx="203251" cy="175413"/>
            </a:xfrm>
            <a:prstGeom prst="rect">
              <a:avLst/>
            </a:prstGeom>
          </p:spPr>
        </p:pic>
        <p:sp>
          <p:nvSpPr>
            <p:cNvPr id="86" name="object 86"/>
            <p:cNvSpPr/>
            <p:nvPr/>
          </p:nvSpPr>
          <p:spPr>
            <a:xfrm>
              <a:off x="5055108" y="2580513"/>
              <a:ext cx="111125" cy="579755"/>
            </a:xfrm>
            <a:custGeom>
              <a:avLst/>
              <a:gdLst/>
              <a:ahLst/>
              <a:cxnLst/>
              <a:rect l="l" t="t" r="r" b="b"/>
              <a:pathLst>
                <a:path w="111125" h="579755">
                  <a:moveTo>
                    <a:pt x="55949" y="37792"/>
                  </a:moveTo>
                  <a:lnTo>
                    <a:pt x="46241" y="54045"/>
                  </a:lnTo>
                  <a:lnTo>
                    <a:pt x="40766" y="579247"/>
                  </a:lnTo>
                  <a:lnTo>
                    <a:pt x="59816" y="579501"/>
                  </a:lnTo>
                  <a:lnTo>
                    <a:pt x="65292" y="54197"/>
                  </a:lnTo>
                  <a:lnTo>
                    <a:pt x="65294" y="54045"/>
                  </a:lnTo>
                  <a:lnTo>
                    <a:pt x="55949" y="37792"/>
                  </a:lnTo>
                  <a:close/>
                </a:path>
                <a:path w="111125" h="579755">
                  <a:moveTo>
                    <a:pt x="67072" y="18796"/>
                  </a:moveTo>
                  <a:lnTo>
                    <a:pt x="46608" y="18796"/>
                  </a:lnTo>
                  <a:lnTo>
                    <a:pt x="65658" y="19050"/>
                  </a:lnTo>
                  <a:lnTo>
                    <a:pt x="65463" y="37792"/>
                  </a:lnTo>
                  <a:lnTo>
                    <a:pt x="65206" y="54045"/>
                  </a:lnTo>
                  <a:lnTo>
                    <a:pt x="91566" y="100329"/>
                  </a:lnTo>
                  <a:lnTo>
                    <a:pt x="94106" y="104901"/>
                  </a:lnTo>
                  <a:lnTo>
                    <a:pt x="99949" y="106425"/>
                  </a:lnTo>
                  <a:lnTo>
                    <a:pt x="109092" y="101346"/>
                  </a:lnTo>
                  <a:lnTo>
                    <a:pt x="110743" y="95503"/>
                  </a:lnTo>
                  <a:lnTo>
                    <a:pt x="108076" y="90932"/>
                  </a:lnTo>
                  <a:lnTo>
                    <a:pt x="67072" y="18796"/>
                  </a:lnTo>
                  <a:close/>
                </a:path>
                <a:path w="111125" h="579755">
                  <a:moveTo>
                    <a:pt x="56387" y="0"/>
                  </a:moveTo>
                  <a:lnTo>
                    <a:pt x="2666" y="89788"/>
                  </a:lnTo>
                  <a:lnTo>
                    <a:pt x="0" y="94361"/>
                  </a:lnTo>
                  <a:lnTo>
                    <a:pt x="1557" y="100329"/>
                  </a:lnTo>
                  <a:lnTo>
                    <a:pt x="1735" y="100329"/>
                  </a:lnTo>
                  <a:lnTo>
                    <a:pt x="5968" y="102870"/>
                  </a:lnTo>
                  <a:lnTo>
                    <a:pt x="10540" y="105537"/>
                  </a:lnTo>
                  <a:lnTo>
                    <a:pt x="16382" y="104139"/>
                  </a:lnTo>
                  <a:lnTo>
                    <a:pt x="19050" y="99567"/>
                  </a:lnTo>
                  <a:lnTo>
                    <a:pt x="46150" y="54197"/>
                  </a:lnTo>
                  <a:lnTo>
                    <a:pt x="46241" y="54045"/>
                  </a:lnTo>
                  <a:lnTo>
                    <a:pt x="46556" y="23875"/>
                  </a:lnTo>
                  <a:lnTo>
                    <a:pt x="46608" y="18796"/>
                  </a:lnTo>
                  <a:lnTo>
                    <a:pt x="67072" y="18796"/>
                  </a:lnTo>
                  <a:lnTo>
                    <a:pt x="56387" y="0"/>
                  </a:lnTo>
                  <a:close/>
                </a:path>
                <a:path w="111125" h="579755">
                  <a:moveTo>
                    <a:pt x="46608" y="18796"/>
                  </a:moveTo>
                  <a:lnTo>
                    <a:pt x="46241" y="54045"/>
                  </a:lnTo>
                  <a:lnTo>
                    <a:pt x="55949" y="37792"/>
                  </a:lnTo>
                  <a:lnTo>
                    <a:pt x="47878" y="23622"/>
                  </a:lnTo>
                  <a:lnTo>
                    <a:pt x="65611" y="23622"/>
                  </a:lnTo>
                  <a:lnTo>
                    <a:pt x="65658" y="19050"/>
                  </a:lnTo>
                  <a:lnTo>
                    <a:pt x="46608" y="18796"/>
                  </a:lnTo>
                  <a:close/>
                </a:path>
                <a:path w="111125" h="579755">
                  <a:moveTo>
                    <a:pt x="65611" y="23622"/>
                  </a:moveTo>
                  <a:lnTo>
                    <a:pt x="47878" y="23622"/>
                  </a:lnTo>
                  <a:lnTo>
                    <a:pt x="64262" y="23875"/>
                  </a:lnTo>
                  <a:lnTo>
                    <a:pt x="55949" y="37792"/>
                  </a:lnTo>
                  <a:lnTo>
                    <a:pt x="65206" y="54045"/>
                  </a:lnTo>
                  <a:lnTo>
                    <a:pt x="65463" y="37792"/>
                  </a:lnTo>
                  <a:lnTo>
                    <a:pt x="65608" y="23875"/>
                  </a:lnTo>
                  <a:lnTo>
                    <a:pt x="65611" y="23622"/>
                  </a:lnTo>
                  <a:close/>
                </a:path>
                <a:path w="111125" h="579755">
                  <a:moveTo>
                    <a:pt x="47878" y="23622"/>
                  </a:moveTo>
                  <a:lnTo>
                    <a:pt x="55949" y="37792"/>
                  </a:lnTo>
                  <a:lnTo>
                    <a:pt x="64262" y="23875"/>
                  </a:lnTo>
                  <a:lnTo>
                    <a:pt x="47878" y="23622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7" name="object 87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5210636" y="2713415"/>
              <a:ext cx="203251" cy="175413"/>
            </a:xfrm>
            <a:prstGeom prst="rect">
              <a:avLst/>
            </a:prstGeom>
          </p:spPr>
        </p:pic>
        <p:sp>
          <p:nvSpPr>
            <p:cNvPr id="88" name="object 88"/>
            <p:cNvSpPr/>
            <p:nvPr/>
          </p:nvSpPr>
          <p:spPr>
            <a:xfrm>
              <a:off x="3989070" y="2580513"/>
              <a:ext cx="111125" cy="548640"/>
            </a:xfrm>
            <a:custGeom>
              <a:avLst/>
              <a:gdLst/>
              <a:ahLst/>
              <a:cxnLst/>
              <a:rect l="l" t="t" r="r" b="b"/>
              <a:pathLst>
                <a:path w="111125" h="548639">
                  <a:moveTo>
                    <a:pt x="56016" y="37791"/>
                  </a:moveTo>
                  <a:lnTo>
                    <a:pt x="46289" y="53958"/>
                  </a:lnTo>
                  <a:lnTo>
                    <a:pt x="40004" y="548386"/>
                  </a:lnTo>
                  <a:lnTo>
                    <a:pt x="59054" y="548639"/>
                  </a:lnTo>
                  <a:lnTo>
                    <a:pt x="65338" y="54282"/>
                  </a:lnTo>
                  <a:lnTo>
                    <a:pt x="56016" y="37791"/>
                  </a:lnTo>
                  <a:close/>
                </a:path>
                <a:path w="111125" h="548639">
                  <a:moveTo>
                    <a:pt x="67158" y="18796"/>
                  </a:moveTo>
                  <a:lnTo>
                    <a:pt x="46735" y="18796"/>
                  </a:lnTo>
                  <a:lnTo>
                    <a:pt x="65785" y="19050"/>
                  </a:lnTo>
                  <a:lnTo>
                    <a:pt x="65342" y="53958"/>
                  </a:lnTo>
                  <a:lnTo>
                    <a:pt x="65338" y="54282"/>
                  </a:lnTo>
                  <a:lnTo>
                    <a:pt x="91439" y="100457"/>
                  </a:lnTo>
                  <a:lnTo>
                    <a:pt x="93979" y="105028"/>
                  </a:lnTo>
                  <a:lnTo>
                    <a:pt x="99821" y="106552"/>
                  </a:lnTo>
                  <a:lnTo>
                    <a:pt x="104393" y="104012"/>
                  </a:lnTo>
                  <a:lnTo>
                    <a:pt x="108965" y="101346"/>
                  </a:lnTo>
                  <a:lnTo>
                    <a:pt x="110616" y="95631"/>
                  </a:lnTo>
                  <a:lnTo>
                    <a:pt x="108076" y="91059"/>
                  </a:lnTo>
                  <a:lnTo>
                    <a:pt x="67158" y="18796"/>
                  </a:lnTo>
                  <a:close/>
                </a:path>
                <a:path w="111125" h="548639">
                  <a:moveTo>
                    <a:pt x="56514" y="0"/>
                  </a:moveTo>
                  <a:lnTo>
                    <a:pt x="2666" y="89662"/>
                  </a:lnTo>
                  <a:lnTo>
                    <a:pt x="0" y="94234"/>
                  </a:lnTo>
                  <a:lnTo>
                    <a:pt x="1396" y="100075"/>
                  </a:lnTo>
                  <a:lnTo>
                    <a:pt x="5968" y="102742"/>
                  </a:lnTo>
                  <a:lnTo>
                    <a:pt x="10413" y="105410"/>
                  </a:lnTo>
                  <a:lnTo>
                    <a:pt x="16255" y="104012"/>
                  </a:lnTo>
                  <a:lnTo>
                    <a:pt x="18922" y="99440"/>
                  </a:lnTo>
                  <a:lnTo>
                    <a:pt x="46289" y="53958"/>
                  </a:lnTo>
                  <a:lnTo>
                    <a:pt x="46671" y="23875"/>
                  </a:lnTo>
                  <a:lnTo>
                    <a:pt x="46735" y="18796"/>
                  </a:lnTo>
                  <a:lnTo>
                    <a:pt x="67158" y="18796"/>
                  </a:lnTo>
                  <a:lnTo>
                    <a:pt x="56514" y="0"/>
                  </a:lnTo>
                  <a:close/>
                </a:path>
                <a:path w="111125" h="548639">
                  <a:moveTo>
                    <a:pt x="65727" y="23622"/>
                  </a:moveTo>
                  <a:lnTo>
                    <a:pt x="48005" y="23622"/>
                  </a:lnTo>
                  <a:lnTo>
                    <a:pt x="64388" y="23875"/>
                  </a:lnTo>
                  <a:lnTo>
                    <a:pt x="56016" y="37791"/>
                  </a:lnTo>
                  <a:lnTo>
                    <a:pt x="65338" y="54282"/>
                  </a:lnTo>
                  <a:lnTo>
                    <a:pt x="65724" y="23875"/>
                  </a:lnTo>
                  <a:lnTo>
                    <a:pt x="65727" y="23622"/>
                  </a:lnTo>
                  <a:close/>
                </a:path>
                <a:path w="111125" h="548639">
                  <a:moveTo>
                    <a:pt x="46735" y="18796"/>
                  </a:moveTo>
                  <a:lnTo>
                    <a:pt x="46289" y="53958"/>
                  </a:lnTo>
                  <a:lnTo>
                    <a:pt x="56016" y="37791"/>
                  </a:lnTo>
                  <a:lnTo>
                    <a:pt x="48005" y="23622"/>
                  </a:lnTo>
                  <a:lnTo>
                    <a:pt x="65727" y="23622"/>
                  </a:lnTo>
                  <a:lnTo>
                    <a:pt x="65785" y="19050"/>
                  </a:lnTo>
                  <a:lnTo>
                    <a:pt x="46735" y="18796"/>
                  </a:lnTo>
                  <a:close/>
                </a:path>
                <a:path w="111125" h="548639">
                  <a:moveTo>
                    <a:pt x="48005" y="23622"/>
                  </a:moveTo>
                  <a:lnTo>
                    <a:pt x="56016" y="37791"/>
                  </a:lnTo>
                  <a:lnTo>
                    <a:pt x="64388" y="23875"/>
                  </a:lnTo>
                  <a:lnTo>
                    <a:pt x="48005" y="23622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9" name="object 89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4143835" y="2703890"/>
              <a:ext cx="203251" cy="175413"/>
            </a:xfrm>
            <a:prstGeom prst="rect">
              <a:avLst/>
            </a:prstGeom>
          </p:spPr>
        </p:pic>
        <p:sp>
          <p:nvSpPr>
            <p:cNvPr id="90" name="object 90"/>
            <p:cNvSpPr/>
            <p:nvPr/>
          </p:nvSpPr>
          <p:spPr>
            <a:xfrm>
              <a:off x="7429500" y="3658488"/>
              <a:ext cx="699770" cy="111125"/>
            </a:xfrm>
            <a:custGeom>
              <a:avLst/>
              <a:gdLst/>
              <a:ahLst/>
              <a:cxnLst/>
              <a:rect l="l" t="t" r="r" b="b"/>
              <a:pathLst>
                <a:path w="699770" h="111125">
                  <a:moveTo>
                    <a:pt x="661724" y="55308"/>
                  </a:moveTo>
                  <a:lnTo>
                    <a:pt x="599567" y="91567"/>
                  </a:lnTo>
                  <a:lnTo>
                    <a:pt x="594995" y="94106"/>
                  </a:lnTo>
                  <a:lnTo>
                    <a:pt x="593471" y="99949"/>
                  </a:lnTo>
                  <a:lnTo>
                    <a:pt x="598804" y="109093"/>
                  </a:lnTo>
                  <a:lnTo>
                    <a:pt x="604647" y="110617"/>
                  </a:lnTo>
                  <a:lnTo>
                    <a:pt x="683196" y="64769"/>
                  </a:lnTo>
                  <a:lnTo>
                    <a:pt x="680593" y="64769"/>
                  </a:lnTo>
                  <a:lnTo>
                    <a:pt x="680593" y="63500"/>
                  </a:lnTo>
                  <a:lnTo>
                    <a:pt x="675767" y="63500"/>
                  </a:lnTo>
                  <a:lnTo>
                    <a:pt x="661724" y="55308"/>
                  </a:lnTo>
                  <a:close/>
                </a:path>
                <a:path w="699770" h="111125">
                  <a:moveTo>
                    <a:pt x="645287" y="45719"/>
                  </a:moveTo>
                  <a:lnTo>
                    <a:pt x="0" y="45719"/>
                  </a:lnTo>
                  <a:lnTo>
                    <a:pt x="0" y="64769"/>
                  </a:lnTo>
                  <a:lnTo>
                    <a:pt x="645504" y="64769"/>
                  </a:lnTo>
                  <a:lnTo>
                    <a:pt x="661724" y="55308"/>
                  </a:lnTo>
                  <a:lnTo>
                    <a:pt x="645287" y="45719"/>
                  </a:lnTo>
                  <a:close/>
                </a:path>
                <a:path w="699770" h="111125">
                  <a:moveTo>
                    <a:pt x="683157" y="45719"/>
                  </a:moveTo>
                  <a:lnTo>
                    <a:pt x="680593" y="45719"/>
                  </a:lnTo>
                  <a:lnTo>
                    <a:pt x="680593" y="64769"/>
                  </a:lnTo>
                  <a:lnTo>
                    <a:pt x="683196" y="64769"/>
                  </a:lnTo>
                  <a:lnTo>
                    <a:pt x="699407" y="55308"/>
                  </a:lnTo>
                  <a:lnTo>
                    <a:pt x="699625" y="55308"/>
                  </a:lnTo>
                  <a:lnTo>
                    <a:pt x="683157" y="45719"/>
                  </a:lnTo>
                  <a:close/>
                </a:path>
                <a:path w="699770" h="111125">
                  <a:moveTo>
                    <a:pt x="675767" y="47117"/>
                  </a:moveTo>
                  <a:lnTo>
                    <a:pt x="661724" y="55308"/>
                  </a:lnTo>
                  <a:lnTo>
                    <a:pt x="675767" y="63500"/>
                  </a:lnTo>
                  <a:lnTo>
                    <a:pt x="675767" y="47117"/>
                  </a:lnTo>
                  <a:close/>
                </a:path>
                <a:path w="699770" h="111125">
                  <a:moveTo>
                    <a:pt x="680593" y="47117"/>
                  </a:moveTo>
                  <a:lnTo>
                    <a:pt x="675767" y="47117"/>
                  </a:lnTo>
                  <a:lnTo>
                    <a:pt x="675767" y="63500"/>
                  </a:lnTo>
                  <a:lnTo>
                    <a:pt x="680593" y="63500"/>
                  </a:lnTo>
                  <a:lnTo>
                    <a:pt x="680593" y="47117"/>
                  </a:lnTo>
                  <a:close/>
                </a:path>
                <a:path w="699770" h="111125">
                  <a:moveTo>
                    <a:pt x="604647" y="0"/>
                  </a:moveTo>
                  <a:lnTo>
                    <a:pt x="598804" y="1524"/>
                  </a:lnTo>
                  <a:lnTo>
                    <a:pt x="596138" y="6096"/>
                  </a:lnTo>
                  <a:lnTo>
                    <a:pt x="593471" y="10541"/>
                  </a:lnTo>
                  <a:lnTo>
                    <a:pt x="594995" y="16383"/>
                  </a:lnTo>
                  <a:lnTo>
                    <a:pt x="661724" y="55308"/>
                  </a:lnTo>
                  <a:lnTo>
                    <a:pt x="675767" y="47117"/>
                  </a:lnTo>
                  <a:lnTo>
                    <a:pt x="680593" y="47117"/>
                  </a:lnTo>
                  <a:lnTo>
                    <a:pt x="680593" y="45719"/>
                  </a:lnTo>
                  <a:lnTo>
                    <a:pt x="683157" y="45719"/>
                  </a:lnTo>
                  <a:lnTo>
                    <a:pt x="604647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1" name="object 91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7543800" y="3389960"/>
              <a:ext cx="428625" cy="295198"/>
            </a:xfrm>
            <a:prstGeom prst="rect">
              <a:avLst/>
            </a:prstGeom>
          </p:spPr>
        </p:pic>
      </p:grpSp>
      <p:pic>
        <p:nvPicPr>
          <p:cNvPr id="92" name="object 92"/>
          <p:cNvPicPr/>
          <p:nvPr/>
        </p:nvPicPr>
        <p:blipFill>
          <a:blip r:embed="rId34" cstate="print"/>
          <a:stretch>
            <a:fillRect/>
          </a:stretch>
        </p:blipFill>
        <p:spPr>
          <a:xfrm>
            <a:off x="3461020" y="4994676"/>
            <a:ext cx="328207" cy="205019"/>
          </a:xfrm>
          <a:prstGeom prst="rect">
            <a:avLst/>
          </a:prstGeom>
        </p:spPr>
      </p:pic>
      <p:pic>
        <p:nvPicPr>
          <p:cNvPr id="93" name="object 93"/>
          <p:cNvPicPr/>
          <p:nvPr/>
        </p:nvPicPr>
        <p:blipFill>
          <a:blip r:embed="rId35" cstate="print"/>
          <a:stretch>
            <a:fillRect/>
          </a:stretch>
        </p:blipFill>
        <p:spPr>
          <a:xfrm>
            <a:off x="3916640" y="2281353"/>
            <a:ext cx="334062" cy="236706"/>
          </a:xfrm>
          <a:prstGeom prst="rect">
            <a:avLst/>
          </a:prstGeom>
        </p:spPr>
      </p:pic>
      <p:pic>
        <p:nvPicPr>
          <p:cNvPr id="94" name="object 94"/>
          <p:cNvPicPr/>
          <p:nvPr/>
        </p:nvPicPr>
        <p:blipFill>
          <a:blip r:embed="rId36" cstate="print"/>
          <a:stretch>
            <a:fillRect/>
          </a:stretch>
        </p:blipFill>
        <p:spPr>
          <a:xfrm>
            <a:off x="7105343" y="2281353"/>
            <a:ext cx="340134" cy="236706"/>
          </a:xfrm>
          <a:prstGeom prst="rect">
            <a:avLst/>
          </a:prstGeom>
        </p:spPr>
      </p:pic>
      <p:pic>
        <p:nvPicPr>
          <p:cNvPr id="95" name="object 95"/>
          <p:cNvPicPr/>
          <p:nvPr/>
        </p:nvPicPr>
        <p:blipFill>
          <a:blip r:embed="rId37" cstate="print"/>
          <a:stretch>
            <a:fillRect/>
          </a:stretch>
        </p:blipFill>
        <p:spPr>
          <a:xfrm>
            <a:off x="6047779" y="2281353"/>
            <a:ext cx="333375" cy="236706"/>
          </a:xfrm>
          <a:prstGeom prst="rect">
            <a:avLst/>
          </a:prstGeom>
        </p:spPr>
      </p:pic>
      <p:pic>
        <p:nvPicPr>
          <p:cNvPr id="96" name="object 96"/>
          <p:cNvPicPr/>
          <p:nvPr/>
        </p:nvPicPr>
        <p:blipFill>
          <a:blip r:embed="rId38" cstate="print"/>
          <a:stretch>
            <a:fillRect/>
          </a:stretch>
        </p:blipFill>
        <p:spPr>
          <a:xfrm>
            <a:off x="4976283" y="2281353"/>
            <a:ext cx="342900" cy="236706"/>
          </a:xfrm>
          <a:prstGeom prst="rect">
            <a:avLst/>
          </a:prstGeom>
        </p:spPr>
      </p:pic>
      <p:grpSp>
        <p:nvGrpSpPr>
          <p:cNvPr id="97" name="object 97"/>
          <p:cNvGrpSpPr/>
          <p:nvPr/>
        </p:nvGrpSpPr>
        <p:grpSpPr>
          <a:xfrm>
            <a:off x="6957952" y="1430315"/>
            <a:ext cx="574040" cy="791210"/>
            <a:chOff x="6957952" y="1430315"/>
            <a:chExt cx="574040" cy="791210"/>
          </a:xfrm>
        </p:grpSpPr>
        <p:pic>
          <p:nvPicPr>
            <p:cNvPr id="98" name="object 98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6957952" y="1430315"/>
              <a:ext cx="574031" cy="230124"/>
            </a:xfrm>
            <a:prstGeom prst="rect">
              <a:avLst/>
            </a:prstGeom>
          </p:spPr>
        </p:pic>
        <p:sp>
          <p:nvSpPr>
            <p:cNvPr id="99" name="object 99"/>
            <p:cNvSpPr/>
            <p:nvPr/>
          </p:nvSpPr>
          <p:spPr>
            <a:xfrm>
              <a:off x="7164577" y="1685417"/>
              <a:ext cx="111125" cy="535940"/>
            </a:xfrm>
            <a:custGeom>
              <a:avLst/>
              <a:gdLst/>
              <a:ahLst/>
              <a:cxnLst/>
              <a:rect l="l" t="t" r="r" b="b"/>
              <a:pathLst>
                <a:path w="111125" h="535939">
                  <a:moveTo>
                    <a:pt x="55372" y="37900"/>
                  </a:moveTo>
                  <a:lnTo>
                    <a:pt x="45847" y="54229"/>
                  </a:lnTo>
                  <a:lnTo>
                    <a:pt x="45847" y="535559"/>
                  </a:lnTo>
                  <a:lnTo>
                    <a:pt x="64897" y="535559"/>
                  </a:lnTo>
                  <a:lnTo>
                    <a:pt x="64897" y="54229"/>
                  </a:lnTo>
                  <a:lnTo>
                    <a:pt x="55372" y="37900"/>
                  </a:lnTo>
                  <a:close/>
                </a:path>
                <a:path w="111125" h="535939">
                  <a:moveTo>
                    <a:pt x="55372" y="0"/>
                  </a:moveTo>
                  <a:lnTo>
                    <a:pt x="0" y="94869"/>
                  </a:lnTo>
                  <a:lnTo>
                    <a:pt x="1524" y="100711"/>
                  </a:lnTo>
                  <a:lnTo>
                    <a:pt x="10668" y="106045"/>
                  </a:lnTo>
                  <a:lnTo>
                    <a:pt x="16510" y="104521"/>
                  </a:lnTo>
                  <a:lnTo>
                    <a:pt x="45847" y="54229"/>
                  </a:lnTo>
                  <a:lnTo>
                    <a:pt x="45847" y="18923"/>
                  </a:lnTo>
                  <a:lnTo>
                    <a:pt x="66417" y="18923"/>
                  </a:lnTo>
                  <a:lnTo>
                    <a:pt x="55372" y="0"/>
                  </a:lnTo>
                  <a:close/>
                </a:path>
                <a:path w="111125" h="535939">
                  <a:moveTo>
                    <a:pt x="66417" y="18923"/>
                  </a:moveTo>
                  <a:lnTo>
                    <a:pt x="64897" y="18923"/>
                  </a:lnTo>
                  <a:lnTo>
                    <a:pt x="64897" y="54229"/>
                  </a:lnTo>
                  <a:lnTo>
                    <a:pt x="94233" y="104521"/>
                  </a:lnTo>
                  <a:lnTo>
                    <a:pt x="100075" y="106045"/>
                  </a:lnTo>
                  <a:lnTo>
                    <a:pt x="109220" y="100711"/>
                  </a:lnTo>
                  <a:lnTo>
                    <a:pt x="110744" y="94869"/>
                  </a:lnTo>
                  <a:lnTo>
                    <a:pt x="66417" y="18923"/>
                  </a:lnTo>
                  <a:close/>
                </a:path>
                <a:path w="111125" h="535939">
                  <a:moveTo>
                    <a:pt x="64897" y="18923"/>
                  </a:moveTo>
                  <a:lnTo>
                    <a:pt x="45847" y="18923"/>
                  </a:lnTo>
                  <a:lnTo>
                    <a:pt x="45847" y="54229"/>
                  </a:lnTo>
                  <a:lnTo>
                    <a:pt x="55372" y="37900"/>
                  </a:lnTo>
                  <a:lnTo>
                    <a:pt x="47117" y="23749"/>
                  </a:lnTo>
                  <a:lnTo>
                    <a:pt x="64897" y="23749"/>
                  </a:lnTo>
                  <a:lnTo>
                    <a:pt x="64897" y="18923"/>
                  </a:lnTo>
                  <a:close/>
                </a:path>
                <a:path w="111125" h="535939">
                  <a:moveTo>
                    <a:pt x="64897" y="23749"/>
                  </a:moveTo>
                  <a:lnTo>
                    <a:pt x="63626" y="23749"/>
                  </a:lnTo>
                  <a:lnTo>
                    <a:pt x="55372" y="37900"/>
                  </a:lnTo>
                  <a:lnTo>
                    <a:pt x="64897" y="54229"/>
                  </a:lnTo>
                  <a:lnTo>
                    <a:pt x="64897" y="23749"/>
                  </a:lnTo>
                  <a:close/>
                </a:path>
                <a:path w="111125" h="535939">
                  <a:moveTo>
                    <a:pt x="63626" y="23749"/>
                  </a:moveTo>
                  <a:lnTo>
                    <a:pt x="47117" y="23749"/>
                  </a:lnTo>
                  <a:lnTo>
                    <a:pt x="55372" y="37900"/>
                  </a:lnTo>
                  <a:lnTo>
                    <a:pt x="63626" y="23749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0" name="object 100"/>
          <p:cNvGrpSpPr/>
          <p:nvPr/>
        </p:nvGrpSpPr>
        <p:grpSpPr>
          <a:xfrm>
            <a:off x="5800722" y="1352255"/>
            <a:ext cx="752475" cy="869315"/>
            <a:chOff x="5800722" y="1352255"/>
            <a:chExt cx="752475" cy="869315"/>
          </a:xfrm>
        </p:grpSpPr>
        <p:pic>
          <p:nvPicPr>
            <p:cNvPr id="101" name="object 101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5896881" y="1430315"/>
              <a:ext cx="577007" cy="230124"/>
            </a:xfrm>
            <a:prstGeom prst="rect">
              <a:avLst/>
            </a:prstGeom>
          </p:spPr>
        </p:pic>
        <p:sp>
          <p:nvSpPr>
            <p:cNvPr id="102" name="object 102"/>
            <p:cNvSpPr/>
            <p:nvPr/>
          </p:nvSpPr>
          <p:spPr>
            <a:xfrm>
              <a:off x="6097777" y="1685416"/>
              <a:ext cx="111125" cy="535940"/>
            </a:xfrm>
            <a:custGeom>
              <a:avLst/>
              <a:gdLst/>
              <a:ahLst/>
              <a:cxnLst/>
              <a:rect l="l" t="t" r="r" b="b"/>
              <a:pathLst>
                <a:path w="111125" h="535939">
                  <a:moveTo>
                    <a:pt x="55372" y="37900"/>
                  </a:moveTo>
                  <a:lnTo>
                    <a:pt x="45847" y="54228"/>
                  </a:lnTo>
                  <a:lnTo>
                    <a:pt x="45847" y="535559"/>
                  </a:lnTo>
                  <a:lnTo>
                    <a:pt x="64897" y="535559"/>
                  </a:lnTo>
                  <a:lnTo>
                    <a:pt x="64897" y="54228"/>
                  </a:lnTo>
                  <a:lnTo>
                    <a:pt x="55372" y="37900"/>
                  </a:lnTo>
                  <a:close/>
                </a:path>
                <a:path w="111125" h="535939">
                  <a:moveTo>
                    <a:pt x="55372" y="0"/>
                  </a:moveTo>
                  <a:lnTo>
                    <a:pt x="0" y="94869"/>
                  </a:lnTo>
                  <a:lnTo>
                    <a:pt x="1524" y="100711"/>
                  </a:lnTo>
                  <a:lnTo>
                    <a:pt x="10668" y="106045"/>
                  </a:lnTo>
                  <a:lnTo>
                    <a:pt x="16510" y="104521"/>
                  </a:lnTo>
                  <a:lnTo>
                    <a:pt x="45847" y="54228"/>
                  </a:lnTo>
                  <a:lnTo>
                    <a:pt x="45847" y="18923"/>
                  </a:lnTo>
                  <a:lnTo>
                    <a:pt x="66417" y="18923"/>
                  </a:lnTo>
                  <a:lnTo>
                    <a:pt x="55372" y="0"/>
                  </a:lnTo>
                  <a:close/>
                </a:path>
                <a:path w="111125" h="535939">
                  <a:moveTo>
                    <a:pt x="66417" y="18923"/>
                  </a:moveTo>
                  <a:lnTo>
                    <a:pt x="64897" y="18923"/>
                  </a:lnTo>
                  <a:lnTo>
                    <a:pt x="64897" y="54228"/>
                  </a:lnTo>
                  <a:lnTo>
                    <a:pt x="94234" y="104521"/>
                  </a:lnTo>
                  <a:lnTo>
                    <a:pt x="100075" y="106045"/>
                  </a:lnTo>
                  <a:lnTo>
                    <a:pt x="109220" y="100711"/>
                  </a:lnTo>
                  <a:lnTo>
                    <a:pt x="110744" y="94869"/>
                  </a:lnTo>
                  <a:lnTo>
                    <a:pt x="66417" y="18923"/>
                  </a:lnTo>
                  <a:close/>
                </a:path>
                <a:path w="111125" h="535939">
                  <a:moveTo>
                    <a:pt x="64897" y="18923"/>
                  </a:moveTo>
                  <a:lnTo>
                    <a:pt x="45847" y="18923"/>
                  </a:lnTo>
                  <a:lnTo>
                    <a:pt x="45847" y="54228"/>
                  </a:lnTo>
                  <a:lnTo>
                    <a:pt x="55372" y="37900"/>
                  </a:lnTo>
                  <a:lnTo>
                    <a:pt x="47117" y="23749"/>
                  </a:lnTo>
                  <a:lnTo>
                    <a:pt x="64897" y="23749"/>
                  </a:lnTo>
                  <a:lnTo>
                    <a:pt x="64897" y="18923"/>
                  </a:lnTo>
                  <a:close/>
                </a:path>
                <a:path w="111125" h="535939">
                  <a:moveTo>
                    <a:pt x="64897" y="23749"/>
                  </a:moveTo>
                  <a:lnTo>
                    <a:pt x="63626" y="23749"/>
                  </a:lnTo>
                  <a:lnTo>
                    <a:pt x="55372" y="37900"/>
                  </a:lnTo>
                  <a:lnTo>
                    <a:pt x="64897" y="54228"/>
                  </a:lnTo>
                  <a:lnTo>
                    <a:pt x="64897" y="23749"/>
                  </a:lnTo>
                  <a:close/>
                </a:path>
                <a:path w="111125" h="535939">
                  <a:moveTo>
                    <a:pt x="63626" y="23749"/>
                  </a:moveTo>
                  <a:lnTo>
                    <a:pt x="47117" y="23749"/>
                  </a:lnTo>
                  <a:lnTo>
                    <a:pt x="55372" y="37900"/>
                  </a:lnTo>
                  <a:lnTo>
                    <a:pt x="63626" y="23749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5810249" y="1361782"/>
              <a:ext cx="733425" cy="323850"/>
            </a:xfrm>
            <a:custGeom>
              <a:avLst/>
              <a:gdLst/>
              <a:ahLst/>
              <a:cxnLst/>
              <a:rect l="l" t="t" r="r" b="b"/>
              <a:pathLst>
                <a:path w="733425" h="323850">
                  <a:moveTo>
                    <a:pt x="0" y="323761"/>
                  </a:moveTo>
                  <a:lnTo>
                    <a:pt x="733425" y="323761"/>
                  </a:lnTo>
                  <a:lnTo>
                    <a:pt x="733425" y="0"/>
                  </a:lnTo>
                  <a:lnTo>
                    <a:pt x="0" y="0"/>
                  </a:lnTo>
                  <a:lnTo>
                    <a:pt x="0" y="323761"/>
                  </a:lnTo>
                  <a:close/>
                </a:path>
              </a:pathLst>
            </a:custGeom>
            <a:ln w="19055">
              <a:solidFill>
                <a:srgbClr val="FF2FE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4" name="object 104"/>
          <p:cNvGrpSpPr/>
          <p:nvPr/>
        </p:nvGrpSpPr>
        <p:grpSpPr>
          <a:xfrm>
            <a:off x="4800600" y="1409395"/>
            <a:ext cx="628650" cy="812165"/>
            <a:chOff x="4800600" y="1409395"/>
            <a:chExt cx="628650" cy="812165"/>
          </a:xfrm>
        </p:grpSpPr>
        <p:pic>
          <p:nvPicPr>
            <p:cNvPr id="105" name="object 105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4829936" y="1430315"/>
              <a:ext cx="578358" cy="230124"/>
            </a:xfrm>
            <a:prstGeom prst="rect">
              <a:avLst/>
            </a:prstGeom>
          </p:spPr>
        </p:pic>
        <p:sp>
          <p:nvSpPr>
            <p:cNvPr id="106" name="object 106"/>
            <p:cNvSpPr/>
            <p:nvPr/>
          </p:nvSpPr>
          <p:spPr>
            <a:xfrm>
              <a:off x="5040502" y="1685416"/>
              <a:ext cx="111125" cy="535940"/>
            </a:xfrm>
            <a:custGeom>
              <a:avLst/>
              <a:gdLst/>
              <a:ahLst/>
              <a:cxnLst/>
              <a:rect l="l" t="t" r="r" b="b"/>
              <a:pathLst>
                <a:path w="111125" h="535939">
                  <a:moveTo>
                    <a:pt x="55372" y="37900"/>
                  </a:moveTo>
                  <a:lnTo>
                    <a:pt x="45847" y="54228"/>
                  </a:lnTo>
                  <a:lnTo>
                    <a:pt x="45847" y="535559"/>
                  </a:lnTo>
                  <a:lnTo>
                    <a:pt x="64897" y="535559"/>
                  </a:lnTo>
                  <a:lnTo>
                    <a:pt x="64897" y="54228"/>
                  </a:lnTo>
                  <a:lnTo>
                    <a:pt x="55372" y="37900"/>
                  </a:lnTo>
                  <a:close/>
                </a:path>
                <a:path w="111125" h="535939">
                  <a:moveTo>
                    <a:pt x="55372" y="0"/>
                  </a:moveTo>
                  <a:lnTo>
                    <a:pt x="0" y="94869"/>
                  </a:lnTo>
                  <a:lnTo>
                    <a:pt x="1524" y="100711"/>
                  </a:lnTo>
                  <a:lnTo>
                    <a:pt x="10668" y="106045"/>
                  </a:lnTo>
                  <a:lnTo>
                    <a:pt x="16510" y="104521"/>
                  </a:lnTo>
                  <a:lnTo>
                    <a:pt x="45847" y="54228"/>
                  </a:lnTo>
                  <a:lnTo>
                    <a:pt x="45847" y="18923"/>
                  </a:lnTo>
                  <a:lnTo>
                    <a:pt x="66417" y="18923"/>
                  </a:lnTo>
                  <a:lnTo>
                    <a:pt x="55372" y="0"/>
                  </a:lnTo>
                  <a:close/>
                </a:path>
                <a:path w="111125" h="535939">
                  <a:moveTo>
                    <a:pt x="66417" y="18923"/>
                  </a:moveTo>
                  <a:lnTo>
                    <a:pt x="64897" y="18923"/>
                  </a:lnTo>
                  <a:lnTo>
                    <a:pt x="64897" y="54228"/>
                  </a:lnTo>
                  <a:lnTo>
                    <a:pt x="94234" y="104521"/>
                  </a:lnTo>
                  <a:lnTo>
                    <a:pt x="100075" y="106045"/>
                  </a:lnTo>
                  <a:lnTo>
                    <a:pt x="109220" y="100711"/>
                  </a:lnTo>
                  <a:lnTo>
                    <a:pt x="110744" y="94869"/>
                  </a:lnTo>
                  <a:lnTo>
                    <a:pt x="66417" y="18923"/>
                  </a:lnTo>
                  <a:close/>
                </a:path>
                <a:path w="111125" h="535939">
                  <a:moveTo>
                    <a:pt x="64897" y="18923"/>
                  </a:moveTo>
                  <a:lnTo>
                    <a:pt x="45847" y="18923"/>
                  </a:lnTo>
                  <a:lnTo>
                    <a:pt x="45847" y="54228"/>
                  </a:lnTo>
                  <a:lnTo>
                    <a:pt x="55372" y="37900"/>
                  </a:lnTo>
                  <a:lnTo>
                    <a:pt x="47117" y="23749"/>
                  </a:lnTo>
                  <a:lnTo>
                    <a:pt x="64897" y="23749"/>
                  </a:lnTo>
                  <a:lnTo>
                    <a:pt x="64897" y="18923"/>
                  </a:lnTo>
                  <a:close/>
                </a:path>
                <a:path w="111125" h="535939">
                  <a:moveTo>
                    <a:pt x="64897" y="23749"/>
                  </a:moveTo>
                  <a:lnTo>
                    <a:pt x="63626" y="23749"/>
                  </a:lnTo>
                  <a:lnTo>
                    <a:pt x="55372" y="37900"/>
                  </a:lnTo>
                  <a:lnTo>
                    <a:pt x="64897" y="54228"/>
                  </a:lnTo>
                  <a:lnTo>
                    <a:pt x="64897" y="23749"/>
                  </a:lnTo>
                  <a:close/>
                </a:path>
                <a:path w="111125" h="535939">
                  <a:moveTo>
                    <a:pt x="63626" y="23749"/>
                  </a:moveTo>
                  <a:lnTo>
                    <a:pt x="47117" y="23749"/>
                  </a:lnTo>
                  <a:lnTo>
                    <a:pt x="55372" y="37900"/>
                  </a:lnTo>
                  <a:lnTo>
                    <a:pt x="63626" y="23749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7" name="object 107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4800600" y="1409395"/>
              <a:ext cx="628650" cy="276148"/>
            </a:xfrm>
            <a:prstGeom prst="rect">
              <a:avLst/>
            </a:prstGeom>
          </p:spPr>
        </p:pic>
      </p:grpSp>
      <p:grpSp>
        <p:nvGrpSpPr>
          <p:cNvPr id="108" name="object 108"/>
          <p:cNvGrpSpPr/>
          <p:nvPr/>
        </p:nvGrpSpPr>
        <p:grpSpPr>
          <a:xfrm>
            <a:off x="3745752" y="1430315"/>
            <a:ext cx="571500" cy="791210"/>
            <a:chOff x="3745752" y="1430315"/>
            <a:chExt cx="571500" cy="791210"/>
          </a:xfrm>
        </p:grpSpPr>
        <p:pic>
          <p:nvPicPr>
            <p:cNvPr id="109" name="object 109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3745752" y="1430315"/>
              <a:ext cx="571437" cy="230124"/>
            </a:xfrm>
            <a:prstGeom prst="rect">
              <a:avLst/>
            </a:prstGeom>
          </p:spPr>
        </p:pic>
        <p:sp>
          <p:nvSpPr>
            <p:cNvPr id="110" name="object 110"/>
            <p:cNvSpPr/>
            <p:nvPr/>
          </p:nvSpPr>
          <p:spPr>
            <a:xfrm>
              <a:off x="3973702" y="1685417"/>
              <a:ext cx="111125" cy="535940"/>
            </a:xfrm>
            <a:custGeom>
              <a:avLst/>
              <a:gdLst/>
              <a:ahLst/>
              <a:cxnLst/>
              <a:rect l="l" t="t" r="r" b="b"/>
              <a:pathLst>
                <a:path w="111125" h="535939">
                  <a:moveTo>
                    <a:pt x="55372" y="37900"/>
                  </a:moveTo>
                  <a:lnTo>
                    <a:pt x="45847" y="54228"/>
                  </a:lnTo>
                  <a:lnTo>
                    <a:pt x="45847" y="535559"/>
                  </a:lnTo>
                  <a:lnTo>
                    <a:pt x="64897" y="535559"/>
                  </a:lnTo>
                  <a:lnTo>
                    <a:pt x="64897" y="54228"/>
                  </a:lnTo>
                  <a:lnTo>
                    <a:pt x="55372" y="37900"/>
                  </a:lnTo>
                  <a:close/>
                </a:path>
                <a:path w="111125" h="535939">
                  <a:moveTo>
                    <a:pt x="55372" y="0"/>
                  </a:moveTo>
                  <a:lnTo>
                    <a:pt x="0" y="94869"/>
                  </a:lnTo>
                  <a:lnTo>
                    <a:pt x="1524" y="100711"/>
                  </a:lnTo>
                  <a:lnTo>
                    <a:pt x="10668" y="106045"/>
                  </a:lnTo>
                  <a:lnTo>
                    <a:pt x="16510" y="104521"/>
                  </a:lnTo>
                  <a:lnTo>
                    <a:pt x="45847" y="54228"/>
                  </a:lnTo>
                  <a:lnTo>
                    <a:pt x="45847" y="18923"/>
                  </a:lnTo>
                  <a:lnTo>
                    <a:pt x="66417" y="18923"/>
                  </a:lnTo>
                  <a:lnTo>
                    <a:pt x="55372" y="0"/>
                  </a:lnTo>
                  <a:close/>
                </a:path>
                <a:path w="111125" h="535939">
                  <a:moveTo>
                    <a:pt x="66417" y="18923"/>
                  </a:moveTo>
                  <a:lnTo>
                    <a:pt x="64897" y="18923"/>
                  </a:lnTo>
                  <a:lnTo>
                    <a:pt x="64897" y="54228"/>
                  </a:lnTo>
                  <a:lnTo>
                    <a:pt x="94234" y="104521"/>
                  </a:lnTo>
                  <a:lnTo>
                    <a:pt x="100075" y="106045"/>
                  </a:lnTo>
                  <a:lnTo>
                    <a:pt x="109220" y="100711"/>
                  </a:lnTo>
                  <a:lnTo>
                    <a:pt x="110744" y="94869"/>
                  </a:lnTo>
                  <a:lnTo>
                    <a:pt x="66417" y="18923"/>
                  </a:lnTo>
                  <a:close/>
                </a:path>
                <a:path w="111125" h="535939">
                  <a:moveTo>
                    <a:pt x="64897" y="18923"/>
                  </a:moveTo>
                  <a:lnTo>
                    <a:pt x="45847" y="18923"/>
                  </a:lnTo>
                  <a:lnTo>
                    <a:pt x="45847" y="54228"/>
                  </a:lnTo>
                  <a:lnTo>
                    <a:pt x="55372" y="37900"/>
                  </a:lnTo>
                  <a:lnTo>
                    <a:pt x="47117" y="23749"/>
                  </a:lnTo>
                  <a:lnTo>
                    <a:pt x="64897" y="23749"/>
                  </a:lnTo>
                  <a:lnTo>
                    <a:pt x="64897" y="18923"/>
                  </a:lnTo>
                  <a:close/>
                </a:path>
                <a:path w="111125" h="535939">
                  <a:moveTo>
                    <a:pt x="64897" y="23749"/>
                  </a:moveTo>
                  <a:lnTo>
                    <a:pt x="63626" y="23749"/>
                  </a:lnTo>
                  <a:lnTo>
                    <a:pt x="55372" y="37900"/>
                  </a:lnTo>
                  <a:lnTo>
                    <a:pt x="64897" y="54228"/>
                  </a:lnTo>
                  <a:lnTo>
                    <a:pt x="64897" y="23749"/>
                  </a:lnTo>
                  <a:close/>
                </a:path>
                <a:path w="111125" h="535939">
                  <a:moveTo>
                    <a:pt x="63626" y="23749"/>
                  </a:moveTo>
                  <a:lnTo>
                    <a:pt x="47117" y="23749"/>
                  </a:lnTo>
                  <a:lnTo>
                    <a:pt x="55372" y="37900"/>
                  </a:lnTo>
                  <a:lnTo>
                    <a:pt x="63626" y="23749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1" name="object 111"/>
          <p:cNvSpPr/>
          <p:nvPr/>
        </p:nvSpPr>
        <p:spPr>
          <a:xfrm>
            <a:off x="2843148" y="6170586"/>
            <a:ext cx="814069" cy="85725"/>
          </a:xfrm>
          <a:custGeom>
            <a:avLst/>
            <a:gdLst/>
            <a:ahLst/>
            <a:cxnLst/>
            <a:rect l="l" t="t" r="r" b="b"/>
            <a:pathLst>
              <a:path w="814070" h="85725">
                <a:moveTo>
                  <a:pt x="728345" y="0"/>
                </a:moveTo>
                <a:lnTo>
                  <a:pt x="728345" y="85725"/>
                </a:lnTo>
                <a:lnTo>
                  <a:pt x="785495" y="57150"/>
                </a:lnTo>
                <a:lnTo>
                  <a:pt x="742568" y="57150"/>
                </a:lnTo>
                <a:lnTo>
                  <a:pt x="742568" y="28575"/>
                </a:lnTo>
                <a:lnTo>
                  <a:pt x="785495" y="28575"/>
                </a:lnTo>
                <a:lnTo>
                  <a:pt x="728345" y="0"/>
                </a:lnTo>
                <a:close/>
              </a:path>
              <a:path w="814070" h="85725">
                <a:moveTo>
                  <a:pt x="728345" y="28575"/>
                </a:moveTo>
                <a:lnTo>
                  <a:pt x="0" y="28575"/>
                </a:lnTo>
                <a:lnTo>
                  <a:pt x="0" y="57150"/>
                </a:lnTo>
                <a:lnTo>
                  <a:pt x="728345" y="57150"/>
                </a:lnTo>
                <a:lnTo>
                  <a:pt x="728345" y="28575"/>
                </a:lnTo>
                <a:close/>
              </a:path>
              <a:path w="814070" h="85725">
                <a:moveTo>
                  <a:pt x="785495" y="28575"/>
                </a:moveTo>
                <a:lnTo>
                  <a:pt x="742568" y="28575"/>
                </a:lnTo>
                <a:lnTo>
                  <a:pt x="742568" y="57150"/>
                </a:lnTo>
                <a:lnTo>
                  <a:pt x="785495" y="57150"/>
                </a:lnTo>
                <a:lnTo>
                  <a:pt x="814070" y="42862"/>
                </a:lnTo>
                <a:lnTo>
                  <a:pt x="785495" y="28575"/>
                </a:lnTo>
                <a:close/>
              </a:path>
            </a:pathLst>
          </a:custGeom>
          <a:solidFill>
            <a:srgbClr val="FF2FE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 txBox="1"/>
          <p:nvPr/>
        </p:nvSpPr>
        <p:spPr>
          <a:xfrm>
            <a:off x="1721104" y="1337309"/>
            <a:ext cx="1049020" cy="13709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125"/>
              </a:spcBef>
            </a:pPr>
            <a:r>
              <a:rPr sz="2000" spc="-20" dirty="0">
                <a:solidFill>
                  <a:srgbClr val="FF2FED"/>
                </a:solidFill>
                <a:latin typeface="Calibri"/>
                <a:cs typeface="Calibri"/>
              </a:rPr>
              <a:t>Loss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915"/>
              </a:spcBef>
            </a:pPr>
            <a:endParaRPr sz="2000">
              <a:latin typeface="Calibri"/>
              <a:cs typeface="Calibri"/>
            </a:endParaRPr>
          </a:p>
          <a:p>
            <a:pPr marL="12700" marR="6350" indent="29209" algn="r">
              <a:lnSpc>
                <a:spcPct val="100000"/>
              </a:lnSpc>
            </a:pPr>
            <a:r>
              <a:rPr sz="2000" spc="-10" dirty="0">
                <a:solidFill>
                  <a:srgbClr val="FF2FED"/>
                </a:solidFill>
                <a:latin typeface="Calibri"/>
                <a:cs typeface="Calibri"/>
              </a:rPr>
              <a:t>Predicted </a:t>
            </a:r>
            <a:r>
              <a:rPr sz="2000" dirty="0">
                <a:solidFill>
                  <a:srgbClr val="FF2FED"/>
                </a:solidFill>
                <a:latin typeface="Calibri"/>
                <a:cs typeface="Calibri"/>
              </a:rPr>
              <a:t>prob</a:t>
            </a:r>
            <a:r>
              <a:rPr sz="2000" spc="-60" dirty="0">
                <a:solidFill>
                  <a:srgbClr val="FF2FED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2FED"/>
                </a:solidFill>
                <a:latin typeface="Calibri"/>
                <a:cs typeface="Calibri"/>
              </a:rPr>
              <a:t>dists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13" name="object 113"/>
          <p:cNvSpPr/>
          <p:nvPr/>
        </p:nvSpPr>
        <p:spPr>
          <a:xfrm>
            <a:off x="2843148" y="1485519"/>
            <a:ext cx="694690" cy="85725"/>
          </a:xfrm>
          <a:custGeom>
            <a:avLst/>
            <a:gdLst/>
            <a:ahLst/>
            <a:cxnLst/>
            <a:rect l="l" t="t" r="r" b="b"/>
            <a:pathLst>
              <a:path w="694689" h="85725">
                <a:moveTo>
                  <a:pt x="608711" y="0"/>
                </a:moveTo>
                <a:lnTo>
                  <a:pt x="608711" y="85725"/>
                </a:lnTo>
                <a:lnTo>
                  <a:pt x="665860" y="57150"/>
                </a:lnTo>
                <a:lnTo>
                  <a:pt x="623062" y="57150"/>
                </a:lnTo>
                <a:lnTo>
                  <a:pt x="623062" y="28575"/>
                </a:lnTo>
                <a:lnTo>
                  <a:pt x="666030" y="28575"/>
                </a:lnTo>
                <a:lnTo>
                  <a:pt x="608711" y="0"/>
                </a:lnTo>
                <a:close/>
              </a:path>
              <a:path w="694689" h="85725">
                <a:moveTo>
                  <a:pt x="608711" y="28575"/>
                </a:moveTo>
                <a:lnTo>
                  <a:pt x="0" y="28575"/>
                </a:lnTo>
                <a:lnTo>
                  <a:pt x="0" y="57150"/>
                </a:lnTo>
                <a:lnTo>
                  <a:pt x="608711" y="57150"/>
                </a:lnTo>
                <a:lnTo>
                  <a:pt x="608711" y="28575"/>
                </a:lnTo>
                <a:close/>
              </a:path>
              <a:path w="694689" h="85725">
                <a:moveTo>
                  <a:pt x="666030" y="28575"/>
                </a:moveTo>
                <a:lnTo>
                  <a:pt x="623062" y="28575"/>
                </a:lnTo>
                <a:lnTo>
                  <a:pt x="623062" y="57150"/>
                </a:lnTo>
                <a:lnTo>
                  <a:pt x="665860" y="57150"/>
                </a:lnTo>
                <a:lnTo>
                  <a:pt x="694563" y="42798"/>
                </a:lnTo>
                <a:lnTo>
                  <a:pt x="666030" y="28575"/>
                </a:lnTo>
                <a:close/>
              </a:path>
            </a:pathLst>
          </a:custGeom>
          <a:solidFill>
            <a:srgbClr val="FF2FE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 txBox="1"/>
          <p:nvPr/>
        </p:nvSpPr>
        <p:spPr>
          <a:xfrm>
            <a:off x="8400033" y="3474402"/>
            <a:ext cx="18351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latin typeface="Calibri"/>
                <a:cs typeface="Calibri"/>
              </a:rPr>
              <a:t>…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15" name="object 115"/>
          <p:cNvSpPr/>
          <p:nvPr/>
        </p:nvSpPr>
        <p:spPr>
          <a:xfrm>
            <a:off x="2843148" y="2371089"/>
            <a:ext cx="814069" cy="85725"/>
          </a:xfrm>
          <a:custGeom>
            <a:avLst/>
            <a:gdLst/>
            <a:ahLst/>
            <a:cxnLst/>
            <a:rect l="l" t="t" r="r" b="b"/>
            <a:pathLst>
              <a:path w="814070" h="85725">
                <a:moveTo>
                  <a:pt x="728345" y="0"/>
                </a:moveTo>
                <a:lnTo>
                  <a:pt x="728345" y="85725"/>
                </a:lnTo>
                <a:lnTo>
                  <a:pt x="785579" y="57150"/>
                </a:lnTo>
                <a:lnTo>
                  <a:pt x="742568" y="57150"/>
                </a:lnTo>
                <a:lnTo>
                  <a:pt x="742568" y="28575"/>
                </a:lnTo>
                <a:lnTo>
                  <a:pt x="785410" y="28575"/>
                </a:lnTo>
                <a:lnTo>
                  <a:pt x="728345" y="0"/>
                </a:lnTo>
                <a:close/>
              </a:path>
              <a:path w="814070" h="85725">
                <a:moveTo>
                  <a:pt x="728345" y="28575"/>
                </a:moveTo>
                <a:lnTo>
                  <a:pt x="0" y="28575"/>
                </a:lnTo>
                <a:lnTo>
                  <a:pt x="0" y="57150"/>
                </a:lnTo>
                <a:lnTo>
                  <a:pt x="728345" y="57150"/>
                </a:lnTo>
                <a:lnTo>
                  <a:pt x="728345" y="28575"/>
                </a:lnTo>
                <a:close/>
              </a:path>
              <a:path w="814070" h="85725">
                <a:moveTo>
                  <a:pt x="785410" y="28575"/>
                </a:moveTo>
                <a:lnTo>
                  <a:pt x="742568" y="28575"/>
                </a:lnTo>
                <a:lnTo>
                  <a:pt x="742568" y="57150"/>
                </a:lnTo>
                <a:lnTo>
                  <a:pt x="785579" y="57150"/>
                </a:lnTo>
                <a:lnTo>
                  <a:pt x="814070" y="42925"/>
                </a:lnTo>
                <a:lnTo>
                  <a:pt x="785410" y="28575"/>
                </a:lnTo>
                <a:close/>
              </a:path>
            </a:pathLst>
          </a:custGeom>
          <a:solidFill>
            <a:srgbClr val="FF2FE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 txBox="1"/>
          <p:nvPr/>
        </p:nvSpPr>
        <p:spPr>
          <a:xfrm>
            <a:off x="5474334" y="846454"/>
            <a:ext cx="1414145" cy="46228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25"/>
              </a:spcBef>
            </a:pPr>
            <a:r>
              <a:rPr sz="1400" dirty="0">
                <a:solidFill>
                  <a:srgbClr val="FF2FED"/>
                </a:solidFill>
                <a:latin typeface="Calibri"/>
                <a:cs typeface="Calibri"/>
              </a:rPr>
              <a:t>=</a:t>
            </a:r>
            <a:r>
              <a:rPr sz="1400" spc="60" dirty="0">
                <a:solidFill>
                  <a:srgbClr val="FF2FED"/>
                </a:solidFill>
                <a:latin typeface="Calibri"/>
                <a:cs typeface="Calibri"/>
              </a:rPr>
              <a:t> </a:t>
            </a:r>
            <a:r>
              <a:rPr sz="1400" spc="-20" dirty="0">
                <a:solidFill>
                  <a:srgbClr val="FF2FED"/>
                </a:solidFill>
                <a:latin typeface="Calibri"/>
                <a:cs typeface="Calibri"/>
              </a:rPr>
              <a:t>negative </a:t>
            </a:r>
            <a:r>
              <a:rPr sz="1400" dirty="0">
                <a:solidFill>
                  <a:srgbClr val="FF2FED"/>
                </a:solidFill>
                <a:latin typeface="Calibri"/>
                <a:cs typeface="Calibri"/>
              </a:rPr>
              <a:t>log</a:t>
            </a:r>
            <a:r>
              <a:rPr sz="1400" spc="5" dirty="0">
                <a:solidFill>
                  <a:srgbClr val="FF2FED"/>
                </a:solidFill>
                <a:latin typeface="Calibri"/>
                <a:cs typeface="Calibri"/>
              </a:rPr>
              <a:t> </a:t>
            </a:r>
            <a:r>
              <a:rPr sz="1400" spc="-20" dirty="0">
                <a:solidFill>
                  <a:srgbClr val="FF2FED"/>
                </a:solidFill>
                <a:latin typeface="Calibri"/>
                <a:cs typeface="Calibri"/>
              </a:rPr>
              <a:t>prob</a:t>
            </a:r>
            <a:endParaRPr sz="1400">
              <a:latin typeface="Calibri"/>
              <a:cs typeface="Calibri"/>
            </a:endParaRPr>
          </a:p>
          <a:p>
            <a:pPr marL="635" algn="ctr">
              <a:lnSpc>
                <a:spcPct val="100000"/>
              </a:lnSpc>
              <a:spcBef>
                <a:spcPts val="45"/>
              </a:spcBef>
            </a:pPr>
            <a:r>
              <a:rPr sz="1400" dirty="0">
                <a:solidFill>
                  <a:srgbClr val="FF2FED"/>
                </a:solidFill>
                <a:latin typeface="Calibri"/>
                <a:cs typeface="Calibri"/>
              </a:rPr>
              <a:t>of</a:t>
            </a:r>
            <a:r>
              <a:rPr sz="1400" spc="10" dirty="0">
                <a:solidFill>
                  <a:srgbClr val="FF2FED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FF2FED"/>
                </a:solidFill>
                <a:latin typeface="Calibri"/>
                <a:cs typeface="Calibri"/>
              </a:rPr>
              <a:t>“their”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17" name="object 117"/>
          <p:cNvSpPr txBox="1"/>
          <p:nvPr/>
        </p:nvSpPr>
        <p:spPr>
          <a:xfrm>
            <a:off x="2015489" y="6096555"/>
            <a:ext cx="756285" cy="2832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20"/>
              </a:lnSpc>
            </a:pPr>
            <a:r>
              <a:rPr sz="2000" spc="-10" dirty="0">
                <a:solidFill>
                  <a:srgbClr val="FF2FED"/>
                </a:solidFill>
                <a:latin typeface="Calibri"/>
                <a:cs typeface="Calibri"/>
              </a:rPr>
              <a:t>Corpus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18" name="object 118"/>
          <p:cNvSpPr txBox="1"/>
          <p:nvPr/>
        </p:nvSpPr>
        <p:spPr>
          <a:xfrm>
            <a:off x="9200768" y="6093777"/>
            <a:ext cx="13081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spc="-50" dirty="0">
                <a:latin typeface="Calibri"/>
                <a:cs typeface="Calibri"/>
              </a:rPr>
              <a:t>…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19" name="object 119"/>
          <p:cNvSpPr txBox="1"/>
          <p:nvPr/>
        </p:nvSpPr>
        <p:spPr>
          <a:xfrm>
            <a:off x="3858895" y="6110208"/>
            <a:ext cx="367665" cy="2832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20"/>
              </a:lnSpc>
            </a:pPr>
            <a:r>
              <a:rPr sz="2000" i="1" spc="-25" dirty="0">
                <a:latin typeface="Calibri"/>
                <a:cs typeface="Calibri"/>
              </a:rPr>
              <a:t>the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20" name="object 120"/>
          <p:cNvSpPr txBox="1"/>
          <p:nvPr/>
        </p:nvSpPr>
        <p:spPr>
          <a:xfrm>
            <a:off x="4626609" y="6110208"/>
            <a:ext cx="897890" cy="2832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20"/>
              </a:lnSpc>
            </a:pPr>
            <a:r>
              <a:rPr sz="2000" i="1" spc="-10" dirty="0">
                <a:latin typeface="Calibri"/>
                <a:cs typeface="Calibri"/>
              </a:rPr>
              <a:t>students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21" name="object 121"/>
          <p:cNvSpPr txBox="1"/>
          <p:nvPr/>
        </p:nvSpPr>
        <p:spPr>
          <a:xfrm>
            <a:off x="5773420" y="6110208"/>
            <a:ext cx="786130" cy="2832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20"/>
              </a:lnSpc>
            </a:pPr>
            <a:r>
              <a:rPr sz="2000" i="1" spc="-10" dirty="0">
                <a:latin typeface="Calibri"/>
                <a:cs typeface="Calibri"/>
              </a:rPr>
              <a:t>opened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22" name="object 122"/>
          <p:cNvSpPr txBox="1"/>
          <p:nvPr/>
        </p:nvSpPr>
        <p:spPr>
          <a:xfrm>
            <a:off x="6999858" y="6110208"/>
            <a:ext cx="514350" cy="2832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20"/>
              </a:lnSpc>
            </a:pPr>
            <a:r>
              <a:rPr sz="2000" i="1" spc="-10" dirty="0">
                <a:latin typeface="Calibri"/>
                <a:cs typeface="Calibri"/>
              </a:rPr>
              <a:t>their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23" name="object 123"/>
          <p:cNvSpPr txBox="1"/>
          <p:nvPr/>
        </p:nvSpPr>
        <p:spPr>
          <a:xfrm>
            <a:off x="8097519" y="6110208"/>
            <a:ext cx="678180" cy="2832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20"/>
              </a:lnSpc>
            </a:pPr>
            <a:r>
              <a:rPr sz="2000" i="1" spc="-10" dirty="0">
                <a:latin typeface="Calibri"/>
                <a:cs typeface="Calibri"/>
              </a:rPr>
              <a:t>exams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24" name="object 124"/>
          <p:cNvSpPr txBox="1">
            <a:spLocks noGrp="1"/>
          </p:cNvSpPr>
          <p:nvPr>
            <p:ph type="sldNum" sz="quarter" idx="7"/>
          </p:nvPr>
        </p:nvSpPr>
        <p:spPr>
          <a:xfrm>
            <a:off x="460057" y="6543833"/>
            <a:ext cx="280034" cy="2063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1450"/>
              </a:lnSpc>
            </a:pPr>
            <a:fld id="{81D60167-4931-47E6-BA6A-407CBD079E47}" type="slidenum">
              <a:rPr lang="en-US" altLang="ja-JP" spc="-50" smtClean="0"/>
              <a:pPr marL="38100">
                <a:lnSpc>
                  <a:spcPts val="1450"/>
                </a:lnSpc>
              </a:pPr>
              <a:t>32</a:t>
            </a:fld>
            <a:endParaRPr spc="-25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435100">
              <a:lnSpc>
                <a:spcPct val="100000"/>
              </a:lnSpc>
              <a:spcBef>
                <a:spcPts val="130"/>
              </a:spcBef>
            </a:pPr>
            <a:r>
              <a:rPr dirty="0"/>
              <a:t>Training</a:t>
            </a:r>
            <a:r>
              <a:rPr spc="-20" dirty="0"/>
              <a:t> </a:t>
            </a:r>
            <a:r>
              <a:rPr dirty="0"/>
              <a:t>an</a:t>
            </a:r>
            <a:r>
              <a:rPr spc="-55" dirty="0"/>
              <a:t> </a:t>
            </a:r>
            <a:r>
              <a:rPr dirty="0"/>
              <a:t>RNN</a:t>
            </a:r>
            <a:r>
              <a:rPr spc="-75" dirty="0"/>
              <a:t> </a:t>
            </a:r>
            <a:r>
              <a:rPr dirty="0"/>
              <a:t>Language</a:t>
            </a:r>
            <a:r>
              <a:rPr spc="45" dirty="0"/>
              <a:t> </a:t>
            </a:r>
            <a:r>
              <a:rPr spc="-10" dirty="0"/>
              <a:t>Model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56726" y="6361041"/>
            <a:ext cx="376147" cy="21221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054663" y="6373285"/>
            <a:ext cx="386602" cy="216301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990326" y="6373285"/>
            <a:ext cx="380281" cy="216301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898231" y="6373285"/>
            <a:ext cx="383381" cy="216301"/>
          </a:xfrm>
          <a:prstGeom prst="rect">
            <a:avLst/>
          </a:prstGeom>
        </p:spPr>
      </p:pic>
      <p:grpSp>
        <p:nvGrpSpPr>
          <p:cNvPr id="7" name="object 7"/>
          <p:cNvGrpSpPr/>
          <p:nvPr/>
        </p:nvGrpSpPr>
        <p:grpSpPr>
          <a:xfrm>
            <a:off x="2538244" y="2580513"/>
            <a:ext cx="5591175" cy="3485515"/>
            <a:chOff x="2538244" y="2580513"/>
            <a:chExt cx="5591175" cy="3485515"/>
          </a:xfrm>
        </p:grpSpPr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549140" y="4969572"/>
              <a:ext cx="326072" cy="20501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618521" y="4969572"/>
              <a:ext cx="327741" cy="20501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695209" y="4969572"/>
              <a:ext cx="326832" cy="205019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952872" y="4713602"/>
              <a:ext cx="161930" cy="152405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952872" y="4923152"/>
              <a:ext cx="161930" cy="152405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952872" y="5123050"/>
              <a:ext cx="161930" cy="16193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952872" y="5332600"/>
              <a:ext cx="161930" cy="161930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3848100" y="4627880"/>
              <a:ext cx="361950" cy="962025"/>
            </a:xfrm>
            <a:custGeom>
              <a:avLst/>
              <a:gdLst/>
              <a:ahLst/>
              <a:cxnLst/>
              <a:rect l="l" t="t" r="r" b="b"/>
              <a:pathLst>
                <a:path w="361950" h="962025">
                  <a:moveTo>
                    <a:pt x="301625" y="0"/>
                  </a:moveTo>
                  <a:lnTo>
                    <a:pt x="325088" y="4746"/>
                  </a:lnTo>
                  <a:lnTo>
                    <a:pt x="344265" y="17684"/>
                  </a:lnTo>
                  <a:lnTo>
                    <a:pt x="357203" y="36861"/>
                  </a:lnTo>
                  <a:lnTo>
                    <a:pt x="361950" y="60325"/>
                  </a:lnTo>
                  <a:lnTo>
                    <a:pt x="361950" y="901573"/>
                  </a:lnTo>
                  <a:lnTo>
                    <a:pt x="357203" y="925026"/>
                  </a:lnTo>
                  <a:lnTo>
                    <a:pt x="344265" y="944181"/>
                  </a:lnTo>
                  <a:lnTo>
                    <a:pt x="325088" y="957097"/>
                  </a:lnTo>
                  <a:lnTo>
                    <a:pt x="301625" y="961834"/>
                  </a:lnTo>
                  <a:lnTo>
                    <a:pt x="60325" y="961834"/>
                  </a:lnTo>
                  <a:lnTo>
                    <a:pt x="36861" y="957097"/>
                  </a:lnTo>
                  <a:lnTo>
                    <a:pt x="17684" y="944181"/>
                  </a:lnTo>
                  <a:lnTo>
                    <a:pt x="4746" y="925026"/>
                  </a:lnTo>
                  <a:lnTo>
                    <a:pt x="0" y="901573"/>
                  </a:lnTo>
                  <a:lnTo>
                    <a:pt x="0" y="60325"/>
                  </a:lnTo>
                  <a:lnTo>
                    <a:pt x="4746" y="36861"/>
                  </a:lnTo>
                  <a:lnTo>
                    <a:pt x="17684" y="17684"/>
                  </a:lnTo>
                  <a:lnTo>
                    <a:pt x="36861" y="4746"/>
                  </a:lnTo>
                  <a:lnTo>
                    <a:pt x="60325" y="0"/>
                  </a:lnTo>
                  <a:lnTo>
                    <a:pt x="301625" y="0"/>
                  </a:lnTo>
                  <a:close/>
                </a:path>
              </a:pathLst>
            </a:custGeom>
            <a:ln w="19055">
              <a:solidFill>
                <a:srgbClr val="6000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975354" y="5589676"/>
              <a:ext cx="111125" cy="438784"/>
            </a:xfrm>
            <a:custGeom>
              <a:avLst/>
              <a:gdLst/>
              <a:ahLst/>
              <a:cxnLst/>
              <a:rect l="l" t="t" r="r" b="b"/>
              <a:pathLst>
                <a:path w="111125" h="438785">
                  <a:moveTo>
                    <a:pt x="54349" y="37828"/>
                  </a:moveTo>
                  <a:lnTo>
                    <a:pt x="45172" y="54181"/>
                  </a:lnTo>
                  <a:lnTo>
                    <a:pt x="51683" y="437946"/>
                  </a:lnTo>
                  <a:lnTo>
                    <a:pt x="51688" y="438264"/>
                  </a:lnTo>
                  <a:lnTo>
                    <a:pt x="70738" y="437946"/>
                  </a:lnTo>
                  <a:lnTo>
                    <a:pt x="64228" y="54181"/>
                  </a:lnTo>
                  <a:lnTo>
                    <a:pt x="54349" y="37828"/>
                  </a:lnTo>
                  <a:close/>
                </a:path>
                <a:path w="111125" h="438785">
                  <a:moveTo>
                    <a:pt x="53721" y="0"/>
                  </a:moveTo>
                  <a:lnTo>
                    <a:pt x="2540" y="91185"/>
                  </a:lnTo>
                  <a:lnTo>
                    <a:pt x="0" y="95770"/>
                  </a:lnTo>
                  <a:lnTo>
                    <a:pt x="1650" y="101574"/>
                  </a:lnTo>
                  <a:lnTo>
                    <a:pt x="10795" y="106730"/>
                  </a:lnTo>
                  <a:lnTo>
                    <a:pt x="16229" y="105206"/>
                  </a:lnTo>
                  <a:lnTo>
                    <a:pt x="16573" y="105206"/>
                  </a:lnTo>
                  <a:lnTo>
                    <a:pt x="19176" y="100507"/>
                  </a:lnTo>
                  <a:lnTo>
                    <a:pt x="45172" y="54181"/>
                  </a:lnTo>
                  <a:lnTo>
                    <a:pt x="44658" y="23837"/>
                  </a:lnTo>
                  <a:lnTo>
                    <a:pt x="44576" y="19062"/>
                  </a:lnTo>
                  <a:lnTo>
                    <a:pt x="63626" y="18732"/>
                  </a:lnTo>
                  <a:lnTo>
                    <a:pt x="65084" y="18732"/>
                  </a:lnTo>
                  <a:lnTo>
                    <a:pt x="53721" y="0"/>
                  </a:lnTo>
                  <a:close/>
                </a:path>
                <a:path w="111125" h="438785">
                  <a:moveTo>
                    <a:pt x="65084" y="18732"/>
                  </a:moveTo>
                  <a:lnTo>
                    <a:pt x="63626" y="18732"/>
                  </a:lnTo>
                  <a:lnTo>
                    <a:pt x="63950" y="37828"/>
                  </a:lnTo>
                  <a:lnTo>
                    <a:pt x="64288" y="54181"/>
                  </a:lnTo>
                  <a:lnTo>
                    <a:pt x="91694" y="99275"/>
                  </a:lnTo>
                  <a:lnTo>
                    <a:pt x="94361" y="103771"/>
                  </a:lnTo>
                  <a:lnTo>
                    <a:pt x="100203" y="105206"/>
                  </a:lnTo>
                  <a:lnTo>
                    <a:pt x="104775" y="102476"/>
                  </a:lnTo>
                  <a:lnTo>
                    <a:pt x="109220" y="99745"/>
                  </a:lnTo>
                  <a:lnTo>
                    <a:pt x="110617" y="93891"/>
                  </a:lnTo>
                  <a:lnTo>
                    <a:pt x="107950" y="89395"/>
                  </a:lnTo>
                  <a:lnTo>
                    <a:pt x="65084" y="18732"/>
                  </a:lnTo>
                  <a:close/>
                </a:path>
                <a:path w="111125" h="438785">
                  <a:moveTo>
                    <a:pt x="63626" y="18732"/>
                  </a:moveTo>
                  <a:lnTo>
                    <a:pt x="44576" y="19062"/>
                  </a:lnTo>
                  <a:lnTo>
                    <a:pt x="45172" y="54181"/>
                  </a:lnTo>
                  <a:lnTo>
                    <a:pt x="54349" y="37828"/>
                  </a:lnTo>
                  <a:lnTo>
                    <a:pt x="45847" y="23837"/>
                  </a:lnTo>
                  <a:lnTo>
                    <a:pt x="62357" y="23558"/>
                  </a:lnTo>
                  <a:lnTo>
                    <a:pt x="63708" y="23558"/>
                  </a:lnTo>
                  <a:lnTo>
                    <a:pt x="63626" y="18732"/>
                  </a:lnTo>
                  <a:close/>
                </a:path>
                <a:path w="111125" h="438785">
                  <a:moveTo>
                    <a:pt x="63708" y="23558"/>
                  </a:moveTo>
                  <a:lnTo>
                    <a:pt x="62357" y="23558"/>
                  </a:lnTo>
                  <a:lnTo>
                    <a:pt x="54349" y="37828"/>
                  </a:lnTo>
                  <a:lnTo>
                    <a:pt x="64288" y="54181"/>
                  </a:lnTo>
                  <a:lnTo>
                    <a:pt x="63950" y="37828"/>
                  </a:lnTo>
                  <a:lnTo>
                    <a:pt x="63713" y="23837"/>
                  </a:lnTo>
                  <a:lnTo>
                    <a:pt x="63708" y="23558"/>
                  </a:lnTo>
                  <a:close/>
                </a:path>
                <a:path w="111125" h="438785">
                  <a:moveTo>
                    <a:pt x="62357" y="23558"/>
                  </a:moveTo>
                  <a:lnTo>
                    <a:pt x="45847" y="23837"/>
                  </a:lnTo>
                  <a:lnTo>
                    <a:pt x="54349" y="37828"/>
                  </a:lnTo>
                  <a:lnTo>
                    <a:pt x="62357" y="23558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067175" y="5732564"/>
              <a:ext cx="238125" cy="276148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153272" y="4742177"/>
              <a:ext cx="171455" cy="161930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153272" y="4951727"/>
              <a:ext cx="171455" cy="152405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153272" y="5161150"/>
              <a:ext cx="171455" cy="152405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153272" y="5361175"/>
              <a:ext cx="171455" cy="161930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7048500" y="4665980"/>
              <a:ext cx="361950" cy="952500"/>
            </a:xfrm>
            <a:custGeom>
              <a:avLst/>
              <a:gdLst/>
              <a:ahLst/>
              <a:cxnLst/>
              <a:rect l="l" t="t" r="r" b="b"/>
              <a:pathLst>
                <a:path w="361950" h="952500">
                  <a:moveTo>
                    <a:pt x="301625" y="0"/>
                  </a:moveTo>
                  <a:lnTo>
                    <a:pt x="325088" y="4746"/>
                  </a:lnTo>
                  <a:lnTo>
                    <a:pt x="344265" y="17684"/>
                  </a:lnTo>
                  <a:lnTo>
                    <a:pt x="357203" y="36861"/>
                  </a:lnTo>
                  <a:lnTo>
                    <a:pt x="361950" y="60325"/>
                  </a:lnTo>
                  <a:lnTo>
                    <a:pt x="361950" y="892048"/>
                  </a:lnTo>
                  <a:lnTo>
                    <a:pt x="357203" y="915495"/>
                  </a:lnTo>
                  <a:lnTo>
                    <a:pt x="344265" y="934651"/>
                  </a:lnTo>
                  <a:lnTo>
                    <a:pt x="325088" y="947571"/>
                  </a:lnTo>
                  <a:lnTo>
                    <a:pt x="301625" y="952309"/>
                  </a:lnTo>
                  <a:lnTo>
                    <a:pt x="60325" y="952309"/>
                  </a:lnTo>
                  <a:lnTo>
                    <a:pt x="36861" y="947571"/>
                  </a:lnTo>
                  <a:lnTo>
                    <a:pt x="17684" y="934651"/>
                  </a:lnTo>
                  <a:lnTo>
                    <a:pt x="4746" y="915495"/>
                  </a:lnTo>
                  <a:lnTo>
                    <a:pt x="0" y="892048"/>
                  </a:lnTo>
                  <a:lnTo>
                    <a:pt x="0" y="60325"/>
                  </a:lnTo>
                  <a:lnTo>
                    <a:pt x="4746" y="36861"/>
                  </a:lnTo>
                  <a:lnTo>
                    <a:pt x="17684" y="17684"/>
                  </a:lnTo>
                  <a:lnTo>
                    <a:pt x="36861" y="4746"/>
                  </a:lnTo>
                  <a:lnTo>
                    <a:pt x="60325" y="0"/>
                  </a:lnTo>
                  <a:lnTo>
                    <a:pt x="301625" y="0"/>
                  </a:lnTo>
                  <a:close/>
                </a:path>
              </a:pathLst>
            </a:custGeom>
            <a:ln w="19055">
              <a:solidFill>
                <a:srgbClr val="6000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7174102" y="5618238"/>
              <a:ext cx="111125" cy="438150"/>
            </a:xfrm>
            <a:custGeom>
              <a:avLst/>
              <a:gdLst/>
              <a:ahLst/>
              <a:cxnLst/>
              <a:rect l="l" t="t" r="r" b="b"/>
              <a:pathLst>
                <a:path w="111125" h="438150">
                  <a:moveTo>
                    <a:pt x="55372" y="37857"/>
                  </a:moveTo>
                  <a:lnTo>
                    <a:pt x="45847" y="54181"/>
                  </a:lnTo>
                  <a:lnTo>
                    <a:pt x="45847" y="438111"/>
                  </a:lnTo>
                  <a:lnTo>
                    <a:pt x="64897" y="438111"/>
                  </a:lnTo>
                  <a:lnTo>
                    <a:pt x="64897" y="54181"/>
                  </a:lnTo>
                  <a:lnTo>
                    <a:pt x="55372" y="37857"/>
                  </a:lnTo>
                  <a:close/>
                </a:path>
                <a:path w="111125" h="438150">
                  <a:moveTo>
                    <a:pt x="55372" y="0"/>
                  </a:moveTo>
                  <a:lnTo>
                    <a:pt x="0" y="94856"/>
                  </a:lnTo>
                  <a:lnTo>
                    <a:pt x="1524" y="100685"/>
                  </a:lnTo>
                  <a:lnTo>
                    <a:pt x="10668" y="105981"/>
                  </a:lnTo>
                  <a:lnTo>
                    <a:pt x="16510" y="104457"/>
                  </a:lnTo>
                  <a:lnTo>
                    <a:pt x="45847" y="54181"/>
                  </a:lnTo>
                  <a:lnTo>
                    <a:pt x="45847" y="18910"/>
                  </a:lnTo>
                  <a:lnTo>
                    <a:pt x="66408" y="18910"/>
                  </a:lnTo>
                  <a:lnTo>
                    <a:pt x="55372" y="0"/>
                  </a:lnTo>
                  <a:close/>
                </a:path>
                <a:path w="111125" h="438150">
                  <a:moveTo>
                    <a:pt x="66408" y="18910"/>
                  </a:moveTo>
                  <a:lnTo>
                    <a:pt x="64897" y="18910"/>
                  </a:lnTo>
                  <a:lnTo>
                    <a:pt x="64897" y="54181"/>
                  </a:lnTo>
                  <a:lnTo>
                    <a:pt x="94233" y="104457"/>
                  </a:lnTo>
                  <a:lnTo>
                    <a:pt x="100075" y="105981"/>
                  </a:lnTo>
                  <a:lnTo>
                    <a:pt x="109220" y="100685"/>
                  </a:lnTo>
                  <a:lnTo>
                    <a:pt x="110744" y="94856"/>
                  </a:lnTo>
                  <a:lnTo>
                    <a:pt x="66408" y="18910"/>
                  </a:lnTo>
                  <a:close/>
                </a:path>
                <a:path w="111125" h="438150">
                  <a:moveTo>
                    <a:pt x="64897" y="18910"/>
                  </a:moveTo>
                  <a:lnTo>
                    <a:pt x="45847" y="18910"/>
                  </a:lnTo>
                  <a:lnTo>
                    <a:pt x="45847" y="54181"/>
                  </a:lnTo>
                  <a:lnTo>
                    <a:pt x="55372" y="37857"/>
                  </a:lnTo>
                  <a:lnTo>
                    <a:pt x="47117" y="23710"/>
                  </a:lnTo>
                  <a:lnTo>
                    <a:pt x="64897" y="23710"/>
                  </a:lnTo>
                  <a:lnTo>
                    <a:pt x="64897" y="18910"/>
                  </a:lnTo>
                  <a:close/>
                </a:path>
                <a:path w="111125" h="438150">
                  <a:moveTo>
                    <a:pt x="64897" y="23710"/>
                  </a:moveTo>
                  <a:lnTo>
                    <a:pt x="63626" y="23710"/>
                  </a:lnTo>
                  <a:lnTo>
                    <a:pt x="55372" y="37857"/>
                  </a:lnTo>
                  <a:lnTo>
                    <a:pt x="64897" y="54181"/>
                  </a:lnTo>
                  <a:lnTo>
                    <a:pt x="64897" y="23710"/>
                  </a:lnTo>
                  <a:close/>
                </a:path>
                <a:path w="111125" h="438150">
                  <a:moveTo>
                    <a:pt x="63626" y="23710"/>
                  </a:moveTo>
                  <a:lnTo>
                    <a:pt x="47117" y="23710"/>
                  </a:lnTo>
                  <a:lnTo>
                    <a:pt x="55372" y="37857"/>
                  </a:lnTo>
                  <a:lnTo>
                    <a:pt x="63626" y="2371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258050" y="5732564"/>
              <a:ext cx="238125" cy="276148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076947" y="4751702"/>
              <a:ext cx="161930" cy="161930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076947" y="4961252"/>
              <a:ext cx="161930" cy="152405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076947" y="5170675"/>
              <a:ext cx="161930" cy="152405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076947" y="5370700"/>
              <a:ext cx="161930" cy="161930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5972175" y="4665980"/>
              <a:ext cx="361950" cy="962025"/>
            </a:xfrm>
            <a:custGeom>
              <a:avLst/>
              <a:gdLst/>
              <a:ahLst/>
              <a:cxnLst/>
              <a:rect l="l" t="t" r="r" b="b"/>
              <a:pathLst>
                <a:path w="361950" h="962025">
                  <a:moveTo>
                    <a:pt x="301625" y="0"/>
                  </a:moveTo>
                  <a:lnTo>
                    <a:pt x="325088" y="4746"/>
                  </a:lnTo>
                  <a:lnTo>
                    <a:pt x="344265" y="17684"/>
                  </a:lnTo>
                  <a:lnTo>
                    <a:pt x="357203" y="36861"/>
                  </a:lnTo>
                  <a:lnTo>
                    <a:pt x="361950" y="60325"/>
                  </a:lnTo>
                  <a:lnTo>
                    <a:pt x="361950" y="901573"/>
                  </a:lnTo>
                  <a:lnTo>
                    <a:pt x="357203" y="925013"/>
                  </a:lnTo>
                  <a:lnTo>
                    <a:pt x="344265" y="944165"/>
                  </a:lnTo>
                  <a:lnTo>
                    <a:pt x="325088" y="957083"/>
                  </a:lnTo>
                  <a:lnTo>
                    <a:pt x="301625" y="961821"/>
                  </a:lnTo>
                  <a:lnTo>
                    <a:pt x="60325" y="961821"/>
                  </a:lnTo>
                  <a:lnTo>
                    <a:pt x="36861" y="957083"/>
                  </a:lnTo>
                  <a:lnTo>
                    <a:pt x="17684" y="944165"/>
                  </a:lnTo>
                  <a:lnTo>
                    <a:pt x="4746" y="925013"/>
                  </a:lnTo>
                  <a:lnTo>
                    <a:pt x="0" y="901573"/>
                  </a:lnTo>
                  <a:lnTo>
                    <a:pt x="0" y="60325"/>
                  </a:lnTo>
                  <a:lnTo>
                    <a:pt x="4746" y="36861"/>
                  </a:lnTo>
                  <a:lnTo>
                    <a:pt x="17684" y="17684"/>
                  </a:lnTo>
                  <a:lnTo>
                    <a:pt x="36861" y="4746"/>
                  </a:lnTo>
                  <a:lnTo>
                    <a:pt x="60325" y="0"/>
                  </a:lnTo>
                  <a:lnTo>
                    <a:pt x="301625" y="0"/>
                  </a:lnTo>
                  <a:close/>
                </a:path>
              </a:pathLst>
            </a:custGeom>
            <a:ln w="19055">
              <a:solidFill>
                <a:srgbClr val="6000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6097781" y="5627763"/>
              <a:ext cx="111125" cy="438150"/>
            </a:xfrm>
            <a:custGeom>
              <a:avLst/>
              <a:gdLst/>
              <a:ahLst/>
              <a:cxnLst/>
              <a:rect l="l" t="t" r="r" b="b"/>
              <a:pathLst>
                <a:path w="111125" h="438150">
                  <a:moveTo>
                    <a:pt x="55368" y="37862"/>
                  </a:moveTo>
                  <a:lnTo>
                    <a:pt x="45843" y="54190"/>
                  </a:lnTo>
                  <a:lnTo>
                    <a:pt x="45843" y="438111"/>
                  </a:lnTo>
                  <a:lnTo>
                    <a:pt x="64893" y="438111"/>
                  </a:lnTo>
                  <a:lnTo>
                    <a:pt x="64893" y="54190"/>
                  </a:lnTo>
                  <a:lnTo>
                    <a:pt x="55368" y="37862"/>
                  </a:lnTo>
                  <a:close/>
                </a:path>
                <a:path w="111125" h="438150">
                  <a:moveTo>
                    <a:pt x="55368" y="0"/>
                  </a:moveTo>
                  <a:lnTo>
                    <a:pt x="0" y="94856"/>
                  </a:lnTo>
                  <a:lnTo>
                    <a:pt x="1520" y="100685"/>
                  </a:lnTo>
                  <a:lnTo>
                    <a:pt x="10664" y="105981"/>
                  </a:lnTo>
                  <a:lnTo>
                    <a:pt x="16506" y="104444"/>
                  </a:lnTo>
                  <a:lnTo>
                    <a:pt x="19173" y="99910"/>
                  </a:lnTo>
                  <a:lnTo>
                    <a:pt x="45843" y="54190"/>
                  </a:lnTo>
                  <a:lnTo>
                    <a:pt x="45843" y="18910"/>
                  </a:lnTo>
                  <a:lnTo>
                    <a:pt x="66404" y="18910"/>
                  </a:lnTo>
                  <a:lnTo>
                    <a:pt x="55368" y="0"/>
                  </a:lnTo>
                  <a:close/>
                </a:path>
                <a:path w="111125" h="438150">
                  <a:moveTo>
                    <a:pt x="66404" y="18910"/>
                  </a:moveTo>
                  <a:lnTo>
                    <a:pt x="64893" y="18910"/>
                  </a:lnTo>
                  <a:lnTo>
                    <a:pt x="64893" y="54190"/>
                  </a:lnTo>
                  <a:lnTo>
                    <a:pt x="91563" y="99910"/>
                  </a:lnTo>
                  <a:lnTo>
                    <a:pt x="94230" y="104444"/>
                  </a:lnTo>
                  <a:lnTo>
                    <a:pt x="100072" y="105981"/>
                  </a:lnTo>
                  <a:lnTo>
                    <a:pt x="109216" y="100685"/>
                  </a:lnTo>
                  <a:lnTo>
                    <a:pt x="110740" y="94856"/>
                  </a:lnTo>
                  <a:lnTo>
                    <a:pt x="66404" y="18910"/>
                  </a:lnTo>
                  <a:close/>
                </a:path>
                <a:path w="111125" h="438150">
                  <a:moveTo>
                    <a:pt x="64893" y="18910"/>
                  </a:moveTo>
                  <a:lnTo>
                    <a:pt x="45843" y="18910"/>
                  </a:lnTo>
                  <a:lnTo>
                    <a:pt x="45843" y="54190"/>
                  </a:lnTo>
                  <a:lnTo>
                    <a:pt x="55368" y="37862"/>
                  </a:lnTo>
                  <a:lnTo>
                    <a:pt x="47113" y="23710"/>
                  </a:lnTo>
                  <a:lnTo>
                    <a:pt x="64893" y="23710"/>
                  </a:lnTo>
                  <a:lnTo>
                    <a:pt x="64893" y="18910"/>
                  </a:lnTo>
                  <a:close/>
                </a:path>
                <a:path w="111125" h="438150">
                  <a:moveTo>
                    <a:pt x="64893" y="23710"/>
                  </a:moveTo>
                  <a:lnTo>
                    <a:pt x="63623" y="23710"/>
                  </a:lnTo>
                  <a:lnTo>
                    <a:pt x="55368" y="37862"/>
                  </a:lnTo>
                  <a:lnTo>
                    <a:pt x="64893" y="54190"/>
                  </a:lnTo>
                  <a:lnTo>
                    <a:pt x="64893" y="23710"/>
                  </a:lnTo>
                  <a:close/>
                </a:path>
                <a:path w="111125" h="438150">
                  <a:moveTo>
                    <a:pt x="63623" y="23710"/>
                  </a:moveTo>
                  <a:lnTo>
                    <a:pt x="47113" y="23710"/>
                  </a:lnTo>
                  <a:lnTo>
                    <a:pt x="55368" y="37862"/>
                  </a:lnTo>
                  <a:lnTo>
                    <a:pt x="63623" y="2371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181725" y="5732564"/>
              <a:ext cx="238125" cy="276148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019672" y="4742177"/>
              <a:ext cx="161930" cy="161930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019672" y="4951727"/>
              <a:ext cx="161930" cy="152405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019672" y="5161150"/>
              <a:ext cx="161930" cy="152405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019672" y="5361175"/>
              <a:ext cx="161930" cy="161930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4914900" y="4665980"/>
              <a:ext cx="361950" cy="952500"/>
            </a:xfrm>
            <a:custGeom>
              <a:avLst/>
              <a:gdLst/>
              <a:ahLst/>
              <a:cxnLst/>
              <a:rect l="l" t="t" r="r" b="b"/>
              <a:pathLst>
                <a:path w="361950" h="952500">
                  <a:moveTo>
                    <a:pt x="301625" y="0"/>
                  </a:moveTo>
                  <a:lnTo>
                    <a:pt x="325088" y="4746"/>
                  </a:lnTo>
                  <a:lnTo>
                    <a:pt x="344265" y="17684"/>
                  </a:lnTo>
                  <a:lnTo>
                    <a:pt x="357203" y="36861"/>
                  </a:lnTo>
                  <a:lnTo>
                    <a:pt x="361950" y="60325"/>
                  </a:lnTo>
                  <a:lnTo>
                    <a:pt x="361950" y="892048"/>
                  </a:lnTo>
                  <a:lnTo>
                    <a:pt x="357203" y="915495"/>
                  </a:lnTo>
                  <a:lnTo>
                    <a:pt x="344265" y="934651"/>
                  </a:lnTo>
                  <a:lnTo>
                    <a:pt x="325088" y="947571"/>
                  </a:lnTo>
                  <a:lnTo>
                    <a:pt x="301625" y="952309"/>
                  </a:lnTo>
                  <a:lnTo>
                    <a:pt x="60325" y="952309"/>
                  </a:lnTo>
                  <a:lnTo>
                    <a:pt x="36861" y="947571"/>
                  </a:lnTo>
                  <a:lnTo>
                    <a:pt x="17684" y="934651"/>
                  </a:lnTo>
                  <a:lnTo>
                    <a:pt x="4746" y="915495"/>
                  </a:lnTo>
                  <a:lnTo>
                    <a:pt x="0" y="892048"/>
                  </a:lnTo>
                  <a:lnTo>
                    <a:pt x="0" y="60325"/>
                  </a:lnTo>
                  <a:lnTo>
                    <a:pt x="4746" y="36861"/>
                  </a:lnTo>
                  <a:lnTo>
                    <a:pt x="17684" y="17684"/>
                  </a:lnTo>
                  <a:lnTo>
                    <a:pt x="36861" y="4746"/>
                  </a:lnTo>
                  <a:lnTo>
                    <a:pt x="60325" y="0"/>
                  </a:lnTo>
                  <a:lnTo>
                    <a:pt x="301625" y="0"/>
                  </a:lnTo>
                  <a:close/>
                </a:path>
              </a:pathLst>
            </a:custGeom>
            <a:ln w="19055">
              <a:solidFill>
                <a:srgbClr val="6000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5040502" y="5618238"/>
              <a:ext cx="111125" cy="438150"/>
            </a:xfrm>
            <a:custGeom>
              <a:avLst/>
              <a:gdLst/>
              <a:ahLst/>
              <a:cxnLst/>
              <a:rect l="l" t="t" r="r" b="b"/>
              <a:pathLst>
                <a:path w="111125" h="438150">
                  <a:moveTo>
                    <a:pt x="55372" y="37857"/>
                  </a:moveTo>
                  <a:lnTo>
                    <a:pt x="45847" y="54181"/>
                  </a:lnTo>
                  <a:lnTo>
                    <a:pt x="45847" y="438111"/>
                  </a:lnTo>
                  <a:lnTo>
                    <a:pt x="64897" y="438111"/>
                  </a:lnTo>
                  <a:lnTo>
                    <a:pt x="64897" y="54181"/>
                  </a:lnTo>
                  <a:lnTo>
                    <a:pt x="55372" y="37857"/>
                  </a:lnTo>
                  <a:close/>
                </a:path>
                <a:path w="111125" h="438150">
                  <a:moveTo>
                    <a:pt x="55372" y="0"/>
                  </a:moveTo>
                  <a:lnTo>
                    <a:pt x="0" y="94856"/>
                  </a:lnTo>
                  <a:lnTo>
                    <a:pt x="1524" y="100685"/>
                  </a:lnTo>
                  <a:lnTo>
                    <a:pt x="10668" y="105981"/>
                  </a:lnTo>
                  <a:lnTo>
                    <a:pt x="16510" y="104457"/>
                  </a:lnTo>
                  <a:lnTo>
                    <a:pt x="45847" y="54181"/>
                  </a:lnTo>
                  <a:lnTo>
                    <a:pt x="45847" y="18910"/>
                  </a:lnTo>
                  <a:lnTo>
                    <a:pt x="66408" y="18910"/>
                  </a:lnTo>
                  <a:lnTo>
                    <a:pt x="55372" y="0"/>
                  </a:lnTo>
                  <a:close/>
                </a:path>
                <a:path w="111125" h="438150">
                  <a:moveTo>
                    <a:pt x="66408" y="18910"/>
                  </a:moveTo>
                  <a:lnTo>
                    <a:pt x="64897" y="18910"/>
                  </a:lnTo>
                  <a:lnTo>
                    <a:pt x="64897" y="54181"/>
                  </a:lnTo>
                  <a:lnTo>
                    <a:pt x="94234" y="104457"/>
                  </a:lnTo>
                  <a:lnTo>
                    <a:pt x="100075" y="105981"/>
                  </a:lnTo>
                  <a:lnTo>
                    <a:pt x="109220" y="100685"/>
                  </a:lnTo>
                  <a:lnTo>
                    <a:pt x="110744" y="94856"/>
                  </a:lnTo>
                  <a:lnTo>
                    <a:pt x="66408" y="18910"/>
                  </a:lnTo>
                  <a:close/>
                </a:path>
                <a:path w="111125" h="438150">
                  <a:moveTo>
                    <a:pt x="64897" y="18910"/>
                  </a:moveTo>
                  <a:lnTo>
                    <a:pt x="45847" y="18910"/>
                  </a:lnTo>
                  <a:lnTo>
                    <a:pt x="45847" y="54181"/>
                  </a:lnTo>
                  <a:lnTo>
                    <a:pt x="55372" y="37857"/>
                  </a:lnTo>
                  <a:lnTo>
                    <a:pt x="47117" y="23710"/>
                  </a:lnTo>
                  <a:lnTo>
                    <a:pt x="64897" y="23710"/>
                  </a:lnTo>
                  <a:lnTo>
                    <a:pt x="64897" y="18910"/>
                  </a:lnTo>
                  <a:close/>
                </a:path>
                <a:path w="111125" h="438150">
                  <a:moveTo>
                    <a:pt x="64897" y="23710"/>
                  </a:moveTo>
                  <a:lnTo>
                    <a:pt x="63626" y="23710"/>
                  </a:lnTo>
                  <a:lnTo>
                    <a:pt x="55372" y="37857"/>
                  </a:lnTo>
                  <a:lnTo>
                    <a:pt x="64897" y="54181"/>
                  </a:lnTo>
                  <a:lnTo>
                    <a:pt x="64897" y="23710"/>
                  </a:lnTo>
                  <a:close/>
                </a:path>
                <a:path w="111125" h="438150">
                  <a:moveTo>
                    <a:pt x="63626" y="23710"/>
                  </a:moveTo>
                  <a:lnTo>
                    <a:pt x="47117" y="23710"/>
                  </a:lnTo>
                  <a:lnTo>
                    <a:pt x="55372" y="37857"/>
                  </a:lnTo>
                  <a:lnTo>
                    <a:pt x="63626" y="2371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8" name="object 3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124450" y="5732564"/>
              <a:ext cx="238125" cy="276148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686519" y="2944282"/>
              <a:ext cx="309849" cy="179915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538244" y="2958052"/>
              <a:ext cx="302670" cy="180444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3962397" y="3228083"/>
              <a:ext cx="161930" cy="171455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3962397" y="3456683"/>
              <a:ext cx="161930" cy="171455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3962397" y="3685156"/>
              <a:ext cx="161930" cy="180980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3962397" y="3923281"/>
              <a:ext cx="161930" cy="171455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3857625" y="3132963"/>
              <a:ext cx="361950" cy="1066800"/>
            </a:xfrm>
            <a:custGeom>
              <a:avLst/>
              <a:gdLst/>
              <a:ahLst/>
              <a:cxnLst/>
              <a:rect l="l" t="t" r="r" b="b"/>
              <a:pathLst>
                <a:path w="361950" h="1066800">
                  <a:moveTo>
                    <a:pt x="301625" y="0"/>
                  </a:moveTo>
                  <a:lnTo>
                    <a:pt x="325088" y="4726"/>
                  </a:lnTo>
                  <a:lnTo>
                    <a:pt x="344265" y="17621"/>
                  </a:lnTo>
                  <a:lnTo>
                    <a:pt x="357203" y="36754"/>
                  </a:lnTo>
                  <a:lnTo>
                    <a:pt x="361950" y="60198"/>
                  </a:lnTo>
                  <a:lnTo>
                    <a:pt x="361950" y="1006220"/>
                  </a:lnTo>
                  <a:lnTo>
                    <a:pt x="357203" y="1029664"/>
                  </a:lnTo>
                  <a:lnTo>
                    <a:pt x="344265" y="1048797"/>
                  </a:lnTo>
                  <a:lnTo>
                    <a:pt x="325088" y="1061692"/>
                  </a:lnTo>
                  <a:lnTo>
                    <a:pt x="301625" y="1066419"/>
                  </a:lnTo>
                  <a:lnTo>
                    <a:pt x="60325" y="1066419"/>
                  </a:lnTo>
                  <a:lnTo>
                    <a:pt x="36861" y="1061692"/>
                  </a:lnTo>
                  <a:lnTo>
                    <a:pt x="17684" y="1048797"/>
                  </a:lnTo>
                  <a:lnTo>
                    <a:pt x="4746" y="1029664"/>
                  </a:lnTo>
                  <a:lnTo>
                    <a:pt x="0" y="1006220"/>
                  </a:lnTo>
                  <a:lnTo>
                    <a:pt x="0" y="60198"/>
                  </a:lnTo>
                  <a:lnTo>
                    <a:pt x="4746" y="36754"/>
                  </a:lnTo>
                  <a:lnTo>
                    <a:pt x="17684" y="17621"/>
                  </a:lnTo>
                  <a:lnTo>
                    <a:pt x="36861" y="4726"/>
                  </a:lnTo>
                  <a:lnTo>
                    <a:pt x="60325" y="0"/>
                  </a:lnTo>
                  <a:lnTo>
                    <a:pt x="301625" y="0"/>
                  </a:lnTo>
                  <a:close/>
                </a:path>
              </a:pathLst>
            </a:custGeom>
            <a:ln w="19055">
              <a:solidFill>
                <a:srgbClr val="8B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6" name="object 46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4082083" y="4382908"/>
              <a:ext cx="335342" cy="194822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3152775" y="3648963"/>
              <a:ext cx="937894" cy="977900"/>
            </a:xfrm>
            <a:custGeom>
              <a:avLst/>
              <a:gdLst/>
              <a:ahLst/>
              <a:cxnLst/>
              <a:rect l="l" t="t" r="r" b="b"/>
              <a:pathLst>
                <a:path w="937895" h="977900">
                  <a:moveTo>
                    <a:pt x="699617" y="55308"/>
                  </a:moveTo>
                  <a:lnTo>
                    <a:pt x="683145" y="45720"/>
                  </a:lnTo>
                  <a:lnTo>
                    <a:pt x="604647" y="0"/>
                  </a:lnTo>
                  <a:lnTo>
                    <a:pt x="598805" y="1524"/>
                  </a:lnTo>
                  <a:lnTo>
                    <a:pt x="596138" y="6096"/>
                  </a:lnTo>
                  <a:lnTo>
                    <a:pt x="593471" y="10541"/>
                  </a:lnTo>
                  <a:lnTo>
                    <a:pt x="594995" y="16383"/>
                  </a:lnTo>
                  <a:lnTo>
                    <a:pt x="645274" y="45720"/>
                  </a:lnTo>
                  <a:lnTo>
                    <a:pt x="0" y="45720"/>
                  </a:lnTo>
                  <a:lnTo>
                    <a:pt x="0" y="64770"/>
                  </a:lnTo>
                  <a:lnTo>
                    <a:pt x="645490" y="64770"/>
                  </a:lnTo>
                  <a:lnTo>
                    <a:pt x="599567" y="91567"/>
                  </a:lnTo>
                  <a:lnTo>
                    <a:pt x="594995" y="94107"/>
                  </a:lnTo>
                  <a:lnTo>
                    <a:pt x="593471" y="99949"/>
                  </a:lnTo>
                  <a:lnTo>
                    <a:pt x="598805" y="109093"/>
                  </a:lnTo>
                  <a:lnTo>
                    <a:pt x="604647" y="110617"/>
                  </a:lnTo>
                  <a:lnTo>
                    <a:pt x="683196" y="64770"/>
                  </a:lnTo>
                  <a:lnTo>
                    <a:pt x="699401" y="55308"/>
                  </a:lnTo>
                  <a:lnTo>
                    <a:pt x="699617" y="55308"/>
                  </a:lnTo>
                  <a:close/>
                </a:path>
                <a:path w="937895" h="977900">
                  <a:moveTo>
                    <a:pt x="937387" y="646176"/>
                  </a:moveTo>
                  <a:lnTo>
                    <a:pt x="934847" y="641604"/>
                  </a:lnTo>
                  <a:lnTo>
                    <a:pt x="894308" y="569214"/>
                  </a:lnTo>
                  <a:lnTo>
                    <a:pt x="883793" y="550418"/>
                  </a:lnTo>
                  <a:lnTo>
                    <a:pt x="829564" y="639826"/>
                  </a:lnTo>
                  <a:lnTo>
                    <a:pt x="826770" y="644271"/>
                  </a:lnTo>
                  <a:lnTo>
                    <a:pt x="828065" y="649732"/>
                  </a:lnTo>
                  <a:lnTo>
                    <a:pt x="828167" y="650113"/>
                  </a:lnTo>
                  <a:lnTo>
                    <a:pt x="832739" y="652907"/>
                  </a:lnTo>
                  <a:lnTo>
                    <a:pt x="837184" y="655574"/>
                  </a:lnTo>
                  <a:lnTo>
                    <a:pt x="843026" y="654177"/>
                  </a:lnTo>
                  <a:lnTo>
                    <a:pt x="845820" y="649732"/>
                  </a:lnTo>
                  <a:lnTo>
                    <a:pt x="873264" y="604443"/>
                  </a:lnTo>
                  <a:lnTo>
                    <a:pt x="866775" y="977265"/>
                  </a:lnTo>
                  <a:lnTo>
                    <a:pt x="885825" y="977519"/>
                  </a:lnTo>
                  <a:lnTo>
                    <a:pt x="892314" y="604735"/>
                  </a:lnTo>
                  <a:lnTo>
                    <a:pt x="892848" y="574294"/>
                  </a:lnTo>
                  <a:lnTo>
                    <a:pt x="892327" y="604443"/>
                  </a:lnTo>
                  <a:lnTo>
                    <a:pt x="892314" y="604735"/>
                  </a:lnTo>
                  <a:lnTo>
                    <a:pt x="918210" y="651002"/>
                  </a:lnTo>
                  <a:lnTo>
                    <a:pt x="920877" y="655574"/>
                  </a:lnTo>
                  <a:lnTo>
                    <a:pt x="926592" y="657225"/>
                  </a:lnTo>
                  <a:lnTo>
                    <a:pt x="931164" y="654558"/>
                  </a:lnTo>
                  <a:lnTo>
                    <a:pt x="935863" y="652018"/>
                  </a:lnTo>
                  <a:lnTo>
                    <a:pt x="937387" y="646176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8" name="object 48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3267075" y="3370910"/>
              <a:ext cx="428625" cy="295198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2886072" y="3228083"/>
              <a:ext cx="161930" cy="171455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2886072" y="3456683"/>
              <a:ext cx="161930" cy="180980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2886072" y="3694681"/>
              <a:ext cx="161930" cy="171455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2886072" y="3923281"/>
              <a:ext cx="161930" cy="171455"/>
            </a:xfrm>
            <a:prstGeom prst="rect">
              <a:avLst/>
            </a:prstGeom>
          </p:spPr>
        </p:pic>
        <p:sp>
          <p:nvSpPr>
            <p:cNvPr id="53" name="object 53"/>
            <p:cNvSpPr/>
            <p:nvPr/>
          </p:nvSpPr>
          <p:spPr>
            <a:xfrm>
              <a:off x="2781300" y="3132963"/>
              <a:ext cx="361950" cy="1076325"/>
            </a:xfrm>
            <a:custGeom>
              <a:avLst/>
              <a:gdLst/>
              <a:ahLst/>
              <a:cxnLst/>
              <a:rect l="l" t="t" r="r" b="b"/>
              <a:pathLst>
                <a:path w="361950" h="1076325">
                  <a:moveTo>
                    <a:pt x="301625" y="0"/>
                  </a:moveTo>
                  <a:lnTo>
                    <a:pt x="325088" y="4726"/>
                  </a:lnTo>
                  <a:lnTo>
                    <a:pt x="344265" y="17621"/>
                  </a:lnTo>
                  <a:lnTo>
                    <a:pt x="357203" y="36754"/>
                  </a:lnTo>
                  <a:lnTo>
                    <a:pt x="361950" y="60198"/>
                  </a:lnTo>
                  <a:lnTo>
                    <a:pt x="361950" y="1015619"/>
                  </a:lnTo>
                  <a:lnTo>
                    <a:pt x="357203" y="1039135"/>
                  </a:lnTo>
                  <a:lnTo>
                    <a:pt x="344265" y="1058306"/>
                  </a:lnTo>
                  <a:lnTo>
                    <a:pt x="325088" y="1071215"/>
                  </a:lnTo>
                  <a:lnTo>
                    <a:pt x="301625" y="1075944"/>
                  </a:lnTo>
                  <a:lnTo>
                    <a:pt x="60325" y="1075944"/>
                  </a:lnTo>
                  <a:lnTo>
                    <a:pt x="36861" y="1071215"/>
                  </a:lnTo>
                  <a:lnTo>
                    <a:pt x="17684" y="1058306"/>
                  </a:lnTo>
                  <a:lnTo>
                    <a:pt x="4746" y="1039135"/>
                  </a:lnTo>
                  <a:lnTo>
                    <a:pt x="0" y="1015619"/>
                  </a:lnTo>
                  <a:lnTo>
                    <a:pt x="0" y="60198"/>
                  </a:lnTo>
                  <a:lnTo>
                    <a:pt x="4746" y="36754"/>
                  </a:lnTo>
                  <a:lnTo>
                    <a:pt x="17684" y="17621"/>
                  </a:lnTo>
                  <a:lnTo>
                    <a:pt x="36861" y="4726"/>
                  </a:lnTo>
                  <a:lnTo>
                    <a:pt x="60325" y="0"/>
                  </a:lnTo>
                  <a:lnTo>
                    <a:pt x="301625" y="0"/>
                  </a:lnTo>
                  <a:close/>
                </a:path>
              </a:pathLst>
            </a:custGeom>
            <a:ln w="19055">
              <a:solidFill>
                <a:srgbClr val="8B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4" name="object 54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5029197" y="3256658"/>
              <a:ext cx="161930" cy="171455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5029197" y="3485258"/>
              <a:ext cx="161930" cy="180980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5029197" y="3723256"/>
              <a:ext cx="161930" cy="171455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5029197" y="3951856"/>
              <a:ext cx="161930" cy="171455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5157580" y="4382908"/>
              <a:ext cx="327163" cy="194822"/>
            </a:xfrm>
            <a:prstGeom prst="rect">
              <a:avLst/>
            </a:prstGeom>
          </p:spPr>
        </p:pic>
        <p:sp>
          <p:nvSpPr>
            <p:cNvPr id="59" name="object 59"/>
            <p:cNvSpPr/>
            <p:nvPr/>
          </p:nvSpPr>
          <p:spPr>
            <a:xfrm>
              <a:off x="4219575" y="3639438"/>
              <a:ext cx="941705" cy="1025525"/>
            </a:xfrm>
            <a:custGeom>
              <a:avLst/>
              <a:gdLst/>
              <a:ahLst/>
              <a:cxnLst/>
              <a:rect l="l" t="t" r="r" b="b"/>
              <a:pathLst>
                <a:path w="941704" h="1025525">
                  <a:moveTo>
                    <a:pt x="699617" y="55308"/>
                  </a:moveTo>
                  <a:lnTo>
                    <a:pt x="683145" y="45720"/>
                  </a:lnTo>
                  <a:lnTo>
                    <a:pt x="604647" y="0"/>
                  </a:lnTo>
                  <a:lnTo>
                    <a:pt x="598805" y="1524"/>
                  </a:lnTo>
                  <a:lnTo>
                    <a:pt x="596138" y="6096"/>
                  </a:lnTo>
                  <a:lnTo>
                    <a:pt x="593471" y="10541"/>
                  </a:lnTo>
                  <a:lnTo>
                    <a:pt x="594995" y="16383"/>
                  </a:lnTo>
                  <a:lnTo>
                    <a:pt x="645274" y="45720"/>
                  </a:lnTo>
                  <a:lnTo>
                    <a:pt x="0" y="45720"/>
                  </a:lnTo>
                  <a:lnTo>
                    <a:pt x="0" y="64770"/>
                  </a:lnTo>
                  <a:lnTo>
                    <a:pt x="645490" y="64770"/>
                  </a:lnTo>
                  <a:lnTo>
                    <a:pt x="594995" y="94234"/>
                  </a:lnTo>
                  <a:lnTo>
                    <a:pt x="593471" y="99949"/>
                  </a:lnTo>
                  <a:lnTo>
                    <a:pt x="598805" y="109093"/>
                  </a:lnTo>
                  <a:lnTo>
                    <a:pt x="604647" y="110617"/>
                  </a:lnTo>
                  <a:lnTo>
                    <a:pt x="683196" y="64770"/>
                  </a:lnTo>
                  <a:lnTo>
                    <a:pt x="699401" y="55308"/>
                  </a:lnTo>
                  <a:lnTo>
                    <a:pt x="699617" y="55308"/>
                  </a:lnTo>
                  <a:close/>
                </a:path>
                <a:path w="941704" h="1025525">
                  <a:moveTo>
                    <a:pt x="941197" y="692912"/>
                  </a:moveTo>
                  <a:lnTo>
                    <a:pt x="896861" y="616966"/>
                  </a:lnTo>
                  <a:lnTo>
                    <a:pt x="885825" y="598043"/>
                  </a:lnTo>
                  <a:lnTo>
                    <a:pt x="830453" y="692912"/>
                  </a:lnTo>
                  <a:lnTo>
                    <a:pt x="831977" y="698754"/>
                  </a:lnTo>
                  <a:lnTo>
                    <a:pt x="836549" y="701421"/>
                  </a:lnTo>
                  <a:lnTo>
                    <a:pt x="841121" y="703961"/>
                  </a:lnTo>
                  <a:lnTo>
                    <a:pt x="846963" y="702437"/>
                  </a:lnTo>
                  <a:lnTo>
                    <a:pt x="849630" y="697992"/>
                  </a:lnTo>
                  <a:lnTo>
                    <a:pt x="876300" y="652272"/>
                  </a:lnTo>
                  <a:lnTo>
                    <a:pt x="876300" y="1025017"/>
                  </a:lnTo>
                  <a:lnTo>
                    <a:pt x="895350" y="1025017"/>
                  </a:lnTo>
                  <a:lnTo>
                    <a:pt x="895350" y="652272"/>
                  </a:lnTo>
                  <a:lnTo>
                    <a:pt x="922020" y="697992"/>
                  </a:lnTo>
                  <a:lnTo>
                    <a:pt x="924687" y="702437"/>
                  </a:lnTo>
                  <a:lnTo>
                    <a:pt x="930529" y="703961"/>
                  </a:lnTo>
                  <a:lnTo>
                    <a:pt x="935101" y="701421"/>
                  </a:lnTo>
                  <a:lnTo>
                    <a:pt x="939673" y="698754"/>
                  </a:lnTo>
                  <a:lnTo>
                    <a:pt x="941197" y="692912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0" name="object 60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4333875" y="3370910"/>
              <a:ext cx="428625" cy="295198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4702995" y="2923362"/>
              <a:ext cx="329736" cy="213387"/>
            </a:xfrm>
            <a:prstGeom prst="rect">
              <a:avLst/>
            </a:prstGeom>
          </p:spPr>
        </p:pic>
        <p:sp>
          <p:nvSpPr>
            <p:cNvPr id="62" name="object 62"/>
            <p:cNvSpPr/>
            <p:nvPr/>
          </p:nvSpPr>
          <p:spPr>
            <a:xfrm>
              <a:off x="4924425" y="3161538"/>
              <a:ext cx="361950" cy="1076325"/>
            </a:xfrm>
            <a:custGeom>
              <a:avLst/>
              <a:gdLst/>
              <a:ahLst/>
              <a:cxnLst/>
              <a:rect l="l" t="t" r="r" b="b"/>
              <a:pathLst>
                <a:path w="361950" h="1076325">
                  <a:moveTo>
                    <a:pt x="301625" y="0"/>
                  </a:moveTo>
                  <a:lnTo>
                    <a:pt x="325088" y="4726"/>
                  </a:lnTo>
                  <a:lnTo>
                    <a:pt x="344265" y="17621"/>
                  </a:lnTo>
                  <a:lnTo>
                    <a:pt x="357203" y="36754"/>
                  </a:lnTo>
                  <a:lnTo>
                    <a:pt x="361950" y="60198"/>
                  </a:lnTo>
                  <a:lnTo>
                    <a:pt x="361950" y="1015619"/>
                  </a:lnTo>
                  <a:lnTo>
                    <a:pt x="357203" y="1039135"/>
                  </a:lnTo>
                  <a:lnTo>
                    <a:pt x="344265" y="1058306"/>
                  </a:lnTo>
                  <a:lnTo>
                    <a:pt x="325088" y="1071215"/>
                  </a:lnTo>
                  <a:lnTo>
                    <a:pt x="301625" y="1075944"/>
                  </a:lnTo>
                  <a:lnTo>
                    <a:pt x="60325" y="1075944"/>
                  </a:lnTo>
                  <a:lnTo>
                    <a:pt x="36861" y="1071215"/>
                  </a:lnTo>
                  <a:lnTo>
                    <a:pt x="17684" y="1058306"/>
                  </a:lnTo>
                  <a:lnTo>
                    <a:pt x="4746" y="1039135"/>
                  </a:lnTo>
                  <a:lnTo>
                    <a:pt x="0" y="1015619"/>
                  </a:lnTo>
                  <a:lnTo>
                    <a:pt x="0" y="60198"/>
                  </a:lnTo>
                  <a:lnTo>
                    <a:pt x="4746" y="36754"/>
                  </a:lnTo>
                  <a:lnTo>
                    <a:pt x="17684" y="17621"/>
                  </a:lnTo>
                  <a:lnTo>
                    <a:pt x="36861" y="4726"/>
                  </a:lnTo>
                  <a:lnTo>
                    <a:pt x="60325" y="0"/>
                  </a:lnTo>
                  <a:lnTo>
                    <a:pt x="301625" y="0"/>
                  </a:lnTo>
                  <a:close/>
                </a:path>
              </a:pathLst>
            </a:custGeom>
            <a:ln w="19055">
              <a:solidFill>
                <a:srgbClr val="8B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3" name="object 63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6214855" y="4382908"/>
              <a:ext cx="327163" cy="194822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5759245" y="2923362"/>
              <a:ext cx="327537" cy="213387"/>
            </a:xfrm>
            <a:prstGeom prst="rect">
              <a:avLst/>
            </a:prstGeom>
          </p:spPr>
        </p:pic>
        <p:sp>
          <p:nvSpPr>
            <p:cNvPr id="65" name="object 65"/>
            <p:cNvSpPr/>
            <p:nvPr/>
          </p:nvSpPr>
          <p:spPr>
            <a:xfrm>
              <a:off x="5981700" y="3170936"/>
              <a:ext cx="361950" cy="1076325"/>
            </a:xfrm>
            <a:custGeom>
              <a:avLst/>
              <a:gdLst/>
              <a:ahLst/>
              <a:cxnLst/>
              <a:rect l="l" t="t" r="r" b="b"/>
              <a:pathLst>
                <a:path w="361950" h="1076325">
                  <a:moveTo>
                    <a:pt x="301625" y="0"/>
                  </a:moveTo>
                  <a:lnTo>
                    <a:pt x="325088" y="4746"/>
                  </a:lnTo>
                  <a:lnTo>
                    <a:pt x="344265" y="17684"/>
                  </a:lnTo>
                  <a:lnTo>
                    <a:pt x="357203" y="36861"/>
                  </a:lnTo>
                  <a:lnTo>
                    <a:pt x="361950" y="60325"/>
                  </a:lnTo>
                  <a:lnTo>
                    <a:pt x="361950" y="1015745"/>
                  </a:lnTo>
                  <a:lnTo>
                    <a:pt x="357203" y="1039262"/>
                  </a:lnTo>
                  <a:lnTo>
                    <a:pt x="344265" y="1058433"/>
                  </a:lnTo>
                  <a:lnTo>
                    <a:pt x="325088" y="1071342"/>
                  </a:lnTo>
                  <a:lnTo>
                    <a:pt x="301625" y="1076070"/>
                  </a:lnTo>
                  <a:lnTo>
                    <a:pt x="60325" y="1076070"/>
                  </a:lnTo>
                  <a:lnTo>
                    <a:pt x="36861" y="1071342"/>
                  </a:lnTo>
                  <a:lnTo>
                    <a:pt x="17684" y="1058433"/>
                  </a:lnTo>
                  <a:lnTo>
                    <a:pt x="4746" y="1039262"/>
                  </a:lnTo>
                  <a:lnTo>
                    <a:pt x="0" y="1015745"/>
                  </a:lnTo>
                  <a:lnTo>
                    <a:pt x="0" y="60325"/>
                  </a:lnTo>
                  <a:lnTo>
                    <a:pt x="4746" y="36861"/>
                  </a:lnTo>
                  <a:lnTo>
                    <a:pt x="17684" y="17684"/>
                  </a:lnTo>
                  <a:lnTo>
                    <a:pt x="36861" y="4746"/>
                  </a:lnTo>
                  <a:lnTo>
                    <a:pt x="60325" y="0"/>
                  </a:lnTo>
                  <a:lnTo>
                    <a:pt x="301625" y="0"/>
                  </a:lnTo>
                  <a:close/>
                </a:path>
              </a:pathLst>
            </a:custGeom>
            <a:ln w="19055">
              <a:solidFill>
                <a:srgbClr val="8B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5276850" y="3648963"/>
              <a:ext cx="699770" cy="111125"/>
            </a:xfrm>
            <a:custGeom>
              <a:avLst/>
              <a:gdLst/>
              <a:ahLst/>
              <a:cxnLst/>
              <a:rect l="l" t="t" r="r" b="b"/>
              <a:pathLst>
                <a:path w="699770" h="111125">
                  <a:moveTo>
                    <a:pt x="661724" y="55308"/>
                  </a:moveTo>
                  <a:lnTo>
                    <a:pt x="599566" y="91567"/>
                  </a:lnTo>
                  <a:lnTo>
                    <a:pt x="594995" y="94106"/>
                  </a:lnTo>
                  <a:lnTo>
                    <a:pt x="593471" y="99949"/>
                  </a:lnTo>
                  <a:lnTo>
                    <a:pt x="598804" y="109093"/>
                  </a:lnTo>
                  <a:lnTo>
                    <a:pt x="604647" y="110617"/>
                  </a:lnTo>
                  <a:lnTo>
                    <a:pt x="683196" y="64769"/>
                  </a:lnTo>
                  <a:lnTo>
                    <a:pt x="680592" y="64769"/>
                  </a:lnTo>
                  <a:lnTo>
                    <a:pt x="680592" y="63500"/>
                  </a:lnTo>
                  <a:lnTo>
                    <a:pt x="675766" y="63500"/>
                  </a:lnTo>
                  <a:lnTo>
                    <a:pt x="661724" y="55308"/>
                  </a:lnTo>
                  <a:close/>
                </a:path>
                <a:path w="699770" h="111125">
                  <a:moveTo>
                    <a:pt x="645286" y="45719"/>
                  </a:moveTo>
                  <a:lnTo>
                    <a:pt x="0" y="45719"/>
                  </a:lnTo>
                  <a:lnTo>
                    <a:pt x="0" y="64769"/>
                  </a:lnTo>
                  <a:lnTo>
                    <a:pt x="645504" y="64769"/>
                  </a:lnTo>
                  <a:lnTo>
                    <a:pt x="661724" y="55308"/>
                  </a:lnTo>
                  <a:lnTo>
                    <a:pt x="645286" y="45719"/>
                  </a:lnTo>
                  <a:close/>
                </a:path>
                <a:path w="699770" h="111125">
                  <a:moveTo>
                    <a:pt x="683157" y="45719"/>
                  </a:moveTo>
                  <a:lnTo>
                    <a:pt x="680592" y="45719"/>
                  </a:lnTo>
                  <a:lnTo>
                    <a:pt x="680592" y="64769"/>
                  </a:lnTo>
                  <a:lnTo>
                    <a:pt x="683196" y="64769"/>
                  </a:lnTo>
                  <a:lnTo>
                    <a:pt x="699407" y="55308"/>
                  </a:lnTo>
                  <a:lnTo>
                    <a:pt x="699625" y="55308"/>
                  </a:lnTo>
                  <a:lnTo>
                    <a:pt x="683157" y="45719"/>
                  </a:lnTo>
                  <a:close/>
                </a:path>
                <a:path w="699770" h="111125">
                  <a:moveTo>
                    <a:pt x="675766" y="47117"/>
                  </a:moveTo>
                  <a:lnTo>
                    <a:pt x="661724" y="55308"/>
                  </a:lnTo>
                  <a:lnTo>
                    <a:pt x="675766" y="63500"/>
                  </a:lnTo>
                  <a:lnTo>
                    <a:pt x="675766" y="47117"/>
                  </a:lnTo>
                  <a:close/>
                </a:path>
                <a:path w="699770" h="111125">
                  <a:moveTo>
                    <a:pt x="680592" y="47117"/>
                  </a:moveTo>
                  <a:lnTo>
                    <a:pt x="675766" y="47117"/>
                  </a:lnTo>
                  <a:lnTo>
                    <a:pt x="675766" y="63500"/>
                  </a:lnTo>
                  <a:lnTo>
                    <a:pt x="680592" y="63500"/>
                  </a:lnTo>
                  <a:lnTo>
                    <a:pt x="680592" y="47117"/>
                  </a:lnTo>
                  <a:close/>
                </a:path>
                <a:path w="699770" h="111125">
                  <a:moveTo>
                    <a:pt x="604647" y="0"/>
                  </a:moveTo>
                  <a:lnTo>
                    <a:pt x="598804" y="1524"/>
                  </a:lnTo>
                  <a:lnTo>
                    <a:pt x="596138" y="6096"/>
                  </a:lnTo>
                  <a:lnTo>
                    <a:pt x="593471" y="10541"/>
                  </a:lnTo>
                  <a:lnTo>
                    <a:pt x="594995" y="16383"/>
                  </a:lnTo>
                  <a:lnTo>
                    <a:pt x="661724" y="55308"/>
                  </a:lnTo>
                  <a:lnTo>
                    <a:pt x="675766" y="47117"/>
                  </a:lnTo>
                  <a:lnTo>
                    <a:pt x="680592" y="47117"/>
                  </a:lnTo>
                  <a:lnTo>
                    <a:pt x="680592" y="45719"/>
                  </a:lnTo>
                  <a:lnTo>
                    <a:pt x="683157" y="45719"/>
                  </a:lnTo>
                  <a:lnTo>
                    <a:pt x="604647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7" name="object 67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5391150" y="3370910"/>
              <a:ext cx="428625" cy="295198"/>
            </a:xfrm>
            <a:prstGeom prst="rect">
              <a:avLst/>
            </a:prstGeom>
          </p:spPr>
        </p:pic>
        <p:sp>
          <p:nvSpPr>
            <p:cNvPr id="68" name="object 68"/>
            <p:cNvSpPr/>
            <p:nvPr/>
          </p:nvSpPr>
          <p:spPr>
            <a:xfrm>
              <a:off x="6107302" y="4247007"/>
              <a:ext cx="111125" cy="427355"/>
            </a:xfrm>
            <a:custGeom>
              <a:avLst/>
              <a:gdLst/>
              <a:ahLst/>
              <a:cxnLst/>
              <a:rect l="l" t="t" r="r" b="b"/>
              <a:pathLst>
                <a:path w="111125" h="427354">
                  <a:moveTo>
                    <a:pt x="55372" y="37900"/>
                  </a:moveTo>
                  <a:lnTo>
                    <a:pt x="45847" y="54228"/>
                  </a:lnTo>
                  <a:lnTo>
                    <a:pt x="45847" y="426974"/>
                  </a:lnTo>
                  <a:lnTo>
                    <a:pt x="64897" y="426974"/>
                  </a:lnTo>
                  <a:lnTo>
                    <a:pt x="64897" y="54228"/>
                  </a:lnTo>
                  <a:lnTo>
                    <a:pt x="55372" y="37900"/>
                  </a:lnTo>
                  <a:close/>
                </a:path>
                <a:path w="111125" h="427354">
                  <a:moveTo>
                    <a:pt x="55372" y="0"/>
                  </a:moveTo>
                  <a:lnTo>
                    <a:pt x="0" y="94869"/>
                  </a:lnTo>
                  <a:lnTo>
                    <a:pt x="1524" y="100711"/>
                  </a:lnTo>
                  <a:lnTo>
                    <a:pt x="6096" y="103378"/>
                  </a:lnTo>
                  <a:lnTo>
                    <a:pt x="10668" y="105918"/>
                  </a:lnTo>
                  <a:lnTo>
                    <a:pt x="16510" y="104394"/>
                  </a:lnTo>
                  <a:lnTo>
                    <a:pt x="19176" y="99949"/>
                  </a:lnTo>
                  <a:lnTo>
                    <a:pt x="45847" y="54228"/>
                  </a:lnTo>
                  <a:lnTo>
                    <a:pt x="45847" y="18923"/>
                  </a:lnTo>
                  <a:lnTo>
                    <a:pt x="66417" y="18923"/>
                  </a:lnTo>
                  <a:lnTo>
                    <a:pt x="55372" y="0"/>
                  </a:lnTo>
                  <a:close/>
                </a:path>
                <a:path w="111125" h="427354">
                  <a:moveTo>
                    <a:pt x="66417" y="18923"/>
                  </a:moveTo>
                  <a:lnTo>
                    <a:pt x="64897" y="18923"/>
                  </a:lnTo>
                  <a:lnTo>
                    <a:pt x="64897" y="54228"/>
                  </a:lnTo>
                  <a:lnTo>
                    <a:pt x="91567" y="99949"/>
                  </a:lnTo>
                  <a:lnTo>
                    <a:pt x="94234" y="104394"/>
                  </a:lnTo>
                  <a:lnTo>
                    <a:pt x="100075" y="105918"/>
                  </a:lnTo>
                  <a:lnTo>
                    <a:pt x="104648" y="103378"/>
                  </a:lnTo>
                  <a:lnTo>
                    <a:pt x="109220" y="100711"/>
                  </a:lnTo>
                  <a:lnTo>
                    <a:pt x="110744" y="94869"/>
                  </a:lnTo>
                  <a:lnTo>
                    <a:pt x="66417" y="18923"/>
                  </a:lnTo>
                  <a:close/>
                </a:path>
                <a:path w="111125" h="427354">
                  <a:moveTo>
                    <a:pt x="64897" y="18923"/>
                  </a:moveTo>
                  <a:lnTo>
                    <a:pt x="45847" y="18923"/>
                  </a:lnTo>
                  <a:lnTo>
                    <a:pt x="45847" y="54228"/>
                  </a:lnTo>
                  <a:lnTo>
                    <a:pt x="55372" y="37900"/>
                  </a:lnTo>
                  <a:lnTo>
                    <a:pt x="47117" y="23749"/>
                  </a:lnTo>
                  <a:lnTo>
                    <a:pt x="64897" y="23749"/>
                  </a:lnTo>
                  <a:lnTo>
                    <a:pt x="64897" y="18923"/>
                  </a:lnTo>
                  <a:close/>
                </a:path>
                <a:path w="111125" h="427354">
                  <a:moveTo>
                    <a:pt x="64897" y="23749"/>
                  </a:moveTo>
                  <a:lnTo>
                    <a:pt x="63626" y="23749"/>
                  </a:lnTo>
                  <a:lnTo>
                    <a:pt x="55372" y="37900"/>
                  </a:lnTo>
                  <a:lnTo>
                    <a:pt x="64897" y="54228"/>
                  </a:lnTo>
                  <a:lnTo>
                    <a:pt x="64897" y="23749"/>
                  </a:lnTo>
                  <a:close/>
                </a:path>
                <a:path w="111125" h="427354">
                  <a:moveTo>
                    <a:pt x="63626" y="23749"/>
                  </a:moveTo>
                  <a:lnTo>
                    <a:pt x="47117" y="23749"/>
                  </a:lnTo>
                  <a:lnTo>
                    <a:pt x="55372" y="37900"/>
                  </a:lnTo>
                  <a:lnTo>
                    <a:pt x="63626" y="23749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9" name="object 69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6086472" y="3266183"/>
              <a:ext cx="161930" cy="171455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6086472" y="3494783"/>
              <a:ext cx="161930" cy="171455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6086472" y="3732781"/>
              <a:ext cx="161930" cy="171455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6086472" y="3961381"/>
              <a:ext cx="161930" cy="171455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7291180" y="4382908"/>
              <a:ext cx="327163" cy="194822"/>
            </a:xfrm>
            <a:prstGeom prst="rect">
              <a:avLst/>
            </a:prstGeom>
          </p:spPr>
        </p:pic>
        <p:sp>
          <p:nvSpPr>
            <p:cNvPr id="74" name="object 74"/>
            <p:cNvSpPr/>
            <p:nvPr/>
          </p:nvSpPr>
          <p:spPr>
            <a:xfrm>
              <a:off x="6353175" y="3639438"/>
              <a:ext cx="941705" cy="1025525"/>
            </a:xfrm>
            <a:custGeom>
              <a:avLst/>
              <a:gdLst/>
              <a:ahLst/>
              <a:cxnLst/>
              <a:rect l="l" t="t" r="r" b="b"/>
              <a:pathLst>
                <a:path w="941704" h="1025525">
                  <a:moveTo>
                    <a:pt x="699617" y="55308"/>
                  </a:moveTo>
                  <a:lnTo>
                    <a:pt x="683145" y="45720"/>
                  </a:lnTo>
                  <a:lnTo>
                    <a:pt x="604647" y="0"/>
                  </a:lnTo>
                  <a:lnTo>
                    <a:pt x="598805" y="1524"/>
                  </a:lnTo>
                  <a:lnTo>
                    <a:pt x="596138" y="6096"/>
                  </a:lnTo>
                  <a:lnTo>
                    <a:pt x="593471" y="10541"/>
                  </a:lnTo>
                  <a:lnTo>
                    <a:pt x="594995" y="16383"/>
                  </a:lnTo>
                  <a:lnTo>
                    <a:pt x="645274" y="45720"/>
                  </a:lnTo>
                  <a:lnTo>
                    <a:pt x="0" y="45720"/>
                  </a:lnTo>
                  <a:lnTo>
                    <a:pt x="0" y="64770"/>
                  </a:lnTo>
                  <a:lnTo>
                    <a:pt x="645490" y="64770"/>
                  </a:lnTo>
                  <a:lnTo>
                    <a:pt x="594995" y="94234"/>
                  </a:lnTo>
                  <a:lnTo>
                    <a:pt x="593471" y="99949"/>
                  </a:lnTo>
                  <a:lnTo>
                    <a:pt x="598805" y="109093"/>
                  </a:lnTo>
                  <a:lnTo>
                    <a:pt x="604647" y="110617"/>
                  </a:lnTo>
                  <a:lnTo>
                    <a:pt x="683196" y="64770"/>
                  </a:lnTo>
                  <a:lnTo>
                    <a:pt x="699401" y="55308"/>
                  </a:lnTo>
                  <a:lnTo>
                    <a:pt x="699617" y="55308"/>
                  </a:lnTo>
                  <a:close/>
                </a:path>
                <a:path w="941704" h="1025525">
                  <a:moveTo>
                    <a:pt x="941197" y="692912"/>
                  </a:moveTo>
                  <a:lnTo>
                    <a:pt x="896861" y="616966"/>
                  </a:lnTo>
                  <a:lnTo>
                    <a:pt x="885825" y="598043"/>
                  </a:lnTo>
                  <a:lnTo>
                    <a:pt x="830453" y="692912"/>
                  </a:lnTo>
                  <a:lnTo>
                    <a:pt x="831977" y="698754"/>
                  </a:lnTo>
                  <a:lnTo>
                    <a:pt x="836549" y="701421"/>
                  </a:lnTo>
                  <a:lnTo>
                    <a:pt x="841121" y="703961"/>
                  </a:lnTo>
                  <a:lnTo>
                    <a:pt x="846963" y="702437"/>
                  </a:lnTo>
                  <a:lnTo>
                    <a:pt x="849630" y="697992"/>
                  </a:lnTo>
                  <a:lnTo>
                    <a:pt x="876300" y="652272"/>
                  </a:lnTo>
                  <a:lnTo>
                    <a:pt x="876300" y="1025017"/>
                  </a:lnTo>
                  <a:lnTo>
                    <a:pt x="895350" y="1025017"/>
                  </a:lnTo>
                  <a:lnTo>
                    <a:pt x="895350" y="652272"/>
                  </a:lnTo>
                  <a:lnTo>
                    <a:pt x="922020" y="697992"/>
                  </a:lnTo>
                  <a:lnTo>
                    <a:pt x="924687" y="702437"/>
                  </a:lnTo>
                  <a:lnTo>
                    <a:pt x="930529" y="703961"/>
                  </a:lnTo>
                  <a:lnTo>
                    <a:pt x="935101" y="701421"/>
                  </a:lnTo>
                  <a:lnTo>
                    <a:pt x="939673" y="698754"/>
                  </a:lnTo>
                  <a:lnTo>
                    <a:pt x="941197" y="692912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5" name="object 75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6467475" y="3370910"/>
              <a:ext cx="428625" cy="295198"/>
            </a:xfrm>
            <a:prstGeom prst="rect">
              <a:avLst/>
            </a:prstGeom>
          </p:spPr>
        </p:pic>
        <p:pic>
          <p:nvPicPr>
            <p:cNvPr id="76" name="object 76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6834344" y="2948466"/>
              <a:ext cx="326571" cy="188283"/>
            </a:xfrm>
            <a:prstGeom prst="rect">
              <a:avLst/>
            </a:prstGeom>
          </p:spPr>
        </p:pic>
        <p:pic>
          <p:nvPicPr>
            <p:cNvPr id="77" name="object 77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7162797" y="3256658"/>
              <a:ext cx="161930" cy="171455"/>
            </a:xfrm>
            <a:prstGeom prst="rect">
              <a:avLst/>
            </a:prstGeom>
          </p:spPr>
        </p:pic>
        <p:pic>
          <p:nvPicPr>
            <p:cNvPr id="78" name="object 78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7162797" y="3485258"/>
              <a:ext cx="161930" cy="180980"/>
            </a:xfrm>
            <a:prstGeom prst="rect">
              <a:avLst/>
            </a:prstGeom>
          </p:spPr>
        </p:pic>
        <p:pic>
          <p:nvPicPr>
            <p:cNvPr id="79" name="object 79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7162797" y="3723256"/>
              <a:ext cx="161930" cy="171455"/>
            </a:xfrm>
            <a:prstGeom prst="rect">
              <a:avLst/>
            </a:prstGeom>
          </p:spPr>
        </p:pic>
        <p:pic>
          <p:nvPicPr>
            <p:cNvPr id="80" name="object 80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7162797" y="3951856"/>
              <a:ext cx="161930" cy="171455"/>
            </a:xfrm>
            <a:prstGeom prst="rect">
              <a:avLst/>
            </a:prstGeom>
          </p:spPr>
        </p:pic>
        <p:sp>
          <p:nvSpPr>
            <p:cNvPr id="81" name="object 81"/>
            <p:cNvSpPr/>
            <p:nvPr/>
          </p:nvSpPr>
          <p:spPr>
            <a:xfrm>
              <a:off x="7058025" y="3161538"/>
              <a:ext cx="361950" cy="1076325"/>
            </a:xfrm>
            <a:custGeom>
              <a:avLst/>
              <a:gdLst/>
              <a:ahLst/>
              <a:cxnLst/>
              <a:rect l="l" t="t" r="r" b="b"/>
              <a:pathLst>
                <a:path w="361950" h="1076325">
                  <a:moveTo>
                    <a:pt x="301625" y="0"/>
                  </a:moveTo>
                  <a:lnTo>
                    <a:pt x="325088" y="4726"/>
                  </a:lnTo>
                  <a:lnTo>
                    <a:pt x="344265" y="17621"/>
                  </a:lnTo>
                  <a:lnTo>
                    <a:pt x="357203" y="36754"/>
                  </a:lnTo>
                  <a:lnTo>
                    <a:pt x="361950" y="60198"/>
                  </a:lnTo>
                  <a:lnTo>
                    <a:pt x="361950" y="1015619"/>
                  </a:lnTo>
                  <a:lnTo>
                    <a:pt x="357203" y="1039135"/>
                  </a:lnTo>
                  <a:lnTo>
                    <a:pt x="344265" y="1058306"/>
                  </a:lnTo>
                  <a:lnTo>
                    <a:pt x="325088" y="1071215"/>
                  </a:lnTo>
                  <a:lnTo>
                    <a:pt x="301625" y="1075944"/>
                  </a:lnTo>
                  <a:lnTo>
                    <a:pt x="60325" y="1075944"/>
                  </a:lnTo>
                  <a:lnTo>
                    <a:pt x="36861" y="1071215"/>
                  </a:lnTo>
                  <a:lnTo>
                    <a:pt x="17684" y="1058306"/>
                  </a:lnTo>
                  <a:lnTo>
                    <a:pt x="4746" y="1039135"/>
                  </a:lnTo>
                  <a:lnTo>
                    <a:pt x="0" y="1015619"/>
                  </a:lnTo>
                  <a:lnTo>
                    <a:pt x="0" y="60198"/>
                  </a:lnTo>
                  <a:lnTo>
                    <a:pt x="4746" y="36754"/>
                  </a:lnTo>
                  <a:lnTo>
                    <a:pt x="17684" y="17621"/>
                  </a:lnTo>
                  <a:lnTo>
                    <a:pt x="36861" y="4726"/>
                  </a:lnTo>
                  <a:lnTo>
                    <a:pt x="60325" y="0"/>
                  </a:lnTo>
                  <a:lnTo>
                    <a:pt x="301625" y="0"/>
                  </a:lnTo>
                  <a:close/>
                </a:path>
              </a:pathLst>
            </a:custGeom>
            <a:ln w="19055">
              <a:solidFill>
                <a:srgbClr val="8B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7183627" y="2580513"/>
              <a:ext cx="111125" cy="579755"/>
            </a:xfrm>
            <a:custGeom>
              <a:avLst/>
              <a:gdLst/>
              <a:ahLst/>
              <a:cxnLst/>
              <a:rect l="l" t="t" r="r" b="b"/>
              <a:pathLst>
                <a:path w="111125" h="579755">
                  <a:moveTo>
                    <a:pt x="55372" y="37900"/>
                  </a:moveTo>
                  <a:lnTo>
                    <a:pt x="45847" y="54229"/>
                  </a:lnTo>
                  <a:lnTo>
                    <a:pt x="45847" y="579374"/>
                  </a:lnTo>
                  <a:lnTo>
                    <a:pt x="64897" y="579374"/>
                  </a:lnTo>
                  <a:lnTo>
                    <a:pt x="64897" y="54229"/>
                  </a:lnTo>
                  <a:lnTo>
                    <a:pt x="55372" y="37900"/>
                  </a:lnTo>
                  <a:close/>
                </a:path>
                <a:path w="111125" h="579755">
                  <a:moveTo>
                    <a:pt x="55372" y="0"/>
                  </a:moveTo>
                  <a:lnTo>
                    <a:pt x="0" y="94869"/>
                  </a:lnTo>
                  <a:lnTo>
                    <a:pt x="1524" y="100711"/>
                  </a:lnTo>
                  <a:lnTo>
                    <a:pt x="10668" y="106045"/>
                  </a:lnTo>
                  <a:lnTo>
                    <a:pt x="16510" y="104521"/>
                  </a:lnTo>
                  <a:lnTo>
                    <a:pt x="45847" y="54229"/>
                  </a:lnTo>
                  <a:lnTo>
                    <a:pt x="45847" y="18923"/>
                  </a:lnTo>
                  <a:lnTo>
                    <a:pt x="66417" y="18923"/>
                  </a:lnTo>
                  <a:lnTo>
                    <a:pt x="55372" y="0"/>
                  </a:lnTo>
                  <a:close/>
                </a:path>
                <a:path w="111125" h="579755">
                  <a:moveTo>
                    <a:pt x="66417" y="18923"/>
                  </a:moveTo>
                  <a:lnTo>
                    <a:pt x="64897" y="18923"/>
                  </a:lnTo>
                  <a:lnTo>
                    <a:pt x="64897" y="54229"/>
                  </a:lnTo>
                  <a:lnTo>
                    <a:pt x="94233" y="104521"/>
                  </a:lnTo>
                  <a:lnTo>
                    <a:pt x="100075" y="106045"/>
                  </a:lnTo>
                  <a:lnTo>
                    <a:pt x="109220" y="100711"/>
                  </a:lnTo>
                  <a:lnTo>
                    <a:pt x="110744" y="94869"/>
                  </a:lnTo>
                  <a:lnTo>
                    <a:pt x="66417" y="18923"/>
                  </a:lnTo>
                  <a:close/>
                </a:path>
                <a:path w="111125" h="579755">
                  <a:moveTo>
                    <a:pt x="64897" y="18923"/>
                  </a:moveTo>
                  <a:lnTo>
                    <a:pt x="45847" y="18923"/>
                  </a:lnTo>
                  <a:lnTo>
                    <a:pt x="45847" y="54229"/>
                  </a:lnTo>
                  <a:lnTo>
                    <a:pt x="55372" y="37900"/>
                  </a:lnTo>
                  <a:lnTo>
                    <a:pt x="47117" y="23749"/>
                  </a:lnTo>
                  <a:lnTo>
                    <a:pt x="64897" y="23749"/>
                  </a:lnTo>
                  <a:lnTo>
                    <a:pt x="64897" y="18923"/>
                  </a:lnTo>
                  <a:close/>
                </a:path>
                <a:path w="111125" h="579755">
                  <a:moveTo>
                    <a:pt x="64897" y="23749"/>
                  </a:moveTo>
                  <a:lnTo>
                    <a:pt x="63626" y="23749"/>
                  </a:lnTo>
                  <a:lnTo>
                    <a:pt x="55372" y="37900"/>
                  </a:lnTo>
                  <a:lnTo>
                    <a:pt x="64897" y="54229"/>
                  </a:lnTo>
                  <a:lnTo>
                    <a:pt x="64897" y="23749"/>
                  </a:lnTo>
                  <a:close/>
                </a:path>
                <a:path w="111125" h="579755">
                  <a:moveTo>
                    <a:pt x="63626" y="23749"/>
                  </a:moveTo>
                  <a:lnTo>
                    <a:pt x="47117" y="23749"/>
                  </a:lnTo>
                  <a:lnTo>
                    <a:pt x="55372" y="37900"/>
                  </a:lnTo>
                  <a:lnTo>
                    <a:pt x="63626" y="23749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3" name="object 83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7344236" y="2703890"/>
              <a:ext cx="203251" cy="175413"/>
            </a:xfrm>
            <a:prstGeom prst="rect">
              <a:avLst/>
            </a:prstGeom>
          </p:spPr>
        </p:pic>
        <p:sp>
          <p:nvSpPr>
            <p:cNvPr id="84" name="object 84"/>
            <p:cNvSpPr/>
            <p:nvPr/>
          </p:nvSpPr>
          <p:spPr>
            <a:xfrm>
              <a:off x="6107302" y="2580513"/>
              <a:ext cx="111125" cy="588645"/>
            </a:xfrm>
            <a:custGeom>
              <a:avLst/>
              <a:gdLst/>
              <a:ahLst/>
              <a:cxnLst/>
              <a:rect l="l" t="t" r="r" b="b"/>
              <a:pathLst>
                <a:path w="111125" h="588644">
                  <a:moveTo>
                    <a:pt x="55372" y="37900"/>
                  </a:moveTo>
                  <a:lnTo>
                    <a:pt x="45847" y="54228"/>
                  </a:lnTo>
                  <a:lnTo>
                    <a:pt x="45847" y="588645"/>
                  </a:lnTo>
                  <a:lnTo>
                    <a:pt x="64897" y="588645"/>
                  </a:lnTo>
                  <a:lnTo>
                    <a:pt x="64897" y="54228"/>
                  </a:lnTo>
                  <a:lnTo>
                    <a:pt x="55372" y="37900"/>
                  </a:lnTo>
                  <a:close/>
                </a:path>
                <a:path w="111125" h="588644">
                  <a:moveTo>
                    <a:pt x="55372" y="0"/>
                  </a:moveTo>
                  <a:lnTo>
                    <a:pt x="0" y="94869"/>
                  </a:lnTo>
                  <a:lnTo>
                    <a:pt x="1524" y="100711"/>
                  </a:lnTo>
                  <a:lnTo>
                    <a:pt x="10668" y="106045"/>
                  </a:lnTo>
                  <a:lnTo>
                    <a:pt x="16510" y="104521"/>
                  </a:lnTo>
                  <a:lnTo>
                    <a:pt x="45847" y="54228"/>
                  </a:lnTo>
                  <a:lnTo>
                    <a:pt x="45847" y="18923"/>
                  </a:lnTo>
                  <a:lnTo>
                    <a:pt x="66417" y="18923"/>
                  </a:lnTo>
                  <a:lnTo>
                    <a:pt x="55372" y="0"/>
                  </a:lnTo>
                  <a:close/>
                </a:path>
                <a:path w="111125" h="588644">
                  <a:moveTo>
                    <a:pt x="66417" y="18923"/>
                  </a:moveTo>
                  <a:lnTo>
                    <a:pt x="64897" y="18923"/>
                  </a:lnTo>
                  <a:lnTo>
                    <a:pt x="64897" y="54228"/>
                  </a:lnTo>
                  <a:lnTo>
                    <a:pt x="94234" y="104521"/>
                  </a:lnTo>
                  <a:lnTo>
                    <a:pt x="100075" y="106045"/>
                  </a:lnTo>
                  <a:lnTo>
                    <a:pt x="109220" y="100711"/>
                  </a:lnTo>
                  <a:lnTo>
                    <a:pt x="110744" y="94869"/>
                  </a:lnTo>
                  <a:lnTo>
                    <a:pt x="66417" y="18923"/>
                  </a:lnTo>
                  <a:close/>
                </a:path>
                <a:path w="111125" h="588644">
                  <a:moveTo>
                    <a:pt x="64897" y="18923"/>
                  </a:moveTo>
                  <a:lnTo>
                    <a:pt x="45847" y="18923"/>
                  </a:lnTo>
                  <a:lnTo>
                    <a:pt x="45847" y="54228"/>
                  </a:lnTo>
                  <a:lnTo>
                    <a:pt x="55372" y="37900"/>
                  </a:lnTo>
                  <a:lnTo>
                    <a:pt x="47117" y="23749"/>
                  </a:lnTo>
                  <a:lnTo>
                    <a:pt x="64897" y="23749"/>
                  </a:lnTo>
                  <a:lnTo>
                    <a:pt x="64897" y="18923"/>
                  </a:lnTo>
                  <a:close/>
                </a:path>
                <a:path w="111125" h="588644">
                  <a:moveTo>
                    <a:pt x="64897" y="23749"/>
                  </a:moveTo>
                  <a:lnTo>
                    <a:pt x="63626" y="23749"/>
                  </a:lnTo>
                  <a:lnTo>
                    <a:pt x="55372" y="37900"/>
                  </a:lnTo>
                  <a:lnTo>
                    <a:pt x="64897" y="54228"/>
                  </a:lnTo>
                  <a:lnTo>
                    <a:pt x="64897" y="23749"/>
                  </a:lnTo>
                  <a:close/>
                </a:path>
                <a:path w="111125" h="588644">
                  <a:moveTo>
                    <a:pt x="63626" y="23749"/>
                  </a:moveTo>
                  <a:lnTo>
                    <a:pt x="47117" y="23749"/>
                  </a:lnTo>
                  <a:lnTo>
                    <a:pt x="55372" y="37900"/>
                  </a:lnTo>
                  <a:lnTo>
                    <a:pt x="63626" y="23749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5" name="object 85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6277436" y="2713415"/>
              <a:ext cx="203251" cy="175413"/>
            </a:xfrm>
            <a:prstGeom prst="rect">
              <a:avLst/>
            </a:prstGeom>
          </p:spPr>
        </p:pic>
        <p:sp>
          <p:nvSpPr>
            <p:cNvPr id="86" name="object 86"/>
            <p:cNvSpPr/>
            <p:nvPr/>
          </p:nvSpPr>
          <p:spPr>
            <a:xfrm>
              <a:off x="5055108" y="2580513"/>
              <a:ext cx="111125" cy="579755"/>
            </a:xfrm>
            <a:custGeom>
              <a:avLst/>
              <a:gdLst/>
              <a:ahLst/>
              <a:cxnLst/>
              <a:rect l="l" t="t" r="r" b="b"/>
              <a:pathLst>
                <a:path w="111125" h="579755">
                  <a:moveTo>
                    <a:pt x="55949" y="37792"/>
                  </a:moveTo>
                  <a:lnTo>
                    <a:pt x="46241" y="54045"/>
                  </a:lnTo>
                  <a:lnTo>
                    <a:pt x="40766" y="579247"/>
                  </a:lnTo>
                  <a:lnTo>
                    <a:pt x="59816" y="579501"/>
                  </a:lnTo>
                  <a:lnTo>
                    <a:pt x="65292" y="54197"/>
                  </a:lnTo>
                  <a:lnTo>
                    <a:pt x="65294" y="54045"/>
                  </a:lnTo>
                  <a:lnTo>
                    <a:pt x="55949" y="37792"/>
                  </a:lnTo>
                  <a:close/>
                </a:path>
                <a:path w="111125" h="579755">
                  <a:moveTo>
                    <a:pt x="67072" y="18796"/>
                  </a:moveTo>
                  <a:lnTo>
                    <a:pt x="46608" y="18796"/>
                  </a:lnTo>
                  <a:lnTo>
                    <a:pt x="65658" y="19050"/>
                  </a:lnTo>
                  <a:lnTo>
                    <a:pt x="65463" y="37792"/>
                  </a:lnTo>
                  <a:lnTo>
                    <a:pt x="65206" y="54045"/>
                  </a:lnTo>
                  <a:lnTo>
                    <a:pt x="91566" y="100329"/>
                  </a:lnTo>
                  <a:lnTo>
                    <a:pt x="94106" y="104901"/>
                  </a:lnTo>
                  <a:lnTo>
                    <a:pt x="99949" y="106425"/>
                  </a:lnTo>
                  <a:lnTo>
                    <a:pt x="109092" y="101346"/>
                  </a:lnTo>
                  <a:lnTo>
                    <a:pt x="110743" y="95503"/>
                  </a:lnTo>
                  <a:lnTo>
                    <a:pt x="108076" y="90932"/>
                  </a:lnTo>
                  <a:lnTo>
                    <a:pt x="67072" y="18796"/>
                  </a:lnTo>
                  <a:close/>
                </a:path>
                <a:path w="111125" h="579755">
                  <a:moveTo>
                    <a:pt x="56387" y="0"/>
                  </a:moveTo>
                  <a:lnTo>
                    <a:pt x="2666" y="89788"/>
                  </a:lnTo>
                  <a:lnTo>
                    <a:pt x="0" y="94361"/>
                  </a:lnTo>
                  <a:lnTo>
                    <a:pt x="1557" y="100329"/>
                  </a:lnTo>
                  <a:lnTo>
                    <a:pt x="1735" y="100329"/>
                  </a:lnTo>
                  <a:lnTo>
                    <a:pt x="5968" y="102870"/>
                  </a:lnTo>
                  <a:lnTo>
                    <a:pt x="10540" y="105537"/>
                  </a:lnTo>
                  <a:lnTo>
                    <a:pt x="16382" y="104139"/>
                  </a:lnTo>
                  <a:lnTo>
                    <a:pt x="19050" y="99567"/>
                  </a:lnTo>
                  <a:lnTo>
                    <a:pt x="46150" y="54197"/>
                  </a:lnTo>
                  <a:lnTo>
                    <a:pt x="46241" y="54045"/>
                  </a:lnTo>
                  <a:lnTo>
                    <a:pt x="46556" y="23875"/>
                  </a:lnTo>
                  <a:lnTo>
                    <a:pt x="46608" y="18796"/>
                  </a:lnTo>
                  <a:lnTo>
                    <a:pt x="67072" y="18796"/>
                  </a:lnTo>
                  <a:lnTo>
                    <a:pt x="56387" y="0"/>
                  </a:lnTo>
                  <a:close/>
                </a:path>
                <a:path w="111125" h="579755">
                  <a:moveTo>
                    <a:pt x="46608" y="18796"/>
                  </a:moveTo>
                  <a:lnTo>
                    <a:pt x="46241" y="54045"/>
                  </a:lnTo>
                  <a:lnTo>
                    <a:pt x="55949" y="37792"/>
                  </a:lnTo>
                  <a:lnTo>
                    <a:pt x="47878" y="23622"/>
                  </a:lnTo>
                  <a:lnTo>
                    <a:pt x="65611" y="23622"/>
                  </a:lnTo>
                  <a:lnTo>
                    <a:pt x="65658" y="19050"/>
                  </a:lnTo>
                  <a:lnTo>
                    <a:pt x="46608" y="18796"/>
                  </a:lnTo>
                  <a:close/>
                </a:path>
                <a:path w="111125" h="579755">
                  <a:moveTo>
                    <a:pt x="65611" y="23622"/>
                  </a:moveTo>
                  <a:lnTo>
                    <a:pt x="47878" y="23622"/>
                  </a:lnTo>
                  <a:lnTo>
                    <a:pt x="64262" y="23875"/>
                  </a:lnTo>
                  <a:lnTo>
                    <a:pt x="55949" y="37792"/>
                  </a:lnTo>
                  <a:lnTo>
                    <a:pt x="65206" y="54045"/>
                  </a:lnTo>
                  <a:lnTo>
                    <a:pt x="65463" y="37792"/>
                  </a:lnTo>
                  <a:lnTo>
                    <a:pt x="65608" y="23875"/>
                  </a:lnTo>
                  <a:lnTo>
                    <a:pt x="65611" y="23622"/>
                  </a:lnTo>
                  <a:close/>
                </a:path>
                <a:path w="111125" h="579755">
                  <a:moveTo>
                    <a:pt x="47878" y="23622"/>
                  </a:moveTo>
                  <a:lnTo>
                    <a:pt x="55949" y="37792"/>
                  </a:lnTo>
                  <a:lnTo>
                    <a:pt x="64262" y="23875"/>
                  </a:lnTo>
                  <a:lnTo>
                    <a:pt x="47878" y="23622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7" name="object 87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5210636" y="2713415"/>
              <a:ext cx="203251" cy="175413"/>
            </a:xfrm>
            <a:prstGeom prst="rect">
              <a:avLst/>
            </a:prstGeom>
          </p:spPr>
        </p:pic>
        <p:sp>
          <p:nvSpPr>
            <p:cNvPr id="88" name="object 88"/>
            <p:cNvSpPr/>
            <p:nvPr/>
          </p:nvSpPr>
          <p:spPr>
            <a:xfrm>
              <a:off x="3989070" y="2580513"/>
              <a:ext cx="111125" cy="548640"/>
            </a:xfrm>
            <a:custGeom>
              <a:avLst/>
              <a:gdLst/>
              <a:ahLst/>
              <a:cxnLst/>
              <a:rect l="l" t="t" r="r" b="b"/>
              <a:pathLst>
                <a:path w="111125" h="548639">
                  <a:moveTo>
                    <a:pt x="56016" y="37791"/>
                  </a:moveTo>
                  <a:lnTo>
                    <a:pt x="46289" y="53958"/>
                  </a:lnTo>
                  <a:lnTo>
                    <a:pt x="40004" y="548386"/>
                  </a:lnTo>
                  <a:lnTo>
                    <a:pt x="59054" y="548639"/>
                  </a:lnTo>
                  <a:lnTo>
                    <a:pt x="65338" y="54282"/>
                  </a:lnTo>
                  <a:lnTo>
                    <a:pt x="56016" y="37791"/>
                  </a:lnTo>
                  <a:close/>
                </a:path>
                <a:path w="111125" h="548639">
                  <a:moveTo>
                    <a:pt x="67158" y="18796"/>
                  </a:moveTo>
                  <a:lnTo>
                    <a:pt x="46735" y="18796"/>
                  </a:lnTo>
                  <a:lnTo>
                    <a:pt x="65785" y="19050"/>
                  </a:lnTo>
                  <a:lnTo>
                    <a:pt x="65342" y="53958"/>
                  </a:lnTo>
                  <a:lnTo>
                    <a:pt x="65338" y="54282"/>
                  </a:lnTo>
                  <a:lnTo>
                    <a:pt x="91439" y="100457"/>
                  </a:lnTo>
                  <a:lnTo>
                    <a:pt x="93979" y="105028"/>
                  </a:lnTo>
                  <a:lnTo>
                    <a:pt x="99821" y="106552"/>
                  </a:lnTo>
                  <a:lnTo>
                    <a:pt x="104393" y="104012"/>
                  </a:lnTo>
                  <a:lnTo>
                    <a:pt x="108965" y="101346"/>
                  </a:lnTo>
                  <a:lnTo>
                    <a:pt x="110616" y="95631"/>
                  </a:lnTo>
                  <a:lnTo>
                    <a:pt x="108076" y="91059"/>
                  </a:lnTo>
                  <a:lnTo>
                    <a:pt x="67158" y="18796"/>
                  </a:lnTo>
                  <a:close/>
                </a:path>
                <a:path w="111125" h="548639">
                  <a:moveTo>
                    <a:pt x="56514" y="0"/>
                  </a:moveTo>
                  <a:lnTo>
                    <a:pt x="2666" y="89662"/>
                  </a:lnTo>
                  <a:lnTo>
                    <a:pt x="0" y="94234"/>
                  </a:lnTo>
                  <a:lnTo>
                    <a:pt x="1396" y="100075"/>
                  </a:lnTo>
                  <a:lnTo>
                    <a:pt x="5968" y="102742"/>
                  </a:lnTo>
                  <a:lnTo>
                    <a:pt x="10413" y="105410"/>
                  </a:lnTo>
                  <a:lnTo>
                    <a:pt x="16255" y="104012"/>
                  </a:lnTo>
                  <a:lnTo>
                    <a:pt x="18922" y="99440"/>
                  </a:lnTo>
                  <a:lnTo>
                    <a:pt x="46289" y="53958"/>
                  </a:lnTo>
                  <a:lnTo>
                    <a:pt x="46671" y="23875"/>
                  </a:lnTo>
                  <a:lnTo>
                    <a:pt x="46735" y="18796"/>
                  </a:lnTo>
                  <a:lnTo>
                    <a:pt x="67158" y="18796"/>
                  </a:lnTo>
                  <a:lnTo>
                    <a:pt x="56514" y="0"/>
                  </a:lnTo>
                  <a:close/>
                </a:path>
                <a:path w="111125" h="548639">
                  <a:moveTo>
                    <a:pt x="65727" y="23622"/>
                  </a:moveTo>
                  <a:lnTo>
                    <a:pt x="48005" y="23622"/>
                  </a:lnTo>
                  <a:lnTo>
                    <a:pt x="64388" y="23875"/>
                  </a:lnTo>
                  <a:lnTo>
                    <a:pt x="56016" y="37791"/>
                  </a:lnTo>
                  <a:lnTo>
                    <a:pt x="65338" y="54282"/>
                  </a:lnTo>
                  <a:lnTo>
                    <a:pt x="65724" y="23875"/>
                  </a:lnTo>
                  <a:lnTo>
                    <a:pt x="65727" y="23622"/>
                  </a:lnTo>
                  <a:close/>
                </a:path>
                <a:path w="111125" h="548639">
                  <a:moveTo>
                    <a:pt x="46735" y="18796"/>
                  </a:moveTo>
                  <a:lnTo>
                    <a:pt x="46289" y="53958"/>
                  </a:lnTo>
                  <a:lnTo>
                    <a:pt x="56016" y="37791"/>
                  </a:lnTo>
                  <a:lnTo>
                    <a:pt x="48005" y="23622"/>
                  </a:lnTo>
                  <a:lnTo>
                    <a:pt x="65727" y="23622"/>
                  </a:lnTo>
                  <a:lnTo>
                    <a:pt x="65785" y="19050"/>
                  </a:lnTo>
                  <a:lnTo>
                    <a:pt x="46735" y="18796"/>
                  </a:lnTo>
                  <a:close/>
                </a:path>
                <a:path w="111125" h="548639">
                  <a:moveTo>
                    <a:pt x="48005" y="23622"/>
                  </a:moveTo>
                  <a:lnTo>
                    <a:pt x="56016" y="37791"/>
                  </a:lnTo>
                  <a:lnTo>
                    <a:pt x="64388" y="23875"/>
                  </a:lnTo>
                  <a:lnTo>
                    <a:pt x="48005" y="23622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9" name="object 89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4143835" y="2703890"/>
              <a:ext cx="203251" cy="175413"/>
            </a:xfrm>
            <a:prstGeom prst="rect">
              <a:avLst/>
            </a:prstGeom>
          </p:spPr>
        </p:pic>
        <p:sp>
          <p:nvSpPr>
            <p:cNvPr id="90" name="object 90"/>
            <p:cNvSpPr/>
            <p:nvPr/>
          </p:nvSpPr>
          <p:spPr>
            <a:xfrm>
              <a:off x="7429500" y="3658488"/>
              <a:ext cx="699770" cy="111125"/>
            </a:xfrm>
            <a:custGeom>
              <a:avLst/>
              <a:gdLst/>
              <a:ahLst/>
              <a:cxnLst/>
              <a:rect l="l" t="t" r="r" b="b"/>
              <a:pathLst>
                <a:path w="699770" h="111125">
                  <a:moveTo>
                    <a:pt x="661724" y="55308"/>
                  </a:moveTo>
                  <a:lnTo>
                    <a:pt x="599567" y="91567"/>
                  </a:lnTo>
                  <a:lnTo>
                    <a:pt x="594995" y="94106"/>
                  </a:lnTo>
                  <a:lnTo>
                    <a:pt x="593471" y="99949"/>
                  </a:lnTo>
                  <a:lnTo>
                    <a:pt x="598804" y="109093"/>
                  </a:lnTo>
                  <a:lnTo>
                    <a:pt x="604647" y="110617"/>
                  </a:lnTo>
                  <a:lnTo>
                    <a:pt x="683196" y="64769"/>
                  </a:lnTo>
                  <a:lnTo>
                    <a:pt x="680593" y="64769"/>
                  </a:lnTo>
                  <a:lnTo>
                    <a:pt x="680593" y="63500"/>
                  </a:lnTo>
                  <a:lnTo>
                    <a:pt x="675767" y="63500"/>
                  </a:lnTo>
                  <a:lnTo>
                    <a:pt x="661724" y="55308"/>
                  </a:lnTo>
                  <a:close/>
                </a:path>
                <a:path w="699770" h="111125">
                  <a:moveTo>
                    <a:pt x="645287" y="45719"/>
                  </a:moveTo>
                  <a:lnTo>
                    <a:pt x="0" y="45719"/>
                  </a:lnTo>
                  <a:lnTo>
                    <a:pt x="0" y="64769"/>
                  </a:lnTo>
                  <a:lnTo>
                    <a:pt x="645504" y="64769"/>
                  </a:lnTo>
                  <a:lnTo>
                    <a:pt x="661724" y="55308"/>
                  </a:lnTo>
                  <a:lnTo>
                    <a:pt x="645287" y="45719"/>
                  </a:lnTo>
                  <a:close/>
                </a:path>
                <a:path w="699770" h="111125">
                  <a:moveTo>
                    <a:pt x="683157" y="45719"/>
                  </a:moveTo>
                  <a:lnTo>
                    <a:pt x="680593" y="45719"/>
                  </a:lnTo>
                  <a:lnTo>
                    <a:pt x="680593" y="64769"/>
                  </a:lnTo>
                  <a:lnTo>
                    <a:pt x="683196" y="64769"/>
                  </a:lnTo>
                  <a:lnTo>
                    <a:pt x="699407" y="55308"/>
                  </a:lnTo>
                  <a:lnTo>
                    <a:pt x="699625" y="55308"/>
                  </a:lnTo>
                  <a:lnTo>
                    <a:pt x="683157" y="45719"/>
                  </a:lnTo>
                  <a:close/>
                </a:path>
                <a:path w="699770" h="111125">
                  <a:moveTo>
                    <a:pt x="675767" y="47117"/>
                  </a:moveTo>
                  <a:lnTo>
                    <a:pt x="661724" y="55308"/>
                  </a:lnTo>
                  <a:lnTo>
                    <a:pt x="675767" y="63500"/>
                  </a:lnTo>
                  <a:lnTo>
                    <a:pt x="675767" y="47117"/>
                  </a:lnTo>
                  <a:close/>
                </a:path>
                <a:path w="699770" h="111125">
                  <a:moveTo>
                    <a:pt x="680593" y="47117"/>
                  </a:moveTo>
                  <a:lnTo>
                    <a:pt x="675767" y="47117"/>
                  </a:lnTo>
                  <a:lnTo>
                    <a:pt x="675767" y="63500"/>
                  </a:lnTo>
                  <a:lnTo>
                    <a:pt x="680593" y="63500"/>
                  </a:lnTo>
                  <a:lnTo>
                    <a:pt x="680593" y="47117"/>
                  </a:lnTo>
                  <a:close/>
                </a:path>
                <a:path w="699770" h="111125">
                  <a:moveTo>
                    <a:pt x="604647" y="0"/>
                  </a:moveTo>
                  <a:lnTo>
                    <a:pt x="598804" y="1524"/>
                  </a:lnTo>
                  <a:lnTo>
                    <a:pt x="596138" y="6096"/>
                  </a:lnTo>
                  <a:lnTo>
                    <a:pt x="593471" y="10541"/>
                  </a:lnTo>
                  <a:lnTo>
                    <a:pt x="594995" y="16383"/>
                  </a:lnTo>
                  <a:lnTo>
                    <a:pt x="661724" y="55308"/>
                  </a:lnTo>
                  <a:lnTo>
                    <a:pt x="675767" y="47117"/>
                  </a:lnTo>
                  <a:lnTo>
                    <a:pt x="680593" y="47117"/>
                  </a:lnTo>
                  <a:lnTo>
                    <a:pt x="680593" y="45719"/>
                  </a:lnTo>
                  <a:lnTo>
                    <a:pt x="683157" y="45719"/>
                  </a:lnTo>
                  <a:lnTo>
                    <a:pt x="604647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1" name="object 91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7543800" y="3389960"/>
              <a:ext cx="428625" cy="295198"/>
            </a:xfrm>
            <a:prstGeom prst="rect">
              <a:avLst/>
            </a:prstGeom>
          </p:spPr>
        </p:pic>
      </p:grpSp>
      <p:pic>
        <p:nvPicPr>
          <p:cNvPr id="92" name="object 92"/>
          <p:cNvPicPr/>
          <p:nvPr/>
        </p:nvPicPr>
        <p:blipFill>
          <a:blip r:embed="rId34" cstate="print"/>
          <a:stretch>
            <a:fillRect/>
          </a:stretch>
        </p:blipFill>
        <p:spPr>
          <a:xfrm>
            <a:off x="3461020" y="4994676"/>
            <a:ext cx="328207" cy="205019"/>
          </a:xfrm>
          <a:prstGeom prst="rect">
            <a:avLst/>
          </a:prstGeom>
        </p:spPr>
      </p:pic>
      <p:pic>
        <p:nvPicPr>
          <p:cNvPr id="93" name="object 93"/>
          <p:cNvPicPr/>
          <p:nvPr/>
        </p:nvPicPr>
        <p:blipFill>
          <a:blip r:embed="rId35" cstate="print"/>
          <a:stretch>
            <a:fillRect/>
          </a:stretch>
        </p:blipFill>
        <p:spPr>
          <a:xfrm>
            <a:off x="3916640" y="2281353"/>
            <a:ext cx="334062" cy="236706"/>
          </a:xfrm>
          <a:prstGeom prst="rect">
            <a:avLst/>
          </a:prstGeom>
        </p:spPr>
      </p:pic>
      <p:pic>
        <p:nvPicPr>
          <p:cNvPr id="94" name="object 94"/>
          <p:cNvPicPr/>
          <p:nvPr/>
        </p:nvPicPr>
        <p:blipFill>
          <a:blip r:embed="rId36" cstate="print"/>
          <a:stretch>
            <a:fillRect/>
          </a:stretch>
        </p:blipFill>
        <p:spPr>
          <a:xfrm>
            <a:off x="7105343" y="2281353"/>
            <a:ext cx="340134" cy="236706"/>
          </a:xfrm>
          <a:prstGeom prst="rect">
            <a:avLst/>
          </a:prstGeom>
        </p:spPr>
      </p:pic>
      <p:pic>
        <p:nvPicPr>
          <p:cNvPr id="95" name="object 95"/>
          <p:cNvPicPr/>
          <p:nvPr/>
        </p:nvPicPr>
        <p:blipFill>
          <a:blip r:embed="rId37" cstate="print"/>
          <a:stretch>
            <a:fillRect/>
          </a:stretch>
        </p:blipFill>
        <p:spPr>
          <a:xfrm>
            <a:off x="6047779" y="2281353"/>
            <a:ext cx="333375" cy="236706"/>
          </a:xfrm>
          <a:prstGeom prst="rect">
            <a:avLst/>
          </a:prstGeom>
        </p:spPr>
      </p:pic>
      <p:pic>
        <p:nvPicPr>
          <p:cNvPr id="96" name="object 96"/>
          <p:cNvPicPr/>
          <p:nvPr/>
        </p:nvPicPr>
        <p:blipFill>
          <a:blip r:embed="rId38" cstate="print"/>
          <a:stretch>
            <a:fillRect/>
          </a:stretch>
        </p:blipFill>
        <p:spPr>
          <a:xfrm>
            <a:off x="4976283" y="2281353"/>
            <a:ext cx="342900" cy="236706"/>
          </a:xfrm>
          <a:prstGeom prst="rect">
            <a:avLst/>
          </a:prstGeom>
        </p:spPr>
      </p:pic>
      <p:grpSp>
        <p:nvGrpSpPr>
          <p:cNvPr id="97" name="object 97"/>
          <p:cNvGrpSpPr/>
          <p:nvPr/>
        </p:nvGrpSpPr>
        <p:grpSpPr>
          <a:xfrm>
            <a:off x="6877047" y="1352255"/>
            <a:ext cx="752475" cy="869315"/>
            <a:chOff x="6877047" y="1352255"/>
            <a:chExt cx="752475" cy="869315"/>
          </a:xfrm>
        </p:grpSpPr>
        <p:pic>
          <p:nvPicPr>
            <p:cNvPr id="98" name="object 98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6957952" y="1430315"/>
              <a:ext cx="574031" cy="230124"/>
            </a:xfrm>
            <a:prstGeom prst="rect">
              <a:avLst/>
            </a:prstGeom>
          </p:spPr>
        </p:pic>
        <p:sp>
          <p:nvSpPr>
            <p:cNvPr id="99" name="object 99"/>
            <p:cNvSpPr/>
            <p:nvPr/>
          </p:nvSpPr>
          <p:spPr>
            <a:xfrm>
              <a:off x="7164578" y="1685416"/>
              <a:ext cx="111125" cy="535940"/>
            </a:xfrm>
            <a:custGeom>
              <a:avLst/>
              <a:gdLst/>
              <a:ahLst/>
              <a:cxnLst/>
              <a:rect l="l" t="t" r="r" b="b"/>
              <a:pathLst>
                <a:path w="111125" h="535939">
                  <a:moveTo>
                    <a:pt x="55372" y="37900"/>
                  </a:moveTo>
                  <a:lnTo>
                    <a:pt x="45847" y="54229"/>
                  </a:lnTo>
                  <a:lnTo>
                    <a:pt x="45847" y="535559"/>
                  </a:lnTo>
                  <a:lnTo>
                    <a:pt x="64897" y="535559"/>
                  </a:lnTo>
                  <a:lnTo>
                    <a:pt x="64897" y="54229"/>
                  </a:lnTo>
                  <a:lnTo>
                    <a:pt x="55372" y="37900"/>
                  </a:lnTo>
                  <a:close/>
                </a:path>
                <a:path w="111125" h="535939">
                  <a:moveTo>
                    <a:pt x="55372" y="0"/>
                  </a:moveTo>
                  <a:lnTo>
                    <a:pt x="0" y="94869"/>
                  </a:lnTo>
                  <a:lnTo>
                    <a:pt x="1524" y="100711"/>
                  </a:lnTo>
                  <a:lnTo>
                    <a:pt x="10668" y="106045"/>
                  </a:lnTo>
                  <a:lnTo>
                    <a:pt x="16510" y="104521"/>
                  </a:lnTo>
                  <a:lnTo>
                    <a:pt x="45847" y="54229"/>
                  </a:lnTo>
                  <a:lnTo>
                    <a:pt x="45847" y="18923"/>
                  </a:lnTo>
                  <a:lnTo>
                    <a:pt x="66417" y="18923"/>
                  </a:lnTo>
                  <a:lnTo>
                    <a:pt x="55372" y="0"/>
                  </a:lnTo>
                  <a:close/>
                </a:path>
                <a:path w="111125" h="535939">
                  <a:moveTo>
                    <a:pt x="66417" y="18923"/>
                  </a:moveTo>
                  <a:lnTo>
                    <a:pt x="64897" y="18923"/>
                  </a:lnTo>
                  <a:lnTo>
                    <a:pt x="64897" y="54229"/>
                  </a:lnTo>
                  <a:lnTo>
                    <a:pt x="94233" y="104521"/>
                  </a:lnTo>
                  <a:lnTo>
                    <a:pt x="100075" y="106045"/>
                  </a:lnTo>
                  <a:lnTo>
                    <a:pt x="109220" y="100711"/>
                  </a:lnTo>
                  <a:lnTo>
                    <a:pt x="110744" y="94869"/>
                  </a:lnTo>
                  <a:lnTo>
                    <a:pt x="66417" y="18923"/>
                  </a:lnTo>
                  <a:close/>
                </a:path>
                <a:path w="111125" h="535939">
                  <a:moveTo>
                    <a:pt x="64897" y="18923"/>
                  </a:moveTo>
                  <a:lnTo>
                    <a:pt x="45847" y="18923"/>
                  </a:lnTo>
                  <a:lnTo>
                    <a:pt x="45847" y="54229"/>
                  </a:lnTo>
                  <a:lnTo>
                    <a:pt x="55372" y="37900"/>
                  </a:lnTo>
                  <a:lnTo>
                    <a:pt x="47117" y="23749"/>
                  </a:lnTo>
                  <a:lnTo>
                    <a:pt x="64897" y="23749"/>
                  </a:lnTo>
                  <a:lnTo>
                    <a:pt x="64897" y="18923"/>
                  </a:lnTo>
                  <a:close/>
                </a:path>
                <a:path w="111125" h="535939">
                  <a:moveTo>
                    <a:pt x="64897" y="23749"/>
                  </a:moveTo>
                  <a:lnTo>
                    <a:pt x="63626" y="23749"/>
                  </a:lnTo>
                  <a:lnTo>
                    <a:pt x="55372" y="37900"/>
                  </a:lnTo>
                  <a:lnTo>
                    <a:pt x="64897" y="54229"/>
                  </a:lnTo>
                  <a:lnTo>
                    <a:pt x="64897" y="23749"/>
                  </a:lnTo>
                  <a:close/>
                </a:path>
                <a:path w="111125" h="535939">
                  <a:moveTo>
                    <a:pt x="63626" y="23749"/>
                  </a:moveTo>
                  <a:lnTo>
                    <a:pt x="47117" y="23749"/>
                  </a:lnTo>
                  <a:lnTo>
                    <a:pt x="55372" y="37900"/>
                  </a:lnTo>
                  <a:lnTo>
                    <a:pt x="63626" y="23749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6886575" y="1361782"/>
              <a:ext cx="733425" cy="323850"/>
            </a:xfrm>
            <a:custGeom>
              <a:avLst/>
              <a:gdLst/>
              <a:ahLst/>
              <a:cxnLst/>
              <a:rect l="l" t="t" r="r" b="b"/>
              <a:pathLst>
                <a:path w="733425" h="323850">
                  <a:moveTo>
                    <a:pt x="0" y="323761"/>
                  </a:moveTo>
                  <a:lnTo>
                    <a:pt x="733425" y="323761"/>
                  </a:lnTo>
                  <a:lnTo>
                    <a:pt x="733425" y="0"/>
                  </a:lnTo>
                  <a:lnTo>
                    <a:pt x="0" y="0"/>
                  </a:lnTo>
                  <a:lnTo>
                    <a:pt x="0" y="323761"/>
                  </a:lnTo>
                  <a:close/>
                </a:path>
              </a:pathLst>
            </a:custGeom>
            <a:ln w="19055">
              <a:solidFill>
                <a:srgbClr val="FF2FE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1" name="object 101"/>
          <p:cNvGrpSpPr/>
          <p:nvPr/>
        </p:nvGrpSpPr>
        <p:grpSpPr>
          <a:xfrm>
            <a:off x="5896882" y="1430315"/>
            <a:ext cx="577215" cy="791210"/>
            <a:chOff x="5896882" y="1430315"/>
            <a:chExt cx="577215" cy="791210"/>
          </a:xfrm>
        </p:grpSpPr>
        <p:pic>
          <p:nvPicPr>
            <p:cNvPr id="102" name="object 102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5896882" y="1430315"/>
              <a:ext cx="577007" cy="230124"/>
            </a:xfrm>
            <a:prstGeom prst="rect">
              <a:avLst/>
            </a:prstGeom>
          </p:spPr>
        </p:pic>
        <p:sp>
          <p:nvSpPr>
            <p:cNvPr id="103" name="object 103"/>
            <p:cNvSpPr/>
            <p:nvPr/>
          </p:nvSpPr>
          <p:spPr>
            <a:xfrm>
              <a:off x="6097778" y="1685417"/>
              <a:ext cx="111125" cy="535940"/>
            </a:xfrm>
            <a:custGeom>
              <a:avLst/>
              <a:gdLst/>
              <a:ahLst/>
              <a:cxnLst/>
              <a:rect l="l" t="t" r="r" b="b"/>
              <a:pathLst>
                <a:path w="111125" h="535939">
                  <a:moveTo>
                    <a:pt x="55372" y="37900"/>
                  </a:moveTo>
                  <a:lnTo>
                    <a:pt x="45847" y="54228"/>
                  </a:lnTo>
                  <a:lnTo>
                    <a:pt x="45847" y="535559"/>
                  </a:lnTo>
                  <a:lnTo>
                    <a:pt x="64897" y="535559"/>
                  </a:lnTo>
                  <a:lnTo>
                    <a:pt x="64897" y="54228"/>
                  </a:lnTo>
                  <a:lnTo>
                    <a:pt x="55372" y="37900"/>
                  </a:lnTo>
                  <a:close/>
                </a:path>
                <a:path w="111125" h="535939">
                  <a:moveTo>
                    <a:pt x="55372" y="0"/>
                  </a:moveTo>
                  <a:lnTo>
                    <a:pt x="0" y="94869"/>
                  </a:lnTo>
                  <a:lnTo>
                    <a:pt x="1524" y="100711"/>
                  </a:lnTo>
                  <a:lnTo>
                    <a:pt x="10668" y="106045"/>
                  </a:lnTo>
                  <a:lnTo>
                    <a:pt x="16510" y="104521"/>
                  </a:lnTo>
                  <a:lnTo>
                    <a:pt x="45847" y="54228"/>
                  </a:lnTo>
                  <a:lnTo>
                    <a:pt x="45847" y="18923"/>
                  </a:lnTo>
                  <a:lnTo>
                    <a:pt x="66417" y="18923"/>
                  </a:lnTo>
                  <a:lnTo>
                    <a:pt x="55372" y="0"/>
                  </a:lnTo>
                  <a:close/>
                </a:path>
                <a:path w="111125" h="535939">
                  <a:moveTo>
                    <a:pt x="66417" y="18923"/>
                  </a:moveTo>
                  <a:lnTo>
                    <a:pt x="64897" y="18923"/>
                  </a:lnTo>
                  <a:lnTo>
                    <a:pt x="64897" y="54228"/>
                  </a:lnTo>
                  <a:lnTo>
                    <a:pt x="94234" y="104521"/>
                  </a:lnTo>
                  <a:lnTo>
                    <a:pt x="100075" y="106045"/>
                  </a:lnTo>
                  <a:lnTo>
                    <a:pt x="109220" y="100711"/>
                  </a:lnTo>
                  <a:lnTo>
                    <a:pt x="110744" y="94869"/>
                  </a:lnTo>
                  <a:lnTo>
                    <a:pt x="66417" y="18923"/>
                  </a:lnTo>
                  <a:close/>
                </a:path>
                <a:path w="111125" h="535939">
                  <a:moveTo>
                    <a:pt x="64897" y="18923"/>
                  </a:moveTo>
                  <a:lnTo>
                    <a:pt x="45847" y="18923"/>
                  </a:lnTo>
                  <a:lnTo>
                    <a:pt x="45847" y="54228"/>
                  </a:lnTo>
                  <a:lnTo>
                    <a:pt x="55372" y="37900"/>
                  </a:lnTo>
                  <a:lnTo>
                    <a:pt x="47117" y="23749"/>
                  </a:lnTo>
                  <a:lnTo>
                    <a:pt x="64897" y="23749"/>
                  </a:lnTo>
                  <a:lnTo>
                    <a:pt x="64897" y="18923"/>
                  </a:lnTo>
                  <a:close/>
                </a:path>
                <a:path w="111125" h="535939">
                  <a:moveTo>
                    <a:pt x="64897" y="23749"/>
                  </a:moveTo>
                  <a:lnTo>
                    <a:pt x="63626" y="23749"/>
                  </a:lnTo>
                  <a:lnTo>
                    <a:pt x="55372" y="37900"/>
                  </a:lnTo>
                  <a:lnTo>
                    <a:pt x="64897" y="54228"/>
                  </a:lnTo>
                  <a:lnTo>
                    <a:pt x="64897" y="23749"/>
                  </a:lnTo>
                  <a:close/>
                </a:path>
                <a:path w="111125" h="535939">
                  <a:moveTo>
                    <a:pt x="63626" y="23749"/>
                  </a:moveTo>
                  <a:lnTo>
                    <a:pt x="47117" y="23749"/>
                  </a:lnTo>
                  <a:lnTo>
                    <a:pt x="55372" y="37900"/>
                  </a:lnTo>
                  <a:lnTo>
                    <a:pt x="63626" y="23749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4" name="object 104"/>
          <p:cNvGrpSpPr/>
          <p:nvPr/>
        </p:nvGrpSpPr>
        <p:grpSpPr>
          <a:xfrm>
            <a:off x="4800600" y="1409395"/>
            <a:ext cx="628650" cy="812165"/>
            <a:chOff x="4800600" y="1409395"/>
            <a:chExt cx="628650" cy="812165"/>
          </a:xfrm>
        </p:grpSpPr>
        <p:pic>
          <p:nvPicPr>
            <p:cNvPr id="105" name="object 105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4829936" y="1430315"/>
              <a:ext cx="578358" cy="230124"/>
            </a:xfrm>
            <a:prstGeom prst="rect">
              <a:avLst/>
            </a:prstGeom>
          </p:spPr>
        </p:pic>
        <p:sp>
          <p:nvSpPr>
            <p:cNvPr id="106" name="object 106"/>
            <p:cNvSpPr/>
            <p:nvPr/>
          </p:nvSpPr>
          <p:spPr>
            <a:xfrm>
              <a:off x="5040502" y="1685416"/>
              <a:ext cx="111125" cy="535940"/>
            </a:xfrm>
            <a:custGeom>
              <a:avLst/>
              <a:gdLst/>
              <a:ahLst/>
              <a:cxnLst/>
              <a:rect l="l" t="t" r="r" b="b"/>
              <a:pathLst>
                <a:path w="111125" h="535939">
                  <a:moveTo>
                    <a:pt x="55372" y="37900"/>
                  </a:moveTo>
                  <a:lnTo>
                    <a:pt x="45847" y="54228"/>
                  </a:lnTo>
                  <a:lnTo>
                    <a:pt x="45847" y="535559"/>
                  </a:lnTo>
                  <a:lnTo>
                    <a:pt x="64897" y="535559"/>
                  </a:lnTo>
                  <a:lnTo>
                    <a:pt x="64897" y="54228"/>
                  </a:lnTo>
                  <a:lnTo>
                    <a:pt x="55372" y="37900"/>
                  </a:lnTo>
                  <a:close/>
                </a:path>
                <a:path w="111125" h="535939">
                  <a:moveTo>
                    <a:pt x="55372" y="0"/>
                  </a:moveTo>
                  <a:lnTo>
                    <a:pt x="0" y="94869"/>
                  </a:lnTo>
                  <a:lnTo>
                    <a:pt x="1524" y="100711"/>
                  </a:lnTo>
                  <a:lnTo>
                    <a:pt x="10668" y="106045"/>
                  </a:lnTo>
                  <a:lnTo>
                    <a:pt x="16510" y="104521"/>
                  </a:lnTo>
                  <a:lnTo>
                    <a:pt x="45847" y="54228"/>
                  </a:lnTo>
                  <a:lnTo>
                    <a:pt x="45847" y="18923"/>
                  </a:lnTo>
                  <a:lnTo>
                    <a:pt x="66417" y="18923"/>
                  </a:lnTo>
                  <a:lnTo>
                    <a:pt x="55372" y="0"/>
                  </a:lnTo>
                  <a:close/>
                </a:path>
                <a:path w="111125" h="535939">
                  <a:moveTo>
                    <a:pt x="66417" y="18923"/>
                  </a:moveTo>
                  <a:lnTo>
                    <a:pt x="64897" y="18923"/>
                  </a:lnTo>
                  <a:lnTo>
                    <a:pt x="64897" y="54228"/>
                  </a:lnTo>
                  <a:lnTo>
                    <a:pt x="94234" y="104521"/>
                  </a:lnTo>
                  <a:lnTo>
                    <a:pt x="100075" y="106045"/>
                  </a:lnTo>
                  <a:lnTo>
                    <a:pt x="109220" y="100711"/>
                  </a:lnTo>
                  <a:lnTo>
                    <a:pt x="110744" y="94869"/>
                  </a:lnTo>
                  <a:lnTo>
                    <a:pt x="66417" y="18923"/>
                  </a:lnTo>
                  <a:close/>
                </a:path>
                <a:path w="111125" h="535939">
                  <a:moveTo>
                    <a:pt x="64897" y="18923"/>
                  </a:moveTo>
                  <a:lnTo>
                    <a:pt x="45847" y="18923"/>
                  </a:lnTo>
                  <a:lnTo>
                    <a:pt x="45847" y="54228"/>
                  </a:lnTo>
                  <a:lnTo>
                    <a:pt x="55372" y="37900"/>
                  </a:lnTo>
                  <a:lnTo>
                    <a:pt x="47117" y="23749"/>
                  </a:lnTo>
                  <a:lnTo>
                    <a:pt x="64897" y="23749"/>
                  </a:lnTo>
                  <a:lnTo>
                    <a:pt x="64897" y="18923"/>
                  </a:lnTo>
                  <a:close/>
                </a:path>
                <a:path w="111125" h="535939">
                  <a:moveTo>
                    <a:pt x="64897" y="23749"/>
                  </a:moveTo>
                  <a:lnTo>
                    <a:pt x="63626" y="23749"/>
                  </a:lnTo>
                  <a:lnTo>
                    <a:pt x="55372" y="37900"/>
                  </a:lnTo>
                  <a:lnTo>
                    <a:pt x="64897" y="54228"/>
                  </a:lnTo>
                  <a:lnTo>
                    <a:pt x="64897" y="23749"/>
                  </a:lnTo>
                  <a:close/>
                </a:path>
                <a:path w="111125" h="535939">
                  <a:moveTo>
                    <a:pt x="63626" y="23749"/>
                  </a:moveTo>
                  <a:lnTo>
                    <a:pt x="47117" y="23749"/>
                  </a:lnTo>
                  <a:lnTo>
                    <a:pt x="55372" y="37900"/>
                  </a:lnTo>
                  <a:lnTo>
                    <a:pt x="63626" y="23749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7" name="object 107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4800600" y="1409395"/>
              <a:ext cx="628650" cy="276148"/>
            </a:xfrm>
            <a:prstGeom prst="rect">
              <a:avLst/>
            </a:prstGeom>
          </p:spPr>
        </p:pic>
      </p:grpSp>
      <p:grpSp>
        <p:nvGrpSpPr>
          <p:cNvPr id="108" name="object 108"/>
          <p:cNvGrpSpPr/>
          <p:nvPr/>
        </p:nvGrpSpPr>
        <p:grpSpPr>
          <a:xfrm>
            <a:off x="3745752" y="1430315"/>
            <a:ext cx="571500" cy="791210"/>
            <a:chOff x="3745752" y="1430315"/>
            <a:chExt cx="571500" cy="791210"/>
          </a:xfrm>
        </p:grpSpPr>
        <p:pic>
          <p:nvPicPr>
            <p:cNvPr id="109" name="object 109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3745752" y="1430315"/>
              <a:ext cx="571437" cy="230124"/>
            </a:xfrm>
            <a:prstGeom prst="rect">
              <a:avLst/>
            </a:prstGeom>
          </p:spPr>
        </p:pic>
        <p:sp>
          <p:nvSpPr>
            <p:cNvPr id="110" name="object 110"/>
            <p:cNvSpPr/>
            <p:nvPr/>
          </p:nvSpPr>
          <p:spPr>
            <a:xfrm>
              <a:off x="3973702" y="1685417"/>
              <a:ext cx="111125" cy="535940"/>
            </a:xfrm>
            <a:custGeom>
              <a:avLst/>
              <a:gdLst/>
              <a:ahLst/>
              <a:cxnLst/>
              <a:rect l="l" t="t" r="r" b="b"/>
              <a:pathLst>
                <a:path w="111125" h="535939">
                  <a:moveTo>
                    <a:pt x="55372" y="37900"/>
                  </a:moveTo>
                  <a:lnTo>
                    <a:pt x="45847" y="54228"/>
                  </a:lnTo>
                  <a:lnTo>
                    <a:pt x="45847" y="535559"/>
                  </a:lnTo>
                  <a:lnTo>
                    <a:pt x="64897" y="535559"/>
                  </a:lnTo>
                  <a:lnTo>
                    <a:pt x="64897" y="54228"/>
                  </a:lnTo>
                  <a:lnTo>
                    <a:pt x="55372" y="37900"/>
                  </a:lnTo>
                  <a:close/>
                </a:path>
                <a:path w="111125" h="535939">
                  <a:moveTo>
                    <a:pt x="55372" y="0"/>
                  </a:moveTo>
                  <a:lnTo>
                    <a:pt x="0" y="94869"/>
                  </a:lnTo>
                  <a:lnTo>
                    <a:pt x="1524" y="100711"/>
                  </a:lnTo>
                  <a:lnTo>
                    <a:pt x="10668" y="106045"/>
                  </a:lnTo>
                  <a:lnTo>
                    <a:pt x="16510" y="104521"/>
                  </a:lnTo>
                  <a:lnTo>
                    <a:pt x="45847" y="54228"/>
                  </a:lnTo>
                  <a:lnTo>
                    <a:pt x="45847" y="18923"/>
                  </a:lnTo>
                  <a:lnTo>
                    <a:pt x="66417" y="18923"/>
                  </a:lnTo>
                  <a:lnTo>
                    <a:pt x="55372" y="0"/>
                  </a:lnTo>
                  <a:close/>
                </a:path>
                <a:path w="111125" h="535939">
                  <a:moveTo>
                    <a:pt x="66417" y="18923"/>
                  </a:moveTo>
                  <a:lnTo>
                    <a:pt x="64897" y="18923"/>
                  </a:lnTo>
                  <a:lnTo>
                    <a:pt x="64897" y="54228"/>
                  </a:lnTo>
                  <a:lnTo>
                    <a:pt x="94234" y="104521"/>
                  </a:lnTo>
                  <a:lnTo>
                    <a:pt x="100075" y="106045"/>
                  </a:lnTo>
                  <a:lnTo>
                    <a:pt x="109220" y="100711"/>
                  </a:lnTo>
                  <a:lnTo>
                    <a:pt x="110744" y="94869"/>
                  </a:lnTo>
                  <a:lnTo>
                    <a:pt x="66417" y="18923"/>
                  </a:lnTo>
                  <a:close/>
                </a:path>
                <a:path w="111125" h="535939">
                  <a:moveTo>
                    <a:pt x="64897" y="18923"/>
                  </a:moveTo>
                  <a:lnTo>
                    <a:pt x="45847" y="18923"/>
                  </a:lnTo>
                  <a:lnTo>
                    <a:pt x="45847" y="54228"/>
                  </a:lnTo>
                  <a:lnTo>
                    <a:pt x="55372" y="37900"/>
                  </a:lnTo>
                  <a:lnTo>
                    <a:pt x="47117" y="23749"/>
                  </a:lnTo>
                  <a:lnTo>
                    <a:pt x="64897" y="23749"/>
                  </a:lnTo>
                  <a:lnTo>
                    <a:pt x="64897" y="18923"/>
                  </a:lnTo>
                  <a:close/>
                </a:path>
                <a:path w="111125" h="535939">
                  <a:moveTo>
                    <a:pt x="64897" y="23749"/>
                  </a:moveTo>
                  <a:lnTo>
                    <a:pt x="63626" y="23749"/>
                  </a:lnTo>
                  <a:lnTo>
                    <a:pt x="55372" y="37900"/>
                  </a:lnTo>
                  <a:lnTo>
                    <a:pt x="64897" y="54228"/>
                  </a:lnTo>
                  <a:lnTo>
                    <a:pt x="64897" y="23749"/>
                  </a:lnTo>
                  <a:close/>
                </a:path>
                <a:path w="111125" h="535939">
                  <a:moveTo>
                    <a:pt x="63626" y="23749"/>
                  </a:moveTo>
                  <a:lnTo>
                    <a:pt x="47117" y="23749"/>
                  </a:lnTo>
                  <a:lnTo>
                    <a:pt x="55372" y="37900"/>
                  </a:lnTo>
                  <a:lnTo>
                    <a:pt x="63626" y="23749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1" name="object 111"/>
          <p:cNvSpPr/>
          <p:nvPr/>
        </p:nvSpPr>
        <p:spPr>
          <a:xfrm>
            <a:off x="2843148" y="6170586"/>
            <a:ext cx="814069" cy="85725"/>
          </a:xfrm>
          <a:custGeom>
            <a:avLst/>
            <a:gdLst/>
            <a:ahLst/>
            <a:cxnLst/>
            <a:rect l="l" t="t" r="r" b="b"/>
            <a:pathLst>
              <a:path w="814070" h="85725">
                <a:moveTo>
                  <a:pt x="728345" y="0"/>
                </a:moveTo>
                <a:lnTo>
                  <a:pt x="728345" y="85725"/>
                </a:lnTo>
                <a:lnTo>
                  <a:pt x="785495" y="57150"/>
                </a:lnTo>
                <a:lnTo>
                  <a:pt x="742568" y="57150"/>
                </a:lnTo>
                <a:lnTo>
                  <a:pt x="742568" y="28575"/>
                </a:lnTo>
                <a:lnTo>
                  <a:pt x="785495" y="28575"/>
                </a:lnTo>
                <a:lnTo>
                  <a:pt x="728345" y="0"/>
                </a:lnTo>
                <a:close/>
              </a:path>
              <a:path w="814070" h="85725">
                <a:moveTo>
                  <a:pt x="728345" y="28575"/>
                </a:moveTo>
                <a:lnTo>
                  <a:pt x="0" y="28575"/>
                </a:lnTo>
                <a:lnTo>
                  <a:pt x="0" y="57150"/>
                </a:lnTo>
                <a:lnTo>
                  <a:pt x="728345" y="57150"/>
                </a:lnTo>
                <a:lnTo>
                  <a:pt x="728345" y="28575"/>
                </a:lnTo>
                <a:close/>
              </a:path>
              <a:path w="814070" h="85725">
                <a:moveTo>
                  <a:pt x="785495" y="28575"/>
                </a:moveTo>
                <a:lnTo>
                  <a:pt x="742568" y="28575"/>
                </a:lnTo>
                <a:lnTo>
                  <a:pt x="742568" y="57150"/>
                </a:lnTo>
                <a:lnTo>
                  <a:pt x="785495" y="57150"/>
                </a:lnTo>
                <a:lnTo>
                  <a:pt x="814070" y="42862"/>
                </a:lnTo>
                <a:lnTo>
                  <a:pt x="785495" y="28575"/>
                </a:lnTo>
                <a:close/>
              </a:path>
            </a:pathLst>
          </a:custGeom>
          <a:solidFill>
            <a:srgbClr val="FF2FE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 txBox="1"/>
          <p:nvPr/>
        </p:nvSpPr>
        <p:spPr>
          <a:xfrm>
            <a:off x="1721104" y="1337309"/>
            <a:ext cx="1049020" cy="13709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125"/>
              </a:spcBef>
            </a:pPr>
            <a:r>
              <a:rPr sz="2000" spc="-20" dirty="0">
                <a:solidFill>
                  <a:srgbClr val="FF2FED"/>
                </a:solidFill>
                <a:latin typeface="Calibri"/>
                <a:cs typeface="Calibri"/>
              </a:rPr>
              <a:t>Loss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915"/>
              </a:spcBef>
            </a:pPr>
            <a:endParaRPr sz="2000">
              <a:latin typeface="Calibri"/>
              <a:cs typeface="Calibri"/>
            </a:endParaRPr>
          </a:p>
          <a:p>
            <a:pPr marL="12700" marR="6350" indent="29209" algn="r">
              <a:lnSpc>
                <a:spcPct val="100000"/>
              </a:lnSpc>
            </a:pPr>
            <a:r>
              <a:rPr sz="2000" spc="-10" dirty="0">
                <a:solidFill>
                  <a:srgbClr val="FF2FED"/>
                </a:solidFill>
                <a:latin typeface="Calibri"/>
                <a:cs typeface="Calibri"/>
              </a:rPr>
              <a:t>Predicted </a:t>
            </a:r>
            <a:r>
              <a:rPr sz="2000" dirty="0">
                <a:solidFill>
                  <a:srgbClr val="FF2FED"/>
                </a:solidFill>
                <a:latin typeface="Calibri"/>
                <a:cs typeface="Calibri"/>
              </a:rPr>
              <a:t>prob</a:t>
            </a:r>
            <a:r>
              <a:rPr sz="2000" spc="-60" dirty="0">
                <a:solidFill>
                  <a:srgbClr val="FF2FED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2FED"/>
                </a:solidFill>
                <a:latin typeface="Calibri"/>
                <a:cs typeface="Calibri"/>
              </a:rPr>
              <a:t>dists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13" name="object 113"/>
          <p:cNvSpPr/>
          <p:nvPr/>
        </p:nvSpPr>
        <p:spPr>
          <a:xfrm>
            <a:off x="2843148" y="1485519"/>
            <a:ext cx="694690" cy="85725"/>
          </a:xfrm>
          <a:custGeom>
            <a:avLst/>
            <a:gdLst/>
            <a:ahLst/>
            <a:cxnLst/>
            <a:rect l="l" t="t" r="r" b="b"/>
            <a:pathLst>
              <a:path w="694689" h="85725">
                <a:moveTo>
                  <a:pt x="608711" y="0"/>
                </a:moveTo>
                <a:lnTo>
                  <a:pt x="608711" y="85725"/>
                </a:lnTo>
                <a:lnTo>
                  <a:pt x="665860" y="57150"/>
                </a:lnTo>
                <a:lnTo>
                  <a:pt x="623062" y="57150"/>
                </a:lnTo>
                <a:lnTo>
                  <a:pt x="623062" y="28575"/>
                </a:lnTo>
                <a:lnTo>
                  <a:pt x="666030" y="28575"/>
                </a:lnTo>
                <a:lnTo>
                  <a:pt x="608711" y="0"/>
                </a:lnTo>
                <a:close/>
              </a:path>
              <a:path w="694689" h="85725">
                <a:moveTo>
                  <a:pt x="608711" y="28575"/>
                </a:moveTo>
                <a:lnTo>
                  <a:pt x="0" y="28575"/>
                </a:lnTo>
                <a:lnTo>
                  <a:pt x="0" y="57150"/>
                </a:lnTo>
                <a:lnTo>
                  <a:pt x="608711" y="57150"/>
                </a:lnTo>
                <a:lnTo>
                  <a:pt x="608711" y="28575"/>
                </a:lnTo>
                <a:close/>
              </a:path>
              <a:path w="694689" h="85725">
                <a:moveTo>
                  <a:pt x="666030" y="28575"/>
                </a:moveTo>
                <a:lnTo>
                  <a:pt x="623062" y="28575"/>
                </a:lnTo>
                <a:lnTo>
                  <a:pt x="623062" y="57150"/>
                </a:lnTo>
                <a:lnTo>
                  <a:pt x="665860" y="57150"/>
                </a:lnTo>
                <a:lnTo>
                  <a:pt x="694563" y="42798"/>
                </a:lnTo>
                <a:lnTo>
                  <a:pt x="666030" y="28575"/>
                </a:lnTo>
                <a:close/>
              </a:path>
            </a:pathLst>
          </a:custGeom>
          <a:solidFill>
            <a:srgbClr val="FF2FE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 txBox="1"/>
          <p:nvPr/>
        </p:nvSpPr>
        <p:spPr>
          <a:xfrm>
            <a:off x="8400033" y="3474402"/>
            <a:ext cx="18351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latin typeface="Calibri"/>
                <a:cs typeface="Calibri"/>
              </a:rPr>
              <a:t>…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15" name="object 115"/>
          <p:cNvSpPr/>
          <p:nvPr/>
        </p:nvSpPr>
        <p:spPr>
          <a:xfrm>
            <a:off x="2843148" y="2371089"/>
            <a:ext cx="814069" cy="85725"/>
          </a:xfrm>
          <a:custGeom>
            <a:avLst/>
            <a:gdLst/>
            <a:ahLst/>
            <a:cxnLst/>
            <a:rect l="l" t="t" r="r" b="b"/>
            <a:pathLst>
              <a:path w="814070" h="85725">
                <a:moveTo>
                  <a:pt x="728345" y="0"/>
                </a:moveTo>
                <a:lnTo>
                  <a:pt x="728345" y="85725"/>
                </a:lnTo>
                <a:lnTo>
                  <a:pt x="785579" y="57150"/>
                </a:lnTo>
                <a:lnTo>
                  <a:pt x="742568" y="57150"/>
                </a:lnTo>
                <a:lnTo>
                  <a:pt x="742568" y="28575"/>
                </a:lnTo>
                <a:lnTo>
                  <a:pt x="785410" y="28575"/>
                </a:lnTo>
                <a:lnTo>
                  <a:pt x="728345" y="0"/>
                </a:lnTo>
                <a:close/>
              </a:path>
              <a:path w="814070" h="85725">
                <a:moveTo>
                  <a:pt x="728345" y="28575"/>
                </a:moveTo>
                <a:lnTo>
                  <a:pt x="0" y="28575"/>
                </a:lnTo>
                <a:lnTo>
                  <a:pt x="0" y="57150"/>
                </a:lnTo>
                <a:lnTo>
                  <a:pt x="728345" y="57150"/>
                </a:lnTo>
                <a:lnTo>
                  <a:pt x="728345" y="28575"/>
                </a:lnTo>
                <a:close/>
              </a:path>
              <a:path w="814070" h="85725">
                <a:moveTo>
                  <a:pt x="785410" y="28575"/>
                </a:moveTo>
                <a:lnTo>
                  <a:pt x="742568" y="28575"/>
                </a:lnTo>
                <a:lnTo>
                  <a:pt x="742568" y="57150"/>
                </a:lnTo>
                <a:lnTo>
                  <a:pt x="785579" y="57150"/>
                </a:lnTo>
                <a:lnTo>
                  <a:pt x="814070" y="42925"/>
                </a:lnTo>
                <a:lnTo>
                  <a:pt x="785410" y="28575"/>
                </a:lnTo>
                <a:close/>
              </a:path>
            </a:pathLst>
          </a:custGeom>
          <a:solidFill>
            <a:srgbClr val="FF2FE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 txBox="1"/>
          <p:nvPr/>
        </p:nvSpPr>
        <p:spPr>
          <a:xfrm>
            <a:off x="6551930" y="846454"/>
            <a:ext cx="1414145" cy="46228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25"/>
              </a:spcBef>
            </a:pPr>
            <a:r>
              <a:rPr sz="1400" dirty="0">
                <a:solidFill>
                  <a:srgbClr val="FF2FED"/>
                </a:solidFill>
                <a:latin typeface="Calibri"/>
                <a:cs typeface="Calibri"/>
              </a:rPr>
              <a:t>=</a:t>
            </a:r>
            <a:r>
              <a:rPr sz="1400" spc="60" dirty="0">
                <a:solidFill>
                  <a:srgbClr val="FF2FED"/>
                </a:solidFill>
                <a:latin typeface="Calibri"/>
                <a:cs typeface="Calibri"/>
              </a:rPr>
              <a:t> </a:t>
            </a:r>
            <a:r>
              <a:rPr sz="1400" spc="-20" dirty="0">
                <a:solidFill>
                  <a:srgbClr val="FF2FED"/>
                </a:solidFill>
                <a:latin typeface="Calibri"/>
                <a:cs typeface="Calibri"/>
              </a:rPr>
              <a:t>negative </a:t>
            </a:r>
            <a:r>
              <a:rPr sz="1400" dirty="0">
                <a:solidFill>
                  <a:srgbClr val="FF2FED"/>
                </a:solidFill>
                <a:latin typeface="Calibri"/>
                <a:cs typeface="Calibri"/>
              </a:rPr>
              <a:t>log</a:t>
            </a:r>
            <a:r>
              <a:rPr sz="1400" spc="5" dirty="0">
                <a:solidFill>
                  <a:srgbClr val="FF2FED"/>
                </a:solidFill>
                <a:latin typeface="Calibri"/>
                <a:cs typeface="Calibri"/>
              </a:rPr>
              <a:t> </a:t>
            </a:r>
            <a:r>
              <a:rPr sz="1400" spc="-20" dirty="0">
                <a:solidFill>
                  <a:srgbClr val="FF2FED"/>
                </a:solidFill>
                <a:latin typeface="Calibri"/>
                <a:cs typeface="Calibri"/>
              </a:rPr>
              <a:t>prob</a:t>
            </a:r>
            <a:endParaRPr sz="14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45"/>
              </a:spcBef>
            </a:pPr>
            <a:r>
              <a:rPr sz="1400" dirty="0">
                <a:solidFill>
                  <a:srgbClr val="FF2FED"/>
                </a:solidFill>
                <a:latin typeface="Calibri"/>
                <a:cs typeface="Calibri"/>
              </a:rPr>
              <a:t>of</a:t>
            </a:r>
            <a:r>
              <a:rPr sz="1400" spc="10" dirty="0">
                <a:solidFill>
                  <a:srgbClr val="FF2FED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FF2FED"/>
                </a:solidFill>
                <a:latin typeface="Calibri"/>
                <a:cs typeface="Calibri"/>
              </a:rPr>
              <a:t>“exams”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17" name="object 117"/>
          <p:cNvSpPr txBox="1"/>
          <p:nvPr/>
        </p:nvSpPr>
        <p:spPr>
          <a:xfrm>
            <a:off x="2015489" y="6096555"/>
            <a:ext cx="756285" cy="2832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20"/>
              </a:lnSpc>
            </a:pPr>
            <a:r>
              <a:rPr sz="2000" spc="-10" dirty="0">
                <a:solidFill>
                  <a:srgbClr val="FF2FED"/>
                </a:solidFill>
                <a:latin typeface="Calibri"/>
                <a:cs typeface="Calibri"/>
              </a:rPr>
              <a:t>Corpus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18" name="object 118"/>
          <p:cNvSpPr txBox="1"/>
          <p:nvPr/>
        </p:nvSpPr>
        <p:spPr>
          <a:xfrm>
            <a:off x="9200768" y="6093777"/>
            <a:ext cx="13081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spc="-50" dirty="0">
                <a:latin typeface="Calibri"/>
                <a:cs typeface="Calibri"/>
              </a:rPr>
              <a:t>…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19" name="object 119"/>
          <p:cNvSpPr txBox="1"/>
          <p:nvPr/>
        </p:nvSpPr>
        <p:spPr>
          <a:xfrm>
            <a:off x="3858895" y="6110208"/>
            <a:ext cx="367665" cy="2832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20"/>
              </a:lnSpc>
            </a:pPr>
            <a:r>
              <a:rPr sz="2000" i="1" spc="-25" dirty="0">
                <a:latin typeface="Calibri"/>
                <a:cs typeface="Calibri"/>
              </a:rPr>
              <a:t>the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20" name="object 120"/>
          <p:cNvSpPr txBox="1"/>
          <p:nvPr/>
        </p:nvSpPr>
        <p:spPr>
          <a:xfrm>
            <a:off x="4626609" y="6110208"/>
            <a:ext cx="897890" cy="2832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20"/>
              </a:lnSpc>
            </a:pPr>
            <a:r>
              <a:rPr sz="2000" i="1" spc="-10" dirty="0">
                <a:latin typeface="Calibri"/>
                <a:cs typeface="Calibri"/>
              </a:rPr>
              <a:t>students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21" name="object 121"/>
          <p:cNvSpPr txBox="1"/>
          <p:nvPr/>
        </p:nvSpPr>
        <p:spPr>
          <a:xfrm>
            <a:off x="5773420" y="6110208"/>
            <a:ext cx="786130" cy="2832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20"/>
              </a:lnSpc>
            </a:pPr>
            <a:r>
              <a:rPr sz="2000" i="1" spc="-10" dirty="0">
                <a:latin typeface="Calibri"/>
                <a:cs typeface="Calibri"/>
              </a:rPr>
              <a:t>opened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22" name="object 122"/>
          <p:cNvSpPr txBox="1"/>
          <p:nvPr/>
        </p:nvSpPr>
        <p:spPr>
          <a:xfrm>
            <a:off x="6999858" y="6110208"/>
            <a:ext cx="514350" cy="2832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20"/>
              </a:lnSpc>
            </a:pPr>
            <a:r>
              <a:rPr sz="2000" i="1" spc="-10" dirty="0">
                <a:latin typeface="Calibri"/>
                <a:cs typeface="Calibri"/>
              </a:rPr>
              <a:t>their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23" name="object 123"/>
          <p:cNvSpPr txBox="1"/>
          <p:nvPr/>
        </p:nvSpPr>
        <p:spPr>
          <a:xfrm>
            <a:off x="8097519" y="6110208"/>
            <a:ext cx="678180" cy="2832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20"/>
              </a:lnSpc>
            </a:pPr>
            <a:r>
              <a:rPr sz="2000" i="1" spc="-10" dirty="0">
                <a:latin typeface="Calibri"/>
                <a:cs typeface="Calibri"/>
              </a:rPr>
              <a:t>exams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24" name="object 124"/>
          <p:cNvSpPr txBox="1">
            <a:spLocks noGrp="1"/>
          </p:cNvSpPr>
          <p:nvPr>
            <p:ph type="sldNum" sz="quarter" idx="7"/>
          </p:nvPr>
        </p:nvSpPr>
        <p:spPr>
          <a:xfrm>
            <a:off x="460057" y="6543833"/>
            <a:ext cx="280034" cy="2063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1450"/>
              </a:lnSpc>
            </a:pPr>
            <a:fld id="{81D60167-4931-47E6-BA6A-407CBD079E47}" type="slidenum">
              <a:rPr lang="en-US" altLang="ja-JP" spc="-50" smtClean="0"/>
              <a:pPr marL="38100">
                <a:lnSpc>
                  <a:spcPts val="1450"/>
                </a:lnSpc>
              </a:pPr>
              <a:t>33</a:t>
            </a:fld>
            <a:endParaRPr spc="-25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07920" y="247015"/>
            <a:ext cx="5645150" cy="51815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/>
              <a:t>Training</a:t>
            </a:r>
            <a:r>
              <a:rPr spc="-20" dirty="0"/>
              <a:t> </a:t>
            </a:r>
            <a:r>
              <a:rPr dirty="0"/>
              <a:t>an</a:t>
            </a:r>
            <a:r>
              <a:rPr spc="-55" dirty="0"/>
              <a:t> </a:t>
            </a:r>
            <a:r>
              <a:rPr dirty="0"/>
              <a:t>RNN</a:t>
            </a:r>
            <a:r>
              <a:rPr spc="-75" dirty="0"/>
              <a:t> </a:t>
            </a:r>
            <a:r>
              <a:rPr dirty="0"/>
              <a:t>Language</a:t>
            </a:r>
            <a:r>
              <a:rPr spc="45" dirty="0"/>
              <a:t> </a:t>
            </a:r>
            <a:r>
              <a:rPr spc="-10" dirty="0"/>
              <a:t>Model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56726" y="6361041"/>
            <a:ext cx="376147" cy="21221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054663" y="6373285"/>
            <a:ext cx="386602" cy="216301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990326" y="6373285"/>
            <a:ext cx="380281" cy="216301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898231" y="6373285"/>
            <a:ext cx="383381" cy="216301"/>
          </a:xfrm>
          <a:prstGeom prst="rect">
            <a:avLst/>
          </a:prstGeom>
        </p:spPr>
      </p:pic>
      <p:grpSp>
        <p:nvGrpSpPr>
          <p:cNvPr id="7" name="object 7"/>
          <p:cNvGrpSpPr/>
          <p:nvPr/>
        </p:nvGrpSpPr>
        <p:grpSpPr>
          <a:xfrm>
            <a:off x="2538244" y="2580513"/>
            <a:ext cx="5591175" cy="3485515"/>
            <a:chOff x="2538244" y="2580513"/>
            <a:chExt cx="5591175" cy="3485515"/>
          </a:xfrm>
        </p:grpSpPr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549140" y="4969572"/>
              <a:ext cx="326072" cy="20501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618521" y="4969572"/>
              <a:ext cx="327741" cy="20501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695209" y="4969572"/>
              <a:ext cx="326832" cy="205019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952872" y="4713602"/>
              <a:ext cx="161930" cy="152405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952872" y="4923152"/>
              <a:ext cx="161930" cy="152405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952872" y="5123050"/>
              <a:ext cx="161930" cy="16193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952872" y="5332600"/>
              <a:ext cx="161930" cy="161930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3848100" y="4627880"/>
              <a:ext cx="361950" cy="962025"/>
            </a:xfrm>
            <a:custGeom>
              <a:avLst/>
              <a:gdLst/>
              <a:ahLst/>
              <a:cxnLst/>
              <a:rect l="l" t="t" r="r" b="b"/>
              <a:pathLst>
                <a:path w="361950" h="962025">
                  <a:moveTo>
                    <a:pt x="301625" y="0"/>
                  </a:moveTo>
                  <a:lnTo>
                    <a:pt x="325088" y="4746"/>
                  </a:lnTo>
                  <a:lnTo>
                    <a:pt x="344265" y="17684"/>
                  </a:lnTo>
                  <a:lnTo>
                    <a:pt x="357203" y="36861"/>
                  </a:lnTo>
                  <a:lnTo>
                    <a:pt x="361950" y="60325"/>
                  </a:lnTo>
                  <a:lnTo>
                    <a:pt x="361950" y="901573"/>
                  </a:lnTo>
                  <a:lnTo>
                    <a:pt x="357203" y="925026"/>
                  </a:lnTo>
                  <a:lnTo>
                    <a:pt x="344265" y="944181"/>
                  </a:lnTo>
                  <a:lnTo>
                    <a:pt x="325088" y="957097"/>
                  </a:lnTo>
                  <a:lnTo>
                    <a:pt x="301625" y="961834"/>
                  </a:lnTo>
                  <a:lnTo>
                    <a:pt x="60325" y="961834"/>
                  </a:lnTo>
                  <a:lnTo>
                    <a:pt x="36861" y="957097"/>
                  </a:lnTo>
                  <a:lnTo>
                    <a:pt x="17684" y="944181"/>
                  </a:lnTo>
                  <a:lnTo>
                    <a:pt x="4746" y="925026"/>
                  </a:lnTo>
                  <a:lnTo>
                    <a:pt x="0" y="901573"/>
                  </a:lnTo>
                  <a:lnTo>
                    <a:pt x="0" y="60325"/>
                  </a:lnTo>
                  <a:lnTo>
                    <a:pt x="4746" y="36861"/>
                  </a:lnTo>
                  <a:lnTo>
                    <a:pt x="17684" y="17684"/>
                  </a:lnTo>
                  <a:lnTo>
                    <a:pt x="36861" y="4746"/>
                  </a:lnTo>
                  <a:lnTo>
                    <a:pt x="60325" y="0"/>
                  </a:lnTo>
                  <a:lnTo>
                    <a:pt x="301625" y="0"/>
                  </a:lnTo>
                  <a:close/>
                </a:path>
              </a:pathLst>
            </a:custGeom>
            <a:ln w="19055">
              <a:solidFill>
                <a:srgbClr val="6000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975354" y="5589676"/>
              <a:ext cx="111125" cy="438784"/>
            </a:xfrm>
            <a:custGeom>
              <a:avLst/>
              <a:gdLst/>
              <a:ahLst/>
              <a:cxnLst/>
              <a:rect l="l" t="t" r="r" b="b"/>
              <a:pathLst>
                <a:path w="111125" h="438785">
                  <a:moveTo>
                    <a:pt x="54349" y="37828"/>
                  </a:moveTo>
                  <a:lnTo>
                    <a:pt x="45172" y="54181"/>
                  </a:lnTo>
                  <a:lnTo>
                    <a:pt x="51683" y="437946"/>
                  </a:lnTo>
                  <a:lnTo>
                    <a:pt x="51688" y="438264"/>
                  </a:lnTo>
                  <a:lnTo>
                    <a:pt x="70738" y="437946"/>
                  </a:lnTo>
                  <a:lnTo>
                    <a:pt x="64228" y="54181"/>
                  </a:lnTo>
                  <a:lnTo>
                    <a:pt x="54349" y="37828"/>
                  </a:lnTo>
                  <a:close/>
                </a:path>
                <a:path w="111125" h="438785">
                  <a:moveTo>
                    <a:pt x="53721" y="0"/>
                  </a:moveTo>
                  <a:lnTo>
                    <a:pt x="2540" y="91185"/>
                  </a:lnTo>
                  <a:lnTo>
                    <a:pt x="0" y="95770"/>
                  </a:lnTo>
                  <a:lnTo>
                    <a:pt x="1650" y="101574"/>
                  </a:lnTo>
                  <a:lnTo>
                    <a:pt x="10795" y="106730"/>
                  </a:lnTo>
                  <a:lnTo>
                    <a:pt x="16229" y="105206"/>
                  </a:lnTo>
                  <a:lnTo>
                    <a:pt x="16573" y="105206"/>
                  </a:lnTo>
                  <a:lnTo>
                    <a:pt x="19176" y="100507"/>
                  </a:lnTo>
                  <a:lnTo>
                    <a:pt x="45172" y="54181"/>
                  </a:lnTo>
                  <a:lnTo>
                    <a:pt x="44658" y="23837"/>
                  </a:lnTo>
                  <a:lnTo>
                    <a:pt x="44576" y="19062"/>
                  </a:lnTo>
                  <a:lnTo>
                    <a:pt x="63626" y="18732"/>
                  </a:lnTo>
                  <a:lnTo>
                    <a:pt x="65084" y="18732"/>
                  </a:lnTo>
                  <a:lnTo>
                    <a:pt x="53721" y="0"/>
                  </a:lnTo>
                  <a:close/>
                </a:path>
                <a:path w="111125" h="438785">
                  <a:moveTo>
                    <a:pt x="65084" y="18732"/>
                  </a:moveTo>
                  <a:lnTo>
                    <a:pt x="63626" y="18732"/>
                  </a:lnTo>
                  <a:lnTo>
                    <a:pt x="63950" y="37828"/>
                  </a:lnTo>
                  <a:lnTo>
                    <a:pt x="64288" y="54181"/>
                  </a:lnTo>
                  <a:lnTo>
                    <a:pt x="91694" y="99275"/>
                  </a:lnTo>
                  <a:lnTo>
                    <a:pt x="94361" y="103771"/>
                  </a:lnTo>
                  <a:lnTo>
                    <a:pt x="100203" y="105206"/>
                  </a:lnTo>
                  <a:lnTo>
                    <a:pt x="104775" y="102476"/>
                  </a:lnTo>
                  <a:lnTo>
                    <a:pt x="109220" y="99745"/>
                  </a:lnTo>
                  <a:lnTo>
                    <a:pt x="110617" y="93891"/>
                  </a:lnTo>
                  <a:lnTo>
                    <a:pt x="107950" y="89395"/>
                  </a:lnTo>
                  <a:lnTo>
                    <a:pt x="65084" y="18732"/>
                  </a:lnTo>
                  <a:close/>
                </a:path>
                <a:path w="111125" h="438785">
                  <a:moveTo>
                    <a:pt x="63626" y="18732"/>
                  </a:moveTo>
                  <a:lnTo>
                    <a:pt x="44576" y="19062"/>
                  </a:lnTo>
                  <a:lnTo>
                    <a:pt x="45172" y="54181"/>
                  </a:lnTo>
                  <a:lnTo>
                    <a:pt x="54349" y="37828"/>
                  </a:lnTo>
                  <a:lnTo>
                    <a:pt x="45847" y="23837"/>
                  </a:lnTo>
                  <a:lnTo>
                    <a:pt x="62357" y="23558"/>
                  </a:lnTo>
                  <a:lnTo>
                    <a:pt x="63708" y="23558"/>
                  </a:lnTo>
                  <a:lnTo>
                    <a:pt x="63626" y="18732"/>
                  </a:lnTo>
                  <a:close/>
                </a:path>
                <a:path w="111125" h="438785">
                  <a:moveTo>
                    <a:pt x="63708" y="23558"/>
                  </a:moveTo>
                  <a:lnTo>
                    <a:pt x="62357" y="23558"/>
                  </a:lnTo>
                  <a:lnTo>
                    <a:pt x="54349" y="37828"/>
                  </a:lnTo>
                  <a:lnTo>
                    <a:pt x="64288" y="54181"/>
                  </a:lnTo>
                  <a:lnTo>
                    <a:pt x="63950" y="37828"/>
                  </a:lnTo>
                  <a:lnTo>
                    <a:pt x="63713" y="23837"/>
                  </a:lnTo>
                  <a:lnTo>
                    <a:pt x="63708" y="23558"/>
                  </a:lnTo>
                  <a:close/>
                </a:path>
                <a:path w="111125" h="438785">
                  <a:moveTo>
                    <a:pt x="62357" y="23558"/>
                  </a:moveTo>
                  <a:lnTo>
                    <a:pt x="45847" y="23837"/>
                  </a:lnTo>
                  <a:lnTo>
                    <a:pt x="54349" y="37828"/>
                  </a:lnTo>
                  <a:lnTo>
                    <a:pt x="62357" y="23558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067175" y="5732564"/>
              <a:ext cx="238125" cy="276148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153272" y="4742177"/>
              <a:ext cx="171455" cy="161930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153272" y="4951727"/>
              <a:ext cx="171455" cy="152405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153272" y="5161150"/>
              <a:ext cx="171455" cy="152405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153272" y="5361175"/>
              <a:ext cx="171455" cy="161930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7048500" y="4665980"/>
              <a:ext cx="361950" cy="952500"/>
            </a:xfrm>
            <a:custGeom>
              <a:avLst/>
              <a:gdLst/>
              <a:ahLst/>
              <a:cxnLst/>
              <a:rect l="l" t="t" r="r" b="b"/>
              <a:pathLst>
                <a:path w="361950" h="952500">
                  <a:moveTo>
                    <a:pt x="301625" y="0"/>
                  </a:moveTo>
                  <a:lnTo>
                    <a:pt x="325088" y="4746"/>
                  </a:lnTo>
                  <a:lnTo>
                    <a:pt x="344265" y="17684"/>
                  </a:lnTo>
                  <a:lnTo>
                    <a:pt x="357203" y="36861"/>
                  </a:lnTo>
                  <a:lnTo>
                    <a:pt x="361950" y="60325"/>
                  </a:lnTo>
                  <a:lnTo>
                    <a:pt x="361950" y="892048"/>
                  </a:lnTo>
                  <a:lnTo>
                    <a:pt x="357203" y="915495"/>
                  </a:lnTo>
                  <a:lnTo>
                    <a:pt x="344265" y="934651"/>
                  </a:lnTo>
                  <a:lnTo>
                    <a:pt x="325088" y="947571"/>
                  </a:lnTo>
                  <a:lnTo>
                    <a:pt x="301625" y="952309"/>
                  </a:lnTo>
                  <a:lnTo>
                    <a:pt x="60325" y="952309"/>
                  </a:lnTo>
                  <a:lnTo>
                    <a:pt x="36861" y="947571"/>
                  </a:lnTo>
                  <a:lnTo>
                    <a:pt x="17684" y="934651"/>
                  </a:lnTo>
                  <a:lnTo>
                    <a:pt x="4746" y="915495"/>
                  </a:lnTo>
                  <a:lnTo>
                    <a:pt x="0" y="892048"/>
                  </a:lnTo>
                  <a:lnTo>
                    <a:pt x="0" y="60325"/>
                  </a:lnTo>
                  <a:lnTo>
                    <a:pt x="4746" y="36861"/>
                  </a:lnTo>
                  <a:lnTo>
                    <a:pt x="17684" y="17684"/>
                  </a:lnTo>
                  <a:lnTo>
                    <a:pt x="36861" y="4746"/>
                  </a:lnTo>
                  <a:lnTo>
                    <a:pt x="60325" y="0"/>
                  </a:lnTo>
                  <a:lnTo>
                    <a:pt x="301625" y="0"/>
                  </a:lnTo>
                  <a:close/>
                </a:path>
              </a:pathLst>
            </a:custGeom>
            <a:ln w="19055">
              <a:solidFill>
                <a:srgbClr val="6000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7174102" y="5618238"/>
              <a:ext cx="111125" cy="438150"/>
            </a:xfrm>
            <a:custGeom>
              <a:avLst/>
              <a:gdLst/>
              <a:ahLst/>
              <a:cxnLst/>
              <a:rect l="l" t="t" r="r" b="b"/>
              <a:pathLst>
                <a:path w="111125" h="438150">
                  <a:moveTo>
                    <a:pt x="55372" y="37857"/>
                  </a:moveTo>
                  <a:lnTo>
                    <a:pt x="45847" y="54181"/>
                  </a:lnTo>
                  <a:lnTo>
                    <a:pt x="45847" y="438111"/>
                  </a:lnTo>
                  <a:lnTo>
                    <a:pt x="64897" y="438111"/>
                  </a:lnTo>
                  <a:lnTo>
                    <a:pt x="64897" y="54181"/>
                  </a:lnTo>
                  <a:lnTo>
                    <a:pt x="55372" y="37857"/>
                  </a:lnTo>
                  <a:close/>
                </a:path>
                <a:path w="111125" h="438150">
                  <a:moveTo>
                    <a:pt x="55372" y="0"/>
                  </a:moveTo>
                  <a:lnTo>
                    <a:pt x="0" y="94856"/>
                  </a:lnTo>
                  <a:lnTo>
                    <a:pt x="1524" y="100685"/>
                  </a:lnTo>
                  <a:lnTo>
                    <a:pt x="10668" y="105981"/>
                  </a:lnTo>
                  <a:lnTo>
                    <a:pt x="16510" y="104457"/>
                  </a:lnTo>
                  <a:lnTo>
                    <a:pt x="45847" y="54181"/>
                  </a:lnTo>
                  <a:lnTo>
                    <a:pt x="45847" y="18910"/>
                  </a:lnTo>
                  <a:lnTo>
                    <a:pt x="66408" y="18910"/>
                  </a:lnTo>
                  <a:lnTo>
                    <a:pt x="55372" y="0"/>
                  </a:lnTo>
                  <a:close/>
                </a:path>
                <a:path w="111125" h="438150">
                  <a:moveTo>
                    <a:pt x="66408" y="18910"/>
                  </a:moveTo>
                  <a:lnTo>
                    <a:pt x="64897" y="18910"/>
                  </a:lnTo>
                  <a:lnTo>
                    <a:pt x="64897" y="54181"/>
                  </a:lnTo>
                  <a:lnTo>
                    <a:pt x="94233" y="104457"/>
                  </a:lnTo>
                  <a:lnTo>
                    <a:pt x="100075" y="105981"/>
                  </a:lnTo>
                  <a:lnTo>
                    <a:pt x="109220" y="100685"/>
                  </a:lnTo>
                  <a:lnTo>
                    <a:pt x="110744" y="94856"/>
                  </a:lnTo>
                  <a:lnTo>
                    <a:pt x="66408" y="18910"/>
                  </a:lnTo>
                  <a:close/>
                </a:path>
                <a:path w="111125" h="438150">
                  <a:moveTo>
                    <a:pt x="64897" y="18910"/>
                  </a:moveTo>
                  <a:lnTo>
                    <a:pt x="45847" y="18910"/>
                  </a:lnTo>
                  <a:lnTo>
                    <a:pt x="45847" y="54181"/>
                  </a:lnTo>
                  <a:lnTo>
                    <a:pt x="55372" y="37857"/>
                  </a:lnTo>
                  <a:lnTo>
                    <a:pt x="47117" y="23710"/>
                  </a:lnTo>
                  <a:lnTo>
                    <a:pt x="64897" y="23710"/>
                  </a:lnTo>
                  <a:lnTo>
                    <a:pt x="64897" y="18910"/>
                  </a:lnTo>
                  <a:close/>
                </a:path>
                <a:path w="111125" h="438150">
                  <a:moveTo>
                    <a:pt x="64897" y="23710"/>
                  </a:moveTo>
                  <a:lnTo>
                    <a:pt x="63626" y="23710"/>
                  </a:lnTo>
                  <a:lnTo>
                    <a:pt x="55372" y="37857"/>
                  </a:lnTo>
                  <a:lnTo>
                    <a:pt x="64897" y="54181"/>
                  </a:lnTo>
                  <a:lnTo>
                    <a:pt x="64897" y="23710"/>
                  </a:lnTo>
                  <a:close/>
                </a:path>
                <a:path w="111125" h="438150">
                  <a:moveTo>
                    <a:pt x="63626" y="23710"/>
                  </a:moveTo>
                  <a:lnTo>
                    <a:pt x="47117" y="23710"/>
                  </a:lnTo>
                  <a:lnTo>
                    <a:pt x="55372" y="37857"/>
                  </a:lnTo>
                  <a:lnTo>
                    <a:pt x="63626" y="2371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258050" y="5732564"/>
              <a:ext cx="238125" cy="276148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076947" y="4751702"/>
              <a:ext cx="161930" cy="161930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076947" y="4961252"/>
              <a:ext cx="161930" cy="152405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076947" y="5170675"/>
              <a:ext cx="161930" cy="152405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076947" y="5370700"/>
              <a:ext cx="161930" cy="161930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5972175" y="4665980"/>
              <a:ext cx="361950" cy="962025"/>
            </a:xfrm>
            <a:custGeom>
              <a:avLst/>
              <a:gdLst/>
              <a:ahLst/>
              <a:cxnLst/>
              <a:rect l="l" t="t" r="r" b="b"/>
              <a:pathLst>
                <a:path w="361950" h="962025">
                  <a:moveTo>
                    <a:pt x="301625" y="0"/>
                  </a:moveTo>
                  <a:lnTo>
                    <a:pt x="325088" y="4746"/>
                  </a:lnTo>
                  <a:lnTo>
                    <a:pt x="344265" y="17684"/>
                  </a:lnTo>
                  <a:lnTo>
                    <a:pt x="357203" y="36861"/>
                  </a:lnTo>
                  <a:lnTo>
                    <a:pt x="361950" y="60325"/>
                  </a:lnTo>
                  <a:lnTo>
                    <a:pt x="361950" y="901573"/>
                  </a:lnTo>
                  <a:lnTo>
                    <a:pt x="357203" y="925013"/>
                  </a:lnTo>
                  <a:lnTo>
                    <a:pt x="344265" y="944165"/>
                  </a:lnTo>
                  <a:lnTo>
                    <a:pt x="325088" y="957083"/>
                  </a:lnTo>
                  <a:lnTo>
                    <a:pt x="301625" y="961821"/>
                  </a:lnTo>
                  <a:lnTo>
                    <a:pt x="60325" y="961821"/>
                  </a:lnTo>
                  <a:lnTo>
                    <a:pt x="36861" y="957083"/>
                  </a:lnTo>
                  <a:lnTo>
                    <a:pt x="17684" y="944165"/>
                  </a:lnTo>
                  <a:lnTo>
                    <a:pt x="4746" y="925013"/>
                  </a:lnTo>
                  <a:lnTo>
                    <a:pt x="0" y="901573"/>
                  </a:lnTo>
                  <a:lnTo>
                    <a:pt x="0" y="60325"/>
                  </a:lnTo>
                  <a:lnTo>
                    <a:pt x="4746" y="36861"/>
                  </a:lnTo>
                  <a:lnTo>
                    <a:pt x="17684" y="17684"/>
                  </a:lnTo>
                  <a:lnTo>
                    <a:pt x="36861" y="4746"/>
                  </a:lnTo>
                  <a:lnTo>
                    <a:pt x="60325" y="0"/>
                  </a:lnTo>
                  <a:lnTo>
                    <a:pt x="301625" y="0"/>
                  </a:lnTo>
                  <a:close/>
                </a:path>
              </a:pathLst>
            </a:custGeom>
            <a:ln w="19055">
              <a:solidFill>
                <a:srgbClr val="6000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6097781" y="5627763"/>
              <a:ext cx="111125" cy="438150"/>
            </a:xfrm>
            <a:custGeom>
              <a:avLst/>
              <a:gdLst/>
              <a:ahLst/>
              <a:cxnLst/>
              <a:rect l="l" t="t" r="r" b="b"/>
              <a:pathLst>
                <a:path w="111125" h="438150">
                  <a:moveTo>
                    <a:pt x="55368" y="37862"/>
                  </a:moveTo>
                  <a:lnTo>
                    <a:pt x="45843" y="54190"/>
                  </a:lnTo>
                  <a:lnTo>
                    <a:pt x="45843" y="438111"/>
                  </a:lnTo>
                  <a:lnTo>
                    <a:pt x="64893" y="438111"/>
                  </a:lnTo>
                  <a:lnTo>
                    <a:pt x="64893" y="54190"/>
                  </a:lnTo>
                  <a:lnTo>
                    <a:pt x="55368" y="37862"/>
                  </a:lnTo>
                  <a:close/>
                </a:path>
                <a:path w="111125" h="438150">
                  <a:moveTo>
                    <a:pt x="55368" y="0"/>
                  </a:moveTo>
                  <a:lnTo>
                    <a:pt x="0" y="94856"/>
                  </a:lnTo>
                  <a:lnTo>
                    <a:pt x="1520" y="100685"/>
                  </a:lnTo>
                  <a:lnTo>
                    <a:pt x="10664" y="105981"/>
                  </a:lnTo>
                  <a:lnTo>
                    <a:pt x="16506" y="104444"/>
                  </a:lnTo>
                  <a:lnTo>
                    <a:pt x="19173" y="99910"/>
                  </a:lnTo>
                  <a:lnTo>
                    <a:pt x="45843" y="54190"/>
                  </a:lnTo>
                  <a:lnTo>
                    <a:pt x="45843" y="18910"/>
                  </a:lnTo>
                  <a:lnTo>
                    <a:pt x="66404" y="18910"/>
                  </a:lnTo>
                  <a:lnTo>
                    <a:pt x="55368" y="0"/>
                  </a:lnTo>
                  <a:close/>
                </a:path>
                <a:path w="111125" h="438150">
                  <a:moveTo>
                    <a:pt x="66404" y="18910"/>
                  </a:moveTo>
                  <a:lnTo>
                    <a:pt x="64893" y="18910"/>
                  </a:lnTo>
                  <a:lnTo>
                    <a:pt x="64893" y="54190"/>
                  </a:lnTo>
                  <a:lnTo>
                    <a:pt x="91563" y="99910"/>
                  </a:lnTo>
                  <a:lnTo>
                    <a:pt x="94230" y="104444"/>
                  </a:lnTo>
                  <a:lnTo>
                    <a:pt x="100072" y="105981"/>
                  </a:lnTo>
                  <a:lnTo>
                    <a:pt x="109216" y="100685"/>
                  </a:lnTo>
                  <a:lnTo>
                    <a:pt x="110740" y="94856"/>
                  </a:lnTo>
                  <a:lnTo>
                    <a:pt x="66404" y="18910"/>
                  </a:lnTo>
                  <a:close/>
                </a:path>
                <a:path w="111125" h="438150">
                  <a:moveTo>
                    <a:pt x="64893" y="18910"/>
                  </a:moveTo>
                  <a:lnTo>
                    <a:pt x="45843" y="18910"/>
                  </a:lnTo>
                  <a:lnTo>
                    <a:pt x="45843" y="54190"/>
                  </a:lnTo>
                  <a:lnTo>
                    <a:pt x="55368" y="37862"/>
                  </a:lnTo>
                  <a:lnTo>
                    <a:pt x="47113" y="23710"/>
                  </a:lnTo>
                  <a:lnTo>
                    <a:pt x="64893" y="23710"/>
                  </a:lnTo>
                  <a:lnTo>
                    <a:pt x="64893" y="18910"/>
                  </a:lnTo>
                  <a:close/>
                </a:path>
                <a:path w="111125" h="438150">
                  <a:moveTo>
                    <a:pt x="64893" y="23710"/>
                  </a:moveTo>
                  <a:lnTo>
                    <a:pt x="63623" y="23710"/>
                  </a:lnTo>
                  <a:lnTo>
                    <a:pt x="55368" y="37862"/>
                  </a:lnTo>
                  <a:lnTo>
                    <a:pt x="64893" y="54190"/>
                  </a:lnTo>
                  <a:lnTo>
                    <a:pt x="64893" y="23710"/>
                  </a:lnTo>
                  <a:close/>
                </a:path>
                <a:path w="111125" h="438150">
                  <a:moveTo>
                    <a:pt x="63623" y="23710"/>
                  </a:moveTo>
                  <a:lnTo>
                    <a:pt x="47113" y="23710"/>
                  </a:lnTo>
                  <a:lnTo>
                    <a:pt x="55368" y="37862"/>
                  </a:lnTo>
                  <a:lnTo>
                    <a:pt x="63623" y="2371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181725" y="5732564"/>
              <a:ext cx="238125" cy="276148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019672" y="4742177"/>
              <a:ext cx="161930" cy="161930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019672" y="4951727"/>
              <a:ext cx="161930" cy="152405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019672" y="5161150"/>
              <a:ext cx="161930" cy="152405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019672" y="5361175"/>
              <a:ext cx="161930" cy="161930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4914900" y="4665980"/>
              <a:ext cx="361950" cy="952500"/>
            </a:xfrm>
            <a:custGeom>
              <a:avLst/>
              <a:gdLst/>
              <a:ahLst/>
              <a:cxnLst/>
              <a:rect l="l" t="t" r="r" b="b"/>
              <a:pathLst>
                <a:path w="361950" h="952500">
                  <a:moveTo>
                    <a:pt x="301625" y="0"/>
                  </a:moveTo>
                  <a:lnTo>
                    <a:pt x="325088" y="4746"/>
                  </a:lnTo>
                  <a:lnTo>
                    <a:pt x="344265" y="17684"/>
                  </a:lnTo>
                  <a:lnTo>
                    <a:pt x="357203" y="36861"/>
                  </a:lnTo>
                  <a:lnTo>
                    <a:pt x="361950" y="60325"/>
                  </a:lnTo>
                  <a:lnTo>
                    <a:pt x="361950" y="892048"/>
                  </a:lnTo>
                  <a:lnTo>
                    <a:pt x="357203" y="915495"/>
                  </a:lnTo>
                  <a:lnTo>
                    <a:pt x="344265" y="934651"/>
                  </a:lnTo>
                  <a:lnTo>
                    <a:pt x="325088" y="947571"/>
                  </a:lnTo>
                  <a:lnTo>
                    <a:pt x="301625" y="952309"/>
                  </a:lnTo>
                  <a:lnTo>
                    <a:pt x="60325" y="952309"/>
                  </a:lnTo>
                  <a:lnTo>
                    <a:pt x="36861" y="947571"/>
                  </a:lnTo>
                  <a:lnTo>
                    <a:pt x="17684" y="934651"/>
                  </a:lnTo>
                  <a:lnTo>
                    <a:pt x="4746" y="915495"/>
                  </a:lnTo>
                  <a:lnTo>
                    <a:pt x="0" y="892048"/>
                  </a:lnTo>
                  <a:lnTo>
                    <a:pt x="0" y="60325"/>
                  </a:lnTo>
                  <a:lnTo>
                    <a:pt x="4746" y="36861"/>
                  </a:lnTo>
                  <a:lnTo>
                    <a:pt x="17684" y="17684"/>
                  </a:lnTo>
                  <a:lnTo>
                    <a:pt x="36861" y="4746"/>
                  </a:lnTo>
                  <a:lnTo>
                    <a:pt x="60325" y="0"/>
                  </a:lnTo>
                  <a:lnTo>
                    <a:pt x="301625" y="0"/>
                  </a:lnTo>
                  <a:close/>
                </a:path>
              </a:pathLst>
            </a:custGeom>
            <a:ln w="19055">
              <a:solidFill>
                <a:srgbClr val="6000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5040502" y="5618238"/>
              <a:ext cx="111125" cy="438150"/>
            </a:xfrm>
            <a:custGeom>
              <a:avLst/>
              <a:gdLst/>
              <a:ahLst/>
              <a:cxnLst/>
              <a:rect l="l" t="t" r="r" b="b"/>
              <a:pathLst>
                <a:path w="111125" h="438150">
                  <a:moveTo>
                    <a:pt x="55372" y="37857"/>
                  </a:moveTo>
                  <a:lnTo>
                    <a:pt x="45847" y="54181"/>
                  </a:lnTo>
                  <a:lnTo>
                    <a:pt x="45847" y="438111"/>
                  </a:lnTo>
                  <a:lnTo>
                    <a:pt x="64897" y="438111"/>
                  </a:lnTo>
                  <a:lnTo>
                    <a:pt x="64897" y="54181"/>
                  </a:lnTo>
                  <a:lnTo>
                    <a:pt x="55372" y="37857"/>
                  </a:lnTo>
                  <a:close/>
                </a:path>
                <a:path w="111125" h="438150">
                  <a:moveTo>
                    <a:pt x="55372" y="0"/>
                  </a:moveTo>
                  <a:lnTo>
                    <a:pt x="0" y="94856"/>
                  </a:lnTo>
                  <a:lnTo>
                    <a:pt x="1524" y="100685"/>
                  </a:lnTo>
                  <a:lnTo>
                    <a:pt x="10668" y="105981"/>
                  </a:lnTo>
                  <a:lnTo>
                    <a:pt x="16510" y="104457"/>
                  </a:lnTo>
                  <a:lnTo>
                    <a:pt x="45847" y="54181"/>
                  </a:lnTo>
                  <a:lnTo>
                    <a:pt x="45847" y="18910"/>
                  </a:lnTo>
                  <a:lnTo>
                    <a:pt x="66408" y="18910"/>
                  </a:lnTo>
                  <a:lnTo>
                    <a:pt x="55372" y="0"/>
                  </a:lnTo>
                  <a:close/>
                </a:path>
                <a:path w="111125" h="438150">
                  <a:moveTo>
                    <a:pt x="66408" y="18910"/>
                  </a:moveTo>
                  <a:lnTo>
                    <a:pt x="64897" y="18910"/>
                  </a:lnTo>
                  <a:lnTo>
                    <a:pt x="64897" y="54181"/>
                  </a:lnTo>
                  <a:lnTo>
                    <a:pt x="94234" y="104457"/>
                  </a:lnTo>
                  <a:lnTo>
                    <a:pt x="100075" y="105981"/>
                  </a:lnTo>
                  <a:lnTo>
                    <a:pt x="109220" y="100685"/>
                  </a:lnTo>
                  <a:lnTo>
                    <a:pt x="110744" y="94856"/>
                  </a:lnTo>
                  <a:lnTo>
                    <a:pt x="66408" y="18910"/>
                  </a:lnTo>
                  <a:close/>
                </a:path>
                <a:path w="111125" h="438150">
                  <a:moveTo>
                    <a:pt x="64897" y="18910"/>
                  </a:moveTo>
                  <a:lnTo>
                    <a:pt x="45847" y="18910"/>
                  </a:lnTo>
                  <a:lnTo>
                    <a:pt x="45847" y="54181"/>
                  </a:lnTo>
                  <a:lnTo>
                    <a:pt x="55372" y="37857"/>
                  </a:lnTo>
                  <a:lnTo>
                    <a:pt x="47117" y="23710"/>
                  </a:lnTo>
                  <a:lnTo>
                    <a:pt x="64897" y="23710"/>
                  </a:lnTo>
                  <a:lnTo>
                    <a:pt x="64897" y="18910"/>
                  </a:lnTo>
                  <a:close/>
                </a:path>
                <a:path w="111125" h="438150">
                  <a:moveTo>
                    <a:pt x="64897" y="23710"/>
                  </a:moveTo>
                  <a:lnTo>
                    <a:pt x="63626" y="23710"/>
                  </a:lnTo>
                  <a:lnTo>
                    <a:pt x="55372" y="37857"/>
                  </a:lnTo>
                  <a:lnTo>
                    <a:pt x="64897" y="54181"/>
                  </a:lnTo>
                  <a:lnTo>
                    <a:pt x="64897" y="23710"/>
                  </a:lnTo>
                  <a:close/>
                </a:path>
                <a:path w="111125" h="438150">
                  <a:moveTo>
                    <a:pt x="63626" y="23710"/>
                  </a:moveTo>
                  <a:lnTo>
                    <a:pt x="47117" y="23710"/>
                  </a:lnTo>
                  <a:lnTo>
                    <a:pt x="55372" y="37857"/>
                  </a:lnTo>
                  <a:lnTo>
                    <a:pt x="63626" y="2371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8" name="object 3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124450" y="5732564"/>
              <a:ext cx="238125" cy="276148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686519" y="2944282"/>
              <a:ext cx="309849" cy="179915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538244" y="2958052"/>
              <a:ext cx="302670" cy="180444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3962397" y="3228083"/>
              <a:ext cx="161930" cy="171455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3962397" y="3456683"/>
              <a:ext cx="161930" cy="171455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3962397" y="3685156"/>
              <a:ext cx="161930" cy="180980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3962397" y="3923281"/>
              <a:ext cx="161930" cy="171455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3857625" y="3132963"/>
              <a:ext cx="361950" cy="1066800"/>
            </a:xfrm>
            <a:custGeom>
              <a:avLst/>
              <a:gdLst/>
              <a:ahLst/>
              <a:cxnLst/>
              <a:rect l="l" t="t" r="r" b="b"/>
              <a:pathLst>
                <a:path w="361950" h="1066800">
                  <a:moveTo>
                    <a:pt x="301625" y="0"/>
                  </a:moveTo>
                  <a:lnTo>
                    <a:pt x="325088" y="4726"/>
                  </a:lnTo>
                  <a:lnTo>
                    <a:pt x="344265" y="17621"/>
                  </a:lnTo>
                  <a:lnTo>
                    <a:pt x="357203" y="36754"/>
                  </a:lnTo>
                  <a:lnTo>
                    <a:pt x="361950" y="60198"/>
                  </a:lnTo>
                  <a:lnTo>
                    <a:pt x="361950" y="1006220"/>
                  </a:lnTo>
                  <a:lnTo>
                    <a:pt x="357203" y="1029664"/>
                  </a:lnTo>
                  <a:lnTo>
                    <a:pt x="344265" y="1048797"/>
                  </a:lnTo>
                  <a:lnTo>
                    <a:pt x="325088" y="1061692"/>
                  </a:lnTo>
                  <a:lnTo>
                    <a:pt x="301625" y="1066419"/>
                  </a:lnTo>
                  <a:lnTo>
                    <a:pt x="60325" y="1066419"/>
                  </a:lnTo>
                  <a:lnTo>
                    <a:pt x="36861" y="1061692"/>
                  </a:lnTo>
                  <a:lnTo>
                    <a:pt x="17684" y="1048797"/>
                  </a:lnTo>
                  <a:lnTo>
                    <a:pt x="4746" y="1029664"/>
                  </a:lnTo>
                  <a:lnTo>
                    <a:pt x="0" y="1006220"/>
                  </a:lnTo>
                  <a:lnTo>
                    <a:pt x="0" y="60198"/>
                  </a:lnTo>
                  <a:lnTo>
                    <a:pt x="4746" y="36754"/>
                  </a:lnTo>
                  <a:lnTo>
                    <a:pt x="17684" y="17621"/>
                  </a:lnTo>
                  <a:lnTo>
                    <a:pt x="36861" y="4726"/>
                  </a:lnTo>
                  <a:lnTo>
                    <a:pt x="60325" y="0"/>
                  </a:lnTo>
                  <a:lnTo>
                    <a:pt x="301625" y="0"/>
                  </a:lnTo>
                  <a:close/>
                </a:path>
              </a:pathLst>
            </a:custGeom>
            <a:ln w="19055">
              <a:solidFill>
                <a:srgbClr val="8B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6" name="object 46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4082083" y="4382908"/>
              <a:ext cx="335342" cy="194822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3152775" y="3648963"/>
              <a:ext cx="937894" cy="977900"/>
            </a:xfrm>
            <a:custGeom>
              <a:avLst/>
              <a:gdLst/>
              <a:ahLst/>
              <a:cxnLst/>
              <a:rect l="l" t="t" r="r" b="b"/>
              <a:pathLst>
                <a:path w="937895" h="977900">
                  <a:moveTo>
                    <a:pt x="699617" y="55308"/>
                  </a:moveTo>
                  <a:lnTo>
                    <a:pt x="683145" y="45720"/>
                  </a:lnTo>
                  <a:lnTo>
                    <a:pt x="604647" y="0"/>
                  </a:lnTo>
                  <a:lnTo>
                    <a:pt x="598805" y="1524"/>
                  </a:lnTo>
                  <a:lnTo>
                    <a:pt x="596138" y="6096"/>
                  </a:lnTo>
                  <a:lnTo>
                    <a:pt x="593471" y="10541"/>
                  </a:lnTo>
                  <a:lnTo>
                    <a:pt x="594995" y="16383"/>
                  </a:lnTo>
                  <a:lnTo>
                    <a:pt x="645274" y="45720"/>
                  </a:lnTo>
                  <a:lnTo>
                    <a:pt x="0" y="45720"/>
                  </a:lnTo>
                  <a:lnTo>
                    <a:pt x="0" y="64770"/>
                  </a:lnTo>
                  <a:lnTo>
                    <a:pt x="645490" y="64770"/>
                  </a:lnTo>
                  <a:lnTo>
                    <a:pt x="599567" y="91567"/>
                  </a:lnTo>
                  <a:lnTo>
                    <a:pt x="594995" y="94107"/>
                  </a:lnTo>
                  <a:lnTo>
                    <a:pt x="593471" y="99949"/>
                  </a:lnTo>
                  <a:lnTo>
                    <a:pt x="598805" y="109093"/>
                  </a:lnTo>
                  <a:lnTo>
                    <a:pt x="604647" y="110617"/>
                  </a:lnTo>
                  <a:lnTo>
                    <a:pt x="683196" y="64770"/>
                  </a:lnTo>
                  <a:lnTo>
                    <a:pt x="699401" y="55308"/>
                  </a:lnTo>
                  <a:lnTo>
                    <a:pt x="699617" y="55308"/>
                  </a:lnTo>
                  <a:close/>
                </a:path>
                <a:path w="937895" h="977900">
                  <a:moveTo>
                    <a:pt x="937387" y="646176"/>
                  </a:moveTo>
                  <a:lnTo>
                    <a:pt x="934847" y="641604"/>
                  </a:lnTo>
                  <a:lnTo>
                    <a:pt x="894308" y="569214"/>
                  </a:lnTo>
                  <a:lnTo>
                    <a:pt x="883793" y="550418"/>
                  </a:lnTo>
                  <a:lnTo>
                    <a:pt x="829564" y="639826"/>
                  </a:lnTo>
                  <a:lnTo>
                    <a:pt x="826770" y="644271"/>
                  </a:lnTo>
                  <a:lnTo>
                    <a:pt x="828065" y="649732"/>
                  </a:lnTo>
                  <a:lnTo>
                    <a:pt x="828167" y="650113"/>
                  </a:lnTo>
                  <a:lnTo>
                    <a:pt x="832739" y="652907"/>
                  </a:lnTo>
                  <a:lnTo>
                    <a:pt x="837184" y="655574"/>
                  </a:lnTo>
                  <a:lnTo>
                    <a:pt x="843026" y="654177"/>
                  </a:lnTo>
                  <a:lnTo>
                    <a:pt x="845820" y="649732"/>
                  </a:lnTo>
                  <a:lnTo>
                    <a:pt x="873264" y="604443"/>
                  </a:lnTo>
                  <a:lnTo>
                    <a:pt x="866775" y="977265"/>
                  </a:lnTo>
                  <a:lnTo>
                    <a:pt x="885825" y="977519"/>
                  </a:lnTo>
                  <a:lnTo>
                    <a:pt x="892314" y="604735"/>
                  </a:lnTo>
                  <a:lnTo>
                    <a:pt x="892848" y="574294"/>
                  </a:lnTo>
                  <a:lnTo>
                    <a:pt x="892327" y="604443"/>
                  </a:lnTo>
                  <a:lnTo>
                    <a:pt x="892314" y="604735"/>
                  </a:lnTo>
                  <a:lnTo>
                    <a:pt x="918210" y="651002"/>
                  </a:lnTo>
                  <a:lnTo>
                    <a:pt x="920877" y="655574"/>
                  </a:lnTo>
                  <a:lnTo>
                    <a:pt x="926592" y="657225"/>
                  </a:lnTo>
                  <a:lnTo>
                    <a:pt x="931164" y="654558"/>
                  </a:lnTo>
                  <a:lnTo>
                    <a:pt x="935863" y="652018"/>
                  </a:lnTo>
                  <a:lnTo>
                    <a:pt x="937387" y="646176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8" name="object 48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3267075" y="3370910"/>
              <a:ext cx="428625" cy="295198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2886072" y="3228083"/>
              <a:ext cx="161930" cy="171455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2886072" y="3456683"/>
              <a:ext cx="161930" cy="180980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2886072" y="3694681"/>
              <a:ext cx="161930" cy="171455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2886072" y="3923281"/>
              <a:ext cx="161930" cy="171455"/>
            </a:xfrm>
            <a:prstGeom prst="rect">
              <a:avLst/>
            </a:prstGeom>
          </p:spPr>
        </p:pic>
        <p:sp>
          <p:nvSpPr>
            <p:cNvPr id="53" name="object 53"/>
            <p:cNvSpPr/>
            <p:nvPr/>
          </p:nvSpPr>
          <p:spPr>
            <a:xfrm>
              <a:off x="2781300" y="3132963"/>
              <a:ext cx="361950" cy="1076325"/>
            </a:xfrm>
            <a:custGeom>
              <a:avLst/>
              <a:gdLst/>
              <a:ahLst/>
              <a:cxnLst/>
              <a:rect l="l" t="t" r="r" b="b"/>
              <a:pathLst>
                <a:path w="361950" h="1076325">
                  <a:moveTo>
                    <a:pt x="301625" y="0"/>
                  </a:moveTo>
                  <a:lnTo>
                    <a:pt x="325088" y="4726"/>
                  </a:lnTo>
                  <a:lnTo>
                    <a:pt x="344265" y="17621"/>
                  </a:lnTo>
                  <a:lnTo>
                    <a:pt x="357203" y="36754"/>
                  </a:lnTo>
                  <a:lnTo>
                    <a:pt x="361950" y="60198"/>
                  </a:lnTo>
                  <a:lnTo>
                    <a:pt x="361950" y="1015619"/>
                  </a:lnTo>
                  <a:lnTo>
                    <a:pt x="357203" y="1039135"/>
                  </a:lnTo>
                  <a:lnTo>
                    <a:pt x="344265" y="1058306"/>
                  </a:lnTo>
                  <a:lnTo>
                    <a:pt x="325088" y="1071215"/>
                  </a:lnTo>
                  <a:lnTo>
                    <a:pt x="301625" y="1075944"/>
                  </a:lnTo>
                  <a:lnTo>
                    <a:pt x="60325" y="1075944"/>
                  </a:lnTo>
                  <a:lnTo>
                    <a:pt x="36861" y="1071215"/>
                  </a:lnTo>
                  <a:lnTo>
                    <a:pt x="17684" y="1058306"/>
                  </a:lnTo>
                  <a:lnTo>
                    <a:pt x="4746" y="1039135"/>
                  </a:lnTo>
                  <a:lnTo>
                    <a:pt x="0" y="1015619"/>
                  </a:lnTo>
                  <a:lnTo>
                    <a:pt x="0" y="60198"/>
                  </a:lnTo>
                  <a:lnTo>
                    <a:pt x="4746" y="36754"/>
                  </a:lnTo>
                  <a:lnTo>
                    <a:pt x="17684" y="17621"/>
                  </a:lnTo>
                  <a:lnTo>
                    <a:pt x="36861" y="4726"/>
                  </a:lnTo>
                  <a:lnTo>
                    <a:pt x="60325" y="0"/>
                  </a:lnTo>
                  <a:lnTo>
                    <a:pt x="301625" y="0"/>
                  </a:lnTo>
                  <a:close/>
                </a:path>
              </a:pathLst>
            </a:custGeom>
            <a:ln w="19055">
              <a:solidFill>
                <a:srgbClr val="8B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4" name="object 54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5029197" y="3256658"/>
              <a:ext cx="161930" cy="171455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5029197" y="3485258"/>
              <a:ext cx="161930" cy="180980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5029197" y="3723256"/>
              <a:ext cx="161930" cy="171455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5029197" y="3951856"/>
              <a:ext cx="161930" cy="171455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5157580" y="4382908"/>
              <a:ext cx="327163" cy="194822"/>
            </a:xfrm>
            <a:prstGeom prst="rect">
              <a:avLst/>
            </a:prstGeom>
          </p:spPr>
        </p:pic>
        <p:sp>
          <p:nvSpPr>
            <p:cNvPr id="59" name="object 59"/>
            <p:cNvSpPr/>
            <p:nvPr/>
          </p:nvSpPr>
          <p:spPr>
            <a:xfrm>
              <a:off x="4219575" y="3639438"/>
              <a:ext cx="941705" cy="1025525"/>
            </a:xfrm>
            <a:custGeom>
              <a:avLst/>
              <a:gdLst/>
              <a:ahLst/>
              <a:cxnLst/>
              <a:rect l="l" t="t" r="r" b="b"/>
              <a:pathLst>
                <a:path w="941704" h="1025525">
                  <a:moveTo>
                    <a:pt x="699617" y="55308"/>
                  </a:moveTo>
                  <a:lnTo>
                    <a:pt x="683145" y="45720"/>
                  </a:lnTo>
                  <a:lnTo>
                    <a:pt x="604647" y="0"/>
                  </a:lnTo>
                  <a:lnTo>
                    <a:pt x="598805" y="1524"/>
                  </a:lnTo>
                  <a:lnTo>
                    <a:pt x="596138" y="6096"/>
                  </a:lnTo>
                  <a:lnTo>
                    <a:pt x="593471" y="10541"/>
                  </a:lnTo>
                  <a:lnTo>
                    <a:pt x="594995" y="16383"/>
                  </a:lnTo>
                  <a:lnTo>
                    <a:pt x="645274" y="45720"/>
                  </a:lnTo>
                  <a:lnTo>
                    <a:pt x="0" y="45720"/>
                  </a:lnTo>
                  <a:lnTo>
                    <a:pt x="0" y="64770"/>
                  </a:lnTo>
                  <a:lnTo>
                    <a:pt x="645490" y="64770"/>
                  </a:lnTo>
                  <a:lnTo>
                    <a:pt x="594995" y="94234"/>
                  </a:lnTo>
                  <a:lnTo>
                    <a:pt x="593471" y="99949"/>
                  </a:lnTo>
                  <a:lnTo>
                    <a:pt x="598805" y="109093"/>
                  </a:lnTo>
                  <a:lnTo>
                    <a:pt x="604647" y="110617"/>
                  </a:lnTo>
                  <a:lnTo>
                    <a:pt x="683196" y="64770"/>
                  </a:lnTo>
                  <a:lnTo>
                    <a:pt x="699401" y="55308"/>
                  </a:lnTo>
                  <a:lnTo>
                    <a:pt x="699617" y="55308"/>
                  </a:lnTo>
                  <a:close/>
                </a:path>
                <a:path w="941704" h="1025525">
                  <a:moveTo>
                    <a:pt x="941197" y="692912"/>
                  </a:moveTo>
                  <a:lnTo>
                    <a:pt x="896861" y="616966"/>
                  </a:lnTo>
                  <a:lnTo>
                    <a:pt x="885825" y="598043"/>
                  </a:lnTo>
                  <a:lnTo>
                    <a:pt x="830453" y="692912"/>
                  </a:lnTo>
                  <a:lnTo>
                    <a:pt x="831977" y="698754"/>
                  </a:lnTo>
                  <a:lnTo>
                    <a:pt x="836549" y="701421"/>
                  </a:lnTo>
                  <a:lnTo>
                    <a:pt x="841121" y="703961"/>
                  </a:lnTo>
                  <a:lnTo>
                    <a:pt x="846963" y="702437"/>
                  </a:lnTo>
                  <a:lnTo>
                    <a:pt x="849630" y="697992"/>
                  </a:lnTo>
                  <a:lnTo>
                    <a:pt x="876300" y="652272"/>
                  </a:lnTo>
                  <a:lnTo>
                    <a:pt x="876300" y="1025017"/>
                  </a:lnTo>
                  <a:lnTo>
                    <a:pt x="895350" y="1025017"/>
                  </a:lnTo>
                  <a:lnTo>
                    <a:pt x="895350" y="652272"/>
                  </a:lnTo>
                  <a:lnTo>
                    <a:pt x="922020" y="697992"/>
                  </a:lnTo>
                  <a:lnTo>
                    <a:pt x="924687" y="702437"/>
                  </a:lnTo>
                  <a:lnTo>
                    <a:pt x="930529" y="703961"/>
                  </a:lnTo>
                  <a:lnTo>
                    <a:pt x="935101" y="701421"/>
                  </a:lnTo>
                  <a:lnTo>
                    <a:pt x="939673" y="698754"/>
                  </a:lnTo>
                  <a:lnTo>
                    <a:pt x="941197" y="692912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0" name="object 60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4333875" y="3370910"/>
              <a:ext cx="428625" cy="295198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4702995" y="2923362"/>
              <a:ext cx="329736" cy="213387"/>
            </a:xfrm>
            <a:prstGeom prst="rect">
              <a:avLst/>
            </a:prstGeom>
          </p:spPr>
        </p:pic>
        <p:sp>
          <p:nvSpPr>
            <p:cNvPr id="62" name="object 62"/>
            <p:cNvSpPr/>
            <p:nvPr/>
          </p:nvSpPr>
          <p:spPr>
            <a:xfrm>
              <a:off x="4924425" y="3161538"/>
              <a:ext cx="361950" cy="1076325"/>
            </a:xfrm>
            <a:custGeom>
              <a:avLst/>
              <a:gdLst/>
              <a:ahLst/>
              <a:cxnLst/>
              <a:rect l="l" t="t" r="r" b="b"/>
              <a:pathLst>
                <a:path w="361950" h="1076325">
                  <a:moveTo>
                    <a:pt x="301625" y="0"/>
                  </a:moveTo>
                  <a:lnTo>
                    <a:pt x="325088" y="4726"/>
                  </a:lnTo>
                  <a:lnTo>
                    <a:pt x="344265" y="17621"/>
                  </a:lnTo>
                  <a:lnTo>
                    <a:pt x="357203" y="36754"/>
                  </a:lnTo>
                  <a:lnTo>
                    <a:pt x="361950" y="60198"/>
                  </a:lnTo>
                  <a:lnTo>
                    <a:pt x="361950" y="1015619"/>
                  </a:lnTo>
                  <a:lnTo>
                    <a:pt x="357203" y="1039135"/>
                  </a:lnTo>
                  <a:lnTo>
                    <a:pt x="344265" y="1058306"/>
                  </a:lnTo>
                  <a:lnTo>
                    <a:pt x="325088" y="1071215"/>
                  </a:lnTo>
                  <a:lnTo>
                    <a:pt x="301625" y="1075944"/>
                  </a:lnTo>
                  <a:lnTo>
                    <a:pt x="60325" y="1075944"/>
                  </a:lnTo>
                  <a:lnTo>
                    <a:pt x="36861" y="1071215"/>
                  </a:lnTo>
                  <a:lnTo>
                    <a:pt x="17684" y="1058306"/>
                  </a:lnTo>
                  <a:lnTo>
                    <a:pt x="4746" y="1039135"/>
                  </a:lnTo>
                  <a:lnTo>
                    <a:pt x="0" y="1015619"/>
                  </a:lnTo>
                  <a:lnTo>
                    <a:pt x="0" y="60198"/>
                  </a:lnTo>
                  <a:lnTo>
                    <a:pt x="4746" y="36754"/>
                  </a:lnTo>
                  <a:lnTo>
                    <a:pt x="17684" y="17621"/>
                  </a:lnTo>
                  <a:lnTo>
                    <a:pt x="36861" y="4726"/>
                  </a:lnTo>
                  <a:lnTo>
                    <a:pt x="60325" y="0"/>
                  </a:lnTo>
                  <a:lnTo>
                    <a:pt x="301625" y="0"/>
                  </a:lnTo>
                  <a:close/>
                </a:path>
              </a:pathLst>
            </a:custGeom>
            <a:ln w="19055">
              <a:solidFill>
                <a:srgbClr val="8B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3" name="object 63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6214855" y="4382908"/>
              <a:ext cx="327163" cy="194822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5759245" y="2923362"/>
              <a:ext cx="327537" cy="213387"/>
            </a:xfrm>
            <a:prstGeom prst="rect">
              <a:avLst/>
            </a:prstGeom>
          </p:spPr>
        </p:pic>
        <p:sp>
          <p:nvSpPr>
            <p:cNvPr id="65" name="object 65"/>
            <p:cNvSpPr/>
            <p:nvPr/>
          </p:nvSpPr>
          <p:spPr>
            <a:xfrm>
              <a:off x="5981700" y="3170936"/>
              <a:ext cx="361950" cy="1076325"/>
            </a:xfrm>
            <a:custGeom>
              <a:avLst/>
              <a:gdLst/>
              <a:ahLst/>
              <a:cxnLst/>
              <a:rect l="l" t="t" r="r" b="b"/>
              <a:pathLst>
                <a:path w="361950" h="1076325">
                  <a:moveTo>
                    <a:pt x="301625" y="0"/>
                  </a:moveTo>
                  <a:lnTo>
                    <a:pt x="325088" y="4746"/>
                  </a:lnTo>
                  <a:lnTo>
                    <a:pt x="344265" y="17684"/>
                  </a:lnTo>
                  <a:lnTo>
                    <a:pt x="357203" y="36861"/>
                  </a:lnTo>
                  <a:lnTo>
                    <a:pt x="361950" y="60325"/>
                  </a:lnTo>
                  <a:lnTo>
                    <a:pt x="361950" y="1015745"/>
                  </a:lnTo>
                  <a:lnTo>
                    <a:pt x="357203" y="1039262"/>
                  </a:lnTo>
                  <a:lnTo>
                    <a:pt x="344265" y="1058433"/>
                  </a:lnTo>
                  <a:lnTo>
                    <a:pt x="325088" y="1071342"/>
                  </a:lnTo>
                  <a:lnTo>
                    <a:pt x="301625" y="1076070"/>
                  </a:lnTo>
                  <a:lnTo>
                    <a:pt x="60325" y="1076070"/>
                  </a:lnTo>
                  <a:lnTo>
                    <a:pt x="36861" y="1071342"/>
                  </a:lnTo>
                  <a:lnTo>
                    <a:pt x="17684" y="1058433"/>
                  </a:lnTo>
                  <a:lnTo>
                    <a:pt x="4746" y="1039262"/>
                  </a:lnTo>
                  <a:lnTo>
                    <a:pt x="0" y="1015745"/>
                  </a:lnTo>
                  <a:lnTo>
                    <a:pt x="0" y="60325"/>
                  </a:lnTo>
                  <a:lnTo>
                    <a:pt x="4746" y="36861"/>
                  </a:lnTo>
                  <a:lnTo>
                    <a:pt x="17684" y="17684"/>
                  </a:lnTo>
                  <a:lnTo>
                    <a:pt x="36861" y="4746"/>
                  </a:lnTo>
                  <a:lnTo>
                    <a:pt x="60325" y="0"/>
                  </a:lnTo>
                  <a:lnTo>
                    <a:pt x="301625" y="0"/>
                  </a:lnTo>
                  <a:close/>
                </a:path>
              </a:pathLst>
            </a:custGeom>
            <a:ln w="19055">
              <a:solidFill>
                <a:srgbClr val="8B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5276850" y="3648963"/>
              <a:ext cx="699770" cy="111125"/>
            </a:xfrm>
            <a:custGeom>
              <a:avLst/>
              <a:gdLst/>
              <a:ahLst/>
              <a:cxnLst/>
              <a:rect l="l" t="t" r="r" b="b"/>
              <a:pathLst>
                <a:path w="699770" h="111125">
                  <a:moveTo>
                    <a:pt x="661724" y="55308"/>
                  </a:moveTo>
                  <a:lnTo>
                    <a:pt x="599566" y="91567"/>
                  </a:lnTo>
                  <a:lnTo>
                    <a:pt x="594995" y="94106"/>
                  </a:lnTo>
                  <a:lnTo>
                    <a:pt x="593471" y="99949"/>
                  </a:lnTo>
                  <a:lnTo>
                    <a:pt x="598804" y="109093"/>
                  </a:lnTo>
                  <a:lnTo>
                    <a:pt x="604647" y="110617"/>
                  </a:lnTo>
                  <a:lnTo>
                    <a:pt x="683196" y="64769"/>
                  </a:lnTo>
                  <a:lnTo>
                    <a:pt x="680592" y="64769"/>
                  </a:lnTo>
                  <a:lnTo>
                    <a:pt x="680592" y="63500"/>
                  </a:lnTo>
                  <a:lnTo>
                    <a:pt x="675766" y="63500"/>
                  </a:lnTo>
                  <a:lnTo>
                    <a:pt x="661724" y="55308"/>
                  </a:lnTo>
                  <a:close/>
                </a:path>
                <a:path w="699770" h="111125">
                  <a:moveTo>
                    <a:pt x="645286" y="45719"/>
                  </a:moveTo>
                  <a:lnTo>
                    <a:pt x="0" y="45719"/>
                  </a:lnTo>
                  <a:lnTo>
                    <a:pt x="0" y="64769"/>
                  </a:lnTo>
                  <a:lnTo>
                    <a:pt x="645504" y="64769"/>
                  </a:lnTo>
                  <a:lnTo>
                    <a:pt x="661724" y="55308"/>
                  </a:lnTo>
                  <a:lnTo>
                    <a:pt x="645286" y="45719"/>
                  </a:lnTo>
                  <a:close/>
                </a:path>
                <a:path w="699770" h="111125">
                  <a:moveTo>
                    <a:pt x="683157" y="45719"/>
                  </a:moveTo>
                  <a:lnTo>
                    <a:pt x="680592" y="45719"/>
                  </a:lnTo>
                  <a:lnTo>
                    <a:pt x="680592" y="64769"/>
                  </a:lnTo>
                  <a:lnTo>
                    <a:pt x="683196" y="64769"/>
                  </a:lnTo>
                  <a:lnTo>
                    <a:pt x="699407" y="55308"/>
                  </a:lnTo>
                  <a:lnTo>
                    <a:pt x="699625" y="55308"/>
                  </a:lnTo>
                  <a:lnTo>
                    <a:pt x="683157" y="45719"/>
                  </a:lnTo>
                  <a:close/>
                </a:path>
                <a:path w="699770" h="111125">
                  <a:moveTo>
                    <a:pt x="675766" y="47117"/>
                  </a:moveTo>
                  <a:lnTo>
                    <a:pt x="661724" y="55308"/>
                  </a:lnTo>
                  <a:lnTo>
                    <a:pt x="675766" y="63500"/>
                  </a:lnTo>
                  <a:lnTo>
                    <a:pt x="675766" y="47117"/>
                  </a:lnTo>
                  <a:close/>
                </a:path>
                <a:path w="699770" h="111125">
                  <a:moveTo>
                    <a:pt x="680592" y="47117"/>
                  </a:moveTo>
                  <a:lnTo>
                    <a:pt x="675766" y="47117"/>
                  </a:lnTo>
                  <a:lnTo>
                    <a:pt x="675766" y="63500"/>
                  </a:lnTo>
                  <a:lnTo>
                    <a:pt x="680592" y="63500"/>
                  </a:lnTo>
                  <a:lnTo>
                    <a:pt x="680592" y="47117"/>
                  </a:lnTo>
                  <a:close/>
                </a:path>
                <a:path w="699770" h="111125">
                  <a:moveTo>
                    <a:pt x="604647" y="0"/>
                  </a:moveTo>
                  <a:lnTo>
                    <a:pt x="598804" y="1524"/>
                  </a:lnTo>
                  <a:lnTo>
                    <a:pt x="596138" y="6096"/>
                  </a:lnTo>
                  <a:lnTo>
                    <a:pt x="593471" y="10541"/>
                  </a:lnTo>
                  <a:lnTo>
                    <a:pt x="594995" y="16383"/>
                  </a:lnTo>
                  <a:lnTo>
                    <a:pt x="661724" y="55308"/>
                  </a:lnTo>
                  <a:lnTo>
                    <a:pt x="675766" y="47117"/>
                  </a:lnTo>
                  <a:lnTo>
                    <a:pt x="680592" y="47117"/>
                  </a:lnTo>
                  <a:lnTo>
                    <a:pt x="680592" y="45719"/>
                  </a:lnTo>
                  <a:lnTo>
                    <a:pt x="683157" y="45719"/>
                  </a:lnTo>
                  <a:lnTo>
                    <a:pt x="604647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7" name="object 67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5391150" y="3370910"/>
              <a:ext cx="428625" cy="295198"/>
            </a:xfrm>
            <a:prstGeom prst="rect">
              <a:avLst/>
            </a:prstGeom>
          </p:spPr>
        </p:pic>
        <p:sp>
          <p:nvSpPr>
            <p:cNvPr id="68" name="object 68"/>
            <p:cNvSpPr/>
            <p:nvPr/>
          </p:nvSpPr>
          <p:spPr>
            <a:xfrm>
              <a:off x="6107302" y="4247007"/>
              <a:ext cx="111125" cy="427355"/>
            </a:xfrm>
            <a:custGeom>
              <a:avLst/>
              <a:gdLst/>
              <a:ahLst/>
              <a:cxnLst/>
              <a:rect l="l" t="t" r="r" b="b"/>
              <a:pathLst>
                <a:path w="111125" h="427354">
                  <a:moveTo>
                    <a:pt x="55372" y="37900"/>
                  </a:moveTo>
                  <a:lnTo>
                    <a:pt x="45847" y="54228"/>
                  </a:lnTo>
                  <a:lnTo>
                    <a:pt x="45847" y="426974"/>
                  </a:lnTo>
                  <a:lnTo>
                    <a:pt x="64897" y="426974"/>
                  </a:lnTo>
                  <a:lnTo>
                    <a:pt x="64897" y="54228"/>
                  </a:lnTo>
                  <a:lnTo>
                    <a:pt x="55372" y="37900"/>
                  </a:lnTo>
                  <a:close/>
                </a:path>
                <a:path w="111125" h="427354">
                  <a:moveTo>
                    <a:pt x="55372" y="0"/>
                  </a:moveTo>
                  <a:lnTo>
                    <a:pt x="0" y="94869"/>
                  </a:lnTo>
                  <a:lnTo>
                    <a:pt x="1524" y="100711"/>
                  </a:lnTo>
                  <a:lnTo>
                    <a:pt x="6096" y="103378"/>
                  </a:lnTo>
                  <a:lnTo>
                    <a:pt x="10668" y="105918"/>
                  </a:lnTo>
                  <a:lnTo>
                    <a:pt x="16510" y="104394"/>
                  </a:lnTo>
                  <a:lnTo>
                    <a:pt x="19176" y="99949"/>
                  </a:lnTo>
                  <a:lnTo>
                    <a:pt x="45847" y="54228"/>
                  </a:lnTo>
                  <a:lnTo>
                    <a:pt x="45847" y="18923"/>
                  </a:lnTo>
                  <a:lnTo>
                    <a:pt x="66417" y="18923"/>
                  </a:lnTo>
                  <a:lnTo>
                    <a:pt x="55372" y="0"/>
                  </a:lnTo>
                  <a:close/>
                </a:path>
                <a:path w="111125" h="427354">
                  <a:moveTo>
                    <a:pt x="66417" y="18923"/>
                  </a:moveTo>
                  <a:lnTo>
                    <a:pt x="64897" y="18923"/>
                  </a:lnTo>
                  <a:lnTo>
                    <a:pt x="64897" y="54228"/>
                  </a:lnTo>
                  <a:lnTo>
                    <a:pt x="91567" y="99949"/>
                  </a:lnTo>
                  <a:lnTo>
                    <a:pt x="94234" y="104394"/>
                  </a:lnTo>
                  <a:lnTo>
                    <a:pt x="100075" y="105918"/>
                  </a:lnTo>
                  <a:lnTo>
                    <a:pt x="104648" y="103378"/>
                  </a:lnTo>
                  <a:lnTo>
                    <a:pt x="109220" y="100711"/>
                  </a:lnTo>
                  <a:lnTo>
                    <a:pt x="110744" y="94869"/>
                  </a:lnTo>
                  <a:lnTo>
                    <a:pt x="66417" y="18923"/>
                  </a:lnTo>
                  <a:close/>
                </a:path>
                <a:path w="111125" h="427354">
                  <a:moveTo>
                    <a:pt x="64897" y="18923"/>
                  </a:moveTo>
                  <a:lnTo>
                    <a:pt x="45847" y="18923"/>
                  </a:lnTo>
                  <a:lnTo>
                    <a:pt x="45847" y="54228"/>
                  </a:lnTo>
                  <a:lnTo>
                    <a:pt x="55372" y="37900"/>
                  </a:lnTo>
                  <a:lnTo>
                    <a:pt x="47117" y="23749"/>
                  </a:lnTo>
                  <a:lnTo>
                    <a:pt x="64897" y="23749"/>
                  </a:lnTo>
                  <a:lnTo>
                    <a:pt x="64897" y="18923"/>
                  </a:lnTo>
                  <a:close/>
                </a:path>
                <a:path w="111125" h="427354">
                  <a:moveTo>
                    <a:pt x="64897" y="23749"/>
                  </a:moveTo>
                  <a:lnTo>
                    <a:pt x="63626" y="23749"/>
                  </a:lnTo>
                  <a:lnTo>
                    <a:pt x="55372" y="37900"/>
                  </a:lnTo>
                  <a:lnTo>
                    <a:pt x="64897" y="54228"/>
                  </a:lnTo>
                  <a:lnTo>
                    <a:pt x="64897" y="23749"/>
                  </a:lnTo>
                  <a:close/>
                </a:path>
                <a:path w="111125" h="427354">
                  <a:moveTo>
                    <a:pt x="63626" y="23749"/>
                  </a:moveTo>
                  <a:lnTo>
                    <a:pt x="47117" y="23749"/>
                  </a:lnTo>
                  <a:lnTo>
                    <a:pt x="55372" y="37900"/>
                  </a:lnTo>
                  <a:lnTo>
                    <a:pt x="63626" y="23749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9" name="object 69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6086472" y="3266183"/>
              <a:ext cx="161930" cy="171455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6086472" y="3494783"/>
              <a:ext cx="161930" cy="171455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6086472" y="3732781"/>
              <a:ext cx="161930" cy="171455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6086472" y="3961381"/>
              <a:ext cx="161930" cy="171455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7291180" y="4382908"/>
              <a:ext cx="327163" cy="194822"/>
            </a:xfrm>
            <a:prstGeom prst="rect">
              <a:avLst/>
            </a:prstGeom>
          </p:spPr>
        </p:pic>
        <p:sp>
          <p:nvSpPr>
            <p:cNvPr id="74" name="object 74"/>
            <p:cNvSpPr/>
            <p:nvPr/>
          </p:nvSpPr>
          <p:spPr>
            <a:xfrm>
              <a:off x="6353175" y="3639438"/>
              <a:ext cx="941705" cy="1025525"/>
            </a:xfrm>
            <a:custGeom>
              <a:avLst/>
              <a:gdLst/>
              <a:ahLst/>
              <a:cxnLst/>
              <a:rect l="l" t="t" r="r" b="b"/>
              <a:pathLst>
                <a:path w="941704" h="1025525">
                  <a:moveTo>
                    <a:pt x="699617" y="55308"/>
                  </a:moveTo>
                  <a:lnTo>
                    <a:pt x="683145" y="45720"/>
                  </a:lnTo>
                  <a:lnTo>
                    <a:pt x="604647" y="0"/>
                  </a:lnTo>
                  <a:lnTo>
                    <a:pt x="598805" y="1524"/>
                  </a:lnTo>
                  <a:lnTo>
                    <a:pt x="596138" y="6096"/>
                  </a:lnTo>
                  <a:lnTo>
                    <a:pt x="593471" y="10541"/>
                  </a:lnTo>
                  <a:lnTo>
                    <a:pt x="594995" y="16383"/>
                  </a:lnTo>
                  <a:lnTo>
                    <a:pt x="645274" y="45720"/>
                  </a:lnTo>
                  <a:lnTo>
                    <a:pt x="0" y="45720"/>
                  </a:lnTo>
                  <a:lnTo>
                    <a:pt x="0" y="64770"/>
                  </a:lnTo>
                  <a:lnTo>
                    <a:pt x="645490" y="64770"/>
                  </a:lnTo>
                  <a:lnTo>
                    <a:pt x="594995" y="94234"/>
                  </a:lnTo>
                  <a:lnTo>
                    <a:pt x="593471" y="99949"/>
                  </a:lnTo>
                  <a:lnTo>
                    <a:pt x="598805" y="109093"/>
                  </a:lnTo>
                  <a:lnTo>
                    <a:pt x="604647" y="110617"/>
                  </a:lnTo>
                  <a:lnTo>
                    <a:pt x="683196" y="64770"/>
                  </a:lnTo>
                  <a:lnTo>
                    <a:pt x="699401" y="55308"/>
                  </a:lnTo>
                  <a:lnTo>
                    <a:pt x="699617" y="55308"/>
                  </a:lnTo>
                  <a:close/>
                </a:path>
                <a:path w="941704" h="1025525">
                  <a:moveTo>
                    <a:pt x="941197" y="692912"/>
                  </a:moveTo>
                  <a:lnTo>
                    <a:pt x="896861" y="616966"/>
                  </a:lnTo>
                  <a:lnTo>
                    <a:pt x="885825" y="598043"/>
                  </a:lnTo>
                  <a:lnTo>
                    <a:pt x="830453" y="692912"/>
                  </a:lnTo>
                  <a:lnTo>
                    <a:pt x="831977" y="698754"/>
                  </a:lnTo>
                  <a:lnTo>
                    <a:pt x="836549" y="701421"/>
                  </a:lnTo>
                  <a:lnTo>
                    <a:pt x="841121" y="703961"/>
                  </a:lnTo>
                  <a:lnTo>
                    <a:pt x="846963" y="702437"/>
                  </a:lnTo>
                  <a:lnTo>
                    <a:pt x="849630" y="697992"/>
                  </a:lnTo>
                  <a:lnTo>
                    <a:pt x="876300" y="652272"/>
                  </a:lnTo>
                  <a:lnTo>
                    <a:pt x="876300" y="1025017"/>
                  </a:lnTo>
                  <a:lnTo>
                    <a:pt x="895350" y="1025017"/>
                  </a:lnTo>
                  <a:lnTo>
                    <a:pt x="895350" y="652272"/>
                  </a:lnTo>
                  <a:lnTo>
                    <a:pt x="922020" y="697992"/>
                  </a:lnTo>
                  <a:lnTo>
                    <a:pt x="924687" y="702437"/>
                  </a:lnTo>
                  <a:lnTo>
                    <a:pt x="930529" y="703961"/>
                  </a:lnTo>
                  <a:lnTo>
                    <a:pt x="935101" y="701421"/>
                  </a:lnTo>
                  <a:lnTo>
                    <a:pt x="939673" y="698754"/>
                  </a:lnTo>
                  <a:lnTo>
                    <a:pt x="941197" y="692912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5" name="object 75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6467475" y="3370910"/>
              <a:ext cx="428625" cy="295198"/>
            </a:xfrm>
            <a:prstGeom prst="rect">
              <a:avLst/>
            </a:prstGeom>
          </p:spPr>
        </p:pic>
        <p:pic>
          <p:nvPicPr>
            <p:cNvPr id="76" name="object 76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6834344" y="2948466"/>
              <a:ext cx="326571" cy="188283"/>
            </a:xfrm>
            <a:prstGeom prst="rect">
              <a:avLst/>
            </a:prstGeom>
          </p:spPr>
        </p:pic>
        <p:pic>
          <p:nvPicPr>
            <p:cNvPr id="77" name="object 77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7162797" y="3256658"/>
              <a:ext cx="161930" cy="171455"/>
            </a:xfrm>
            <a:prstGeom prst="rect">
              <a:avLst/>
            </a:prstGeom>
          </p:spPr>
        </p:pic>
        <p:pic>
          <p:nvPicPr>
            <p:cNvPr id="78" name="object 78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7162797" y="3485258"/>
              <a:ext cx="161930" cy="180980"/>
            </a:xfrm>
            <a:prstGeom prst="rect">
              <a:avLst/>
            </a:prstGeom>
          </p:spPr>
        </p:pic>
        <p:pic>
          <p:nvPicPr>
            <p:cNvPr id="79" name="object 79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7162797" y="3723256"/>
              <a:ext cx="161930" cy="171455"/>
            </a:xfrm>
            <a:prstGeom prst="rect">
              <a:avLst/>
            </a:prstGeom>
          </p:spPr>
        </p:pic>
        <p:pic>
          <p:nvPicPr>
            <p:cNvPr id="80" name="object 80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7162797" y="3951856"/>
              <a:ext cx="161930" cy="171455"/>
            </a:xfrm>
            <a:prstGeom prst="rect">
              <a:avLst/>
            </a:prstGeom>
          </p:spPr>
        </p:pic>
        <p:sp>
          <p:nvSpPr>
            <p:cNvPr id="81" name="object 81"/>
            <p:cNvSpPr/>
            <p:nvPr/>
          </p:nvSpPr>
          <p:spPr>
            <a:xfrm>
              <a:off x="7058025" y="3161538"/>
              <a:ext cx="361950" cy="1076325"/>
            </a:xfrm>
            <a:custGeom>
              <a:avLst/>
              <a:gdLst/>
              <a:ahLst/>
              <a:cxnLst/>
              <a:rect l="l" t="t" r="r" b="b"/>
              <a:pathLst>
                <a:path w="361950" h="1076325">
                  <a:moveTo>
                    <a:pt x="301625" y="0"/>
                  </a:moveTo>
                  <a:lnTo>
                    <a:pt x="325088" y="4726"/>
                  </a:lnTo>
                  <a:lnTo>
                    <a:pt x="344265" y="17621"/>
                  </a:lnTo>
                  <a:lnTo>
                    <a:pt x="357203" y="36754"/>
                  </a:lnTo>
                  <a:lnTo>
                    <a:pt x="361950" y="60198"/>
                  </a:lnTo>
                  <a:lnTo>
                    <a:pt x="361950" y="1015619"/>
                  </a:lnTo>
                  <a:lnTo>
                    <a:pt x="357203" y="1039135"/>
                  </a:lnTo>
                  <a:lnTo>
                    <a:pt x="344265" y="1058306"/>
                  </a:lnTo>
                  <a:lnTo>
                    <a:pt x="325088" y="1071215"/>
                  </a:lnTo>
                  <a:lnTo>
                    <a:pt x="301625" y="1075944"/>
                  </a:lnTo>
                  <a:lnTo>
                    <a:pt x="60325" y="1075944"/>
                  </a:lnTo>
                  <a:lnTo>
                    <a:pt x="36861" y="1071215"/>
                  </a:lnTo>
                  <a:lnTo>
                    <a:pt x="17684" y="1058306"/>
                  </a:lnTo>
                  <a:lnTo>
                    <a:pt x="4746" y="1039135"/>
                  </a:lnTo>
                  <a:lnTo>
                    <a:pt x="0" y="1015619"/>
                  </a:lnTo>
                  <a:lnTo>
                    <a:pt x="0" y="60198"/>
                  </a:lnTo>
                  <a:lnTo>
                    <a:pt x="4746" y="36754"/>
                  </a:lnTo>
                  <a:lnTo>
                    <a:pt x="17684" y="17621"/>
                  </a:lnTo>
                  <a:lnTo>
                    <a:pt x="36861" y="4726"/>
                  </a:lnTo>
                  <a:lnTo>
                    <a:pt x="60325" y="0"/>
                  </a:lnTo>
                  <a:lnTo>
                    <a:pt x="301625" y="0"/>
                  </a:lnTo>
                  <a:close/>
                </a:path>
              </a:pathLst>
            </a:custGeom>
            <a:ln w="19055">
              <a:solidFill>
                <a:srgbClr val="8B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7183627" y="2580513"/>
              <a:ext cx="111125" cy="579755"/>
            </a:xfrm>
            <a:custGeom>
              <a:avLst/>
              <a:gdLst/>
              <a:ahLst/>
              <a:cxnLst/>
              <a:rect l="l" t="t" r="r" b="b"/>
              <a:pathLst>
                <a:path w="111125" h="579755">
                  <a:moveTo>
                    <a:pt x="55372" y="37900"/>
                  </a:moveTo>
                  <a:lnTo>
                    <a:pt x="45847" y="54229"/>
                  </a:lnTo>
                  <a:lnTo>
                    <a:pt x="45847" y="579374"/>
                  </a:lnTo>
                  <a:lnTo>
                    <a:pt x="64897" y="579374"/>
                  </a:lnTo>
                  <a:lnTo>
                    <a:pt x="64897" y="54229"/>
                  </a:lnTo>
                  <a:lnTo>
                    <a:pt x="55372" y="37900"/>
                  </a:lnTo>
                  <a:close/>
                </a:path>
                <a:path w="111125" h="579755">
                  <a:moveTo>
                    <a:pt x="55372" y="0"/>
                  </a:moveTo>
                  <a:lnTo>
                    <a:pt x="0" y="94869"/>
                  </a:lnTo>
                  <a:lnTo>
                    <a:pt x="1524" y="100711"/>
                  </a:lnTo>
                  <a:lnTo>
                    <a:pt x="10668" y="106045"/>
                  </a:lnTo>
                  <a:lnTo>
                    <a:pt x="16510" y="104521"/>
                  </a:lnTo>
                  <a:lnTo>
                    <a:pt x="45847" y="54229"/>
                  </a:lnTo>
                  <a:lnTo>
                    <a:pt x="45847" y="18923"/>
                  </a:lnTo>
                  <a:lnTo>
                    <a:pt x="66417" y="18923"/>
                  </a:lnTo>
                  <a:lnTo>
                    <a:pt x="55372" y="0"/>
                  </a:lnTo>
                  <a:close/>
                </a:path>
                <a:path w="111125" h="579755">
                  <a:moveTo>
                    <a:pt x="66417" y="18923"/>
                  </a:moveTo>
                  <a:lnTo>
                    <a:pt x="64897" y="18923"/>
                  </a:lnTo>
                  <a:lnTo>
                    <a:pt x="64897" y="54229"/>
                  </a:lnTo>
                  <a:lnTo>
                    <a:pt x="94233" y="104521"/>
                  </a:lnTo>
                  <a:lnTo>
                    <a:pt x="100075" y="106045"/>
                  </a:lnTo>
                  <a:lnTo>
                    <a:pt x="109220" y="100711"/>
                  </a:lnTo>
                  <a:lnTo>
                    <a:pt x="110744" y="94869"/>
                  </a:lnTo>
                  <a:lnTo>
                    <a:pt x="66417" y="18923"/>
                  </a:lnTo>
                  <a:close/>
                </a:path>
                <a:path w="111125" h="579755">
                  <a:moveTo>
                    <a:pt x="64897" y="18923"/>
                  </a:moveTo>
                  <a:lnTo>
                    <a:pt x="45847" y="18923"/>
                  </a:lnTo>
                  <a:lnTo>
                    <a:pt x="45847" y="54229"/>
                  </a:lnTo>
                  <a:lnTo>
                    <a:pt x="55372" y="37900"/>
                  </a:lnTo>
                  <a:lnTo>
                    <a:pt x="47117" y="23749"/>
                  </a:lnTo>
                  <a:lnTo>
                    <a:pt x="64897" y="23749"/>
                  </a:lnTo>
                  <a:lnTo>
                    <a:pt x="64897" y="18923"/>
                  </a:lnTo>
                  <a:close/>
                </a:path>
                <a:path w="111125" h="579755">
                  <a:moveTo>
                    <a:pt x="64897" y="23749"/>
                  </a:moveTo>
                  <a:lnTo>
                    <a:pt x="63626" y="23749"/>
                  </a:lnTo>
                  <a:lnTo>
                    <a:pt x="55372" y="37900"/>
                  </a:lnTo>
                  <a:lnTo>
                    <a:pt x="64897" y="54229"/>
                  </a:lnTo>
                  <a:lnTo>
                    <a:pt x="64897" y="23749"/>
                  </a:lnTo>
                  <a:close/>
                </a:path>
                <a:path w="111125" h="579755">
                  <a:moveTo>
                    <a:pt x="63626" y="23749"/>
                  </a:moveTo>
                  <a:lnTo>
                    <a:pt x="47117" y="23749"/>
                  </a:lnTo>
                  <a:lnTo>
                    <a:pt x="55372" y="37900"/>
                  </a:lnTo>
                  <a:lnTo>
                    <a:pt x="63626" y="23749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3" name="object 83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7344236" y="2703890"/>
              <a:ext cx="203251" cy="175413"/>
            </a:xfrm>
            <a:prstGeom prst="rect">
              <a:avLst/>
            </a:prstGeom>
          </p:spPr>
        </p:pic>
        <p:sp>
          <p:nvSpPr>
            <p:cNvPr id="84" name="object 84"/>
            <p:cNvSpPr/>
            <p:nvPr/>
          </p:nvSpPr>
          <p:spPr>
            <a:xfrm>
              <a:off x="6107302" y="2580513"/>
              <a:ext cx="111125" cy="588645"/>
            </a:xfrm>
            <a:custGeom>
              <a:avLst/>
              <a:gdLst/>
              <a:ahLst/>
              <a:cxnLst/>
              <a:rect l="l" t="t" r="r" b="b"/>
              <a:pathLst>
                <a:path w="111125" h="588644">
                  <a:moveTo>
                    <a:pt x="55372" y="37900"/>
                  </a:moveTo>
                  <a:lnTo>
                    <a:pt x="45847" y="54228"/>
                  </a:lnTo>
                  <a:lnTo>
                    <a:pt x="45847" y="588645"/>
                  </a:lnTo>
                  <a:lnTo>
                    <a:pt x="64897" y="588645"/>
                  </a:lnTo>
                  <a:lnTo>
                    <a:pt x="64897" y="54228"/>
                  </a:lnTo>
                  <a:lnTo>
                    <a:pt x="55372" y="37900"/>
                  </a:lnTo>
                  <a:close/>
                </a:path>
                <a:path w="111125" h="588644">
                  <a:moveTo>
                    <a:pt x="55372" y="0"/>
                  </a:moveTo>
                  <a:lnTo>
                    <a:pt x="0" y="94869"/>
                  </a:lnTo>
                  <a:lnTo>
                    <a:pt x="1524" y="100711"/>
                  </a:lnTo>
                  <a:lnTo>
                    <a:pt x="10668" y="106045"/>
                  </a:lnTo>
                  <a:lnTo>
                    <a:pt x="16510" y="104521"/>
                  </a:lnTo>
                  <a:lnTo>
                    <a:pt x="45847" y="54228"/>
                  </a:lnTo>
                  <a:lnTo>
                    <a:pt x="45847" y="18923"/>
                  </a:lnTo>
                  <a:lnTo>
                    <a:pt x="66417" y="18923"/>
                  </a:lnTo>
                  <a:lnTo>
                    <a:pt x="55372" y="0"/>
                  </a:lnTo>
                  <a:close/>
                </a:path>
                <a:path w="111125" h="588644">
                  <a:moveTo>
                    <a:pt x="66417" y="18923"/>
                  </a:moveTo>
                  <a:lnTo>
                    <a:pt x="64897" y="18923"/>
                  </a:lnTo>
                  <a:lnTo>
                    <a:pt x="64897" y="54228"/>
                  </a:lnTo>
                  <a:lnTo>
                    <a:pt x="94234" y="104521"/>
                  </a:lnTo>
                  <a:lnTo>
                    <a:pt x="100075" y="106045"/>
                  </a:lnTo>
                  <a:lnTo>
                    <a:pt x="109220" y="100711"/>
                  </a:lnTo>
                  <a:lnTo>
                    <a:pt x="110744" y="94869"/>
                  </a:lnTo>
                  <a:lnTo>
                    <a:pt x="66417" y="18923"/>
                  </a:lnTo>
                  <a:close/>
                </a:path>
                <a:path w="111125" h="588644">
                  <a:moveTo>
                    <a:pt x="64897" y="18923"/>
                  </a:moveTo>
                  <a:lnTo>
                    <a:pt x="45847" y="18923"/>
                  </a:lnTo>
                  <a:lnTo>
                    <a:pt x="45847" y="54228"/>
                  </a:lnTo>
                  <a:lnTo>
                    <a:pt x="55372" y="37900"/>
                  </a:lnTo>
                  <a:lnTo>
                    <a:pt x="47117" y="23749"/>
                  </a:lnTo>
                  <a:lnTo>
                    <a:pt x="64897" y="23749"/>
                  </a:lnTo>
                  <a:lnTo>
                    <a:pt x="64897" y="18923"/>
                  </a:lnTo>
                  <a:close/>
                </a:path>
                <a:path w="111125" h="588644">
                  <a:moveTo>
                    <a:pt x="64897" y="23749"/>
                  </a:moveTo>
                  <a:lnTo>
                    <a:pt x="63626" y="23749"/>
                  </a:lnTo>
                  <a:lnTo>
                    <a:pt x="55372" y="37900"/>
                  </a:lnTo>
                  <a:lnTo>
                    <a:pt x="64897" y="54228"/>
                  </a:lnTo>
                  <a:lnTo>
                    <a:pt x="64897" y="23749"/>
                  </a:lnTo>
                  <a:close/>
                </a:path>
                <a:path w="111125" h="588644">
                  <a:moveTo>
                    <a:pt x="63626" y="23749"/>
                  </a:moveTo>
                  <a:lnTo>
                    <a:pt x="47117" y="23749"/>
                  </a:lnTo>
                  <a:lnTo>
                    <a:pt x="55372" y="37900"/>
                  </a:lnTo>
                  <a:lnTo>
                    <a:pt x="63626" y="23749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5" name="object 85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6277436" y="2713415"/>
              <a:ext cx="203251" cy="175413"/>
            </a:xfrm>
            <a:prstGeom prst="rect">
              <a:avLst/>
            </a:prstGeom>
          </p:spPr>
        </p:pic>
        <p:sp>
          <p:nvSpPr>
            <p:cNvPr id="86" name="object 86"/>
            <p:cNvSpPr/>
            <p:nvPr/>
          </p:nvSpPr>
          <p:spPr>
            <a:xfrm>
              <a:off x="5055108" y="2580513"/>
              <a:ext cx="111125" cy="579755"/>
            </a:xfrm>
            <a:custGeom>
              <a:avLst/>
              <a:gdLst/>
              <a:ahLst/>
              <a:cxnLst/>
              <a:rect l="l" t="t" r="r" b="b"/>
              <a:pathLst>
                <a:path w="111125" h="579755">
                  <a:moveTo>
                    <a:pt x="55949" y="37792"/>
                  </a:moveTo>
                  <a:lnTo>
                    <a:pt x="46241" y="54045"/>
                  </a:lnTo>
                  <a:lnTo>
                    <a:pt x="40766" y="579247"/>
                  </a:lnTo>
                  <a:lnTo>
                    <a:pt x="59816" y="579501"/>
                  </a:lnTo>
                  <a:lnTo>
                    <a:pt x="65292" y="54197"/>
                  </a:lnTo>
                  <a:lnTo>
                    <a:pt x="65294" y="54045"/>
                  </a:lnTo>
                  <a:lnTo>
                    <a:pt x="55949" y="37792"/>
                  </a:lnTo>
                  <a:close/>
                </a:path>
                <a:path w="111125" h="579755">
                  <a:moveTo>
                    <a:pt x="67072" y="18796"/>
                  </a:moveTo>
                  <a:lnTo>
                    <a:pt x="46608" y="18796"/>
                  </a:lnTo>
                  <a:lnTo>
                    <a:pt x="65658" y="19050"/>
                  </a:lnTo>
                  <a:lnTo>
                    <a:pt x="65463" y="37792"/>
                  </a:lnTo>
                  <a:lnTo>
                    <a:pt x="65206" y="54045"/>
                  </a:lnTo>
                  <a:lnTo>
                    <a:pt x="91566" y="100329"/>
                  </a:lnTo>
                  <a:lnTo>
                    <a:pt x="94106" y="104901"/>
                  </a:lnTo>
                  <a:lnTo>
                    <a:pt x="99949" y="106425"/>
                  </a:lnTo>
                  <a:lnTo>
                    <a:pt x="109092" y="101346"/>
                  </a:lnTo>
                  <a:lnTo>
                    <a:pt x="110743" y="95503"/>
                  </a:lnTo>
                  <a:lnTo>
                    <a:pt x="108076" y="90932"/>
                  </a:lnTo>
                  <a:lnTo>
                    <a:pt x="67072" y="18796"/>
                  </a:lnTo>
                  <a:close/>
                </a:path>
                <a:path w="111125" h="579755">
                  <a:moveTo>
                    <a:pt x="56387" y="0"/>
                  </a:moveTo>
                  <a:lnTo>
                    <a:pt x="2666" y="89788"/>
                  </a:lnTo>
                  <a:lnTo>
                    <a:pt x="0" y="94361"/>
                  </a:lnTo>
                  <a:lnTo>
                    <a:pt x="1557" y="100329"/>
                  </a:lnTo>
                  <a:lnTo>
                    <a:pt x="1735" y="100329"/>
                  </a:lnTo>
                  <a:lnTo>
                    <a:pt x="5968" y="102870"/>
                  </a:lnTo>
                  <a:lnTo>
                    <a:pt x="10540" y="105537"/>
                  </a:lnTo>
                  <a:lnTo>
                    <a:pt x="16382" y="104139"/>
                  </a:lnTo>
                  <a:lnTo>
                    <a:pt x="19050" y="99567"/>
                  </a:lnTo>
                  <a:lnTo>
                    <a:pt x="46150" y="54197"/>
                  </a:lnTo>
                  <a:lnTo>
                    <a:pt x="46241" y="54045"/>
                  </a:lnTo>
                  <a:lnTo>
                    <a:pt x="46556" y="23875"/>
                  </a:lnTo>
                  <a:lnTo>
                    <a:pt x="46608" y="18796"/>
                  </a:lnTo>
                  <a:lnTo>
                    <a:pt x="67072" y="18796"/>
                  </a:lnTo>
                  <a:lnTo>
                    <a:pt x="56387" y="0"/>
                  </a:lnTo>
                  <a:close/>
                </a:path>
                <a:path w="111125" h="579755">
                  <a:moveTo>
                    <a:pt x="46608" y="18796"/>
                  </a:moveTo>
                  <a:lnTo>
                    <a:pt x="46241" y="54045"/>
                  </a:lnTo>
                  <a:lnTo>
                    <a:pt x="55949" y="37792"/>
                  </a:lnTo>
                  <a:lnTo>
                    <a:pt x="47878" y="23622"/>
                  </a:lnTo>
                  <a:lnTo>
                    <a:pt x="65611" y="23622"/>
                  </a:lnTo>
                  <a:lnTo>
                    <a:pt x="65658" y="19050"/>
                  </a:lnTo>
                  <a:lnTo>
                    <a:pt x="46608" y="18796"/>
                  </a:lnTo>
                  <a:close/>
                </a:path>
                <a:path w="111125" h="579755">
                  <a:moveTo>
                    <a:pt x="65611" y="23622"/>
                  </a:moveTo>
                  <a:lnTo>
                    <a:pt x="47878" y="23622"/>
                  </a:lnTo>
                  <a:lnTo>
                    <a:pt x="64262" y="23875"/>
                  </a:lnTo>
                  <a:lnTo>
                    <a:pt x="55949" y="37792"/>
                  </a:lnTo>
                  <a:lnTo>
                    <a:pt x="65206" y="54045"/>
                  </a:lnTo>
                  <a:lnTo>
                    <a:pt x="65463" y="37792"/>
                  </a:lnTo>
                  <a:lnTo>
                    <a:pt x="65608" y="23875"/>
                  </a:lnTo>
                  <a:lnTo>
                    <a:pt x="65611" y="23622"/>
                  </a:lnTo>
                  <a:close/>
                </a:path>
                <a:path w="111125" h="579755">
                  <a:moveTo>
                    <a:pt x="47878" y="23622"/>
                  </a:moveTo>
                  <a:lnTo>
                    <a:pt x="55949" y="37792"/>
                  </a:lnTo>
                  <a:lnTo>
                    <a:pt x="64262" y="23875"/>
                  </a:lnTo>
                  <a:lnTo>
                    <a:pt x="47878" y="23622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7" name="object 87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5210636" y="2713415"/>
              <a:ext cx="203251" cy="175413"/>
            </a:xfrm>
            <a:prstGeom prst="rect">
              <a:avLst/>
            </a:prstGeom>
          </p:spPr>
        </p:pic>
        <p:sp>
          <p:nvSpPr>
            <p:cNvPr id="88" name="object 88"/>
            <p:cNvSpPr/>
            <p:nvPr/>
          </p:nvSpPr>
          <p:spPr>
            <a:xfrm>
              <a:off x="3989070" y="2580513"/>
              <a:ext cx="111125" cy="548640"/>
            </a:xfrm>
            <a:custGeom>
              <a:avLst/>
              <a:gdLst/>
              <a:ahLst/>
              <a:cxnLst/>
              <a:rect l="l" t="t" r="r" b="b"/>
              <a:pathLst>
                <a:path w="111125" h="548639">
                  <a:moveTo>
                    <a:pt x="56016" y="37791"/>
                  </a:moveTo>
                  <a:lnTo>
                    <a:pt x="46289" y="53958"/>
                  </a:lnTo>
                  <a:lnTo>
                    <a:pt x="40004" y="548386"/>
                  </a:lnTo>
                  <a:lnTo>
                    <a:pt x="59054" y="548639"/>
                  </a:lnTo>
                  <a:lnTo>
                    <a:pt x="65338" y="54282"/>
                  </a:lnTo>
                  <a:lnTo>
                    <a:pt x="56016" y="37791"/>
                  </a:lnTo>
                  <a:close/>
                </a:path>
                <a:path w="111125" h="548639">
                  <a:moveTo>
                    <a:pt x="67158" y="18796"/>
                  </a:moveTo>
                  <a:lnTo>
                    <a:pt x="46735" y="18796"/>
                  </a:lnTo>
                  <a:lnTo>
                    <a:pt x="65785" y="19050"/>
                  </a:lnTo>
                  <a:lnTo>
                    <a:pt x="65342" y="53958"/>
                  </a:lnTo>
                  <a:lnTo>
                    <a:pt x="65338" y="54282"/>
                  </a:lnTo>
                  <a:lnTo>
                    <a:pt x="91439" y="100457"/>
                  </a:lnTo>
                  <a:lnTo>
                    <a:pt x="93979" y="105028"/>
                  </a:lnTo>
                  <a:lnTo>
                    <a:pt x="99821" y="106552"/>
                  </a:lnTo>
                  <a:lnTo>
                    <a:pt x="104393" y="104012"/>
                  </a:lnTo>
                  <a:lnTo>
                    <a:pt x="108965" y="101346"/>
                  </a:lnTo>
                  <a:lnTo>
                    <a:pt x="110616" y="95631"/>
                  </a:lnTo>
                  <a:lnTo>
                    <a:pt x="108076" y="91059"/>
                  </a:lnTo>
                  <a:lnTo>
                    <a:pt x="67158" y="18796"/>
                  </a:lnTo>
                  <a:close/>
                </a:path>
                <a:path w="111125" h="548639">
                  <a:moveTo>
                    <a:pt x="56514" y="0"/>
                  </a:moveTo>
                  <a:lnTo>
                    <a:pt x="2666" y="89662"/>
                  </a:lnTo>
                  <a:lnTo>
                    <a:pt x="0" y="94234"/>
                  </a:lnTo>
                  <a:lnTo>
                    <a:pt x="1396" y="100075"/>
                  </a:lnTo>
                  <a:lnTo>
                    <a:pt x="5968" y="102742"/>
                  </a:lnTo>
                  <a:lnTo>
                    <a:pt x="10413" y="105410"/>
                  </a:lnTo>
                  <a:lnTo>
                    <a:pt x="16255" y="104012"/>
                  </a:lnTo>
                  <a:lnTo>
                    <a:pt x="18922" y="99440"/>
                  </a:lnTo>
                  <a:lnTo>
                    <a:pt x="46289" y="53958"/>
                  </a:lnTo>
                  <a:lnTo>
                    <a:pt x="46671" y="23875"/>
                  </a:lnTo>
                  <a:lnTo>
                    <a:pt x="46735" y="18796"/>
                  </a:lnTo>
                  <a:lnTo>
                    <a:pt x="67158" y="18796"/>
                  </a:lnTo>
                  <a:lnTo>
                    <a:pt x="56514" y="0"/>
                  </a:lnTo>
                  <a:close/>
                </a:path>
                <a:path w="111125" h="548639">
                  <a:moveTo>
                    <a:pt x="65727" y="23622"/>
                  </a:moveTo>
                  <a:lnTo>
                    <a:pt x="48005" y="23622"/>
                  </a:lnTo>
                  <a:lnTo>
                    <a:pt x="64388" y="23875"/>
                  </a:lnTo>
                  <a:lnTo>
                    <a:pt x="56016" y="37791"/>
                  </a:lnTo>
                  <a:lnTo>
                    <a:pt x="65338" y="54282"/>
                  </a:lnTo>
                  <a:lnTo>
                    <a:pt x="65724" y="23875"/>
                  </a:lnTo>
                  <a:lnTo>
                    <a:pt x="65727" y="23622"/>
                  </a:lnTo>
                  <a:close/>
                </a:path>
                <a:path w="111125" h="548639">
                  <a:moveTo>
                    <a:pt x="46735" y="18796"/>
                  </a:moveTo>
                  <a:lnTo>
                    <a:pt x="46289" y="53958"/>
                  </a:lnTo>
                  <a:lnTo>
                    <a:pt x="56016" y="37791"/>
                  </a:lnTo>
                  <a:lnTo>
                    <a:pt x="48005" y="23622"/>
                  </a:lnTo>
                  <a:lnTo>
                    <a:pt x="65727" y="23622"/>
                  </a:lnTo>
                  <a:lnTo>
                    <a:pt x="65785" y="19050"/>
                  </a:lnTo>
                  <a:lnTo>
                    <a:pt x="46735" y="18796"/>
                  </a:lnTo>
                  <a:close/>
                </a:path>
                <a:path w="111125" h="548639">
                  <a:moveTo>
                    <a:pt x="48005" y="23622"/>
                  </a:moveTo>
                  <a:lnTo>
                    <a:pt x="56016" y="37791"/>
                  </a:lnTo>
                  <a:lnTo>
                    <a:pt x="64388" y="23875"/>
                  </a:lnTo>
                  <a:lnTo>
                    <a:pt x="48005" y="23622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9" name="object 89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4143835" y="2703890"/>
              <a:ext cx="203251" cy="175413"/>
            </a:xfrm>
            <a:prstGeom prst="rect">
              <a:avLst/>
            </a:prstGeom>
          </p:spPr>
        </p:pic>
        <p:sp>
          <p:nvSpPr>
            <p:cNvPr id="90" name="object 90"/>
            <p:cNvSpPr/>
            <p:nvPr/>
          </p:nvSpPr>
          <p:spPr>
            <a:xfrm>
              <a:off x="7429500" y="3658488"/>
              <a:ext cx="699770" cy="111125"/>
            </a:xfrm>
            <a:custGeom>
              <a:avLst/>
              <a:gdLst/>
              <a:ahLst/>
              <a:cxnLst/>
              <a:rect l="l" t="t" r="r" b="b"/>
              <a:pathLst>
                <a:path w="699770" h="111125">
                  <a:moveTo>
                    <a:pt x="661724" y="55308"/>
                  </a:moveTo>
                  <a:lnTo>
                    <a:pt x="599567" y="91567"/>
                  </a:lnTo>
                  <a:lnTo>
                    <a:pt x="594995" y="94106"/>
                  </a:lnTo>
                  <a:lnTo>
                    <a:pt x="593471" y="99949"/>
                  </a:lnTo>
                  <a:lnTo>
                    <a:pt x="598804" y="109093"/>
                  </a:lnTo>
                  <a:lnTo>
                    <a:pt x="604647" y="110617"/>
                  </a:lnTo>
                  <a:lnTo>
                    <a:pt x="683196" y="64769"/>
                  </a:lnTo>
                  <a:lnTo>
                    <a:pt x="680593" y="64769"/>
                  </a:lnTo>
                  <a:lnTo>
                    <a:pt x="680593" y="63500"/>
                  </a:lnTo>
                  <a:lnTo>
                    <a:pt x="675767" y="63500"/>
                  </a:lnTo>
                  <a:lnTo>
                    <a:pt x="661724" y="55308"/>
                  </a:lnTo>
                  <a:close/>
                </a:path>
                <a:path w="699770" h="111125">
                  <a:moveTo>
                    <a:pt x="645287" y="45719"/>
                  </a:moveTo>
                  <a:lnTo>
                    <a:pt x="0" y="45719"/>
                  </a:lnTo>
                  <a:lnTo>
                    <a:pt x="0" y="64769"/>
                  </a:lnTo>
                  <a:lnTo>
                    <a:pt x="645504" y="64769"/>
                  </a:lnTo>
                  <a:lnTo>
                    <a:pt x="661724" y="55308"/>
                  </a:lnTo>
                  <a:lnTo>
                    <a:pt x="645287" y="45719"/>
                  </a:lnTo>
                  <a:close/>
                </a:path>
                <a:path w="699770" h="111125">
                  <a:moveTo>
                    <a:pt x="683157" y="45719"/>
                  </a:moveTo>
                  <a:lnTo>
                    <a:pt x="680593" y="45719"/>
                  </a:lnTo>
                  <a:lnTo>
                    <a:pt x="680593" y="64769"/>
                  </a:lnTo>
                  <a:lnTo>
                    <a:pt x="683196" y="64769"/>
                  </a:lnTo>
                  <a:lnTo>
                    <a:pt x="699407" y="55308"/>
                  </a:lnTo>
                  <a:lnTo>
                    <a:pt x="699625" y="55308"/>
                  </a:lnTo>
                  <a:lnTo>
                    <a:pt x="683157" y="45719"/>
                  </a:lnTo>
                  <a:close/>
                </a:path>
                <a:path w="699770" h="111125">
                  <a:moveTo>
                    <a:pt x="675767" y="47117"/>
                  </a:moveTo>
                  <a:lnTo>
                    <a:pt x="661724" y="55308"/>
                  </a:lnTo>
                  <a:lnTo>
                    <a:pt x="675767" y="63500"/>
                  </a:lnTo>
                  <a:lnTo>
                    <a:pt x="675767" y="47117"/>
                  </a:lnTo>
                  <a:close/>
                </a:path>
                <a:path w="699770" h="111125">
                  <a:moveTo>
                    <a:pt x="680593" y="47117"/>
                  </a:moveTo>
                  <a:lnTo>
                    <a:pt x="675767" y="47117"/>
                  </a:lnTo>
                  <a:lnTo>
                    <a:pt x="675767" y="63500"/>
                  </a:lnTo>
                  <a:lnTo>
                    <a:pt x="680593" y="63500"/>
                  </a:lnTo>
                  <a:lnTo>
                    <a:pt x="680593" y="47117"/>
                  </a:lnTo>
                  <a:close/>
                </a:path>
                <a:path w="699770" h="111125">
                  <a:moveTo>
                    <a:pt x="604647" y="0"/>
                  </a:moveTo>
                  <a:lnTo>
                    <a:pt x="598804" y="1524"/>
                  </a:lnTo>
                  <a:lnTo>
                    <a:pt x="596138" y="6096"/>
                  </a:lnTo>
                  <a:lnTo>
                    <a:pt x="593471" y="10541"/>
                  </a:lnTo>
                  <a:lnTo>
                    <a:pt x="594995" y="16383"/>
                  </a:lnTo>
                  <a:lnTo>
                    <a:pt x="661724" y="55308"/>
                  </a:lnTo>
                  <a:lnTo>
                    <a:pt x="675767" y="47117"/>
                  </a:lnTo>
                  <a:lnTo>
                    <a:pt x="680593" y="47117"/>
                  </a:lnTo>
                  <a:lnTo>
                    <a:pt x="680593" y="45719"/>
                  </a:lnTo>
                  <a:lnTo>
                    <a:pt x="683157" y="45719"/>
                  </a:lnTo>
                  <a:lnTo>
                    <a:pt x="604647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1" name="object 91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7543800" y="3389960"/>
              <a:ext cx="428625" cy="295198"/>
            </a:xfrm>
            <a:prstGeom prst="rect">
              <a:avLst/>
            </a:prstGeom>
          </p:spPr>
        </p:pic>
      </p:grpSp>
      <p:pic>
        <p:nvPicPr>
          <p:cNvPr id="92" name="object 92"/>
          <p:cNvPicPr/>
          <p:nvPr/>
        </p:nvPicPr>
        <p:blipFill>
          <a:blip r:embed="rId34" cstate="print"/>
          <a:stretch>
            <a:fillRect/>
          </a:stretch>
        </p:blipFill>
        <p:spPr>
          <a:xfrm>
            <a:off x="3461020" y="4994676"/>
            <a:ext cx="328207" cy="205019"/>
          </a:xfrm>
          <a:prstGeom prst="rect">
            <a:avLst/>
          </a:prstGeom>
        </p:spPr>
      </p:pic>
      <p:pic>
        <p:nvPicPr>
          <p:cNvPr id="93" name="object 93"/>
          <p:cNvPicPr/>
          <p:nvPr/>
        </p:nvPicPr>
        <p:blipFill>
          <a:blip r:embed="rId35" cstate="print"/>
          <a:stretch>
            <a:fillRect/>
          </a:stretch>
        </p:blipFill>
        <p:spPr>
          <a:xfrm>
            <a:off x="3916640" y="2281353"/>
            <a:ext cx="334062" cy="236706"/>
          </a:xfrm>
          <a:prstGeom prst="rect">
            <a:avLst/>
          </a:prstGeom>
        </p:spPr>
      </p:pic>
      <p:pic>
        <p:nvPicPr>
          <p:cNvPr id="94" name="object 94"/>
          <p:cNvPicPr/>
          <p:nvPr/>
        </p:nvPicPr>
        <p:blipFill>
          <a:blip r:embed="rId36" cstate="print"/>
          <a:stretch>
            <a:fillRect/>
          </a:stretch>
        </p:blipFill>
        <p:spPr>
          <a:xfrm>
            <a:off x="7105343" y="2281353"/>
            <a:ext cx="340134" cy="236706"/>
          </a:xfrm>
          <a:prstGeom prst="rect">
            <a:avLst/>
          </a:prstGeom>
        </p:spPr>
      </p:pic>
      <p:pic>
        <p:nvPicPr>
          <p:cNvPr id="95" name="object 95"/>
          <p:cNvPicPr/>
          <p:nvPr/>
        </p:nvPicPr>
        <p:blipFill>
          <a:blip r:embed="rId37" cstate="print"/>
          <a:stretch>
            <a:fillRect/>
          </a:stretch>
        </p:blipFill>
        <p:spPr>
          <a:xfrm>
            <a:off x="6047779" y="2281353"/>
            <a:ext cx="333375" cy="236706"/>
          </a:xfrm>
          <a:prstGeom prst="rect">
            <a:avLst/>
          </a:prstGeom>
        </p:spPr>
      </p:pic>
      <p:pic>
        <p:nvPicPr>
          <p:cNvPr id="96" name="object 96"/>
          <p:cNvPicPr/>
          <p:nvPr/>
        </p:nvPicPr>
        <p:blipFill>
          <a:blip r:embed="rId38" cstate="print"/>
          <a:stretch>
            <a:fillRect/>
          </a:stretch>
        </p:blipFill>
        <p:spPr>
          <a:xfrm>
            <a:off x="4976283" y="2281353"/>
            <a:ext cx="342900" cy="236706"/>
          </a:xfrm>
          <a:prstGeom prst="rect">
            <a:avLst/>
          </a:prstGeom>
        </p:spPr>
      </p:pic>
      <p:grpSp>
        <p:nvGrpSpPr>
          <p:cNvPr id="97" name="object 97"/>
          <p:cNvGrpSpPr/>
          <p:nvPr/>
        </p:nvGrpSpPr>
        <p:grpSpPr>
          <a:xfrm>
            <a:off x="6957952" y="1430315"/>
            <a:ext cx="574040" cy="791210"/>
            <a:chOff x="6957952" y="1430315"/>
            <a:chExt cx="574040" cy="791210"/>
          </a:xfrm>
        </p:grpSpPr>
        <p:pic>
          <p:nvPicPr>
            <p:cNvPr id="98" name="object 98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6957952" y="1430315"/>
              <a:ext cx="574031" cy="230124"/>
            </a:xfrm>
            <a:prstGeom prst="rect">
              <a:avLst/>
            </a:prstGeom>
          </p:spPr>
        </p:pic>
        <p:sp>
          <p:nvSpPr>
            <p:cNvPr id="99" name="object 99"/>
            <p:cNvSpPr/>
            <p:nvPr/>
          </p:nvSpPr>
          <p:spPr>
            <a:xfrm>
              <a:off x="7164577" y="1685417"/>
              <a:ext cx="111125" cy="535940"/>
            </a:xfrm>
            <a:custGeom>
              <a:avLst/>
              <a:gdLst/>
              <a:ahLst/>
              <a:cxnLst/>
              <a:rect l="l" t="t" r="r" b="b"/>
              <a:pathLst>
                <a:path w="111125" h="535939">
                  <a:moveTo>
                    <a:pt x="55372" y="37900"/>
                  </a:moveTo>
                  <a:lnTo>
                    <a:pt x="45847" y="54229"/>
                  </a:lnTo>
                  <a:lnTo>
                    <a:pt x="45847" y="535559"/>
                  </a:lnTo>
                  <a:lnTo>
                    <a:pt x="64897" y="535559"/>
                  </a:lnTo>
                  <a:lnTo>
                    <a:pt x="64897" y="54229"/>
                  </a:lnTo>
                  <a:lnTo>
                    <a:pt x="55372" y="37900"/>
                  </a:lnTo>
                  <a:close/>
                </a:path>
                <a:path w="111125" h="535939">
                  <a:moveTo>
                    <a:pt x="55372" y="0"/>
                  </a:moveTo>
                  <a:lnTo>
                    <a:pt x="0" y="94869"/>
                  </a:lnTo>
                  <a:lnTo>
                    <a:pt x="1524" y="100711"/>
                  </a:lnTo>
                  <a:lnTo>
                    <a:pt x="10668" y="106045"/>
                  </a:lnTo>
                  <a:lnTo>
                    <a:pt x="16510" y="104521"/>
                  </a:lnTo>
                  <a:lnTo>
                    <a:pt x="45847" y="54229"/>
                  </a:lnTo>
                  <a:lnTo>
                    <a:pt x="45847" y="18923"/>
                  </a:lnTo>
                  <a:lnTo>
                    <a:pt x="66417" y="18923"/>
                  </a:lnTo>
                  <a:lnTo>
                    <a:pt x="55372" y="0"/>
                  </a:lnTo>
                  <a:close/>
                </a:path>
                <a:path w="111125" h="535939">
                  <a:moveTo>
                    <a:pt x="66417" y="18923"/>
                  </a:moveTo>
                  <a:lnTo>
                    <a:pt x="64897" y="18923"/>
                  </a:lnTo>
                  <a:lnTo>
                    <a:pt x="64897" y="54229"/>
                  </a:lnTo>
                  <a:lnTo>
                    <a:pt x="94233" y="104521"/>
                  </a:lnTo>
                  <a:lnTo>
                    <a:pt x="100075" y="106045"/>
                  </a:lnTo>
                  <a:lnTo>
                    <a:pt x="109220" y="100711"/>
                  </a:lnTo>
                  <a:lnTo>
                    <a:pt x="110744" y="94869"/>
                  </a:lnTo>
                  <a:lnTo>
                    <a:pt x="66417" y="18923"/>
                  </a:lnTo>
                  <a:close/>
                </a:path>
                <a:path w="111125" h="535939">
                  <a:moveTo>
                    <a:pt x="64897" y="18923"/>
                  </a:moveTo>
                  <a:lnTo>
                    <a:pt x="45847" y="18923"/>
                  </a:lnTo>
                  <a:lnTo>
                    <a:pt x="45847" y="54229"/>
                  </a:lnTo>
                  <a:lnTo>
                    <a:pt x="55372" y="37900"/>
                  </a:lnTo>
                  <a:lnTo>
                    <a:pt x="47117" y="23749"/>
                  </a:lnTo>
                  <a:lnTo>
                    <a:pt x="64897" y="23749"/>
                  </a:lnTo>
                  <a:lnTo>
                    <a:pt x="64897" y="18923"/>
                  </a:lnTo>
                  <a:close/>
                </a:path>
                <a:path w="111125" h="535939">
                  <a:moveTo>
                    <a:pt x="64897" y="23749"/>
                  </a:moveTo>
                  <a:lnTo>
                    <a:pt x="63626" y="23749"/>
                  </a:lnTo>
                  <a:lnTo>
                    <a:pt x="55372" y="37900"/>
                  </a:lnTo>
                  <a:lnTo>
                    <a:pt x="64897" y="54229"/>
                  </a:lnTo>
                  <a:lnTo>
                    <a:pt x="64897" y="23749"/>
                  </a:lnTo>
                  <a:close/>
                </a:path>
                <a:path w="111125" h="535939">
                  <a:moveTo>
                    <a:pt x="63626" y="23749"/>
                  </a:moveTo>
                  <a:lnTo>
                    <a:pt x="47117" y="23749"/>
                  </a:lnTo>
                  <a:lnTo>
                    <a:pt x="55372" y="37900"/>
                  </a:lnTo>
                  <a:lnTo>
                    <a:pt x="63626" y="23749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0" name="object 100"/>
          <p:cNvGrpSpPr/>
          <p:nvPr/>
        </p:nvGrpSpPr>
        <p:grpSpPr>
          <a:xfrm>
            <a:off x="5896882" y="1430315"/>
            <a:ext cx="577215" cy="791210"/>
            <a:chOff x="5896882" y="1430315"/>
            <a:chExt cx="577215" cy="791210"/>
          </a:xfrm>
        </p:grpSpPr>
        <p:pic>
          <p:nvPicPr>
            <p:cNvPr id="101" name="object 101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5896882" y="1430315"/>
              <a:ext cx="577007" cy="230124"/>
            </a:xfrm>
            <a:prstGeom prst="rect">
              <a:avLst/>
            </a:prstGeom>
          </p:spPr>
        </p:pic>
        <p:sp>
          <p:nvSpPr>
            <p:cNvPr id="102" name="object 102"/>
            <p:cNvSpPr/>
            <p:nvPr/>
          </p:nvSpPr>
          <p:spPr>
            <a:xfrm>
              <a:off x="6097778" y="1685417"/>
              <a:ext cx="111125" cy="535940"/>
            </a:xfrm>
            <a:custGeom>
              <a:avLst/>
              <a:gdLst/>
              <a:ahLst/>
              <a:cxnLst/>
              <a:rect l="l" t="t" r="r" b="b"/>
              <a:pathLst>
                <a:path w="111125" h="535939">
                  <a:moveTo>
                    <a:pt x="55372" y="37900"/>
                  </a:moveTo>
                  <a:lnTo>
                    <a:pt x="45847" y="54228"/>
                  </a:lnTo>
                  <a:lnTo>
                    <a:pt x="45847" y="535559"/>
                  </a:lnTo>
                  <a:lnTo>
                    <a:pt x="64897" y="535559"/>
                  </a:lnTo>
                  <a:lnTo>
                    <a:pt x="64897" y="54228"/>
                  </a:lnTo>
                  <a:lnTo>
                    <a:pt x="55372" y="37900"/>
                  </a:lnTo>
                  <a:close/>
                </a:path>
                <a:path w="111125" h="535939">
                  <a:moveTo>
                    <a:pt x="55372" y="0"/>
                  </a:moveTo>
                  <a:lnTo>
                    <a:pt x="0" y="94869"/>
                  </a:lnTo>
                  <a:lnTo>
                    <a:pt x="1524" y="100711"/>
                  </a:lnTo>
                  <a:lnTo>
                    <a:pt x="10668" y="106045"/>
                  </a:lnTo>
                  <a:lnTo>
                    <a:pt x="16510" y="104521"/>
                  </a:lnTo>
                  <a:lnTo>
                    <a:pt x="45847" y="54228"/>
                  </a:lnTo>
                  <a:lnTo>
                    <a:pt x="45847" y="18923"/>
                  </a:lnTo>
                  <a:lnTo>
                    <a:pt x="66417" y="18923"/>
                  </a:lnTo>
                  <a:lnTo>
                    <a:pt x="55372" y="0"/>
                  </a:lnTo>
                  <a:close/>
                </a:path>
                <a:path w="111125" h="535939">
                  <a:moveTo>
                    <a:pt x="66417" y="18923"/>
                  </a:moveTo>
                  <a:lnTo>
                    <a:pt x="64897" y="18923"/>
                  </a:lnTo>
                  <a:lnTo>
                    <a:pt x="64897" y="54228"/>
                  </a:lnTo>
                  <a:lnTo>
                    <a:pt x="94234" y="104521"/>
                  </a:lnTo>
                  <a:lnTo>
                    <a:pt x="100075" y="106045"/>
                  </a:lnTo>
                  <a:lnTo>
                    <a:pt x="109220" y="100711"/>
                  </a:lnTo>
                  <a:lnTo>
                    <a:pt x="110744" y="94869"/>
                  </a:lnTo>
                  <a:lnTo>
                    <a:pt x="66417" y="18923"/>
                  </a:lnTo>
                  <a:close/>
                </a:path>
                <a:path w="111125" h="535939">
                  <a:moveTo>
                    <a:pt x="64897" y="18923"/>
                  </a:moveTo>
                  <a:lnTo>
                    <a:pt x="45847" y="18923"/>
                  </a:lnTo>
                  <a:lnTo>
                    <a:pt x="45847" y="54228"/>
                  </a:lnTo>
                  <a:lnTo>
                    <a:pt x="55372" y="37900"/>
                  </a:lnTo>
                  <a:lnTo>
                    <a:pt x="47117" y="23749"/>
                  </a:lnTo>
                  <a:lnTo>
                    <a:pt x="64897" y="23749"/>
                  </a:lnTo>
                  <a:lnTo>
                    <a:pt x="64897" y="18923"/>
                  </a:lnTo>
                  <a:close/>
                </a:path>
                <a:path w="111125" h="535939">
                  <a:moveTo>
                    <a:pt x="64897" y="23749"/>
                  </a:moveTo>
                  <a:lnTo>
                    <a:pt x="63626" y="23749"/>
                  </a:lnTo>
                  <a:lnTo>
                    <a:pt x="55372" y="37900"/>
                  </a:lnTo>
                  <a:lnTo>
                    <a:pt x="64897" y="54228"/>
                  </a:lnTo>
                  <a:lnTo>
                    <a:pt x="64897" y="23749"/>
                  </a:lnTo>
                  <a:close/>
                </a:path>
                <a:path w="111125" h="535939">
                  <a:moveTo>
                    <a:pt x="63626" y="23749"/>
                  </a:moveTo>
                  <a:lnTo>
                    <a:pt x="47117" y="23749"/>
                  </a:lnTo>
                  <a:lnTo>
                    <a:pt x="55372" y="37900"/>
                  </a:lnTo>
                  <a:lnTo>
                    <a:pt x="63626" y="23749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3" name="object 103"/>
          <p:cNvGrpSpPr/>
          <p:nvPr/>
        </p:nvGrpSpPr>
        <p:grpSpPr>
          <a:xfrm>
            <a:off x="4829936" y="1430315"/>
            <a:ext cx="578485" cy="791210"/>
            <a:chOff x="4829936" y="1430315"/>
            <a:chExt cx="578485" cy="791210"/>
          </a:xfrm>
        </p:grpSpPr>
        <p:pic>
          <p:nvPicPr>
            <p:cNvPr id="104" name="object 104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4829936" y="1430315"/>
              <a:ext cx="578358" cy="230124"/>
            </a:xfrm>
            <a:prstGeom prst="rect">
              <a:avLst/>
            </a:prstGeom>
          </p:spPr>
        </p:pic>
        <p:sp>
          <p:nvSpPr>
            <p:cNvPr id="105" name="object 105"/>
            <p:cNvSpPr/>
            <p:nvPr/>
          </p:nvSpPr>
          <p:spPr>
            <a:xfrm>
              <a:off x="5040502" y="1685417"/>
              <a:ext cx="111125" cy="535940"/>
            </a:xfrm>
            <a:custGeom>
              <a:avLst/>
              <a:gdLst/>
              <a:ahLst/>
              <a:cxnLst/>
              <a:rect l="l" t="t" r="r" b="b"/>
              <a:pathLst>
                <a:path w="111125" h="535939">
                  <a:moveTo>
                    <a:pt x="55372" y="37900"/>
                  </a:moveTo>
                  <a:lnTo>
                    <a:pt x="45847" y="54228"/>
                  </a:lnTo>
                  <a:lnTo>
                    <a:pt x="45847" y="535559"/>
                  </a:lnTo>
                  <a:lnTo>
                    <a:pt x="64897" y="535559"/>
                  </a:lnTo>
                  <a:lnTo>
                    <a:pt x="64897" y="54228"/>
                  </a:lnTo>
                  <a:lnTo>
                    <a:pt x="55372" y="37900"/>
                  </a:lnTo>
                  <a:close/>
                </a:path>
                <a:path w="111125" h="535939">
                  <a:moveTo>
                    <a:pt x="55372" y="0"/>
                  </a:moveTo>
                  <a:lnTo>
                    <a:pt x="0" y="94869"/>
                  </a:lnTo>
                  <a:lnTo>
                    <a:pt x="1524" y="100711"/>
                  </a:lnTo>
                  <a:lnTo>
                    <a:pt x="10668" y="106045"/>
                  </a:lnTo>
                  <a:lnTo>
                    <a:pt x="16510" y="104521"/>
                  </a:lnTo>
                  <a:lnTo>
                    <a:pt x="45847" y="54228"/>
                  </a:lnTo>
                  <a:lnTo>
                    <a:pt x="45847" y="18923"/>
                  </a:lnTo>
                  <a:lnTo>
                    <a:pt x="66417" y="18923"/>
                  </a:lnTo>
                  <a:lnTo>
                    <a:pt x="55372" y="0"/>
                  </a:lnTo>
                  <a:close/>
                </a:path>
                <a:path w="111125" h="535939">
                  <a:moveTo>
                    <a:pt x="66417" y="18923"/>
                  </a:moveTo>
                  <a:lnTo>
                    <a:pt x="64897" y="18923"/>
                  </a:lnTo>
                  <a:lnTo>
                    <a:pt x="64897" y="54228"/>
                  </a:lnTo>
                  <a:lnTo>
                    <a:pt x="94234" y="104521"/>
                  </a:lnTo>
                  <a:lnTo>
                    <a:pt x="100075" y="106045"/>
                  </a:lnTo>
                  <a:lnTo>
                    <a:pt x="109220" y="100711"/>
                  </a:lnTo>
                  <a:lnTo>
                    <a:pt x="110744" y="94869"/>
                  </a:lnTo>
                  <a:lnTo>
                    <a:pt x="66417" y="18923"/>
                  </a:lnTo>
                  <a:close/>
                </a:path>
                <a:path w="111125" h="535939">
                  <a:moveTo>
                    <a:pt x="64897" y="18923"/>
                  </a:moveTo>
                  <a:lnTo>
                    <a:pt x="45847" y="18923"/>
                  </a:lnTo>
                  <a:lnTo>
                    <a:pt x="45847" y="54228"/>
                  </a:lnTo>
                  <a:lnTo>
                    <a:pt x="55372" y="37900"/>
                  </a:lnTo>
                  <a:lnTo>
                    <a:pt x="47117" y="23749"/>
                  </a:lnTo>
                  <a:lnTo>
                    <a:pt x="64897" y="23749"/>
                  </a:lnTo>
                  <a:lnTo>
                    <a:pt x="64897" y="18923"/>
                  </a:lnTo>
                  <a:close/>
                </a:path>
                <a:path w="111125" h="535939">
                  <a:moveTo>
                    <a:pt x="64897" y="23749"/>
                  </a:moveTo>
                  <a:lnTo>
                    <a:pt x="63626" y="23749"/>
                  </a:lnTo>
                  <a:lnTo>
                    <a:pt x="55372" y="37900"/>
                  </a:lnTo>
                  <a:lnTo>
                    <a:pt x="64897" y="54228"/>
                  </a:lnTo>
                  <a:lnTo>
                    <a:pt x="64897" y="23749"/>
                  </a:lnTo>
                  <a:close/>
                </a:path>
                <a:path w="111125" h="535939">
                  <a:moveTo>
                    <a:pt x="63626" y="23749"/>
                  </a:moveTo>
                  <a:lnTo>
                    <a:pt x="47117" y="23749"/>
                  </a:lnTo>
                  <a:lnTo>
                    <a:pt x="55372" y="37900"/>
                  </a:lnTo>
                  <a:lnTo>
                    <a:pt x="63626" y="23749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6" name="object 106"/>
          <p:cNvGrpSpPr/>
          <p:nvPr/>
        </p:nvGrpSpPr>
        <p:grpSpPr>
          <a:xfrm>
            <a:off x="3745752" y="1430315"/>
            <a:ext cx="571500" cy="791210"/>
            <a:chOff x="3745752" y="1430315"/>
            <a:chExt cx="571500" cy="791210"/>
          </a:xfrm>
        </p:grpSpPr>
        <p:pic>
          <p:nvPicPr>
            <p:cNvPr id="107" name="object 107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3745752" y="1430315"/>
              <a:ext cx="571437" cy="230124"/>
            </a:xfrm>
            <a:prstGeom prst="rect">
              <a:avLst/>
            </a:prstGeom>
          </p:spPr>
        </p:pic>
        <p:sp>
          <p:nvSpPr>
            <p:cNvPr id="108" name="object 108"/>
            <p:cNvSpPr/>
            <p:nvPr/>
          </p:nvSpPr>
          <p:spPr>
            <a:xfrm>
              <a:off x="3973702" y="1685417"/>
              <a:ext cx="111125" cy="535940"/>
            </a:xfrm>
            <a:custGeom>
              <a:avLst/>
              <a:gdLst/>
              <a:ahLst/>
              <a:cxnLst/>
              <a:rect l="l" t="t" r="r" b="b"/>
              <a:pathLst>
                <a:path w="111125" h="535939">
                  <a:moveTo>
                    <a:pt x="55372" y="37900"/>
                  </a:moveTo>
                  <a:lnTo>
                    <a:pt x="45847" y="54228"/>
                  </a:lnTo>
                  <a:lnTo>
                    <a:pt x="45847" y="535559"/>
                  </a:lnTo>
                  <a:lnTo>
                    <a:pt x="64897" y="535559"/>
                  </a:lnTo>
                  <a:lnTo>
                    <a:pt x="64897" y="54228"/>
                  </a:lnTo>
                  <a:lnTo>
                    <a:pt x="55372" y="37900"/>
                  </a:lnTo>
                  <a:close/>
                </a:path>
                <a:path w="111125" h="535939">
                  <a:moveTo>
                    <a:pt x="55372" y="0"/>
                  </a:moveTo>
                  <a:lnTo>
                    <a:pt x="0" y="94869"/>
                  </a:lnTo>
                  <a:lnTo>
                    <a:pt x="1524" y="100711"/>
                  </a:lnTo>
                  <a:lnTo>
                    <a:pt x="10668" y="106045"/>
                  </a:lnTo>
                  <a:lnTo>
                    <a:pt x="16510" y="104521"/>
                  </a:lnTo>
                  <a:lnTo>
                    <a:pt x="45847" y="54228"/>
                  </a:lnTo>
                  <a:lnTo>
                    <a:pt x="45847" y="18923"/>
                  </a:lnTo>
                  <a:lnTo>
                    <a:pt x="66417" y="18923"/>
                  </a:lnTo>
                  <a:lnTo>
                    <a:pt x="55372" y="0"/>
                  </a:lnTo>
                  <a:close/>
                </a:path>
                <a:path w="111125" h="535939">
                  <a:moveTo>
                    <a:pt x="66417" y="18923"/>
                  </a:moveTo>
                  <a:lnTo>
                    <a:pt x="64897" y="18923"/>
                  </a:lnTo>
                  <a:lnTo>
                    <a:pt x="64897" y="54228"/>
                  </a:lnTo>
                  <a:lnTo>
                    <a:pt x="94234" y="104521"/>
                  </a:lnTo>
                  <a:lnTo>
                    <a:pt x="100075" y="106045"/>
                  </a:lnTo>
                  <a:lnTo>
                    <a:pt x="109220" y="100711"/>
                  </a:lnTo>
                  <a:lnTo>
                    <a:pt x="110744" y="94869"/>
                  </a:lnTo>
                  <a:lnTo>
                    <a:pt x="66417" y="18923"/>
                  </a:lnTo>
                  <a:close/>
                </a:path>
                <a:path w="111125" h="535939">
                  <a:moveTo>
                    <a:pt x="64897" y="18923"/>
                  </a:moveTo>
                  <a:lnTo>
                    <a:pt x="45847" y="18923"/>
                  </a:lnTo>
                  <a:lnTo>
                    <a:pt x="45847" y="54228"/>
                  </a:lnTo>
                  <a:lnTo>
                    <a:pt x="55372" y="37900"/>
                  </a:lnTo>
                  <a:lnTo>
                    <a:pt x="47117" y="23749"/>
                  </a:lnTo>
                  <a:lnTo>
                    <a:pt x="64897" y="23749"/>
                  </a:lnTo>
                  <a:lnTo>
                    <a:pt x="64897" y="18923"/>
                  </a:lnTo>
                  <a:close/>
                </a:path>
                <a:path w="111125" h="535939">
                  <a:moveTo>
                    <a:pt x="64897" y="23749"/>
                  </a:moveTo>
                  <a:lnTo>
                    <a:pt x="63626" y="23749"/>
                  </a:lnTo>
                  <a:lnTo>
                    <a:pt x="55372" y="37900"/>
                  </a:lnTo>
                  <a:lnTo>
                    <a:pt x="64897" y="54228"/>
                  </a:lnTo>
                  <a:lnTo>
                    <a:pt x="64897" y="23749"/>
                  </a:lnTo>
                  <a:close/>
                </a:path>
                <a:path w="111125" h="535939">
                  <a:moveTo>
                    <a:pt x="63626" y="23749"/>
                  </a:moveTo>
                  <a:lnTo>
                    <a:pt x="47117" y="23749"/>
                  </a:lnTo>
                  <a:lnTo>
                    <a:pt x="55372" y="37900"/>
                  </a:lnTo>
                  <a:lnTo>
                    <a:pt x="63626" y="23749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09" name="object 109"/>
          <p:cNvPicPr/>
          <p:nvPr/>
        </p:nvPicPr>
        <p:blipFill>
          <a:blip r:embed="rId43" cstate="print"/>
          <a:stretch>
            <a:fillRect/>
          </a:stretch>
        </p:blipFill>
        <p:spPr>
          <a:xfrm>
            <a:off x="8825979" y="1275366"/>
            <a:ext cx="1596385" cy="536917"/>
          </a:xfrm>
          <a:prstGeom prst="rect">
            <a:avLst/>
          </a:prstGeom>
        </p:spPr>
      </p:pic>
      <p:sp>
        <p:nvSpPr>
          <p:cNvPr id="110" name="object 110"/>
          <p:cNvSpPr txBox="1"/>
          <p:nvPr/>
        </p:nvSpPr>
        <p:spPr>
          <a:xfrm>
            <a:off x="4518025" y="1363027"/>
            <a:ext cx="13970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latin typeface="Calibri"/>
                <a:cs typeface="Calibri"/>
              </a:rPr>
              <a:t>+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11" name="object 111"/>
          <p:cNvSpPr txBox="1"/>
          <p:nvPr/>
        </p:nvSpPr>
        <p:spPr>
          <a:xfrm>
            <a:off x="5573792" y="1363027"/>
            <a:ext cx="13970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latin typeface="Calibri"/>
                <a:cs typeface="Calibri"/>
              </a:rPr>
              <a:t>+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12" name="object 112"/>
          <p:cNvSpPr txBox="1"/>
          <p:nvPr/>
        </p:nvSpPr>
        <p:spPr>
          <a:xfrm>
            <a:off x="6686560" y="1363027"/>
            <a:ext cx="13970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latin typeface="Calibri"/>
                <a:cs typeface="Calibri"/>
              </a:rPr>
              <a:t>+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13" name="object 113"/>
          <p:cNvSpPr txBox="1"/>
          <p:nvPr/>
        </p:nvSpPr>
        <p:spPr>
          <a:xfrm>
            <a:off x="7742328" y="1363027"/>
            <a:ext cx="77724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49605" algn="l"/>
              </a:tabLst>
            </a:pPr>
            <a:r>
              <a:rPr sz="1800" dirty="0">
                <a:latin typeface="Calibri"/>
                <a:cs typeface="Calibri"/>
              </a:rPr>
              <a:t>+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spc="-50" dirty="0">
                <a:latin typeface="Calibri"/>
                <a:cs typeface="Calibri"/>
              </a:rPr>
              <a:t>…</a:t>
            </a:r>
            <a:r>
              <a:rPr sz="1800" dirty="0">
                <a:latin typeface="Calibri"/>
                <a:cs typeface="Calibri"/>
              </a:rPr>
              <a:t>	</a:t>
            </a:r>
            <a:r>
              <a:rPr sz="1800" spc="-50" dirty="0">
                <a:latin typeface="Calibri"/>
                <a:cs typeface="Calibri"/>
              </a:rPr>
              <a:t>=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14" name="object 114"/>
          <p:cNvSpPr txBox="1"/>
          <p:nvPr/>
        </p:nvSpPr>
        <p:spPr>
          <a:xfrm>
            <a:off x="8400033" y="3474402"/>
            <a:ext cx="18351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latin typeface="Calibri"/>
                <a:cs typeface="Calibri"/>
              </a:rPr>
              <a:t>…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15" name="object 115"/>
          <p:cNvSpPr/>
          <p:nvPr/>
        </p:nvSpPr>
        <p:spPr>
          <a:xfrm>
            <a:off x="2843148" y="6170586"/>
            <a:ext cx="814069" cy="85725"/>
          </a:xfrm>
          <a:custGeom>
            <a:avLst/>
            <a:gdLst/>
            <a:ahLst/>
            <a:cxnLst/>
            <a:rect l="l" t="t" r="r" b="b"/>
            <a:pathLst>
              <a:path w="814070" h="85725">
                <a:moveTo>
                  <a:pt x="728345" y="0"/>
                </a:moveTo>
                <a:lnTo>
                  <a:pt x="728345" y="85725"/>
                </a:lnTo>
                <a:lnTo>
                  <a:pt x="785495" y="57150"/>
                </a:lnTo>
                <a:lnTo>
                  <a:pt x="742568" y="57150"/>
                </a:lnTo>
                <a:lnTo>
                  <a:pt x="742568" y="28575"/>
                </a:lnTo>
                <a:lnTo>
                  <a:pt x="785495" y="28575"/>
                </a:lnTo>
                <a:lnTo>
                  <a:pt x="728345" y="0"/>
                </a:lnTo>
                <a:close/>
              </a:path>
              <a:path w="814070" h="85725">
                <a:moveTo>
                  <a:pt x="728345" y="28575"/>
                </a:moveTo>
                <a:lnTo>
                  <a:pt x="0" y="28575"/>
                </a:lnTo>
                <a:lnTo>
                  <a:pt x="0" y="57150"/>
                </a:lnTo>
                <a:lnTo>
                  <a:pt x="728345" y="57150"/>
                </a:lnTo>
                <a:lnTo>
                  <a:pt x="728345" y="28575"/>
                </a:lnTo>
                <a:close/>
              </a:path>
              <a:path w="814070" h="85725">
                <a:moveTo>
                  <a:pt x="785495" y="28575"/>
                </a:moveTo>
                <a:lnTo>
                  <a:pt x="742568" y="28575"/>
                </a:lnTo>
                <a:lnTo>
                  <a:pt x="742568" y="57150"/>
                </a:lnTo>
                <a:lnTo>
                  <a:pt x="785495" y="57150"/>
                </a:lnTo>
                <a:lnTo>
                  <a:pt x="814070" y="42862"/>
                </a:lnTo>
                <a:lnTo>
                  <a:pt x="785495" y="28575"/>
                </a:lnTo>
                <a:close/>
              </a:path>
            </a:pathLst>
          </a:custGeom>
          <a:solidFill>
            <a:srgbClr val="FF2FE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 txBox="1"/>
          <p:nvPr/>
        </p:nvSpPr>
        <p:spPr>
          <a:xfrm>
            <a:off x="2299970" y="1337309"/>
            <a:ext cx="469900" cy="33401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000" spc="-20" dirty="0">
                <a:solidFill>
                  <a:srgbClr val="FF2FED"/>
                </a:solidFill>
                <a:latin typeface="Calibri"/>
                <a:cs typeface="Calibri"/>
              </a:rPr>
              <a:t>Loss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17" name="object 117"/>
          <p:cNvSpPr/>
          <p:nvPr/>
        </p:nvSpPr>
        <p:spPr>
          <a:xfrm>
            <a:off x="2843148" y="1485519"/>
            <a:ext cx="694690" cy="85725"/>
          </a:xfrm>
          <a:custGeom>
            <a:avLst/>
            <a:gdLst/>
            <a:ahLst/>
            <a:cxnLst/>
            <a:rect l="l" t="t" r="r" b="b"/>
            <a:pathLst>
              <a:path w="694689" h="85725">
                <a:moveTo>
                  <a:pt x="608711" y="0"/>
                </a:moveTo>
                <a:lnTo>
                  <a:pt x="608711" y="85725"/>
                </a:lnTo>
                <a:lnTo>
                  <a:pt x="665860" y="57150"/>
                </a:lnTo>
                <a:lnTo>
                  <a:pt x="623062" y="57150"/>
                </a:lnTo>
                <a:lnTo>
                  <a:pt x="623062" y="28575"/>
                </a:lnTo>
                <a:lnTo>
                  <a:pt x="666030" y="28575"/>
                </a:lnTo>
                <a:lnTo>
                  <a:pt x="608711" y="0"/>
                </a:lnTo>
                <a:close/>
              </a:path>
              <a:path w="694689" h="85725">
                <a:moveTo>
                  <a:pt x="608711" y="28575"/>
                </a:moveTo>
                <a:lnTo>
                  <a:pt x="0" y="28575"/>
                </a:lnTo>
                <a:lnTo>
                  <a:pt x="0" y="57150"/>
                </a:lnTo>
                <a:lnTo>
                  <a:pt x="608711" y="57150"/>
                </a:lnTo>
                <a:lnTo>
                  <a:pt x="608711" y="28575"/>
                </a:lnTo>
                <a:close/>
              </a:path>
              <a:path w="694689" h="85725">
                <a:moveTo>
                  <a:pt x="666030" y="28575"/>
                </a:moveTo>
                <a:lnTo>
                  <a:pt x="623062" y="28575"/>
                </a:lnTo>
                <a:lnTo>
                  <a:pt x="623062" y="57150"/>
                </a:lnTo>
                <a:lnTo>
                  <a:pt x="665860" y="57150"/>
                </a:lnTo>
                <a:lnTo>
                  <a:pt x="694563" y="42798"/>
                </a:lnTo>
                <a:lnTo>
                  <a:pt x="666030" y="28575"/>
                </a:lnTo>
                <a:close/>
              </a:path>
            </a:pathLst>
          </a:custGeom>
          <a:solidFill>
            <a:srgbClr val="FF2FE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 txBox="1"/>
          <p:nvPr/>
        </p:nvSpPr>
        <p:spPr>
          <a:xfrm>
            <a:off x="1721104" y="2068512"/>
            <a:ext cx="1047750" cy="6394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 marR="5080" indent="29209">
              <a:lnSpc>
                <a:spcPct val="100000"/>
              </a:lnSpc>
              <a:spcBef>
                <a:spcPts val="125"/>
              </a:spcBef>
            </a:pPr>
            <a:r>
              <a:rPr sz="2000" spc="-10" dirty="0">
                <a:solidFill>
                  <a:srgbClr val="FF2FED"/>
                </a:solidFill>
                <a:latin typeface="Calibri"/>
                <a:cs typeface="Calibri"/>
              </a:rPr>
              <a:t>Predicted </a:t>
            </a:r>
            <a:r>
              <a:rPr sz="2000" dirty="0">
                <a:solidFill>
                  <a:srgbClr val="FF2FED"/>
                </a:solidFill>
                <a:latin typeface="Calibri"/>
                <a:cs typeface="Calibri"/>
              </a:rPr>
              <a:t>prob</a:t>
            </a:r>
            <a:r>
              <a:rPr sz="2000" spc="-60" dirty="0">
                <a:solidFill>
                  <a:srgbClr val="FF2FED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2FED"/>
                </a:solidFill>
                <a:latin typeface="Calibri"/>
                <a:cs typeface="Calibri"/>
              </a:rPr>
              <a:t>dists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19" name="object 119"/>
          <p:cNvSpPr/>
          <p:nvPr/>
        </p:nvSpPr>
        <p:spPr>
          <a:xfrm>
            <a:off x="2843148" y="2371089"/>
            <a:ext cx="814069" cy="85725"/>
          </a:xfrm>
          <a:custGeom>
            <a:avLst/>
            <a:gdLst/>
            <a:ahLst/>
            <a:cxnLst/>
            <a:rect l="l" t="t" r="r" b="b"/>
            <a:pathLst>
              <a:path w="814070" h="85725">
                <a:moveTo>
                  <a:pt x="728345" y="0"/>
                </a:moveTo>
                <a:lnTo>
                  <a:pt x="728345" y="85725"/>
                </a:lnTo>
                <a:lnTo>
                  <a:pt x="785579" y="57150"/>
                </a:lnTo>
                <a:lnTo>
                  <a:pt x="742568" y="57150"/>
                </a:lnTo>
                <a:lnTo>
                  <a:pt x="742568" y="28575"/>
                </a:lnTo>
                <a:lnTo>
                  <a:pt x="785410" y="28575"/>
                </a:lnTo>
                <a:lnTo>
                  <a:pt x="728345" y="0"/>
                </a:lnTo>
                <a:close/>
              </a:path>
              <a:path w="814070" h="85725">
                <a:moveTo>
                  <a:pt x="728345" y="28575"/>
                </a:moveTo>
                <a:lnTo>
                  <a:pt x="0" y="28575"/>
                </a:lnTo>
                <a:lnTo>
                  <a:pt x="0" y="57150"/>
                </a:lnTo>
                <a:lnTo>
                  <a:pt x="728345" y="57150"/>
                </a:lnTo>
                <a:lnTo>
                  <a:pt x="728345" y="28575"/>
                </a:lnTo>
                <a:close/>
              </a:path>
              <a:path w="814070" h="85725">
                <a:moveTo>
                  <a:pt x="785410" y="28575"/>
                </a:moveTo>
                <a:lnTo>
                  <a:pt x="742568" y="28575"/>
                </a:lnTo>
                <a:lnTo>
                  <a:pt x="742568" y="57150"/>
                </a:lnTo>
                <a:lnTo>
                  <a:pt x="785579" y="57150"/>
                </a:lnTo>
                <a:lnTo>
                  <a:pt x="814070" y="42925"/>
                </a:lnTo>
                <a:lnTo>
                  <a:pt x="785410" y="28575"/>
                </a:lnTo>
                <a:close/>
              </a:path>
            </a:pathLst>
          </a:custGeom>
          <a:solidFill>
            <a:srgbClr val="FF2FE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 txBox="1"/>
          <p:nvPr/>
        </p:nvSpPr>
        <p:spPr>
          <a:xfrm>
            <a:off x="8763000" y="542810"/>
            <a:ext cx="2743200" cy="523875"/>
          </a:xfrm>
          <a:prstGeom prst="rect">
            <a:avLst/>
          </a:prstGeom>
          <a:ln w="38110">
            <a:solidFill>
              <a:srgbClr val="FF2FED"/>
            </a:solidFill>
          </a:ln>
        </p:spPr>
        <p:txBody>
          <a:bodyPr vert="horz" wrap="square" lIns="0" tIns="31115" rIns="0" bIns="0" rtlCol="0">
            <a:spAutoFit/>
          </a:bodyPr>
          <a:lstStyle/>
          <a:p>
            <a:pPr marL="113664">
              <a:lnSpc>
                <a:spcPct val="100000"/>
              </a:lnSpc>
              <a:spcBef>
                <a:spcPts val="245"/>
              </a:spcBef>
            </a:pPr>
            <a:r>
              <a:rPr sz="2750" dirty="0">
                <a:solidFill>
                  <a:srgbClr val="FF2FED"/>
                </a:solidFill>
                <a:latin typeface="Calibri"/>
                <a:cs typeface="Calibri"/>
              </a:rPr>
              <a:t>“Teacher</a:t>
            </a:r>
            <a:r>
              <a:rPr sz="2750" spc="20" dirty="0">
                <a:solidFill>
                  <a:srgbClr val="FF2FED"/>
                </a:solidFill>
                <a:latin typeface="Calibri"/>
                <a:cs typeface="Calibri"/>
              </a:rPr>
              <a:t> </a:t>
            </a:r>
            <a:r>
              <a:rPr sz="2750" spc="-10" dirty="0">
                <a:solidFill>
                  <a:srgbClr val="FF2FED"/>
                </a:solidFill>
                <a:latin typeface="Calibri"/>
                <a:cs typeface="Calibri"/>
              </a:rPr>
              <a:t>forcing”</a:t>
            </a:r>
            <a:endParaRPr sz="2750">
              <a:latin typeface="Calibri"/>
              <a:cs typeface="Calibri"/>
            </a:endParaRPr>
          </a:p>
        </p:txBody>
      </p:sp>
      <p:sp>
        <p:nvSpPr>
          <p:cNvPr id="121" name="object 121"/>
          <p:cNvSpPr txBox="1"/>
          <p:nvPr/>
        </p:nvSpPr>
        <p:spPr>
          <a:xfrm>
            <a:off x="2015489" y="6096555"/>
            <a:ext cx="756285" cy="2832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20"/>
              </a:lnSpc>
            </a:pPr>
            <a:r>
              <a:rPr sz="2000" spc="-10" dirty="0">
                <a:solidFill>
                  <a:srgbClr val="FF2FED"/>
                </a:solidFill>
                <a:latin typeface="Calibri"/>
                <a:cs typeface="Calibri"/>
              </a:rPr>
              <a:t>Corpus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22" name="object 122"/>
          <p:cNvSpPr txBox="1"/>
          <p:nvPr/>
        </p:nvSpPr>
        <p:spPr>
          <a:xfrm>
            <a:off x="9200768" y="6093777"/>
            <a:ext cx="13081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spc="-50" dirty="0">
                <a:latin typeface="Calibri"/>
                <a:cs typeface="Calibri"/>
              </a:rPr>
              <a:t>…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23" name="object 123"/>
          <p:cNvSpPr txBox="1"/>
          <p:nvPr/>
        </p:nvSpPr>
        <p:spPr>
          <a:xfrm>
            <a:off x="3858895" y="6110208"/>
            <a:ext cx="367665" cy="2832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20"/>
              </a:lnSpc>
            </a:pPr>
            <a:r>
              <a:rPr sz="2000" i="1" spc="-25" dirty="0">
                <a:latin typeface="Calibri"/>
                <a:cs typeface="Calibri"/>
              </a:rPr>
              <a:t>the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24" name="object 124"/>
          <p:cNvSpPr txBox="1"/>
          <p:nvPr/>
        </p:nvSpPr>
        <p:spPr>
          <a:xfrm>
            <a:off x="4626609" y="6110208"/>
            <a:ext cx="897890" cy="2832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20"/>
              </a:lnSpc>
            </a:pPr>
            <a:r>
              <a:rPr sz="2000" i="1" spc="-10" dirty="0">
                <a:latin typeface="Calibri"/>
                <a:cs typeface="Calibri"/>
              </a:rPr>
              <a:t>students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25" name="object 125"/>
          <p:cNvSpPr txBox="1"/>
          <p:nvPr/>
        </p:nvSpPr>
        <p:spPr>
          <a:xfrm>
            <a:off x="5773420" y="6110208"/>
            <a:ext cx="786130" cy="2832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20"/>
              </a:lnSpc>
            </a:pPr>
            <a:r>
              <a:rPr sz="2000" i="1" spc="-10" dirty="0">
                <a:latin typeface="Calibri"/>
                <a:cs typeface="Calibri"/>
              </a:rPr>
              <a:t>opened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26" name="object 126"/>
          <p:cNvSpPr txBox="1"/>
          <p:nvPr/>
        </p:nvSpPr>
        <p:spPr>
          <a:xfrm>
            <a:off x="6999858" y="6110208"/>
            <a:ext cx="514350" cy="2832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20"/>
              </a:lnSpc>
            </a:pPr>
            <a:r>
              <a:rPr sz="2000" i="1" spc="-10" dirty="0">
                <a:latin typeface="Calibri"/>
                <a:cs typeface="Calibri"/>
              </a:rPr>
              <a:t>their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27" name="object 127"/>
          <p:cNvSpPr txBox="1"/>
          <p:nvPr/>
        </p:nvSpPr>
        <p:spPr>
          <a:xfrm>
            <a:off x="8097519" y="6110208"/>
            <a:ext cx="678180" cy="2832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20"/>
              </a:lnSpc>
            </a:pPr>
            <a:r>
              <a:rPr sz="2000" i="1" spc="-10" dirty="0">
                <a:latin typeface="Calibri"/>
                <a:cs typeface="Calibri"/>
              </a:rPr>
              <a:t>exams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28" name="object 128"/>
          <p:cNvSpPr txBox="1">
            <a:spLocks noGrp="1"/>
          </p:cNvSpPr>
          <p:nvPr>
            <p:ph type="sldNum" sz="quarter" idx="7"/>
          </p:nvPr>
        </p:nvSpPr>
        <p:spPr>
          <a:xfrm>
            <a:off x="460057" y="6543833"/>
            <a:ext cx="280034" cy="2063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1450"/>
              </a:lnSpc>
            </a:pPr>
            <a:fld id="{81D60167-4931-47E6-BA6A-407CBD079E47}" type="slidenum">
              <a:rPr lang="en-US" altLang="ja-JP" spc="-50" smtClean="0"/>
              <a:pPr marL="38100">
                <a:lnSpc>
                  <a:spcPts val="1450"/>
                </a:lnSpc>
              </a:pPr>
              <a:t>34</a:t>
            </a:fld>
            <a:endParaRPr spc="-25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/>
              <a:t>Training</a:t>
            </a:r>
            <a:r>
              <a:rPr spc="-25" dirty="0"/>
              <a:t> </a:t>
            </a:r>
            <a:r>
              <a:rPr dirty="0"/>
              <a:t>a</a:t>
            </a:r>
            <a:r>
              <a:rPr spc="-10" dirty="0"/>
              <a:t> </a:t>
            </a:r>
            <a:r>
              <a:rPr dirty="0"/>
              <a:t>RNN</a:t>
            </a:r>
            <a:r>
              <a:rPr spc="-15" dirty="0"/>
              <a:t> </a:t>
            </a:r>
            <a:r>
              <a:rPr dirty="0"/>
              <a:t>Language</a:t>
            </a:r>
            <a:r>
              <a:rPr spc="-40" dirty="0"/>
              <a:t> </a:t>
            </a:r>
            <a:r>
              <a:rPr spc="-10" dirty="0"/>
              <a:t>Model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85457" y="1158303"/>
            <a:ext cx="7862570" cy="754380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355600" marR="5080" indent="-343535">
              <a:lnSpc>
                <a:spcPts val="2850"/>
              </a:lnSpc>
              <a:spcBef>
                <a:spcPts val="220"/>
              </a:spcBef>
              <a:buClr>
                <a:srgbClr val="8B1515"/>
              </a:buClr>
              <a:buFont typeface="Times New Roman"/>
              <a:buChar char="•"/>
              <a:tabLst>
                <a:tab pos="355600" algn="l"/>
              </a:tabLst>
            </a:pPr>
            <a:r>
              <a:rPr sz="2400" dirty="0">
                <a:latin typeface="Calibri"/>
                <a:cs typeface="Calibri"/>
              </a:rPr>
              <a:t>However: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Computing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loss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gradients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across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2FED"/>
                </a:solidFill>
                <a:latin typeface="Calibri"/>
                <a:cs typeface="Calibri"/>
              </a:rPr>
              <a:t>entire</a:t>
            </a:r>
            <a:r>
              <a:rPr sz="2400" spc="-30" dirty="0">
                <a:solidFill>
                  <a:srgbClr val="FF2FED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2FED"/>
                </a:solidFill>
                <a:latin typeface="Calibri"/>
                <a:cs typeface="Calibri"/>
              </a:rPr>
              <a:t>corpus </a:t>
            </a:r>
            <a:r>
              <a:rPr sz="2400" dirty="0">
                <a:solidFill>
                  <a:srgbClr val="FF2FED"/>
                </a:solidFill>
                <a:latin typeface="Calibri"/>
                <a:cs typeface="Calibri"/>
              </a:rPr>
              <a:t>too</a:t>
            </a:r>
            <a:r>
              <a:rPr sz="2400" spc="-55" dirty="0">
                <a:solidFill>
                  <a:srgbClr val="FF2FE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2FED"/>
                </a:solidFill>
                <a:latin typeface="Calibri"/>
                <a:cs typeface="Calibri"/>
              </a:rPr>
              <a:t>expensive</a:t>
            </a:r>
            <a:r>
              <a:rPr sz="2400" spc="-25" dirty="0">
                <a:solidFill>
                  <a:srgbClr val="FF2FED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(memory-wise)!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101326" y="1158303"/>
            <a:ext cx="120396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at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once</a:t>
            </a:r>
            <a:r>
              <a:rPr sz="2400" spc="2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is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85457" y="3065462"/>
            <a:ext cx="10897235" cy="2727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lr>
                <a:srgbClr val="8B1515"/>
              </a:buClr>
              <a:buFont typeface="Times New Roman"/>
              <a:buChar char="•"/>
              <a:tabLst>
                <a:tab pos="355600" algn="l"/>
                <a:tab pos="4436110" algn="l"/>
              </a:tabLst>
            </a:pPr>
            <a:r>
              <a:rPr sz="2400" dirty="0">
                <a:latin typeface="Calibri"/>
                <a:cs typeface="Calibri"/>
              </a:rPr>
              <a:t>In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practice,</a:t>
            </a:r>
            <a:r>
              <a:rPr sz="2400" spc="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consider</a:t>
            </a:r>
            <a:r>
              <a:rPr sz="2400" dirty="0">
                <a:latin typeface="Calibri"/>
                <a:cs typeface="Calibri"/>
              </a:rPr>
              <a:t>	as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2FED"/>
                </a:solidFill>
                <a:latin typeface="Calibri"/>
                <a:cs typeface="Calibri"/>
              </a:rPr>
              <a:t>sentence</a:t>
            </a:r>
            <a:r>
              <a:rPr sz="2400" spc="15" dirty="0">
                <a:solidFill>
                  <a:srgbClr val="FF2FED"/>
                </a:solidFill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(or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2FED"/>
                </a:solidFill>
                <a:latin typeface="Calibri"/>
                <a:cs typeface="Calibri"/>
              </a:rPr>
              <a:t>document</a:t>
            </a:r>
            <a:r>
              <a:rPr sz="2400" spc="-10" dirty="0">
                <a:latin typeface="Calibri"/>
                <a:cs typeface="Calibri"/>
              </a:rPr>
              <a:t>)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50"/>
              </a:spcBef>
              <a:buClr>
                <a:srgbClr val="8B1515"/>
              </a:buClr>
              <a:buFont typeface="Times New Roman"/>
              <a:buChar char="•"/>
            </a:pPr>
            <a:endParaRPr sz="2400">
              <a:latin typeface="Calibri"/>
              <a:cs typeface="Calibri"/>
            </a:endParaRPr>
          </a:p>
          <a:p>
            <a:pPr marL="355600" marR="21590" indent="-343535">
              <a:lnSpc>
                <a:spcPct val="101600"/>
              </a:lnSpc>
              <a:spcBef>
                <a:spcPts val="5"/>
              </a:spcBef>
              <a:buClr>
                <a:srgbClr val="8B1515"/>
              </a:buClr>
              <a:buFont typeface="Times New Roman"/>
              <a:buChar char="•"/>
              <a:tabLst>
                <a:tab pos="355600" algn="l"/>
              </a:tabLst>
            </a:pPr>
            <a:r>
              <a:rPr sz="2400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Recall:</a:t>
            </a:r>
            <a:r>
              <a:rPr sz="2400" u="none" spc="-60" dirty="0">
                <a:latin typeface="Calibri"/>
                <a:cs typeface="Calibri"/>
              </a:rPr>
              <a:t> </a:t>
            </a:r>
            <a:r>
              <a:rPr sz="2400" u="none" dirty="0">
                <a:solidFill>
                  <a:srgbClr val="FF2FED"/>
                </a:solidFill>
                <a:latin typeface="Calibri"/>
                <a:cs typeface="Calibri"/>
              </a:rPr>
              <a:t>Stochastic</a:t>
            </a:r>
            <a:r>
              <a:rPr sz="2400" u="none" spc="-20" dirty="0">
                <a:solidFill>
                  <a:srgbClr val="FF2FED"/>
                </a:solidFill>
                <a:latin typeface="Calibri"/>
                <a:cs typeface="Calibri"/>
              </a:rPr>
              <a:t> </a:t>
            </a:r>
            <a:r>
              <a:rPr sz="2400" u="none" dirty="0">
                <a:solidFill>
                  <a:srgbClr val="FF2FED"/>
                </a:solidFill>
                <a:latin typeface="Calibri"/>
                <a:cs typeface="Calibri"/>
              </a:rPr>
              <a:t>Gradient</a:t>
            </a:r>
            <a:r>
              <a:rPr sz="2400" u="none" spc="-30" dirty="0">
                <a:solidFill>
                  <a:srgbClr val="FF2FED"/>
                </a:solidFill>
                <a:latin typeface="Calibri"/>
                <a:cs typeface="Calibri"/>
              </a:rPr>
              <a:t> </a:t>
            </a:r>
            <a:r>
              <a:rPr sz="2400" u="none" dirty="0">
                <a:solidFill>
                  <a:srgbClr val="FF2FED"/>
                </a:solidFill>
                <a:latin typeface="Calibri"/>
                <a:cs typeface="Calibri"/>
              </a:rPr>
              <a:t>Descent</a:t>
            </a:r>
            <a:r>
              <a:rPr sz="2400" u="none" spc="-30" dirty="0">
                <a:solidFill>
                  <a:srgbClr val="FF2FED"/>
                </a:solidFill>
                <a:latin typeface="Calibri"/>
                <a:cs typeface="Calibri"/>
              </a:rPr>
              <a:t> </a:t>
            </a:r>
            <a:r>
              <a:rPr sz="2400" u="none" dirty="0">
                <a:latin typeface="Calibri"/>
                <a:cs typeface="Calibri"/>
              </a:rPr>
              <a:t>allows</a:t>
            </a:r>
            <a:r>
              <a:rPr sz="2400" u="none" spc="-90" dirty="0">
                <a:latin typeface="Calibri"/>
                <a:cs typeface="Calibri"/>
              </a:rPr>
              <a:t> </a:t>
            </a:r>
            <a:r>
              <a:rPr sz="2400" u="none" dirty="0">
                <a:latin typeface="Calibri"/>
                <a:cs typeface="Calibri"/>
              </a:rPr>
              <a:t>us</a:t>
            </a:r>
            <a:r>
              <a:rPr sz="2400" u="none" spc="-15" dirty="0">
                <a:latin typeface="Calibri"/>
                <a:cs typeface="Calibri"/>
              </a:rPr>
              <a:t> </a:t>
            </a:r>
            <a:r>
              <a:rPr sz="2400" u="none" dirty="0">
                <a:latin typeface="Calibri"/>
                <a:cs typeface="Calibri"/>
              </a:rPr>
              <a:t>to</a:t>
            </a:r>
            <a:r>
              <a:rPr sz="2400" u="none" spc="-45" dirty="0">
                <a:latin typeface="Calibri"/>
                <a:cs typeface="Calibri"/>
              </a:rPr>
              <a:t> </a:t>
            </a:r>
            <a:r>
              <a:rPr sz="2400" u="none" dirty="0">
                <a:latin typeface="Calibri"/>
                <a:cs typeface="Calibri"/>
              </a:rPr>
              <a:t>compute</a:t>
            </a:r>
            <a:r>
              <a:rPr sz="2400" u="none" spc="-45" dirty="0">
                <a:latin typeface="Calibri"/>
                <a:cs typeface="Calibri"/>
              </a:rPr>
              <a:t> </a:t>
            </a:r>
            <a:r>
              <a:rPr sz="2400" u="none" dirty="0">
                <a:latin typeface="Calibri"/>
                <a:cs typeface="Calibri"/>
              </a:rPr>
              <a:t>loss</a:t>
            </a:r>
            <a:r>
              <a:rPr sz="2400" u="none" spc="-90" dirty="0">
                <a:latin typeface="Calibri"/>
                <a:cs typeface="Calibri"/>
              </a:rPr>
              <a:t> </a:t>
            </a:r>
            <a:r>
              <a:rPr sz="2400" u="none" dirty="0">
                <a:latin typeface="Calibri"/>
                <a:cs typeface="Calibri"/>
              </a:rPr>
              <a:t>and</a:t>
            </a:r>
            <a:r>
              <a:rPr sz="2400" u="none" spc="-40" dirty="0">
                <a:latin typeface="Calibri"/>
                <a:cs typeface="Calibri"/>
              </a:rPr>
              <a:t> </a:t>
            </a:r>
            <a:r>
              <a:rPr sz="2400" u="none" dirty="0">
                <a:latin typeface="Calibri"/>
                <a:cs typeface="Calibri"/>
              </a:rPr>
              <a:t>gradients</a:t>
            </a:r>
            <a:r>
              <a:rPr sz="2400" u="none" spc="-85" dirty="0">
                <a:latin typeface="Calibri"/>
                <a:cs typeface="Calibri"/>
              </a:rPr>
              <a:t> </a:t>
            </a:r>
            <a:r>
              <a:rPr sz="2400" u="none" dirty="0">
                <a:latin typeface="Calibri"/>
                <a:cs typeface="Calibri"/>
              </a:rPr>
              <a:t>for</a:t>
            </a:r>
            <a:r>
              <a:rPr sz="2400" u="none" spc="-60" dirty="0">
                <a:latin typeface="Calibri"/>
                <a:cs typeface="Calibri"/>
              </a:rPr>
              <a:t> </a:t>
            </a:r>
            <a:r>
              <a:rPr sz="2400" u="none" spc="-10" dirty="0">
                <a:latin typeface="Calibri"/>
                <a:cs typeface="Calibri"/>
              </a:rPr>
              <a:t>small </a:t>
            </a:r>
            <a:r>
              <a:rPr sz="2400" u="none" dirty="0">
                <a:latin typeface="Calibri"/>
                <a:cs typeface="Calibri"/>
              </a:rPr>
              <a:t>chunk</a:t>
            </a:r>
            <a:r>
              <a:rPr sz="2400" u="none" spc="-20" dirty="0">
                <a:latin typeface="Calibri"/>
                <a:cs typeface="Calibri"/>
              </a:rPr>
              <a:t> </a:t>
            </a:r>
            <a:r>
              <a:rPr sz="2400" u="none" dirty="0">
                <a:latin typeface="Calibri"/>
                <a:cs typeface="Calibri"/>
              </a:rPr>
              <a:t>of</a:t>
            </a:r>
            <a:r>
              <a:rPr sz="2400" u="none" spc="-30" dirty="0">
                <a:latin typeface="Calibri"/>
                <a:cs typeface="Calibri"/>
              </a:rPr>
              <a:t> </a:t>
            </a:r>
            <a:r>
              <a:rPr sz="2400" u="none" dirty="0">
                <a:latin typeface="Calibri"/>
                <a:cs typeface="Calibri"/>
              </a:rPr>
              <a:t>data,</a:t>
            </a:r>
            <a:r>
              <a:rPr sz="2400" u="none" spc="-45" dirty="0">
                <a:latin typeface="Calibri"/>
                <a:cs typeface="Calibri"/>
              </a:rPr>
              <a:t> </a:t>
            </a:r>
            <a:r>
              <a:rPr sz="2400" u="none" dirty="0">
                <a:latin typeface="Calibri"/>
                <a:cs typeface="Calibri"/>
              </a:rPr>
              <a:t>and</a:t>
            </a:r>
            <a:r>
              <a:rPr sz="2400" u="none" spc="-35" dirty="0">
                <a:latin typeface="Calibri"/>
                <a:cs typeface="Calibri"/>
              </a:rPr>
              <a:t> </a:t>
            </a:r>
            <a:r>
              <a:rPr sz="2400" u="none" spc="-10" dirty="0">
                <a:latin typeface="Calibri"/>
                <a:cs typeface="Calibri"/>
              </a:rPr>
              <a:t>update.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615"/>
              </a:spcBef>
              <a:buClr>
                <a:srgbClr val="8B1515"/>
              </a:buClr>
              <a:buFont typeface="Times New Roman"/>
              <a:buChar char="•"/>
            </a:pPr>
            <a:endParaRPr sz="2400">
              <a:latin typeface="Calibri"/>
              <a:cs typeface="Calibri"/>
            </a:endParaRPr>
          </a:p>
          <a:p>
            <a:pPr marL="355600" marR="5080" indent="-343535">
              <a:lnSpc>
                <a:spcPts val="2850"/>
              </a:lnSpc>
              <a:buClr>
                <a:srgbClr val="8B1515"/>
              </a:buClr>
              <a:buFont typeface="Times New Roman"/>
              <a:buChar char="•"/>
              <a:tabLst>
                <a:tab pos="355600" algn="l"/>
                <a:tab pos="2723515" algn="l"/>
              </a:tabLst>
            </a:pPr>
            <a:r>
              <a:rPr sz="2400" dirty="0">
                <a:latin typeface="Calibri"/>
                <a:cs typeface="Calibri"/>
              </a:rPr>
              <a:t>Compute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loss</a:t>
            </a:r>
            <a:r>
              <a:rPr sz="2400" dirty="0">
                <a:latin typeface="Calibri"/>
                <a:cs typeface="Calibri"/>
              </a:rPr>
              <a:t>	for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sentence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(actually,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batch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sentences),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compute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gradients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update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weights.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Repeat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on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 new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batch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sentences.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81500" y="1866404"/>
            <a:ext cx="2676525" cy="1009383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627967" y="5106433"/>
            <a:ext cx="516215" cy="297533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445655" y="3143275"/>
            <a:ext cx="1415687" cy="277393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473272" y="1205692"/>
            <a:ext cx="1439625" cy="281272"/>
          </a:xfrm>
          <a:prstGeom prst="rect">
            <a:avLst/>
          </a:prstGeom>
        </p:spPr>
      </p:pic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xfrm>
            <a:off x="460057" y="6543833"/>
            <a:ext cx="280034" cy="2063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1450"/>
              </a:lnSpc>
            </a:pPr>
            <a:fld id="{81D60167-4931-47E6-BA6A-407CBD079E47}" type="slidenum">
              <a:rPr lang="en-US" altLang="ja-JP" spc="-50" smtClean="0"/>
              <a:pPr marL="38100">
                <a:lnSpc>
                  <a:spcPts val="1450"/>
                </a:lnSpc>
              </a:pPr>
              <a:t>35</a:t>
            </a:fld>
            <a:endParaRPr spc="-25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81769" y="1834422"/>
            <a:ext cx="492815" cy="18409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948435" y="1834422"/>
            <a:ext cx="496985" cy="18409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998324" y="1834422"/>
            <a:ext cx="490874" cy="184099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4371975" y="1495044"/>
            <a:ext cx="4966970" cy="1628775"/>
            <a:chOff x="4371975" y="1495044"/>
            <a:chExt cx="4966970" cy="1628775"/>
          </a:xfrm>
        </p:grpSpPr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067675" y="1834422"/>
              <a:ext cx="289832" cy="18409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172072" y="2104514"/>
              <a:ext cx="161930" cy="17132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172072" y="2332987"/>
              <a:ext cx="161930" cy="17145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172072" y="2561587"/>
              <a:ext cx="161930" cy="180853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172072" y="2799585"/>
              <a:ext cx="161930" cy="171455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5067300" y="2009267"/>
              <a:ext cx="361950" cy="1076325"/>
            </a:xfrm>
            <a:custGeom>
              <a:avLst/>
              <a:gdLst/>
              <a:ahLst/>
              <a:cxnLst/>
              <a:rect l="l" t="t" r="r" b="b"/>
              <a:pathLst>
                <a:path w="361950" h="1076325">
                  <a:moveTo>
                    <a:pt x="301625" y="0"/>
                  </a:moveTo>
                  <a:lnTo>
                    <a:pt x="325088" y="4728"/>
                  </a:lnTo>
                  <a:lnTo>
                    <a:pt x="344265" y="17637"/>
                  </a:lnTo>
                  <a:lnTo>
                    <a:pt x="357203" y="36808"/>
                  </a:lnTo>
                  <a:lnTo>
                    <a:pt x="361950" y="60325"/>
                  </a:lnTo>
                  <a:lnTo>
                    <a:pt x="361950" y="1015746"/>
                  </a:lnTo>
                  <a:lnTo>
                    <a:pt x="357203" y="1039209"/>
                  </a:lnTo>
                  <a:lnTo>
                    <a:pt x="344265" y="1058386"/>
                  </a:lnTo>
                  <a:lnTo>
                    <a:pt x="325088" y="1071324"/>
                  </a:lnTo>
                  <a:lnTo>
                    <a:pt x="301625" y="1076071"/>
                  </a:lnTo>
                  <a:lnTo>
                    <a:pt x="60325" y="1076071"/>
                  </a:lnTo>
                  <a:lnTo>
                    <a:pt x="36861" y="1071324"/>
                  </a:lnTo>
                  <a:lnTo>
                    <a:pt x="17684" y="1058386"/>
                  </a:lnTo>
                  <a:lnTo>
                    <a:pt x="4746" y="1039209"/>
                  </a:lnTo>
                  <a:lnTo>
                    <a:pt x="0" y="1015746"/>
                  </a:lnTo>
                  <a:lnTo>
                    <a:pt x="0" y="60325"/>
                  </a:lnTo>
                  <a:lnTo>
                    <a:pt x="4746" y="36808"/>
                  </a:lnTo>
                  <a:lnTo>
                    <a:pt x="17684" y="17637"/>
                  </a:lnTo>
                  <a:lnTo>
                    <a:pt x="36861" y="4728"/>
                  </a:lnTo>
                  <a:lnTo>
                    <a:pt x="60325" y="0"/>
                  </a:lnTo>
                  <a:lnTo>
                    <a:pt x="301625" y="0"/>
                  </a:lnTo>
                  <a:close/>
                </a:path>
              </a:pathLst>
            </a:custGeom>
            <a:ln w="19055">
              <a:solidFill>
                <a:srgbClr val="8B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238872" y="2133089"/>
              <a:ext cx="161930" cy="171328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238872" y="2361562"/>
              <a:ext cx="161930" cy="18098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238872" y="2599687"/>
              <a:ext cx="161930" cy="171328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238872" y="2828160"/>
              <a:ext cx="161930" cy="171455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5429250" y="2515743"/>
              <a:ext cx="699770" cy="111125"/>
            </a:xfrm>
            <a:custGeom>
              <a:avLst/>
              <a:gdLst/>
              <a:ahLst/>
              <a:cxnLst/>
              <a:rect l="l" t="t" r="r" b="b"/>
              <a:pathLst>
                <a:path w="699770" h="111125">
                  <a:moveTo>
                    <a:pt x="661615" y="55372"/>
                  </a:moveTo>
                  <a:lnTo>
                    <a:pt x="594995" y="94234"/>
                  </a:lnTo>
                  <a:lnTo>
                    <a:pt x="593471" y="100076"/>
                  </a:lnTo>
                  <a:lnTo>
                    <a:pt x="596138" y="104648"/>
                  </a:lnTo>
                  <a:lnTo>
                    <a:pt x="598804" y="109093"/>
                  </a:lnTo>
                  <a:lnTo>
                    <a:pt x="604647" y="110617"/>
                  </a:lnTo>
                  <a:lnTo>
                    <a:pt x="609219" y="108077"/>
                  </a:lnTo>
                  <a:lnTo>
                    <a:pt x="683197" y="64897"/>
                  </a:lnTo>
                  <a:lnTo>
                    <a:pt x="680592" y="64897"/>
                  </a:lnTo>
                  <a:lnTo>
                    <a:pt x="680592" y="63627"/>
                  </a:lnTo>
                  <a:lnTo>
                    <a:pt x="675766" y="63627"/>
                  </a:lnTo>
                  <a:lnTo>
                    <a:pt x="661615" y="55372"/>
                  </a:lnTo>
                  <a:close/>
                </a:path>
                <a:path w="699770" h="111125">
                  <a:moveTo>
                    <a:pt x="645286" y="45847"/>
                  </a:moveTo>
                  <a:lnTo>
                    <a:pt x="0" y="45847"/>
                  </a:lnTo>
                  <a:lnTo>
                    <a:pt x="0" y="64897"/>
                  </a:lnTo>
                  <a:lnTo>
                    <a:pt x="645287" y="64897"/>
                  </a:lnTo>
                  <a:lnTo>
                    <a:pt x="661615" y="55372"/>
                  </a:lnTo>
                  <a:lnTo>
                    <a:pt x="645286" y="45847"/>
                  </a:lnTo>
                  <a:close/>
                </a:path>
                <a:path w="699770" h="111125">
                  <a:moveTo>
                    <a:pt x="683197" y="45847"/>
                  </a:moveTo>
                  <a:lnTo>
                    <a:pt x="680592" y="45847"/>
                  </a:lnTo>
                  <a:lnTo>
                    <a:pt x="680592" y="64897"/>
                  </a:lnTo>
                  <a:lnTo>
                    <a:pt x="683197" y="64897"/>
                  </a:lnTo>
                  <a:lnTo>
                    <a:pt x="699515" y="55372"/>
                  </a:lnTo>
                  <a:lnTo>
                    <a:pt x="683197" y="45847"/>
                  </a:lnTo>
                  <a:close/>
                </a:path>
                <a:path w="699770" h="111125">
                  <a:moveTo>
                    <a:pt x="675766" y="47117"/>
                  </a:moveTo>
                  <a:lnTo>
                    <a:pt x="661615" y="55372"/>
                  </a:lnTo>
                  <a:lnTo>
                    <a:pt x="675766" y="63627"/>
                  </a:lnTo>
                  <a:lnTo>
                    <a:pt x="675766" y="47117"/>
                  </a:lnTo>
                  <a:close/>
                </a:path>
                <a:path w="699770" h="111125">
                  <a:moveTo>
                    <a:pt x="680592" y="47117"/>
                  </a:moveTo>
                  <a:lnTo>
                    <a:pt x="675766" y="47117"/>
                  </a:lnTo>
                  <a:lnTo>
                    <a:pt x="675766" y="63627"/>
                  </a:lnTo>
                  <a:lnTo>
                    <a:pt x="680592" y="63627"/>
                  </a:lnTo>
                  <a:lnTo>
                    <a:pt x="680592" y="47117"/>
                  </a:lnTo>
                  <a:close/>
                </a:path>
                <a:path w="699770" h="111125">
                  <a:moveTo>
                    <a:pt x="604647" y="0"/>
                  </a:moveTo>
                  <a:lnTo>
                    <a:pt x="598804" y="1524"/>
                  </a:lnTo>
                  <a:lnTo>
                    <a:pt x="593471" y="10668"/>
                  </a:lnTo>
                  <a:lnTo>
                    <a:pt x="594995" y="16510"/>
                  </a:lnTo>
                  <a:lnTo>
                    <a:pt x="661615" y="55372"/>
                  </a:lnTo>
                  <a:lnTo>
                    <a:pt x="675766" y="47117"/>
                  </a:lnTo>
                  <a:lnTo>
                    <a:pt x="680592" y="47117"/>
                  </a:lnTo>
                  <a:lnTo>
                    <a:pt x="680592" y="45847"/>
                  </a:lnTo>
                  <a:lnTo>
                    <a:pt x="683197" y="45847"/>
                  </a:lnTo>
                  <a:lnTo>
                    <a:pt x="604647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543550" y="2247341"/>
              <a:ext cx="428625" cy="295198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6134100" y="2037842"/>
              <a:ext cx="1419225" cy="1076325"/>
            </a:xfrm>
            <a:custGeom>
              <a:avLst/>
              <a:gdLst/>
              <a:ahLst/>
              <a:cxnLst/>
              <a:rect l="l" t="t" r="r" b="b"/>
              <a:pathLst>
                <a:path w="1419225" h="1076325">
                  <a:moveTo>
                    <a:pt x="301625" y="0"/>
                  </a:moveTo>
                  <a:lnTo>
                    <a:pt x="325088" y="4728"/>
                  </a:lnTo>
                  <a:lnTo>
                    <a:pt x="344265" y="17637"/>
                  </a:lnTo>
                  <a:lnTo>
                    <a:pt x="357203" y="36808"/>
                  </a:lnTo>
                  <a:lnTo>
                    <a:pt x="361950" y="60325"/>
                  </a:lnTo>
                  <a:lnTo>
                    <a:pt x="361950" y="1015746"/>
                  </a:lnTo>
                  <a:lnTo>
                    <a:pt x="357203" y="1039209"/>
                  </a:lnTo>
                  <a:lnTo>
                    <a:pt x="344265" y="1058386"/>
                  </a:lnTo>
                  <a:lnTo>
                    <a:pt x="325088" y="1071324"/>
                  </a:lnTo>
                  <a:lnTo>
                    <a:pt x="301625" y="1076071"/>
                  </a:lnTo>
                  <a:lnTo>
                    <a:pt x="60325" y="1076071"/>
                  </a:lnTo>
                  <a:lnTo>
                    <a:pt x="36861" y="1071324"/>
                  </a:lnTo>
                  <a:lnTo>
                    <a:pt x="17684" y="1058386"/>
                  </a:lnTo>
                  <a:lnTo>
                    <a:pt x="4746" y="1039209"/>
                  </a:lnTo>
                  <a:lnTo>
                    <a:pt x="0" y="1015746"/>
                  </a:lnTo>
                  <a:lnTo>
                    <a:pt x="0" y="60325"/>
                  </a:lnTo>
                  <a:lnTo>
                    <a:pt x="4746" y="36808"/>
                  </a:lnTo>
                  <a:lnTo>
                    <a:pt x="17684" y="17637"/>
                  </a:lnTo>
                  <a:lnTo>
                    <a:pt x="36861" y="4728"/>
                  </a:lnTo>
                  <a:lnTo>
                    <a:pt x="60325" y="0"/>
                  </a:lnTo>
                  <a:lnTo>
                    <a:pt x="301625" y="0"/>
                  </a:lnTo>
                  <a:close/>
                </a:path>
                <a:path w="1419225" h="1076325">
                  <a:moveTo>
                    <a:pt x="1358900" y="0"/>
                  </a:moveTo>
                  <a:lnTo>
                    <a:pt x="1382363" y="4728"/>
                  </a:lnTo>
                  <a:lnTo>
                    <a:pt x="1401540" y="17637"/>
                  </a:lnTo>
                  <a:lnTo>
                    <a:pt x="1414478" y="36808"/>
                  </a:lnTo>
                  <a:lnTo>
                    <a:pt x="1419225" y="60325"/>
                  </a:lnTo>
                  <a:lnTo>
                    <a:pt x="1419225" y="1015746"/>
                  </a:lnTo>
                  <a:lnTo>
                    <a:pt x="1414478" y="1039209"/>
                  </a:lnTo>
                  <a:lnTo>
                    <a:pt x="1401540" y="1058386"/>
                  </a:lnTo>
                  <a:lnTo>
                    <a:pt x="1382363" y="1071324"/>
                  </a:lnTo>
                  <a:lnTo>
                    <a:pt x="1358900" y="1076071"/>
                  </a:lnTo>
                  <a:lnTo>
                    <a:pt x="1117600" y="1076071"/>
                  </a:lnTo>
                  <a:lnTo>
                    <a:pt x="1094136" y="1071324"/>
                  </a:lnTo>
                  <a:lnTo>
                    <a:pt x="1074959" y="1058386"/>
                  </a:lnTo>
                  <a:lnTo>
                    <a:pt x="1062021" y="1039209"/>
                  </a:lnTo>
                  <a:lnTo>
                    <a:pt x="1057275" y="1015746"/>
                  </a:lnTo>
                  <a:lnTo>
                    <a:pt x="1057275" y="60325"/>
                  </a:lnTo>
                  <a:lnTo>
                    <a:pt x="1062021" y="36808"/>
                  </a:lnTo>
                  <a:lnTo>
                    <a:pt x="1074959" y="17637"/>
                  </a:lnTo>
                  <a:lnTo>
                    <a:pt x="1094136" y="4728"/>
                  </a:lnTo>
                  <a:lnTo>
                    <a:pt x="1117600" y="0"/>
                  </a:lnTo>
                  <a:lnTo>
                    <a:pt x="1358900" y="0"/>
                  </a:lnTo>
                  <a:close/>
                </a:path>
              </a:pathLst>
            </a:custGeom>
            <a:ln w="19055">
              <a:solidFill>
                <a:srgbClr val="8B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6486525" y="2525268"/>
              <a:ext cx="699770" cy="111125"/>
            </a:xfrm>
            <a:custGeom>
              <a:avLst/>
              <a:gdLst/>
              <a:ahLst/>
              <a:cxnLst/>
              <a:rect l="l" t="t" r="r" b="b"/>
              <a:pathLst>
                <a:path w="699770" h="111125">
                  <a:moveTo>
                    <a:pt x="675767" y="47117"/>
                  </a:moveTo>
                  <a:lnTo>
                    <a:pt x="594995" y="94234"/>
                  </a:lnTo>
                  <a:lnTo>
                    <a:pt x="593471" y="100076"/>
                  </a:lnTo>
                  <a:lnTo>
                    <a:pt x="596138" y="104648"/>
                  </a:lnTo>
                  <a:lnTo>
                    <a:pt x="598804" y="109093"/>
                  </a:lnTo>
                  <a:lnTo>
                    <a:pt x="604647" y="110617"/>
                  </a:lnTo>
                  <a:lnTo>
                    <a:pt x="683159" y="64897"/>
                  </a:lnTo>
                  <a:lnTo>
                    <a:pt x="680593" y="64897"/>
                  </a:lnTo>
                  <a:lnTo>
                    <a:pt x="680593" y="63500"/>
                  </a:lnTo>
                  <a:lnTo>
                    <a:pt x="675767" y="63500"/>
                  </a:lnTo>
                  <a:lnTo>
                    <a:pt x="661833" y="55372"/>
                  </a:lnTo>
                  <a:lnTo>
                    <a:pt x="675767" y="55372"/>
                  </a:lnTo>
                  <a:lnTo>
                    <a:pt x="675767" y="47117"/>
                  </a:lnTo>
                  <a:close/>
                </a:path>
                <a:path w="699770" h="111125">
                  <a:moveTo>
                    <a:pt x="645504" y="45847"/>
                  </a:moveTo>
                  <a:lnTo>
                    <a:pt x="0" y="45847"/>
                  </a:lnTo>
                  <a:lnTo>
                    <a:pt x="0" y="64897"/>
                  </a:lnTo>
                  <a:lnTo>
                    <a:pt x="645287" y="64897"/>
                  </a:lnTo>
                  <a:lnTo>
                    <a:pt x="661615" y="55372"/>
                  </a:lnTo>
                  <a:lnTo>
                    <a:pt x="661833" y="55372"/>
                  </a:lnTo>
                  <a:lnTo>
                    <a:pt x="645504" y="45847"/>
                  </a:lnTo>
                  <a:close/>
                </a:path>
                <a:path w="699770" h="111125">
                  <a:moveTo>
                    <a:pt x="683197" y="45847"/>
                  </a:moveTo>
                  <a:lnTo>
                    <a:pt x="680593" y="45847"/>
                  </a:lnTo>
                  <a:lnTo>
                    <a:pt x="680593" y="64897"/>
                  </a:lnTo>
                  <a:lnTo>
                    <a:pt x="683159" y="64897"/>
                  </a:lnTo>
                  <a:lnTo>
                    <a:pt x="699516" y="55372"/>
                  </a:lnTo>
                  <a:lnTo>
                    <a:pt x="683197" y="45847"/>
                  </a:lnTo>
                  <a:close/>
                </a:path>
                <a:path w="699770" h="111125">
                  <a:moveTo>
                    <a:pt x="675767" y="55372"/>
                  </a:moveTo>
                  <a:lnTo>
                    <a:pt x="661833" y="55372"/>
                  </a:lnTo>
                  <a:lnTo>
                    <a:pt x="675767" y="63500"/>
                  </a:lnTo>
                  <a:lnTo>
                    <a:pt x="675767" y="55372"/>
                  </a:lnTo>
                  <a:close/>
                </a:path>
                <a:path w="699770" h="111125">
                  <a:moveTo>
                    <a:pt x="680593" y="47117"/>
                  </a:moveTo>
                  <a:lnTo>
                    <a:pt x="675767" y="47117"/>
                  </a:lnTo>
                  <a:lnTo>
                    <a:pt x="675767" y="63500"/>
                  </a:lnTo>
                  <a:lnTo>
                    <a:pt x="680593" y="63500"/>
                  </a:lnTo>
                  <a:lnTo>
                    <a:pt x="680593" y="47117"/>
                  </a:lnTo>
                  <a:close/>
                </a:path>
                <a:path w="699770" h="111125">
                  <a:moveTo>
                    <a:pt x="604647" y="0"/>
                  </a:moveTo>
                  <a:lnTo>
                    <a:pt x="598804" y="1524"/>
                  </a:lnTo>
                  <a:lnTo>
                    <a:pt x="593471" y="10668"/>
                  </a:lnTo>
                  <a:lnTo>
                    <a:pt x="594995" y="16510"/>
                  </a:lnTo>
                  <a:lnTo>
                    <a:pt x="599567" y="19050"/>
                  </a:lnTo>
                  <a:lnTo>
                    <a:pt x="661833" y="55372"/>
                  </a:lnTo>
                  <a:lnTo>
                    <a:pt x="661615" y="55372"/>
                  </a:lnTo>
                  <a:lnTo>
                    <a:pt x="675767" y="47117"/>
                  </a:lnTo>
                  <a:lnTo>
                    <a:pt x="680593" y="47117"/>
                  </a:lnTo>
                  <a:lnTo>
                    <a:pt x="680593" y="45847"/>
                  </a:lnTo>
                  <a:lnTo>
                    <a:pt x="683197" y="45847"/>
                  </a:lnTo>
                  <a:lnTo>
                    <a:pt x="604647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600825" y="2247341"/>
              <a:ext cx="428625" cy="285673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296147" y="2142614"/>
              <a:ext cx="161930" cy="171328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296147" y="2371087"/>
              <a:ext cx="161930" cy="180980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296147" y="2609212"/>
              <a:ext cx="161930" cy="171328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296147" y="2837685"/>
              <a:ext cx="161930" cy="171455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7572375" y="2515743"/>
              <a:ext cx="699770" cy="111125"/>
            </a:xfrm>
            <a:custGeom>
              <a:avLst/>
              <a:gdLst/>
              <a:ahLst/>
              <a:cxnLst/>
              <a:rect l="l" t="t" r="r" b="b"/>
              <a:pathLst>
                <a:path w="699770" h="111125">
                  <a:moveTo>
                    <a:pt x="661615" y="55372"/>
                  </a:moveTo>
                  <a:lnTo>
                    <a:pt x="594995" y="94234"/>
                  </a:lnTo>
                  <a:lnTo>
                    <a:pt x="593471" y="100076"/>
                  </a:lnTo>
                  <a:lnTo>
                    <a:pt x="596138" y="104648"/>
                  </a:lnTo>
                  <a:lnTo>
                    <a:pt x="598804" y="109093"/>
                  </a:lnTo>
                  <a:lnTo>
                    <a:pt x="604647" y="110617"/>
                  </a:lnTo>
                  <a:lnTo>
                    <a:pt x="609219" y="108077"/>
                  </a:lnTo>
                  <a:lnTo>
                    <a:pt x="683197" y="64897"/>
                  </a:lnTo>
                  <a:lnTo>
                    <a:pt x="680593" y="64897"/>
                  </a:lnTo>
                  <a:lnTo>
                    <a:pt x="680593" y="63627"/>
                  </a:lnTo>
                  <a:lnTo>
                    <a:pt x="675767" y="63627"/>
                  </a:lnTo>
                  <a:lnTo>
                    <a:pt x="661615" y="55372"/>
                  </a:lnTo>
                  <a:close/>
                </a:path>
                <a:path w="699770" h="111125">
                  <a:moveTo>
                    <a:pt x="645286" y="45847"/>
                  </a:moveTo>
                  <a:lnTo>
                    <a:pt x="0" y="45847"/>
                  </a:lnTo>
                  <a:lnTo>
                    <a:pt x="0" y="64897"/>
                  </a:lnTo>
                  <a:lnTo>
                    <a:pt x="645287" y="64897"/>
                  </a:lnTo>
                  <a:lnTo>
                    <a:pt x="661615" y="55372"/>
                  </a:lnTo>
                  <a:lnTo>
                    <a:pt x="645286" y="45847"/>
                  </a:lnTo>
                  <a:close/>
                </a:path>
                <a:path w="699770" h="111125">
                  <a:moveTo>
                    <a:pt x="683197" y="45847"/>
                  </a:moveTo>
                  <a:lnTo>
                    <a:pt x="680593" y="45847"/>
                  </a:lnTo>
                  <a:lnTo>
                    <a:pt x="680593" y="64897"/>
                  </a:lnTo>
                  <a:lnTo>
                    <a:pt x="683197" y="64897"/>
                  </a:lnTo>
                  <a:lnTo>
                    <a:pt x="699516" y="55372"/>
                  </a:lnTo>
                  <a:lnTo>
                    <a:pt x="683197" y="45847"/>
                  </a:lnTo>
                  <a:close/>
                </a:path>
                <a:path w="699770" h="111125">
                  <a:moveTo>
                    <a:pt x="675767" y="47117"/>
                  </a:moveTo>
                  <a:lnTo>
                    <a:pt x="661615" y="55372"/>
                  </a:lnTo>
                  <a:lnTo>
                    <a:pt x="675767" y="63627"/>
                  </a:lnTo>
                  <a:lnTo>
                    <a:pt x="675767" y="47117"/>
                  </a:lnTo>
                  <a:close/>
                </a:path>
                <a:path w="699770" h="111125">
                  <a:moveTo>
                    <a:pt x="680593" y="47117"/>
                  </a:moveTo>
                  <a:lnTo>
                    <a:pt x="675767" y="47117"/>
                  </a:lnTo>
                  <a:lnTo>
                    <a:pt x="675767" y="63627"/>
                  </a:lnTo>
                  <a:lnTo>
                    <a:pt x="680593" y="63627"/>
                  </a:lnTo>
                  <a:lnTo>
                    <a:pt x="680593" y="47117"/>
                  </a:lnTo>
                  <a:close/>
                </a:path>
                <a:path w="699770" h="111125">
                  <a:moveTo>
                    <a:pt x="604647" y="0"/>
                  </a:moveTo>
                  <a:lnTo>
                    <a:pt x="598804" y="1524"/>
                  </a:lnTo>
                  <a:lnTo>
                    <a:pt x="593471" y="10668"/>
                  </a:lnTo>
                  <a:lnTo>
                    <a:pt x="594995" y="16510"/>
                  </a:lnTo>
                  <a:lnTo>
                    <a:pt x="661615" y="55372"/>
                  </a:lnTo>
                  <a:lnTo>
                    <a:pt x="675767" y="47117"/>
                  </a:lnTo>
                  <a:lnTo>
                    <a:pt x="680593" y="47117"/>
                  </a:lnTo>
                  <a:lnTo>
                    <a:pt x="680593" y="45847"/>
                  </a:lnTo>
                  <a:lnTo>
                    <a:pt x="683197" y="45847"/>
                  </a:lnTo>
                  <a:lnTo>
                    <a:pt x="604647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677150" y="2247341"/>
              <a:ext cx="428625" cy="295198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372472" y="2133089"/>
              <a:ext cx="161930" cy="171328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372472" y="2361562"/>
              <a:ext cx="161930" cy="180980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372472" y="2599687"/>
              <a:ext cx="161930" cy="171328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372472" y="2828160"/>
              <a:ext cx="161930" cy="171455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8267700" y="2037842"/>
              <a:ext cx="361950" cy="1076325"/>
            </a:xfrm>
            <a:custGeom>
              <a:avLst/>
              <a:gdLst/>
              <a:ahLst/>
              <a:cxnLst/>
              <a:rect l="l" t="t" r="r" b="b"/>
              <a:pathLst>
                <a:path w="361950" h="1076325">
                  <a:moveTo>
                    <a:pt x="301625" y="0"/>
                  </a:moveTo>
                  <a:lnTo>
                    <a:pt x="325088" y="4728"/>
                  </a:lnTo>
                  <a:lnTo>
                    <a:pt x="344265" y="17637"/>
                  </a:lnTo>
                  <a:lnTo>
                    <a:pt x="357203" y="36808"/>
                  </a:lnTo>
                  <a:lnTo>
                    <a:pt x="361950" y="60325"/>
                  </a:lnTo>
                  <a:lnTo>
                    <a:pt x="361950" y="1015746"/>
                  </a:lnTo>
                  <a:lnTo>
                    <a:pt x="357203" y="1039209"/>
                  </a:lnTo>
                  <a:lnTo>
                    <a:pt x="344265" y="1058386"/>
                  </a:lnTo>
                  <a:lnTo>
                    <a:pt x="325088" y="1071324"/>
                  </a:lnTo>
                  <a:lnTo>
                    <a:pt x="301625" y="1076071"/>
                  </a:lnTo>
                  <a:lnTo>
                    <a:pt x="60325" y="1076071"/>
                  </a:lnTo>
                  <a:lnTo>
                    <a:pt x="36861" y="1071324"/>
                  </a:lnTo>
                  <a:lnTo>
                    <a:pt x="17684" y="1058386"/>
                  </a:lnTo>
                  <a:lnTo>
                    <a:pt x="4746" y="1039209"/>
                  </a:lnTo>
                  <a:lnTo>
                    <a:pt x="0" y="1015746"/>
                  </a:lnTo>
                  <a:lnTo>
                    <a:pt x="0" y="60325"/>
                  </a:lnTo>
                  <a:lnTo>
                    <a:pt x="4746" y="36808"/>
                  </a:lnTo>
                  <a:lnTo>
                    <a:pt x="17684" y="17637"/>
                  </a:lnTo>
                  <a:lnTo>
                    <a:pt x="36861" y="4728"/>
                  </a:lnTo>
                  <a:lnTo>
                    <a:pt x="60325" y="0"/>
                  </a:lnTo>
                  <a:lnTo>
                    <a:pt x="301625" y="0"/>
                  </a:lnTo>
                  <a:close/>
                </a:path>
              </a:pathLst>
            </a:custGeom>
            <a:ln w="19055">
              <a:solidFill>
                <a:srgbClr val="8B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8393303" y="1495043"/>
              <a:ext cx="945515" cy="1150620"/>
            </a:xfrm>
            <a:custGeom>
              <a:avLst/>
              <a:gdLst/>
              <a:ahLst/>
              <a:cxnLst/>
              <a:rect l="l" t="t" r="r" b="b"/>
              <a:pathLst>
                <a:path w="945515" h="1150620">
                  <a:moveTo>
                    <a:pt x="110744" y="94742"/>
                  </a:moveTo>
                  <a:lnTo>
                    <a:pt x="108077" y="90297"/>
                  </a:lnTo>
                  <a:lnTo>
                    <a:pt x="66332" y="18796"/>
                  </a:lnTo>
                  <a:lnTo>
                    <a:pt x="55372" y="0"/>
                  </a:lnTo>
                  <a:lnTo>
                    <a:pt x="2667" y="90297"/>
                  </a:lnTo>
                  <a:lnTo>
                    <a:pt x="0" y="94742"/>
                  </a:lnTo>
                  <a:lnTo>
                    <a:pt x="1524" y="100584"/>
                  </a:lnTo>
                  <a:lnTo>
                    <a:pt x="10668" y="105918"/>
                  </a:lnTo>
                  <a:lnTo>
                    <a:pt x="16510" y="104394"/>
                  </a:lnTo>
                  <a:lnTo>
                    <a:pt x="45847" y="54102"/>
                  </a:lnTo>
                  <a:lnTo>
                    <a:pt x="45847" y="535432"/>
                  </a:lnTo>
                  <a:lnTo>
                    <a:pt x="64897" y="535432"/>
                  </a:lnTo>
                  <a:lnTo>
                    <a:pt x="64897" y="54102"/>
                  </a:lnTo>
                  <a:lnTo>
                    <a:pt x="94234" y="104394"/>
                  </a:lnTo>
                  <a:lnTo>
                    <a:pt x="100076" y="105918"/>
                  </a:lnTo>
                  <a:lnTo>
                    <a:pt x="109220" y="100584"/>
                  </a:lnTo>
                  <a:lnTo>
                    <a:pt x="110744" y="94742"/>
                  </a:lnTo>
                  <a:close/>
                </a:path>
                <a:path w="945515" h="1150620">
                  <a:moveTo>
                    <a:pt x="945388" y="1095121"/>
                  </a:moveTo>
                  <a:lnTo>
                    <a:pt x="929068" y="1085596"/>
                  </a:lnTo>
                  <a:lnTo>
                    <a:pt x="850519" y="1039749"/>
                  </a:lnTo>
                  <a:lnTo>
                    <a:pt x="844677" y="1041273"/>
                  </a:lnTo>
                  <a:lnTo>
                    <a:pt x="839343" y="1050417"/>
                  </a:lnTo>
                  <a:lnTo>
                    <a:pt x="840867" y="1056259"/>
                  </a:lnTo>
                  <a:lnTo>
                    <a:pt x="845439" y="1058799"/>
                  </a:lnTo>
                  <a:lnTo>
                    <a:pt x="891362" y="1085596"/>
                  </a:lnTo>
                  <a:lnTo>
                    <a:pt x="245872" y="1085596"/>
                  </a:lnTo>
                  <a:lnTo>
                    <a:pt x="245872" y="1104646"/>
                  </a:lnTo>
                  <a:lnTo>
                    <a:pt x="891159" y="1104646"/>
                  </a:lnTo>
                  <a:lnTo>
                    <a:pt x="840867" y="1133983"/>
                  </a:lnTo>
                  <a:lnTo>
                    <a:pt x="839343" y="1139825"/>
                  </a:lnTo>
                  <a:lnTo>
                    <a:pt x="842010" y="1144270"/>
                  </a:lnTo>
                  <a:lnTo>
                    <a:pt x="844677" y="1148842"/>
                  </a:lnTo>
                  <a:lnTo>
                    <a:pt x="850519" y="1150366"/>
                  </a:lnTo>
                  <a:lnTo>
                    <a:pt x="929030" y="1104646"/>
                  </a:lnTo>
                  <a:lnTo>
                    <a:pt x="945388" y="1095121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753475" y="2266391"/>
              <a:ext cx="428625" cy="295198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4371975" y="2515743"/>
              <a:ext cx="699770" cy="111125"/>
            </a:xfrm>
            <a:custGeom>
              <a:avLst/>
              <a:gdLst/>
              <a:ahLst/>
              <a:cxnLst/>
              <a:rect l="l" t="t" r="r" b="b"/>
              <a:pathLst>
                <a:path w="699770" h="111125">
                  <a:moveTo>
                    <a:pt x="661615" y="55372"/>
                  </a:moveTo>
                  <a:lnTo>
                    <a:pt x="594995" y="94234"/>
                  </a:lnTo>
                  <a:lnTo>
                    <a:pt x="593471" y="100076"/>
                  </a:lnTo>
                  <a:lnTo>
                    <a:pt x="596138" y="104648"/>
                  </a:lnTo>
                  <a:lnTo>
                    <a:pt x="598804" y="109093"/>
                  </a:lnTo>
                  <a:lnTo>
                    <a:pt x="604647" y="110617"/>
                  </a:lnTo>
                  <a:lnTo>
                    <a:pt x="609219" y="108077"/>
                  </a:lnTo>
                  <a:lnTo>
                    <a:pt x="683197" y="64897"/>
                  </a:lnTo>
                  <a:lnTo>
                    <a:pt x="680592" y="64897"/>
                  </a:lnTo>
                  <a:lnTo>
                    <a:pt x="680592" y="63627"/>
                  </a:lnTo>
                  <a:lnTo>
                    <a:pt x="675766" y="63627"/>
                  </a:lnTo>
                  <a:lnTo>
                    <a:pt x="661615" y="55372"/>
                  </a:lnTo>
                  <a:close/>
                </a:path>
                <a:path w="699770" h="111125">
                  <a:moveTo>
                    <a:pt x="645286" y="45847"/>
                  </a:moveTo>
                  <a:lnTo>
                    <a:pt x="0" y="45847"/>
                  </a:lnTo>
                  <a:lnTo>
                    <a:pt x="0" y="64897"/>
                  </a:lnTo>
                  <a:lnTo>
                    <a:pt x="645287" y="64897"/>
                  </a:lnTo>
                  <a:lnTo>
                    <a:pt x="661615" y="55372"/>
                  </a:lnTo>
                  <a:lnTo>
                    <a:pt x="645286" y="45847"/>
                  </a:lnTo>
                  <a:close/>
                </a:path>
                <a:path w="699770" h="111125">
                  <a:moveTo>
                    <a:pt x="683197" y="45847"/>
                  </a:moveTo>
                  <a:lnTo>
                    <a:pt x="680592" y="45847"/>
                  </a:lnTo>
                  <a:lnTo>
                    <a:pt x="680592" y="64897"/>
                  </a:lnTo>
                  <a:lnTo>
                    <a:pt x="683197" y="64897"/>
                  </a:lnTo>
                  <a:lnTo>
                    <a:pt x="699515" y="55372"/>
                  </a:lnTo>
                  <a:lnTo>
                    <a:pt x="683197" y="45847"/>
                  </a:lnTo>
                  <a:close/>
                </a:path>
                <a:path w="699770" h="111125">
                  <a:moveTo>
                    <a:pt x="675766" y="47117"/>
                  </a:moveTo>
                  <a:lnTo>
                    <a:pt x="661615" y="55372"/>
                  </a:lnTo>
                  <a:lnTo>
                    <a:pt x="675766" y="63627"/>
                  </a:lnTo>
                  <a:lnTo>
                    <a:pt x="675766" y="47117"/>
                  </a:lnTo>
                  <a:close/>
                </a:path>
                <a:path w="699770" h="111125">
                  <a:moveTo>
                    <a:pt x="680592" y="47117"/>
                  </a:moveTo>
                  <a:lnTo>
                    <a:pt x="675766" y="47117"/>
                  </a:lnTo>
                  <a:lnTo>
                    <a:pt x="675766" y="63627"/>
                  </a:lnTo>
                  <a:lnTo>
                    <a:pt x="680592" y="63627"/>
                  </a:lnTo>
                  <a:lnTo>
                    <a:pt x="680592" y="47117"/>
                  </a:lnTo>
                  <a:close/>
                </a:path>
                <a:path w="699770" h="111125">
                  <a:moveTo>
                    <a:pt x="604647" y="0"/>
                  </a:moveTo>
                  <a:lnTo>
                    <a:pt x="598804" y="1524"/>
                  </a:lnTo>
                  <a:lnTo>
                    <a:pt x="593471" y="10668"/>
                  </a:lnTo>
                  <a:lnTo>
                    <a:pt x="594995" y="16510"/>
                  </a:lnTo>
                  <a:lnTo>
                    <a:pt x="661615" y="55372"/>
                  </a:lnTo>
                  <a:lnTo>
                    <a:pt x="675766" y="47117"/>
                  </a:lnTo>
                  <a:lnTo>
                    <a:pt x="680592" y="47117"/>
                  </a:lnTo>
                  <a:lnTo>
                    <a:pt x="680592" y="45847"/>
                  </a:lnTo>
                  <a:lnTo>
                    <a:pt x="683197" y="45847"/>
                  </a:lnTo>
                  <a:lnTo>
                    <a:pt x="604647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5" name="object 3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476750" y="2247341"/>
              <a:ext cx="428625" cy="295198"/>
            </a:xfrm>
            <a:prstGeom prst="rect">
              <a:avLst/>
            </a:prstGeom>
          </p:spPr>
        </p:pic>
      </p:grpSp>
      <p:sp>
        <p:nvSpPr>
          <p:cNvPr id="36" name="object 3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/>
              <a:t>Backpropagation</a:t>
            </a:r>
            <a:r>
              <a:rPr spc="-80" dirty="0"/>
              <a:t> </a:t>
            </a:r>
            <a:r>
              <a:rPr dirty="0"/>
              <a:t>for</a:t>
            </a:r>
            <a:r>
              <a:rPr spc="-25" dirty="0"/>
              <a:t> </a:t>
            </a:r>
            <a:r>
              <a:rPr spc="-20" dirty="0"/>
              <a:t>RNNs</a:t>
            </a:r>
          </a:p>
        </p:txBody>
      </p:sp>
      <p:grpSp>
        <p:nvGrpSpPr>
          <p:cNvPr id="37" name="object 37"/>
          <p:cNvGrpSpPr/>
          <p:nvPr/>
        </p:nvGrpSpPr>
        <p:grpSpPr>
          <a:xfrm>
            <a:off x="2272440" y="1834483"/>
            <a:ext cx="1322705" cy="1260475"/>
            <a:chOff x="2272440" y="1834483"/>
            <a:chExt cx="1322705" cy="1260475"/>
          </a:xfrm>
        </p:grpSpPr>
        <p:pic>
          <p:nvPicPr>
            <p:cNvPr id="38" name="object 3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272440" y="1834483"/>
              <a:ext cx="310851" cy="180444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2895600" y="2525267"/>
              <a:ext cx="699770" cy="111125"/>
            </a:xfrm>
            <a:custGeom>
              <a:avLst/>
              <a:gdLst/>
              <a:ahLst/>
              <a:cxnLst/>
              <a:rect l="l" t="t" r="r" b="b"/>
              <a:pathLst>
                <a:path w="699770" h="111125">
                  <a:moveTo>
                    <a:pt x="675766" y="47117"/>
                  </a:moveTo>
                  <a:lnTo>
                    <a:pt x="594995" y="94234"/>
                  </a:lnTo>
                  <a:lnTo>
                    <a:pt x="593471" y="100076"/>
                  </a:lnTo>
                  <a:lnTo>
                    <a:pt x="596138" y="104648"/>
                  </a:lnTo>
                  <a:lnTo>
                    <a:pt x="598804" y="109093"/>
                  </a:lnTo>
                  <a:lnTo>
                    <a:pt x="604647" y="110617"/>
                  </a:lnTo>
                  <a:lnTo>
                    <a:pt x="683159" y="64897"/>
                  </a:lnTo>
                  <a:lnTo>
                    <a:pt x="680592" y="64897"/>
                  </a:lnTo>
                  <a:lnTo>
                    <a:pt x="680592" y="63500"/>
                  </a:lnTo>
                  <a:lnTo>
                    <a:pt x="675766" y="63500"/>
                  </a:lnTo>
                  <a:lnTo>
                    <a:pt x="661833" y="55372"/>
                  </a:lnTo>
                  <a:lnTo>
                    <a:pt x="675766" y="55372"/>
                  </a:lnTo>
                  <a:lnTo>
                    <a:pt x="675766" y="47117"/>
                  </a:lnTo>
                  <a:close/>
                </a:path>
                <a:path w="699770" h="111125">
                  <a:moveTo>
                    <a:pt x="645504" y="45847"/>
                  </a:moveTo>
                  <a:lnTo>
                    <a:pt x="0" y="45847"/>
                  </a:lnTo>
                  <a:lnTo>
                    <a:pt x="0" y="64897"/>
                  </a:lnTo>
                  <a:lnTo>
                    <a:pt x="645287" y="64897"/>
                  </a:lnTo>
                  <a:lnTo>
                    <a:pt x="661615" y="55372"/>
                  </a:lnTo>
                  <a:lnTo>
                    <a:pt x="661833" y="55372"/>
                  </a:lnTo>
                  <a:lnTo>
                    <a:pt x="645504" y="45847"/>
                  </a:lnTo>
                  <a:close/>
                </a:path>
                <a:path w="699770" h="111125">
                  <a:moveTo>
                    <a:pt x="683197" y="45847"/>
                  </a:moveTo>
                  <a:lnTo>
                    <a:pt x="680592" y="45847"/>
                  </a:lnTo>
                  <a:lnTo>
                    <a:pt x="680592" y="64897"/>
                  </a:lnTo>
                  <a:lnTo>
                    <a:pt x="683159" y="64897"/>
                  </a:lnTo>
                  <a:lnTo>
                    <a:pt x="699515" y="55372"/>
                  </a:lnTo>
                  <a:lnTo>
                    <a:pt x="683197" y="45847"/>
                  </a:lnTo>
                  <a:close/>
                </a:path>
                <a:path w="699770" h="111125">
                  <a:moveTo>
                    <a:pt x="675766" y="55372"/>
                  </a:moveTo>
                  <a:lnTo>
                    <a:pt x="661833" y="55372"/>
                  </a:lnTo>
                  <a:lnTo>
                    <a:pt x="675766" y="63500"/>
                  </a:lnTo>
                  <a:lnTo>
                    <a:pt x="675766" y="55372"/>
                  </a:lnTo>
                  <a:close/>
                </a:path>
                <a:path w="699770" h="111125">
                  <a:moveTo>
                    <a:pt x="680592" y="47117"/>
                  </a:moveTo>
                  <a:lnTo>
                    <a:pt x="675766" y="47117"/>
                  </a:lnTo>
                  <a:lnTo>
                    <a:pt x="675766" y="63500"/>
                  </a:lnTo>
                  <a:lnTo>
                    <a:pt x="680592" y="63500"/>
                  </a:lnTo>
                  <a:lnTo>
                    <a:pt x="680592" y="47117"/>
                  </a:lnTo>
                  <a:close/>
                </a:path>
                <a:path w="699770" h="111125">
                  <a:moveTo>
                    <a:pt x="604647" y="0"/>
                  </a:moveTo>
                  <a:lnTo>
                    <a:pt x="598804" y="1524"/>
                  </a:lnTo>
                  <a:lnTo>
                    <a:pt x="593471" y="10668"/>
                  </a:lnTo>
                  <a:lnTo>
                    <a:pt x="594995" y="16510"/>
                  </a:lnTo>
                  <a:lnTo>
                    <a:pt x="599566" y="19050"/>
                  </a:lnTo>
                  <a:lnTo>
                    <a:pt x="661833" y="55372"/>
                  </a:lnTo>
                  <a:lnTo>
                    <a:pt x="661615" y="55372"/>
                  </a:lnTo>
                  <a:lnTo>
                    <a:pt x="675766" y="47117"/>
                  </a:lnTo>
                  <a:lnTo>
                    <a:pt x="680592" y="47117"/>
                  </a:lnTo>
                  <a:lnTo>
                    <a:pt x="680592" y="45847"/>
                  </a:lnTo>
                  <a:lnTo>
                    <a:pt x="683197" y="45847"/>
                  </a:lnTo>
                  <a:lnTo>
                    <a:pt x="604647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0" name="object 4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009900" y="2247341"/>
              <a:ext cx="428625" cy="295198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628897" y="2104514"/>
              <a:ext cx="161930" cy="171328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628897" y="2342512"/>
              <a:ext cx="161930" cy="171455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628897" y="2571112"/>
              <a:ext cx="161930" cy="171328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628897" y="2799585"/>
              <a:ext cx="161930" cy="180980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2524125" y="2009266"/>
              <a:ext cx="361950" cy="1076325"/>
            </a:xfrm>
            <a:custGeom>
              <a:avLst/>
              <a:gdLst/>
              <a:ahLst/>
              <a:cxnLst/>
              <a:rect l="l" t="t" r="r" b="b"/>
              <a:pathLst>
                <a:path w="361950" h="1076325">
                  <a:moveTo>
                    <a:pt x="301625" y="0"/>
                  </a:moveTo>
                  <a:lnTo>
                    <a:pt x="325088" y="4728"/>
                  </a:lnTo>
                  <a:lnTo>
                    <a:pt x="344265" y="17637"/>
                  </a:lnTo>
                  <a:lnTo>
                    <a:pt x="357203" y="36808"/>
                  </a:lnTo>
                  <a:lnTo>
                    <a:pt x="361950" y="60325"/>
                  </a:lnTo>
                  <a:lnTo>
                    <a:pt x="361950" y="1015746"/>
                  </a:lnTo>
                  <a:lnTo>
                    <a:pt x="357203" y="1039209"/>
                  </a:lnTo>
                  <a:lnTo>
                    <a:pt x="344265" y="1058386"/>
                  </a:lnTo>
                  <a:lnTo>
                    <a:pt x="325088" y="1071324"/>
                  </a:lnTo>
                  <a:lnTo>
                    <a:pt x="301625" y="1076071"/>
                  </a:lnTo>
                  <a:lnTo>
                    <a:pt x="60325" y="1076071"/>
                  </a:lnTo>
                  <a:lnTo>
                    <a:pt x="36861" y="1071324"/>
                  </a:lnTo>
                  <a:lnTo>
                    <a:pt x="17684" y="1058386"/>
                  </a:lnTo>
                  <a:lnTo>
                    <a:pt x="4746" y="1039209"/>
                  </a:lnTo>
                  <a:lnTo>
                    <a:pt x="0" y="1015746"/>
                  </a:lnTo>
                  <a:lnTo>
                    <a:pt x="0" y="60325"/>
                  </a:lnTo>
                  <a:lnTo>
                    <a:pt x="4746" y="36808"/>
                  </a:lnTo>
                  <a:lnTo>
                    <a:pt x="17684" y="17637"/>
                  </a:lnTo>
                  <a:lnTo>
                    <a:pt x="36861" y="4728"/>
                  </a:lnTo>
                  <a:lnTo>
                    <a:pt x="60325" y="0"/>
                  </a:lnTo>
                  <a:lnTo>
                    <a:pt x="301625" y="0"/>
                  </a:lnTo>
                  <a:close/>
                </a:path>
              </a:pathLst>
            </a:custGeom>
            <a:ln w="19055">
              <a:solidFill>
                <a:srgbClr val="8B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6" name="object 46"/>
          <p:cNvSpPr txBox="1"/>
          <p:nvPr/>
        </p:nvSpPr>
        <p:spPr>
          <a:xfrm>
            <a:off x="9611994" y="2350452"/>
            <a:ext cx="18351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latin typeface="Calibri"/>
                <a:cs typeface="Calibri"/>
              </a:rPr>
              <a:t>…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47" name="object 47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8185259" y="1222143"/>
            <a:ext cx="509029" cy="219147"/>
          </a:xfrm>
          <a:prstGeom prst="rect">
            <a:avLst/>
          </a:prstGeom>
        </p:spPr>
      </p:pic>
      <p:sp>
        <p:nvSpPr>
          <p:cNvPr id="48" name="object 48"/>
          <p:cNvSpPr txBox="1"/>
          <p:nvPr/>
        </p:nvSpPr>
        <p:spPr>
          <a:xfrm>
            <a:off x="3829050" y="2350452"/>
            <a:ext cx="18351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latin typeface="Calibri"/>
                <a:cs typeface="Calibri"/>
              </a:rPr>
              <a:t>…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2089785" y="3650869"/>
            <a:ext cx="3584575" cy="33401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000" b="1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Question:</a:t>
            </a:r>
            <a:r>
              <a:rPr sz="2000" b="1" u="none" spc="-75" dirty="0">
                <a:latin typeface="Calibri"/>
                <a:cs typeface="Calibri"/>
              </a:rPr>
              <a:t> </a:t>
            </a:r>
            <a:r>
              <a:rPr sz="2000" u="none" dirty="0">
                <a:latin typeface="Calibri"/>
                <a:cs typeface="Calibri"/>
              </a:rPr>
              <a:t>What’s</a:t>
            </a:r>
            <a:r>
              <a:rPr sz="2000" u="none" spc="-35" dirty="0">
                <a:latin typeface="Calibri"/>
                <a:cs typeface="Calibri"/>
              </a:rPr>
              <a:t> </a:t>
            </a:r>
            <a:r>
              <a:rPr sz="2000" u="none" dirty="0">
                <a:latin typeface="Calibri"/>
                <a:cs typeface="Calibri"/>
              </a:rPr>
              <a:t>the</a:t>
            </a:r>
            <a:r>
              <a:rPr sz="2000" u="none" spc="-95" dirty="0">
                <a:latin typeface="Calibri"/>
                <a:cs typeface="Calibri"/>
              </a:rPr>
              <a:t> </a:t>
            </a:r>
            <a:r>
              <a:rPr sz="2000" u="none" spc="-10" dirty="0">
                <a:latin typeface="Calibri"/>
                <a:cs typeface="Calibri"/>
              </a:rPr>
              <a:t>derivative</a:t>
            </a:r>
            <a:r>
              <a:rPr sz="2000" u="none" spc="-90" dirty="0">
                <a:latin typeface="Calibri"/>
                <a:cs typeface="Calibri"/>
              </a:rPr>
              <a:t> </a:t>
            </a:r>
            <a:r>
              <a:rPr sz="2000" u="none" spc="-25" dirty="0">
                <a:latin typeface="Calibri"/>
                <a:cs typeface="Calibri"/>
              </a:rPr>
              <a:t>of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6453504" y="3650869"/>
            <a:ext cx="3408679" cy="33401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000" spc="-60" dirty="0">
                <a:latin typeface="Calibri"/>
                <a:cs typeface="Calibri"/>
              </a:rPr>
              <a:t>w.r.t.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2FED"/>
                </a:solidFill>
                <a:latin typeface="Calibri"/>
                <a:cs typeface="Calibri"/>
              </a:rPr>
              <a:t>repeated</a:t>
            </a:r>
            <a:r>
              <a:rPr sz="2000" spc="-30" dirty="0">
                <a:solidFill>
                  <a:srgbClr val="FF2FED"/>
                </a:solidFill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weight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matrix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10344132" y="3650869"/>
            <a:ext cx="144780" cy="33401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000" spc="-50" dirty="0">
                <a:latin typeface="Calibri"/>
                <a:cs typeface="Calibri"/>
              </a:rPr>
              <a:t>?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52" name="object 52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5749528" y="3713079"/>
            <a:ext cx="612576" cy="265650"/>
          </a:xfrm>
          <a:prstGeom prst="rect">
            <a:avLst/>
          </a:prstGeom>
        </p:spPr>
      </p:pic>
      <p:pic>
        <p:nvPicPr>
          <p:cNvPr id="53" name="object 53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9913675" y="3738967"/>
            <a:ext cx="353719" cy="210856"/>
          </a:xfrm>
          <a:prstGeom prst="rect">
            <a:avLst/>
          </a:prstGeom>
        </p:spPr>
      </p:pic>
      <p:sp>
        <p:nvSpPr>
          <p:cNvPr id="54" name="object 54"/>
          <p:cNvSpPr txBox="1"/>
          <p:nvPr/>
        </p:nvSpPr>
        <p:spPr>
          <a:xfrm>
            <a:off x="2092705" y="4953698"/>
            <a:ext cx="896619" cy="3346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000" b="1" u="sng" spc="-1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Answer: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55" name="object 55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3172699" y="4815483"/>
            <a:ext cx="2507471" cy="809249"/>
          </a:xfrm>
          <a:prstGeom prst="rect">
            <a:avLst/>
          </a:prstGeom>
        </p:spPr>
      </p:pic>
      <p:sp>
        <p:nvSpPr>
          <p:cNvPr id="56" name="object 56"/>
          <p:cNvSpPr txBox="1"/>
          <p:nvPr/>
        </p:nvSpPr>
        <p:spPr>
          <a:xfrm>
            <a:off x="6367398" y="4632705"/>
            <a:ext cx="4762500" cy="1009650"/>
          </a:xfrm>
          <a:prstGeom prst="rect">
            <a:avLst/>
          </a:prstGeom>
          <a:ln w="28582">
            <a:solidFill>
              <a:srgbClr val="FF2FED"/>
            </a:solidFill>
          </a:ln>
        </p:spPr>
        <p:txBody>
          <a:bodyPr vert="horz" wrap="square" lIns="0" tIns="26034" rIns="0" bIns="0" rtlCol="0">
            <a:spAutoFit/>
          </a:bodyPr>
          <a:lstStyle/>
          <a:p>
            <a:pPr marL="1059180" marR="416559" indent="-631190">
              <a:lnSpc>
                <a:spcPct val="100000"/>
              </a:lnSpc>
              <a:spcBef>
                <a:spcPts val="204"/>
              </a:spcBef>
            </a:pPr>
            <a:r>
              <a:rPr sz="2000" dirty="0">
                <a:solidFill>
                  <a:srgbClr val="FF2FED"/>
                </a:solidFill>
                <a:latin typeface="Calibri"/>
                <a:cs typeface="Calibri"/>
              </a:rPr>
              <a:t>“The</a:t>
            </a:r>
            <a:r>
              <a:rPr sz="2000" spc="10" dirty="0">
                <a:solidFill>
                  <a:srgbClr val="FF2FED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2FED"/>
                </a:solidFill>
                <a:latin typeface="Calibri"/>
                <a:cs typeface="Calibri"/>
              </a:rPr>
              <a:t>gradient</a:t>
            </a:r>
            <a:r>
              <a:rPr sz="2000" spc="-25" dirty="0">
                <a:solidFill>
                  <a:srgbClr val="FF2FED"/>
                </a:solidFill>
                <a:latin typeface="Calibri"/>
                <a:cs typeface="Calibri"/>
              </a:rPr>
              <a:t> </a:t>
            </a:r>
            <a:r>
              <a:rPr sz="2000" spc="-60" dirty="0">
                <a:solidFill>
                  <a:srgbClr val="FF2FED"/>
                </a:solidFill>
                <a:latin typeface="Calibri"/>
                <a:cs typeface="Calibri"/>
              </a:rPr>
              <a:t>w.r.t.</a:t>
            </a:r>
            <a:r>
              <a:rPr sz="2000" spc="-10" dirty="0">
                <a:solidFill>
                  <a:srgbClr val="FF2FED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2FED"/>
                </a:solidFill>
                <a:latin typeface="Calibri"/>
                <a:cs typeface="Calibri"/>
              </a:rPr>
              <a:t>a</a:t>
            </a:r>
            <a:r>
              <a:rPr sz="2000" spc="-15" dirty="0">
                <a:solidFill>
                  <a:srgbClr val="FF2FED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2FED"/>
                </a:solidFill>
                <a:latin typeface="Calibri"/>
                <a:cs typeface="Calibri"/>
              </a:rPr>
              <a:t>repeated</a:t>
            </a:r>
            <a:r>
              <a:rPr sz="2000" spc="-35" dirty="0">
                <a:solidFill>
                  <a:srgbClr val="FF2FED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2FED"/>
                </a:solidFill>
                <a:latin typeface="Calibri"/>
                <a:cs typeface="Calibri"/>
              </a:rPr>
              <a:t>weight </a:t>
            </a:r>
            <a:r>
              <a:rPr sz="2000" dirty="0">
                <a:solidFill>
                  <a:srgbClr val="FF2FED"/>
                </a:solidFill>
                <a:latin typeface="Calibri"/>
                <a:cs typeface="Calibri"/>
              </a:rPr>
              <a:t>is</a:t>
            </a:r>
            <a:r>
              <a:rPr sz="2000" spc="25" dirty="0">
                <a:solidFill>
                  <a:srgbClr val="FF2FED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2FED"/>
                </a:solidFill>
                <a:latin typeface="Calibri"/>
                <a:cs typeface="Calibri"/>
              </a:rPr>
              <a:t>the</a:t>
            </a:r>
            <a:r>
              <a:rPr sz="2000" spc="-40" dirty="0">
                <a:solidFill>
                  <a:srgbClr val="FF2FED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2FED"/>
                </a:solidFill>
                <a:latin typeface="Calibri"/>
                <a:cs typeface="Calibri"/>
              </a:rPr>
              <a:t>sum</a:t>
            </a:r>
            <a:r>
              <a:rPr sz="2000" spc="-50" dirty="0">
                <a:solidFill>
                  <a:srgbClr val="FF2FED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2FED"/>
                </a:solidFill>
                <a:latin typeface="Calibri"/>
                <a:cs typeface="Calibri"/>
              </a:rPr>
              <a:t>of</a:t>
            </a:r>
            <a:r>
              <a:rPr sz="2000" spc="-25" dirty="0">
                <a:solidFill>
                  <a:srgbClr val="FF2FED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2FED"/>
                </a:solidFill>
                <a:latin typeface="Calibri"/>
                <a:cs typeface="Calibri"/>
              </a:rPr>
              <a:t>the</a:t>
            </a:r>
            <a:r>
              <a:rPr sz="2000" spc="-40" dirty="0">
                <a:solidFill>
                  <a:srgbClr val="FF2FED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2FED"/>
                </a:solidFill>
                <a:latin typeface="Calibri"/>
                <a:cs typeface="Calibri"/>
              </a:rPr>
              <a:t>gradient</a:t>
            </a:r>
            <a:endParaRPr sz="2000">
              <a:latin typeface="Calibri"/>
              <a:cs typeface="Calibri"/>
            </a:endParaRPr>
          </a:p>
          <a:p>
            <a:pPr marL="998219">
              <a:lnSpc>
                <a:spcPct val="100000"/>
              </a:lnSpc>
              <a:spcBef>
                <a:spcPts val="10"/>
              </a:spcBef>
            </a:pPr>
            <a:r>
              <a:rPr sz="2000" spc="-60" dirty="0">
                <a:solidFill>
                  <a:srgbClr val="FF2FED"/>
                </a:solidFill>
                <a:latin typeface="Calibri"/>
                <a:cs typeface="Calibri"/>
              </a:rPr>
              <a:t>w.r.t.</a:t>
            </a:r>
            <a:r>
              <a:rPr sz="2000" spc="-10" dirty="0">
                <a:solidFill>
                  <a:srgbClr val="FF2FED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2FED"/>
                </a:solidFill>
                <a:latin typeface="Calibri"/>
                <a:cs typeface="Calibri"/>
              </a:rPr>
              <a:t>each</a:t>
            </a:r>
            <a:r>
              <a:rPr sz="2000" spc="-30" dirty="0">
                <a:solidFill>
                  <a:srgbClr val="FF2FED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2FED"/>
                </a:solidFill>
                <a:latin typeface="Calibri"/>
                <a:cs typeface="Calibri"/>
              </a:rPr>
              <a:t>time</a:t>
            </a:r>
            <a:r>
              <a:rPr sz="2000" spc="-45" dirty="0">
                <a:solidFill>
                  <a:srgbClr val="FF2FED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2FED"/>
                </a:solidFill>
                <a:latin typeface="Calibri"/>
                <a:cs typeface="Calibri"/>
              </a:rPr>
              <a:t>it</a:t>
            </a:r>
            <a:r>
              <a:rPr sz="2000" spc="-15" dirty="0">
                <a:solidFill>
                  <a:srgbClr val="FF2FED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2FED"/>
                </a:solidFill>
                <a:latin typeface="Calibri"/>
                <a:cs typeface="Calibri"/>
              </a:rPr>
              <a:t>appears”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8" name="object 58"/>
          <p:cNvSpPr txBox="1">
            <a:spLocks noGrp="1"/>
          </p:cNvSpPr>
          <p:nvPr>
            <p:ph type="sldNum" sz="quarter" idx="7"/>
          </p:nvPr>
        </p:nvSpPr>
        <p:spPr>
          <a:xfrm>
            <a:off x="460057" y="6543833"/>
            <a:ext cx="280034" cy="2063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1450"/>
              </a:lnSpc>
            </a:pPr>
            <a:fld id="{81D60167-4931-47E6-BA6A-407CBD079E47}" type="slidenum">
              <a:rPr lang="en-US" altLang="ja-JP" spc="-50" smtClean="0"/>
              <a:pPr marL="38100">
                <a:lnSpc>
                  <a:spcPts val="1450"/>
                </a:lnSpc>
              </a:pPr>
              <a:t>36</a:t>
            </a:fld>
            <a:endParaRPr spc="-25" dirty="0"/>
          </a:p>
        </p:txBody>
      </p:sp>
      <p:sp>
        <p:nvSpPr>
          <p:cNvPr id="57" name="object 57"/>
          <p:cNvSpPr txBox="1"/>
          <p:nvPr/>
        </p:nvSpPr>
        <p:spPr>
          <a:xfrm>
            <a:off x="7928609" y="5758179"/>
            <a:ext cx="56896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0" dirty="0">
                <a:solidFill>
                  <a:srgbClr val="3986FF"/>
                </a:solidFill>
                <a:latin typeface="Calibri"/>
                <a:cs typeface="Calibri"/>
              </a:rPr>
              <a:t>Why?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/>
              <a:t>Multivariable</a:t>
            </a:r>
            <a:r>
              <a:rPr spc="-70" dirty="0"/>
              <a:t> </a:t>
            </a:r>
            <a:r>
              <a:rPr dirty="0"/>
              <a:t>Chain</a:t>
            </a:r>
            <a:r>
              <a:rPr spc="-25" dirty="0"/>
              <a:t> </a:t>
            </a:r>
            <a:r>
              <a:rPr spc="-20" dirty="0"/>
              <a:t>Rule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58190" y="1088257"/>
            <a:ext cx="6123901" cy="1499892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958848" y="2977398"/>
            <a:ext cx="4149725" cy="2834640"/>
            <a:chOff x="958848" y="2977398"/>
            <a:chExt cx="4149725" cy="283464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07734" y="3201651"/>
              <a:ext cx="3500477" cy="2198737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965199" y="2983750"/>
              <a:ext cx="4137025" cy="2821940"/>
            </a:xfrm>
            <a:custGeom>
              <a:avLst/>
              <a:gdLst/>
              <a:ahLst/>
              <a:cxnLst/>
              <a:rect l="l" t="t" r="r" b="b"/>
              <a:pathLst>
                <a:path w="4137025" h="2821940">
                  <a:moveTo>
                    <a:pt x="0" y="2821812"/>
                  </a:moveTo>
                  <a:lnTo>
                    <a:pt x="4137025" y="2821812"/>
                  </a:lnTo>
                  <a:lnTo>
                    <a:pt x="4137025" y="0"/>
                  </a:lnTo>
                  <a:lnTo>
                    <a:pt x="0" y="0"/>
                  </a:lnTo>
                  <a:lnTo>
                    <a:pt x="0" y="2821812"/>
                  </a:lnTo>
                  <a:close/>
                </a:path>
              </a:pathLst>
            </a:custGeom>
            <a:ln w="1270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916305" y="5938202"/>
            <a:ext cx="10405110" cy="3898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435"/>
              </a:lnSpc>
              <a:spcBef>
                <a:spcPts val="100"/>
              </a:spcBef>
            </a:pPr>
            <a:r>
              <a:rPr sz="1200" b="1" u="sng" spc="-1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Source:</a:t>
            </a:r>
            <a:endParaRPr sz="1200">
              <a:latin typeface="Calibri"/>
              <a:cs typeface="Calibri"/>
            </a:endParaRPr>
          </a:p>
          <a:p>
            <a:pPr marL="12700">
              <a:lnSpc>
                <a:spcPts val="1430"/>
              </a:lnSpc>
            </a:pPr>
            <a:r>
              <a:rPr sz="1200" u="sng" spc="-10" dirty="0">
                <a:solidFill>
                  <a:srgbClr val="4197B5"/>
                </a:solidFill>
                <a:uFill>
                  <a:solidFill>
                    <a:srgbClr val="4197B5"/>
                  </a:solidFill>
                </a:uFill>
                <a:latin typeface="Calibri"/>
                <a:cs typeface="Calibri"/>
                <a:hlinkClick r:id="rId4"/>
              </a:rPr>
              <a:t>https://www.khanacademy.org/math/multivariable-calculus/multivariable-derivatives/differentiating-vector-valued-functions/a/multivariable-chain-rule-simple-version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6772209" y="2847186"/>
            <a:ext cx="4191000" cy="3094990"/>
            <a:chOff x="6772209" y="2847186"/>
            <a:chExt cx="4191000" cy="3094990"/>
          </a:xfrm>
        </p:grpSpPr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996433" y="2960806"/>
              <a:ext cx="3826523" cy="2850835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6776973" y="2851950"/>
              <a:ext cx="4181475" cy="3085465"/>
            </a:xfrm>
            <a:custGeom>
              <a:avLst/>
              <a:gdLst/>
              <a:ahLst/>
              <a:cxnLst/>
              <a:rect l="l" t="t" r="r" b="b"/>
              <a:pathLst>
                <a:path w="4181475" h="3085465">
                  <a:moveTo>
                    <a:pt x="0" y="3085338"/>
                  </a:moveTo>
                  <a:lnTo>
                    <a:pt x="4181475" y="3085338"/>
                  </a:lnTo>
                  <a:lnTo>
                    <a:pt x="4181475" y="0"/>
                  </a:lnTo>
                  <a:lnTo>
                    <a:pt x="0" y="0"/>
                  </a:lnTo>
                  <a:lnTo>
                    <a:pt x="0" y="3085338"/>
                  </a:lnTo>
                  <a:close/>
                </a:path>
              </a:pathLst>
            </a:custGeom>
            <a:ln w="952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xfrm>
            <a:off x="460057" y="6543833"/>
            <a:ext cx="280034" cy="2063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1450"/>
              </a:lnSpc>
            </a:pPr>
            <a:fld id="{81D60167-4931-47E6-BA6A-407CBD079E47}" type="slidenum">
              <a:rPr lang="en-US" altLang="ja-JP" spc="-50" smtClean="0"/>
              <a:pPr marL="38100">
                <a:lnSpc>
                  <a:spcPts val="1450"/>
                </a:lnSpc>
              </a:pPr>
              <a:t>37</a:t>
            </a:fld>
            <a:endParaRPr spc="-25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81769" y="1796322"/>
            <a:ext cx="492815" cy="18409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948435" y="1796322"/>
            <a:ext cx="496985" cy="18409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998324" y="1796322"/>
            <a:ext cx="490874" cy="184099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1325060" y="1222143"/>
            <a:ext cx="8064500" cy="3505835"/>
            <a:chOff x="1325060" y="1222143"/>
            <a:chExt cx="8064500" cy="3505835"/>
          </a:xfrm>
        </p:grpSpPr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067674" y="1796322"/>
              <a:ext cx="289832" cy="18409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272440" y="1796383"/>
              <a:ext cx="310851" cy="18044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172072" y="2104514"/>
              <a:ext cx="161930" cy="171328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172072" y="2332987"/>
              <a:ext cx="161930" cy="171455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172072" y="2561587"/>
              <a:ext cx="161930" cy="180853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172072" y="2799585"/>
              <a:ext cx="161930" cy="171455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5067299" y="2009266"/>
              <a:ext cx="361950" cy="1076325"/>
            </a:xfrm>
            <a:custGeom>
              <a:avLst/>
              <a:gdLst/>
              <a:ahLst/>
              <a:cxnLst/>
              <a:rect l="l" t="t" r="r" b="b"/>
              <a:pathLst>
                <a:path w="361950" h="1076325">
                  <a:moveTo>
                    <a:pt x="301625" y="0"/>
                  </a:moveTo>
                  <a:lnTo>
                    <a:pt x="325088" y="4728"/>
                  </a:lnTo>
                  <a:lnTo>
                    <a:pt x="344265" y="17637"/>
                  </a:lnTo>
                  <a:lnTo>
                    <a:pt x="357203" y="36808"/>
                  </a:lnTo>
                  <a:lnTo>
                    <a:pt x="361950" y="60325"/>
                  </a:lnTo>
                  <a:lnTo>
                    <a:pt x="361950" y="1015746"/>
                  </a:lnTo>
                  <a:lnTo>
                    <a:pt x="357203" y="1039209"/>
                  </a:lnTo>
                  <a:lnTo>
                    <a:pt x="344265" y="1058386"/>
                  </a:lnTo>
                  <a:lnTo>
                    <a:pt x="325088" y="1071324"/>
                  </a:lnTo>
                  <a:lnTo>
                    <a:pt x="301625" y="1076071"/>
                  </a:lnTo>
                  <a:lnTo>
                    <a:pt x="60325" y="1076071"/>
                  </a:lnTo>
                  <a:lnTo>
                    <a:pt x="36861" y="1071324"/>
                  </a:lnTo>
                  <a:lnTo>
                    <a:pt x="17684" y="1058386"/>
                  </a:lnTo>
                  <a:lnTo>
                    <a:pt x="4746" y="1039209"/>
                  </a:lnTo>
                  <a:lnTo>
                    <a:pt x="0" y="1015746"/>
                  </a:lnTo>
                  <a:lnTo>
                    <a:pt x="0" y="60325"/>
                  </a:lnTo>
                  <a:lnTo>
                    <a:pt x="4746" y="36808"/>
                  </a:lnTo>
                  <a:lnTo>
                    <a:pt x="17684" y="17637"/>
                  </a:lnTo>
                  <a:lnTo>
                    <a:pt x="36861" y="4728"/>
                  </a:lnTo>
                  <a:lnTo>
                    <a:pt x="60325" y="0"/>
                  </a:lnTo>
                  <a:lnTo>
                    <a:pt x="301625" y="0"/>
                  </a:lnTo>
                  <a:close/>
                </a:path>
              </a:pathLst>
            </a:custGeom>
            <a:ln w="19055">
              <a:solidFill>
                <a:srgbClr val="8B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886075" y="2479166"/>
              <a:ext cx="740410" cy="111125"/>
            </a:xfrm>
            <a:custGeom>
              <a:avLst/>
              <a:gdLst/>
              <a:ahLst/>
              <a:cxnLst/>
              <a:rect l="l" t="t" r="r" b="b"/>
              <a:pathLst>
                <a:path w="740410" h="111125">
                  <a:moveTo>
                    <a:pt x="716279" y="47371"/>
                  </a:moveTo>
                  <a:lnTo>
                    <a:pt x="635380" y="94234"/>
                  </a:lnTo>
                  <a:lnTo>
                    <a:pt x="633857" y="100075"/>
                  </a:lnTo>
                  <a:lnTo>
                    <a:pt x="639190" y="109220"/>
                  </a:lnTo>
                  <a:lnTo>
                    <a:pt x="645033" y="110744"/>
                  </a:lnTo>
                  <a:lnTo>
                    <a:pt x="723612" y="65150"/>
                  </a:lnTo>
                  <a:lnTo>
                    <a:pt x="721105" y="65150"/>
                  </a:lnTo>
                  <a:lnTo>
                    <a:pt x="721105" y="63754"/>
                  </a:lnTo>
                  <a:lnTo>
                    <a:pt x="716279" y="63754"/>
                  </a:lnTo>
                  <a:lnTo>
                    <a:pt x="702405" y="55625"/>
                  </a:lnTo>
                  <a:lnTo>
                    <a:pt x="716279" y="55625"/>
                  </a:lnTo>
                  <a:lnTo>
                    <a:pt x="716279" y="47371"/>
                  </a:lnTo>
                  <a:close/>
                </a:path>
                <a:path w="740410" h="111125">
                  <a:moveTo>
                    <a:pt x="0" y="44323"/>
                  </a:moveTo>
                  <a:lnTo>
                    <a:pt x="0" y="63373"/>
                  </a:lnTo>
                  <a:lnTo>
                    <a:pt x="721106" y="65150"/>
                  </a:lnTo>
                  <a:lnTo>
                    <a:pt x="685573" y="65150"/>
                  </a:lnTo>
                  <a:lnTo>
                    <a:pt x="702023" y="55625"/>
                  </a:lnTo>
                  <a:lnTo>
                    <a:pt x="702405" y="55625"/>
                  </a:lnTo>
                  <a:lnTo>
                    <a:pt x="686146" y="46100"/>
                  </a:lnTo>
                  <a:lnTo>
                    <a:pt x="721106" y="46100"/>
                  </a:lnTo>
                  <a:lnTo>
                    <a:pt x="0" y="44323"/>
                  </a:lnTo>
                  <a:close/>
                </a:path>
                <a:path w="740410" h="111125">
                  <a:moveTo>
                    <a:pt x="723811" y="46100"/>
                  </a:moveTo>
                  <a:lnTo>
                    <a:pt x="721105" y="46100"/>
                  </a:lnTo>
                  <a:lnTo>
                    <a:pt x="721105" y="65150"/>
                  </a:lnTo>
                  <a:lnTo>
                    <a:pt x="723612" y="65150"/>
                  </a:lnTo>
                  <a:lnTo>
                    <a:pt x="740028" y="55625"/>
                  </a:lnTo>
                  <a:lnTo>
                    <a:pt x="723811" y="46100"/>
                  </a:lnTo>
                  <a:close/>
                </a:path>
                <a:path w="740410" h="111125">
                  <a:moveTo>
                    <a:pt x="716279" y="55625"/>
                  </a:moveTo>
                  <a:lnTo>
                    <a:pt x="702405" y="55625"/>
                  </a:lnTo>
                  <a:lnTo>
                    <a:pt x="716279" y="63754"/>
                  </a:lnTo>
                  <a:lnTo>
                    <a:pt x="716279" y="55625"/>
                  </a:lnTo>
                  <a:close/>
                </a:path>
                <a:path w="740410" h="111125">
                  <a:moveTo>
                    <a:pt x="721105" y="47371"/>
                  </a:moveTo>
                  <a:lnTo>
                    <a:pt x="716279" y="47371"/>
                  </a:lnTo>
                  <a:lnTo>
                    <a:pt x="716279" y="63754"/>
                  </a:lnTo>
                  <a:lnTo>
                    <a:pt x="721105" y="63754"/>
                  </a:lnTo>
                  <a:lnTo>
                    <a:pt x="721105" y="47371"/>
                  </a:lnTo>
                  <a:close/>
                </a:path>
                <a:path w="740410" h="111125">
                  <a:moveTo>
                    <a:pt x="645287" y="0"/>
                  </a:moveTo>
                  <a:lnTo>
                    <a:pt x="639445" y="1524"/>
                  </a:lnTo>
                  <a:lnTo>
                    <a:pt x="634111" y="10668"/>
                  </a:lnTo>
                  <a:lnTo>
                    <a:pt x="635635" y="16510"/>
                  </a:lnTo>
                  <a:lnTo>
                    <a:pt x="702405" y="55625"/>
                  </a:lnTo>
                  <a:lnTo>
                    <a:pt x="702023" y="55625"/>
                  </a:lnTo>
                  <a:lnTo>
                    <a:pt x="716279" y="47371"/>
                  </a:lnTo>
                  <a:lnTo>
                    <a:pt x="721105" y="47371"/>
                  </a:lnTo>
                  <a:lnTo>
                    <a:pt x="721105" y="46100"/>
                  </a:lnTo>
                  <a:lnTo>
                    <a:pt x="723811" y="46100"/>
                  </a:lnTo>
                  <a:lnTo>
                    <a:pt x="645287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055675" y="2241881"/>
              <a:ext cx="353719" cy="204052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628897" y="2094989"/>
              <a:ext cx="161930" cy="171328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628897" y="2323462"/>
              <a:ext cx="161930" cy="171455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628897" y="2561587"/>
              <a:ext cx="161930" cy="171328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628897" y="2790060"/>
              <a:ext cx="161930" cy="171455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2524125" y="1999741"/>
              <a:ext cx="361950" cy="1076325"/>
            </a:xfrm>
            <a:custGeom>
              <a:avLst/>
              <a:gdLst/>
              <a:ahLst/>
              <a:cxnLst/>
              <a:rect l="l" t="t" r="r" b="b"/>
              <a:pathLst>
                <a:path w="361950" h="1076325">
                  <a:moveTo>
                    <a:pt x="301625" y="0"/>
                  </a:moveTo>
                  <a:lnTo>
                    <a:pt x="325088" y="4746"/>
                  </a:lnTo>
                  <a:lnTo>
                    <a:pt x="344265" y="17684"/>
                  </a:lnTo>
                  <a:lnTo>
                    <a:pt x="357203" y="36861"/>
                  </a:lnTo>
                  <a:lnTo>
                    <a:pt x="361950" y="60325"/>
                  </a:lnTo>
                  <a:lnTo>
                    <a:pt x="361950" y="1015746"/>
                  </a:lnTo>
                  <a:lnTo>
                    <a:pt x="357203" y="1039209"/>
                  </a:lnTo>
                  <a:lnTo>
                    <a:pt x="344265" y="1058386"/>
                  </a:lnTo>
                  <a:lnTo>
                    <a:pt x="325088" y="1071324"/>
                  </a:lnTo>
                  <a:lnTo>
                    <a:pt x="301625" y="1076071"/>
                  </a:lnTo>
                  <a:lnTo>
                    <a:pt x="60325" y="1076071"/>
                  </a:lnTo>
                  <a:lnTo>
                    <a:pt x="36861" y="1071324"/>
                  </a:lnTo>
                  <a:lnTo>
                    <a:pt x="17684" y="1058386"/>
                  </a:lnTo>
                  <a:lnTo>
                    <a:pt x="4746" y="1039209"/>
                  </a:lnTo>
                  <a:lnTo>
                    <a:pt x="0" y="1015746"/>
                  </a:lnTo>
                  <a:lnTo>
                    <a:pt x="0" y="60325"/>
                  </a:lnTo>
                  <a:lnTo>
                    <a:pt x="4746" y="36861"/>
                  </a:lnTo>
                  <a:lnTo>
                    <a:pt x="17684" y="17684"/>
                  </a:lnTo>
                  <a:lnTo>
                    <a:pt x="36861" y="4746"/>
                  </a:lnTo>
                  <a:lnTo>
                    <a:pt x="60325" y="0"/>
                  </a:lnTo>
                  <a:lnTo>
                    <a:pt x="301625" y="0"/>
                  </a:lnTo>
                  <a:close/>
                </a:path>
              </a:pathLst>
            </a:custGeom>
            <a:ln w="19055">
              <a:solidFill>
                <a:srgbClr val="8B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238872" y="2133089"/>
              <a:ext cx="161930" cy="171328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238872" y="2361562"/>
              <a:ext cx="161930" cy="180980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238872" y="2599687"/>
              <a:ext cx="161930" cy="171328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238872" y="2828160"/>
              <a:ext cx="161930" cy="171455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5429123" y="2487930"/>
              <a:ext cx="702945" cy="111125"/>
            </a:xfrm>
            <a:custGeom>
              <a:avLst/>
              <a:gdLst/>
              <a:ahLst/>
              <a:cxnLst/>
              <a:rect l="l" t="t" r="r" b="b"/>
              <a:pathLst>
                <a:path w="702945" h="111125">
                  <a:moveTo>
                    <a:pt x="686007" y="45212"/>
                  </a:moveTo>
                  <a:lnTo>
                    <a:pt x="683387" y="45212"/>
                  </a:lnTo>
                  <a:lnTo>
                    <a:pt x="683390" y="45505"/>
                  </a:lnTo>
                  <a:lnTo>
                    <a:pt x="683516" y="54914"/>
                  </a:lnTo>
                  <a:lnTo>
                    <a:pt x="683640" y="64262"/>
                  </a:lnTo>
                  <a:lnTo>
                    <a:pt x="648455" y="64556"/>
                  </a:lnTo>
                  <a:lnTo>
                    <a:pt x="598297" y="94361"/>
                  </a:lnTo>
                  <a:lnTo>
                    <a:pt x="596773" y="100203"/>
                  </a:lnTo>
                  <a:lnTo>
                    <a:pt x="599439" y="104648"/>
                  </a:lnTo>
                  <a:lnTo>
                    <a:pt x="602106" y="109220"/>
                  </a:lnTo>
                  <a:lnTo>
                    <a:pt x="608076" y="110744"/>
                  </a:lnTo>
                  <a:lnTo>
                    <a:pt x="702437" y="54610"/>
                  </a:lnTo>
                  <a:lnTo>
                    <a:pt x="686007" y="45212"/>
                  </a:lnTo>
                  <a:close/>
                </a:path>
                <a:path w="702945" h="111125">
                  <a:moveTo>
                    <a:pt x="648252" y="45505"/>
                  </a:moveTo>
                  <a:lnTo>
                    <a:pt x="0" y="50927"/>
                  </a:lnTo>
                  <a:lnTo>
                    <a:pt x="49" y="54610"/>
                  </a:lnTo>
                  <a:lnTo>
                    <a:pt x="160" y="62992"/>
                  </a:lnTo>
                  <a:lnTo>
                    <a:pt x="253" y="69977"/>
                  </a:lnTo>
                  <a:lnTo>
                    <a:pt x="648455" y="64556"/>
                  </a:lnTo>
                  <a:lnTo>
                    <a:pt x="664697" y="54914"/>
                  </a:lnTo>
                  <a:lnTo>
                    <a:pt x="648252" y="45505"/>
                  </a:lnTo>
                  <a:close/>
                </a:path>
                <a:path w="702945" h="111125">
                  <a:moveTo>
                    <a:pt x="664697" y="54914"/>
                  </a:moveTo>
                  <a:lnTo>
                    <a:pt x="648455" y="64556"/>
                  </a:lnTo>
                  <a:lnTo>
                    <a:pt x="683640" y="64262"/>
                  </a:lnTo>
                  <a:lnTo>
                    <a:pt x="683624" y="62992"/>
                  </a:lnTo>
                  <a:lnTo>
                    <a:pt x="678814" y="62992"/>
                  </a:lnTo>
                  <a:lnTo>
                    <a:pt x="664697" y="54914"/>
                  </a:lnTo>
                  <a:close/>
                </a:path>
                <a:path w="702945" h="111125">
                  <a:moveTo>
                    <a:pt x="678688" y="46609"/>
                  </a:moveTo>
                  <a:lnTo>
                    <a:pt x="664697" y="54914"/>
                  </a:lnTo>
                  <a:lnTo>
                    <a:pt x="678814" y="62992"/>
                  </a:lnTo>
                  <a:lnTo>
                    <a:pt x="678688" y="46609"/>
                  </a:lnTo>
                  <a:close/>
                </a:path>
                <a:path w="702945" h="111125">
                  <a:moveTo>
                    <a:pt x="683405" y="46609"/>
                  </a:moveTo>
                  <a:lnTo>
                    <a:pt x="678688" y="46609"/>
                  </a:lnTo>
                  <a:lnTo>
                    <a:pt x="678814" y="62992"/>
                  </a:lnTo>
                  <a:lnTo>
                    <a:pt x="683624" y="62992"/>
                  </a:lnTo>
                  <a:lnTo>
                    <a:pt x="683512" y="54610"/>
                  </a:lnTo>
                  <a:lnTo>
                    <a:pt x="683405" y="46609"/>
                  </a:lnTo>
                  <a:close/>
                </a:path>
                <a:path w="702945" h="111125">
                  <a:moveTo>
                    <a:pt x="683387" y="45212"/>
                  </a:moveTo>
                  <a:lnTo>
                    <a:pt x="648252" y="45505"/>
                  </a:lnTo>
                  <a:lnTo>
                    <a:pt x="664697" y="54914"/>
                  </a:lnTo>
                  <a:lnTo>
                    <a:pt x="678688" y="46609"/>
                  </a:lnTo>
                  <a:lnTo>
                    <a:pt x="683405" y="46609"/>
                  </a:lnTo>
                  <a:lnTo>
                    <a:pt x="683387" y="45212"/>
                  </a:lnTo>
                  <a:close/>
                </a:path>
                <a:path w="702945" h="111125">
                  <a:moveTo>
                    <a:pt x="607060" y="0"/>
                  </a:moveTo>
                  <a:lnTo>
                    <a:pt x="601217" y="1650"/>
                  </a:lnTo>
                  <a:lnTo>
                    <a:pt x="598677" y="6223"/>
                  </a:lnTo>
                  <a:lnTo>
                    <a:pt x="596011" y="10795"/>
                  </a:lnTo>
                  <a:lnTo>
                    <a:pt x="597662" y="16637"/>
                  </a:lnTo>
                  <a:lnTo>
                    <a:pt x="602234" y="19177"/>
                  </a:lnTo>
                  <a:lnTo>
                    <a:pt x="648252" y="45505"/>
                  </a:lnTo>
                  <a:lnTo>
                    <a:pt x="686007" y="45212"/>
                  </a:lnTo>
                  <a:lnTo>
                    <a:pt x="611631" y="2667"/>
                  </a:lnTo>
                  <a:lnTo>
                    <a:pt x="607060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589325" y="2241881"/>
              <a:ext cx="353719" cy="204052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6134099" y="1999741"/>
              <a:ext cx="1419225" cy="1076325"/>
            </a:xfrm>
            <a:custGeom>
              <a:avLst/>
              <a:gdLst/>
              <a:ahLst/>
              <a:cxnLst/>
              <a:rect l="l" t="t" r="r" b="b"/>
              <a:pathLst>
                <a:path w="1419225" h="1076325">
                  <a:moveTo>
                    <a:pt x="301625" y="0"/>
                  </a:moveTo>
                  <a:lnTo>
                    <a:pt x="325088" y="4746"/>
                  </a:lnTo>
                  <a:lnTo>
                    <a:pt x="344265" y="17684"/>
                  </a:lnTo>
                  <a:lnTo>
                    <a:pt x="357203" y="36861"/>
                  </a:lnTo>
                  <a:lnTo>
                    <a:pt x="361950" y="60325"/>
                  </a:lnTo>
                  <a:lnTo>
                    <a:pt x="361950" y="1015746"/>
                  </a:lnTo>
                  <a:lnTo>
                    <a:pt x="357203" y="1039209"/>
                  </a:lnTo>
                  <a:lnTo>
                    <a:pt x="344265" y="1058386"/>
                  </a:lnTo>
                  <a:lnTo>
                    <a:pt x="325088" y="1071324"/>
                  </a:lnTo>
                  <a:lnTo>
                    <a:pt x="301625" y="1076071"/>
                  </a:lnTo>
                  <a:lnTo>
                    <a:pt x="60325" y="1076071"/>
                  </a:lnTo>
                  <a:lnTo>
                    <a:pt x="36861" y="1071324"/>
                  </a:lnTo>
                  <a:lnTo>
                    <a:pt x="17684" y="1058386"/>
                  </a:lnTo>
                  <a:lnTo>
                    <a:pt x="4746" y="1039209"/>
                  </a:lnTo>
                  <a:lnTo>
                    <a:pt x="0" y="1015746"/>
                  </a:lnTo>
                  <a:lnTo>
                    <a:pt x="0" y="60325"/>
                  </a:lnTo>
                  <a:lnTo>
                    <a:pt x="4746" y="36861"/>
                  </a:lnTo>
                  <a:lnTo>
                    <a:pt x="17684" y="17684"/>
                  </a:lnTo>
                  <a:lnTo>
                    <a:pt x="36861" y="4746"/>
                  </a:lnTo>
                  <a:lnTo>
                    <a:pt x="60325" y="0"/>
                  </a:lnTo>
                  <a:lnTo>
                    <a:pt x="301625" y="0"/>
                  </a:lnTo>
                  <a:close/>
                </a:path>
                <a:path w="1419225" h="1076325">
                  <a:moveTo>
                    <a:pt x="1357249" y="0"/>
                  </a:moveTo>
                  <a:lnTo>
                    <a:pt x="1381398" y="4859"/>
                  </a:lnTo>
                  <a:lnTo>
                    <a:pt x="1401095" y="18113"/>
                  </a:lnTo>
                  <a:lnTo>
                    <a:pt x="1414363" y="37772"/>
                  </a:lnTo>
                  <a:lnTo>
                    <a:pt x="1419225" y="61849"/>
                  </a:lnTo>
                  <a:lnTo>
                    <a:pt x="1419225" y="1014095"/>
                  </a:lnTo>
                  <a:lnTo>
                    <a:pt x="1414363" y="1038191"/>
                  </a:lnTo>
                  <a:lnTo>
                    <a:pt x="1401095" y="1057894"/>
                  </a:lnTo>
                  <a:lnTo>
                    <a:pt x="1381398" y="1071191"/>
                  </a:lnTo>
                  <a:lnTo>
                    <a:pt x="1357249" y="1076071"/>
                  </a:lnTo>
                  <a:lnTo>
                    <a:pt x="1109726" y="1076071"/>
                  </a:lnTo>
                  <a:lnTo>
                    <a:pt x="1085576" y="1071191"/>
                  </a:lnTo>
                  <a:lnTo>
                    <a:pt x="1065879" y="1057894"/>
                  </a:lnTo>
                  <a:lnTo>
                    <a:pt x="1052611" y="1038191"/>
                  </a:lnTo>
                  <a:lnTo>
                    <a:pt x="1047750" y="1014095"/>
                  </a:lnTo>
                  <a:lnTo>
                    <a:pt x="1047750" y="61849"/>
                  </a:lnTo>
                  <a:lnTo>
                    <a:pt x="1052611" y="37772"/>
                  </a:lnTo>
                  <a:lnTo>
                    <a:pt x="1065879" y="18113"/>
                  </a:lnTo>
                  <a:lnTo>
                    <a:pt x="1085576" y="4859"/>
                  </a:lnTo>
                  <a:lnTo>
                    <a:pt x="1109726" y="0"/>
                  </a:lnTo>
                  <a:lnTo>
                    <a:pt x="1357249" y="0"/>
                  </a:lnTo>
                  <a:close/>
                </a:path>
              </a:pathLst>
            </a:custGeom>
            <a:ln w="19055">
              <a:solidFill>
                <a:srgbClr val="8B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6496049" y="2478150"/>
              <a:ext cx="687070" cy="111125"/>
            </a:xfrm>
            <a:custGeom>
              <a:avLst/>
              <a:gdLst/>
              <a:ahLst/>
              <a:cxnLst/>
              <a:rect l="l" t="t" r="r" b="b"/>
              <a:pathLst>
                <a:path w="687070" h="111125">
                  <a:moveTo>
                    <a:pt x="670078" y="45338"/>
                  </a:moveTo>
                  <a:lnTo>
                    <a:pt x="667639" y="45338"/>
                  </a:lnTo>
                  <a:lnTo>
                    <a:pt x="667766" y="64388"/>
                  </a:lnTo>
                  <a:lnTo>
                    <a:pt x="632624" y="64556"/>
                  </a:lnTo>
                  <a:lnTo>
                    <a:pt x="582295" y="94234"/>
                  </a:lnTo>
                  <a:lnTo>
                    <a:pt x="580771" y="100075"/>
                  </a:lnTo>
                  <a:lnTo>
                    <a:pt x="583438" y="104521"/>
                  </a:lnTo>
                  <a:lnTo>
                    <a:pt x="586104" y="109093"/>
                  </a:lnTo>
                  <a:lnTo>
                    <a:pt x="591947" y="110616"/>
                  </a:lnTo>
                  <a:lnTo>
                    <a:pt x="686351" y="54987"/>
                  </a:lnTo>
                  <a:lnTo>
                    <a:pt x="686776" y="54987"/>
                  </a:lnTo>
                  <a:lnTo>
                    <a:pt x="670078" y="45338"/>
                  </a:lnTo>
                  <a:close/>
                </a:path>
                <a:path w="687070" h="111125">
                  <a:moveTo>
                    <a:pt x="632384" y="45506"/>
                  </a:moveTo>
                  <a:lnTo>
                    <a:pt x="0" y="48513"/>
                  </a:lnTo>
                  <a:lnTo>
                    <a:pt x="0" y="67563"/>
                  </a:lnTo>
                  <a:lnTo>
                    <a:pt x="632624" y="64556"/>
                  </a:lnTo>
                  <a:lnTo>
                    <a:pt x="648833" y="54987"/>
                  </a:lnTo>
                  <a:lnTo>
                    <a:pt x="632384" y="45506"/>
                  </a:lnTo>
                  <a:close/>
                </a:path>
                <a:path w="687070" h="111125">
                  <a:moveTo>
                    <a:pt x="648833" y="54987"/>
                  </a:moveTo>
                  <a:lnTo>
                    <a:pt x="632624" y="64556"/>
                  </a:lnTo>
                  <a:lnTo>
                    <a:pt x="667766" y="64388"/>
                  </a:lnTo>
                  <a:lnTo>
                    <a:pt x="667757" y="63119"/>
                  </a:lnTo>
                  <a:lnTo>
                    <a:pt x="662940" y="63119"/>
                  </a:lnTo>
                  <a:lnTo>
                    <a:pt x="648833" y="54987"/>
                  </a:lnTo>
                  <a:close/>
                </a:path>
                <a:path w="687070" h="111125">
                  <a:moveTo>
                    <a:pt x="662813" y="46736"/>
                  </a:moveTo>
                  <a:lnTo>
                    <a:pt x="648833" y="54987"/>
                  </a:lnTo>
                  <a:lnTo>
                    <a:pt x="662940" y="63119"/>
                  </a:lnTo>
                  <a:lnTo>
                    <a:pt x="662813" y="46736"/>
                  </a:lnTo>
                  <a:close/>
                </a:path>
                <a:path w="687070" h="111125">
                  <a:moveTo>
                    <a:pt x="667648" y="46736"/>
                  </a:moveTo>
                  <a:lnTo>
                    <a:pt x="662813" y="46736"/>
                  </a:lnTo>
                  <a:lnTo>
                    <a:pt x="662940" y="63119"/>
                  </a:lnTo>
                  <a:lnTo>
                    <a:pt x="667757" y="63119"/>
                  </a:lnTo>
                  <a:lnTo>
                    <a:pt x="667648" y="46736"/>
                  </a:lnTo>
                  <a:close/>
                </a:path>
                <a:path w="687070" h="111125">
                  <a:moveTo>
                    <a:pt x="667639" y="45338"/>
                  </a:moveTo>
                  <a:lnTo>
                    <a:pt x="632384" y="45506"/>
                  </a:lnTo>
                  <a:lnTo>
                    <a:pt x="648833" y="54987"/>
                  </a:lnTo>
                  <a:lnTo>
                    <a:pt x="662813" y="46736"/>
                  </a:lnTo>
                  <a:lnTo>
                    <a:pt x="667648" y="46736"/>
                  </a:lnTo>
                  <a:lnTo>
                    <a:pt x="667639" y="45338"/>
                  </a:lnTo>
                  <a:close/>
                </a:path>
                <a:path w="687070" h="111125">
                  <a:moveTo>
                    <a:pt x="591439" y="0"/>
                  </a:moveTo>
                  <a:lnTo>
                    <a:pt x="585597" y="1524"/>
                  </a:lnTo>
                  <a:lnTo>
                    <a:pt x="583056" y="6096"/>
                  </a:lnTo>
                  <a:lnTo>
                    <a:pt x="580390" y="10668"/>
                  </a:lnTo>
                  <a:lnTo>
                    <a:pt x="581914" y="16510"/>
                  </a:lnTo>
                  <a:lnTo>
                    <a:pt x="586485" y="19050"/>
                  </a:lnTo>
                  <a:lnTo>
                    <a:pt x="632384" y="45506"/>
                  </a:lnTo>
                  <a:lnTo>
                    <a:pt x="670078" y="45338"/>
                  </a:lnTo>
                  <a:lnTo>
                    <a:pt x="596010" y="2539"/>
                  </a:lnTo>
                  <a:lnTo>
                    <a:pt x="591439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646600" y="2241881"/>
              <a:ext cx="353719" cy="204052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296147" y="2142614"/>
              <a:ext cx="161930" cy="171328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296147" y="2371087"/>
              <a:ext cx="161930" cy="180980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296147" y="2609212"/>
              <a:ext cx="161930" cy="171328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296147" y="2837685"/>
              <a:ext cx="161930" cy="171455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7553198" y="2478405"/>
              <a:ext cx="716280" cy="111125"/>
            </a:xfrm>
            <a:custGeom>
              <a:avLst/>
              <a:gdLst/>
              <a:ahLst/>
              <a:cxnLst/>
              <a:rect l="l" t="t" r="r" b="b"/>
              <a:pathLst>
                <a:path w="716279" h="111125">
                  <a:moveTo>
                    <a:pt x="699746" y="45212"/>
                  </a:moveTo>
                  <a:lnTo>
                    <a:pt x="697229" y="45212"/>
                  </a:lnTo>
                  <a:lnTo>
                    <a:pt x="697356" y="64262"/>
                  </a:lnTo>
                  <a:lnTo>
                    <a:pt x="662221" y="64556"/>
                  </a:lnTo>
                  <a:lnTo>
                    <a:pt x="616584" y="91694"/>
                  </a:lnTo>
                  <a:lnTo>
                    <a:pt x="612012" y="94361"/>
                  </a:lnTo>
                  <a:lnTo>
                    <a:pt x="610616" y="100203"/>
                  </a:lnTo>
                  <a:lnTo>
                    <a:pt x="613282" y="104648"/>
                  </a:lnTo>
                  <a:lnTo>
                    <a:pt x="615950" y="109220"/>
                  </a:lnTo>
                  <a:lnTo>
                    <a:pt x="621792" y="110744"/>
                  </a:lnTo>
                  <a:lnTo>
                    <a:pt x="626363" y="108077"/>
                  </a:lnTo>
                  <a:lnTo>
                    <a:pt x="716152" y="54610"/>
                  </a:lnTo>
                  <a:lnTo>
                    <a:pt x="699746" y="45212"/>
                  </a:lnTo>
                  <a:close/>
                </a:path>
                <a:path w="716279" h="111125">
                  <a:moveTo>
                    <a:pt x="661971" y="45507"/>
                  </a:moveTo>
                  <a:lnTo>
                    <a:pt x="0" y="51054"/>
                  </a:lnTo>
                  <a:lnTo>
                    <a:pt x="47" y="54610"/>
                  </a:lnTo>
                  <a:lnTo>
                    <a:pt x="159" y="62992"/>
                  </a:lnTo>
                  <a:lnTo>
                    <a:pt x="253" y="70104"/>
                  </a:lnTo>
                  <a:lnTo>
                    <a:pt x="662221" y="64556"/>
                  </a:lnTo>
                  <a:lnTo>
                    <a:pt x="678425" y="54921"/>
                  </a:lnTo>
                  <a:lnTo>
                    <a:pt x="661971" y="45507"/>
                  </a:lnTo>
                  <a:close/>
                </a:path>
                <a:path w="716279" h="111125">
                  <a:moveTo>
                    <a:pt x="678425" y="54921"/>
                  </a:moveTo>
                  <a:lnTo>
                    <a:pt x="662221" y="64556"/>
                  </a:lnTo>
                  <a:lnTo>
                    <a:pt x="697356" y="64262"/>
                  </a:lnTo>
                  <a:lnTo>
                    <a:pt x="697348" y="62992"/>
                  </a:lnTo>
                  <a:lnTo>
                    <a:pt x="692530" y="62992"/>
                  </a:lnTo>
                  <a:lnTo>
                    <a:pt x="678425" y="54921"/>
                  </a:lnTo>
                  <a:close/>
                </a:path>
                <a:path w="716279" h="111125">
                  <a:moveTo>
                    <a:pt x="692403" y="46609"/>
                  </a:moveTo>
                  <a:lnTo>
                    <a:pt x="678425" y="54921"/>
                  </a:lnTo>
                  <a:lnTo>
                    <a:pt x="692530" y="62992"/>
                  </a:lnTo>
                  <a:lnTo>
                    <a:pt x="692403" y="46609"/>
                  </a:lnTo>
                  <a:close/>
                </a:path>
                <a:path w="716279" h="111125">
                  <a:moveTo>
                    <a:pt x="697239" y="46609"/>
                  </a:moveTo>
                  <a:lnTo>
                    <a:pt x="692403" y="46609"/>
                  </a:lnTo>
                  <a:lnTo>
                    <a:pt x="692530" y="62992"/>
                  </a:lnTo>
                  <a:lnTo>
                    <a:pt x="697348" y="62992"/>
                  </a:lnTo>
                  <a:lnTo>
                    <a:pt x="697239" y="46609"/>
                  </a:lnTo>
                  <a:close/>
                </a:path>
                <a:path w="716279" h="111125">
                  <a:moveTo>
                    <a:pt x="697229" y="45212"/>
                  </a:moveTo>
                  <a:lnTo>
                    <a:pt x="661971" y="45507"/>
                  </a:lnTo>
                  <a:lnTo>
                    <a:pt x="678425" y="54921"/>
                  </a:lnTo>
                  <a:lnTo>
                    <a:pt x="692403" y="46609"/>
                  </a:lnTo>
                  <a:lnTo>
                    <a:pt x="697239" y="46609"/>
                  </a:lnTo>
                  <a:lnTo>
                    <a:pt x="697229" y="45212"/>
                  </a:lnTo>
                  <a:close/>
                </a:path>
                <a:path w="716279" h="111125">
                  <a:moveTo>
                    <a:pt x="620902" y="0"/>
                  </a:moveTo>
                  <a:lnTo>
                    <a:pt x="615060" y="1650"/>
                  </a:lnTo>
                  <a:lnTo>
                    <a:pt x="612394" y="6223"/>
                  </a:lnTo>
                  <a:lnTo>
                    <a:pt x="609853" y="10795"/>
                  </a:lnTo>
                  <a:lnTo>
                    <a:pt x="611377" y="16637"/>
                  </a:lnTo>
                  <a:lnTo>
                    <a:pt x="615950" y="19177"/>
                  </a:lnTo>
                  <a:lnTo>
                    <a:pt x="661971" y="45507"/>
                  </a:lnTo>
                  <a:lnTo>
                    <a:pt x="699746" y="45212"/>
                  </a:lnTo>
                  <a:lnTo>
                    <a:pt x="625475" y="2667"/>
                  </a:lnTo>
                  <a:lnTo>
                    <a:pt x="620902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" name="object 3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722925" y="2241881"/>
              <a:ext cx="353719" cy="204052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372472" y="2133089"/>
              <a:ext cx="161930" cy="171328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372472" y="2361562"/>
              <a:ext cx="161930" cy="180980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372472" y="2599687"/>
              <a:ext cx="161930" cy="171328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372472" y="2828160"/>
              <a:ext cx="161930" cy="171455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8267699" y="1990216"/>
              <a:ext cx="361950" cy="1076325"/>
            </a:xfrm>
            <a:custGeom>
              <a:avLst/>
              <a:gdLst/>
              <a:ahLst/>
              <a:cxnLst/>
              <a:rect l="l" t="t" r="r" b="b"/>
              <a:pathLst>
                <a:path w="361950" h="1076325">
                  <a:moveTo>
                    <a:pt x="301625" y="0"/>
                  </a:moveTo>
                  <a:lnTo>
                    <a:pt x="325088" y="4746"/>
                  </a:lnTo>
                  <a:lnTo>
                    <a:pt x="344265" y="17684"/>
                  </a:lnTo>
                  <a:lnTo>
                    <a:pt x="357203" y="36861"/>
                  </a:lnTo>
                  <a:lnTo>
                    <a:pt x="361950" y="60325"/>
                  </a:lnTo>
                  <a:lnTo>
                    <a:pt x="361950" y="1015746"/>
                  </a:lnTo>
                  <a:lnTo>
                    <a:pt x="357203" y="1039209"/>
                  </a:lnTo>
                  <a:lnTo>
                    <a:pt x="344265" y="1058386"/>
                  </a:lnTo>
                  <a:lnTo>
                    <a:pt x="325088" y="1071324"/>
                  </a:lnTo>
                  <a:lnTo>
                    <a:pt x="301625" y="1076071"/>
                  </a:lnTo>
                  <a:lnTo>
                    <a:pt x="60325" y="1076071"/>
                  </a:lnTo>
                  <a:lnTo>
                    <a:pt x="36861" y="1071324"/>
                  </a:lnTo>
                  <a:lnTo>
                    <a:pt x="17684" y="1058386"/>
                  </a:lnTo>
                  <a:lnTo>
                    <a:pt x="4746" y="1039209"/>
                  </a:lnTo>
                  <a:lnTo>
                    <a:pt x="0" y="1015746"/>
                  </a:lnTo>
                  <a:lnTo>
                    <a:pt x="0" y="60325"/>
                  </a:lnTo>
                  <a:lnTo>
                    <a:pt x="4746" y="36861"/>
                  </a:lnTo>
                  <a:lnTo>
                    <a:pt x="17684" y="17684"/>
                  </a:lnTo>
                  <a:lnTo>
                    <a:pt x="36861" y="4746"/>
                  </a:lnTo>
                  <a:lnTo>
                    <a:pt x="60325" y="0"/>
                  </a:lnTo>
                  <a:lnTo>
                    <a:pt x="301625" y="0"/>
                  </a:lnTo>
                  <a:close/>
                </a:path>
              </a:pathLst>
            </a:custGeom>
            <a:ln w="19055">
              <a:solidFill>
                <a:srgbClr val="8B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8629649" y="2477642"/>
              <a:ext cx="760095" cy="111125"/>
            </a:xfrm>
            <a:custGeom>
              <a:avLst/>
              <a:gdLst/>
              <a:ahLst/>
              <a:cxnLst/>
              <a:rect l="l" t="t" r="r" b="b"/>
              <a:pathLst>
                <a:path w="760095" h="111125">
                  <a:moveTo>
                    <a:pt x="721686" y="55372"/>
                  </a:moveTo>
                  <a:lnTo>
                    <a:pt x="655066" y="94234"/>
                  </a:lnTo>
                  <a:lnTo>
                    <a:pt x="653542" y="100076"/>
                  </a:lnTo>
                  <a:lnTo>
                    <a:pt x="656208" y="104648"/>
                  </a:lnTo>
                  <a:lnTo>
                    <a:pt x="658876" y="109093"/>
                  </a:lnTo>
                  <a:lnTo>
                    <a:pt x="664718" y="110617"/>
                  </a:lnTo>
                  <a:lnTo>
                    <a:pt x="669163" y="108077"/>
                  </a:lnTo>
                  <a:lnTo>
                    <a:pt x="743245" y="64897"/>
                  </a:lnTo>
                  <a:lnTo>
                    <a:pt x="740664" y="64897"/>
                  </a:lnTo>
                  <a:lnTo>
                    <a:pt x="740664" y="63627"/>
                  </a:lnTo>
                  <a:lnTo>
                    <a:pt x="735838" y="63627"/>
                  </a:lnTo>
                  <a:lnTo>
                    <a:pt x="721686" y="55372"/>
                  </a:lnTo>
                  <a:close/>
                </a:path>
                <a:path w="760095" h="111125">
                  <a:moveTo>
                    <a:pt x="705357" y="45847"/>
                  </a:moveTo>
                  <a:lnTo>
                    <a:pt x="0" y="45847"/>
                  </a:lnTo>
                  <a:lnTo>
                    <a:pt x="0" y="64897"/>
                  </a:lnTo>
                  <a:lnTo>
                    <a:pt x="705358" y="64897"/>
                  </a:lnTo>
                  <a:lnTo>
                    <a:pt x="721686" y="55372"/>
                  </a:lnTo>
                  <a:lnTo>
                    <a:pt x="705357" y="45847"/>
                  </a:lnTo>
                  <a:close/>
                </a:path>
                <a:path w="760095" h="111125">
                  <a:moveTo>
                    <a:pt x="743245" y="45847"/>
                  </a:moveTo>
                  <a:lnTo>
                    <a:pt x="740664" y="45847"/>
                  </a:lnTo>
                  <a:lnTo>
                    <a:pt x="740664" y="64897"/>
                  </a:lnTo>
                  <a:lnTo>
                    <a:pt x="743245" y="64897"/>
                  </a:lnTo>
                  <a:lnTo>
                    <a:pt x="759586" y="55372"/>
                  </a:lnTo>
                  <a:lnTo>
                    <a:pt x="743245" y="45847"/>
                  </a:lnTo>
                  <a:close/>
                </a:path>
                <a:path w="760095" h="111125">
                  <a:moveTo>
                    <a:pt x="735838" y="47117"/>
                  </a:moveTo>
                  <a:lnTo>
                    <a:pt x="721686" y="55372"/>
                  </a:lnTo>
                  <a:lnTo>
                    <a:pt x="735838" y="63627"/>
                  </a:lnTo>
                  <a:lnTo>
                    <a:pt x="735838" y="47117"/>
                  </a:lnTo>
                  <a:close/>
                </a:path>
                <a:path w="760095" h="111125">
                  <a:moveTo>
                    <a:pt x="740664" y="47117"/>
                  </a:moveTo>
                  <a:lnTo>
                    <a:pt x="735838" y="47117"/>
                  </a:lnTo>
                  <a:lnTo>
                    <a:pt x="735838" y="63627"/>
                  </a:lnTo>
                  <a:lnTo>
                    <a:pt x="740664" y="63627"/>
                  </a:lnTo>
                  <a:lnTo>
                    <a:pt x="740664" y="47117"/>
                  </a:lnTo>
                  <a:close/>
                </a:path>
                <a:path w="760095" h="111125">
                  <a:moveTo>
                    <a:pt x="664718" y="0"/>
                  </a:moveTo>
                  <a:lnTo>
                    <a:pt x="658876" y="1524"/>
                  </a:lnTo>
                  <a:lnTo>
                    <a:pt x="653542" y="10668"/>
                  </a:lnTo>
                  <a:lnTo>
                    <a:pt x="655066" y="16510"/>
                  </a:lnTo>
                  <a:lnTo>
                    <a:pt x="721686" y="55372"/>
                  </a:lnTo>
                  <a:lnTo>
                    <a:pt x="735838" y="47117"/>
                  </a:lnTo>
                  <a:lnTo>
                    <a:pt x="740664" y="47117"/>
                  </a:lnTo>
                  <a:lnTo>
                    <a:pt x="740664" y="45847"/>
                  </a:lnTo>
                  <a:lnTo>
                    <a:pt x="743245" y="45847"/>
                  </a:lnTo>
                  <a:lnTo>
                    <a:pt x="669163" y="2667"/>
                  </a:lnTo>
                  <a:lnTo>
                    <a:pt x="664718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1" name="object 4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789725" y="2241881"/>
              <a:ext cx="353719" cy="204052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185259" y="1222143"/>
              <a:ext cx="509029" cy="219147"/>
            </a:xfrm>
            <a:prstGeom prst="rect">
              <a:avLst/>
            </a:prstGeom>
          </p:spPr>
        </p:pic>
        <p:sp>
          <p:nvSpPr>
            <p:cNvPr id="43" name="object 43"/>
            <p:cNvSpPr/>
            <p:nvPr/>
          </p:nvSpPr>
          <p:spPr>
            <a:xfrm>
              <a:off x="4362449" y="2487802"/>
              <a:ext cx="700405" cy="111125"/>
            </a:xfrm>
            <a:custGeom>
              <a:avLst/>
              <a:gdLst/>
              <a:ahLst/>
              <a:cxnLst/>
              <a:rect l="l" t="t" r="r" b="b"/>
              <a:pathLst>
                <a:path w="700404" h="111125">
                  <a:moveTo>
                    <a:pt x="662542" y="55372"/>
                  </a:moveTo>
                  <a:lnTo>
                    <a:pt x="600455" y="91567"/>
                  </a:lnTo>
                  <a:lnTo>
                    <a:pt x="595884" y="94107"/>
                  </a:lnTo>
                  <a:lnTo>
                    <a:pt x="594360" y="99949"/>
                  </a:lnTo>
                  <a:lnTo>
                    <a:pt x="597026" y="104521"/>
                  </a:lnTo>
                  <a:lnTo>
                    <a:pt x="599566" y="109093"/>
                  </a:lnTo>
                  <a:lnTo>
                    <a:pt x="605409" y="110617"/>
                  </a:lnTo>
                  <a:lnTo>
                    <a:pt x="684026" y="64897"/>
                  </a:lnTo>
                  <a:lnTo>
                    <a:pt x="681482" y="64897"/>
                  </a:lnTo>
                  <a:lnTo>
                    <a:pt x="681482" y="63626"/>
                  </a:lnTo>
                  <a:lnTo>
                    <a:pt x="676655" y="63626"/>
                  </a:lnTo>
                  <a:lnTo>
                    <a:pt x="662542" y="55372"/>
                  </a:lnTo>
                  <a:close/>
                </a:path>
                <a:path w="700404" h="111125">
                  <a:moveTo>
                    <a:pt x="0" y="45212"/>
                  </a:moveTo>
                  <a:lnTo>
                    <a:pt x="0" y="64262"/>
                  </a:lnTo>
                  <a:lnTo>
                    <a:pt x="681482" y="64897"/>
                  </a:lnTo>
                  <a:lnTo>
                    <a:pt x="646176" y="64897"/>
                  </a:lnTo>
                  <a:lnTo>
                    <a:pt x="662504" y="55372"/>
                  </a:lnTo>
                  <a:lnTo>
                    <a:pt x="646257" y="45847"/>
                  </a:lnTo>
                  <a:lnTo>
                    <a:pt x="681482" y="45847"/>
                  </a:lnTo>
                  <a:lnTo>
                    <a:pt x="0" y="45212"/>
                  </a:lnTo>
                  <a:close/>
                </a:path>
                <a:path w="700404" h="111125">
                  <a:moveTo>
                    <a:pt x="684086" y="45847"/>
                  </a:moveTo>
                  <a:lnTo>
                    <a:pt x="681482" y="45847"/>
                  </a:lnTo>
                  <a:lnTo>
                    <a:pt x="681482" y="64897"/>
                  </a:lnTo>
                  <a:lnTo>
                    <a:pt x="684026" y="64897"/>
                  </a:lnTo>
                  <a:lnTo>
                    <a:pt x="700404" y="55372"/>
                  </a:lnTo>
                  <a:lnTo>
                    <a:pt x="684086" y="45847"/>
                  </a:lnTo>
                  <a:close/>
                </a:path>
                <a:path w="700404" h="111125">
                  <a:moveTo>
                    <a:pt x="676655" y="47117"/>
                  </a:moveTo>
                  <a:lnTo>
                    <a:pt x="662542" y="55372"/>
                  </a:lnTo>
                  <a:lnTo>
                    <a:pt x="676655" y="63626"/>
                  </a:lnTo>
                  <a:lnTo>
                    <a:pt x="676655" y="47117"/>
                  </a:lnTo>
                  <a:close/>
                </a:path>
                <a:path w="700404" h="111125">
                  <a:moveTo>
                    <a:pt x="681482" y="47117"/>
                  </a:moveTo>
                  <a:lnTo>
                    <a:pt x="676655" y="47117"/>
                  </a:lnTo>
                  <a:lnTo>
                    <a:pt x="676655" y="63626"/>
                  </a:lnTo>
                  <a:lnTo>
                    <a:pt x="681482" y="63626"/>
                  </a:lnTo>
                  <a:lnTo>
                    <a:pt x="681482" y="47117"/>
                  </a:lnTo>
                  <a:close/>
                </a:path>
                <a:path w="700404" h="111125">
                  <a:moveTo>
                    <a:pt x="605536" y="0"/>
                  </a:moveTo>
                  <a:lnTo>
                    <a:pt x="599694" y="1524"/>
                  </a:lnTo>
                  <a:lnTo>
                    <a:pt x="597026" y="6096"/>
                  </a:lnTo>
                  <a:lnTo>
                    <a:pt x="594360" y="10541"/>
                  </a:lnTo>
                  <a:lnTo>
                    <a:pt x="595884" y="16383"/>
                  </a:lnTo>
                  <a:lnTo>
                    <a:pt x="662542" y="55372"/>
                  </a:lnTo>
                  <a:lnTo>
                    <a:pt x="676655" y="47117"/>
                  </a:lnTo>
                  <a:lnTo>
                    <a:pt x="681482" y="47117"/>
                  </a:lnTo>
                  <a:lnTo>
                    <a:pt x="681482" y="45847"/>
                  </a:lnTo>
                  <a:lnTo>
                    <a:pt x="684086" y="45847"/>
                  </a:lnTo>
                  <a:lnTo>
                    <a:pt x="605536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4" name="object 4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522525" y="2241881"/>
              <a:ext cx="353719" cy="204052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325060" y="3415651"/>
              <a:ext cx="2516589" cy="809249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2347975" y="3280448"/>
              <a:ext cx="1600200" cy="1133475"/>
            </a:xfrm>
            <a:custGeom>
              <a:avLst/>
              <a:gdLst/>
              <a:ahLst/>
              <a:cxnLst/>
              <a:rect l="l" t="t" r="r" b="b"/>
              <a:pathLst>
                <a:path w="1600200" h="1133475">
                  <a:moveTo>
                    <a:pt x="0" y="1133182"/>
                  </a:moveTo>
                  <a:lnTo>
                    <a:pt x="1600200" y="1133182"/>
                  </a:lnTo>
                  <a:lnTo>
                    <a:pt x="1600200" y="0"/>
                  </a:lnTo>
                  <a:lnTo>
                    <a:pt x="0" y="0"/>
                  </a:lnTo>
                  <a:lnTo>
                    <a:pt x="0" y="1133182"/>
                  </a:lnTo>
                  <a:close/>
                </a:path>
              </a:pathLst>
            </a:custGeom>
            <a:ln w="28582">
              <a:solidFill>
                <a:srgbClr val="FF07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3106800" y="4413631"/>
              <a:ext cx="85725" cy="314325"/>
            </a:xfrm>
            <a:custGeom>
              <a:avLst/>
              <a:gdLst/>
              <a:ahLst/>
              <a:cxnLst/>
              <a:rect l="l" t="t" r="r" b="b"/>
              <a:pathLst>
                <a:path w="85725" h="314325">
                  <a:moveTo>
                    <a:pt x="57172" y="85512"/>
                  </a:moveTo>
                  <a:lnTo>
                    <a:pt x="28598" y="86063"/>
                  </a:lnTo>
                  <a:lnTo>
                    <a:pt x="33010" y="313690"/>
                  </a:lnTo>
                  <a:lnTo>
                    <a:pt x="33019" y="314198"/>
                  </a:lnTo>
                  <a:lnTo>
                    <a:pt x="61594" y="313690"/>
                  </a:lnTo>
                  <a:lnTo>
                    <a:pt x="57193" y="86614"/>
                  </a:lnTo>
                  <a:lnTo>
                    <a:pt x="57172" y="85512"/>
                  </a:lnTo>
                  <a:close/>
                </a:path>
                <a:path w="85725" h="314325">
                  <a:moveTo>
                    <a:pt x="41148" y="0"/>
                  </a:moveTo>
                  <a:lnTo>
                    <a:pt x="0" y="86614"/>
                  </a:lnTo>
                  <a:lnTo>
                    <a:pt x="28598" y="86063"/>
                  </a:lnTo>
                  <a:lnTo>
                    <a:pt x="28321" y="71755"/>
                  </a:lnTo>
                  <a:lnTo>
                    <a:pt x="56896" y="71247"/>
                  </a:lnTo>
                  <a:lnTo>
                    <a:pt x="78528" y="71247"/>
                  </a:lnTo>
                  <a:lnTo>
                    <a:pt x="41148" y="0"/>
                  </a:lnTo>
                  <a:close/>
                </a:path>
                <a:path w="85725" h="314325">
                  <a:moveTo>
                    <a:pt x="56896" y="71247"/>
                  </a:moveTo>
                  <a:lnTo>
                    <a:pt x="28321" y="71755"/>
                  </a:lnTo>
                  <a:lnTo>
                    <a:pt x="28576" y="84963"/>
                  </a:lnTo>
                  <a:lnTo>
                    <a:pt x="28598" y="86063"/>
                  </a:lnTo>
                  <a:lnTo>
                    <a:pt x="57172" y="85512"/>
                  </a:lnTo>
                  <a:lnTo>
                    <a:pt x="56905" y="71755"/>
                  </a:lnTo>
                  <a:lnTo>
                    <a:pt x="56896" y="71247"/>
                  </a:lnTo>
                  <a:close/>
                </a:path>
                <a:path w="85725" h="314325">
                  <a:moveTo>
                    <a:pt x="78528" y="71247"/>
                  </a:moveTo>
                  <a:lnTo>
                    <a:pt x="56896" y="71247"/>
                  </a:lnTo>
                  <a:lnTo>
                    <a:pt x="57161" y="84963"/>
                  </a:lnTo>
                  <a:lnTo>
                    <a:pt x="57172" y="85512"/>
                  </a:lnTo>
                  <a:lnTo>
                    <a:pt x="85725" y="84963"/>
                  </a:lnTo>
                  <a:lnTo>
                    <a:pt x="78528" y="71247"/>
                  </a:lnTo>
                  <a:close/>
                </a:path>
              </a:pathLst>
            </a:custGeom>
            <a:solidFill>
              <a:srgbClr val="FF07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8" name="object 48"/>
          <p:cNvSpPr txBox="1">
            <a:spLocks noGrp="1"/>
          </p:cNvSpPr>
          <p:nvPr>
            <p:ph type="title"/>
          </p:nvPr>
        </p:nvSpPr>
        <p:spPr>
          <a:xfrm>
            <a:off x="838200" y="1"/>
            <a:ext cx="10515600" cy="1175383"/>
          </a:xfrm>
          <a:prstGeom prst="rect">
            <a:avLst/>
          </a:prstGeom>
        </p:spPr>
        <p:txBody>
          <a:bodyPr vert="horz" wrap="square" lIns="0" tIns="16510" rIns="0" bIns="0" rtlCol="0">
            <a:no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/>
              <a:t>Training</a:t>
            </a:r>
            <a:r>
              <a:rPr spc="-40" dirty="0"/>
              <a:t> </a:t>
            </a:r>
            <a:r>
              <a:rPr dirty="0"/>
              <a:t>the</a:t>
            </a:r>
            <a:r>
              <a:rPr spc="-55" dirty="0"/>
              <a:t> </a:t>
            </a:r>
            <a:r>
              <a:rPr dirty="0"/>
              <a:t>parameters</a:t>
            </a:r>
            <a:r>
              <a:rPr spc="-15" dirty="0"/>
              <a:t> </a:t>
            </a:r>
            <a:r>
              <a:rPr dirty="0"/>
              <a:t>of</a:t>
            </a:r>
            <a:r>
              <a:rPr spc="-55" dirty="0"/>
              <a:t> </a:t>
            </a:r>
            <a:r>
              <a:rPr dirty="0"/>
              <a:t>RNNs:</a:t>
            </a:r>
            <a:r>
              <a:rPr spc="-65" dirty="0"/>
              <a:t> </a:t>
            </a:r>
            <a:r>
              <a:rPr dirty="0"/>
              <a:t>Backpropagation</a:t>
            </a:r>
            <a:r>
              <a:rPr spc="-85" dirty="0"/>
              <a:t> </a:t>
            </a:r>
            <a:r>
              <a:rPr dirty="0"/>
              <a:t>for</a:t>
            </a:r>
            <a:r>
              <a:rPr spc="-25" dirty="0"/>
              <a:t> </a:t>
            </a:r>
            <a:r>
              <a:rPr spc="-20" dirty="0"/>
              <a:t>RNNs</a:t>
            </a:r>
          </a:p>
        </p:txBody>
      </p:sp>
      <p:sp>
        <p:nvSpPr>
          <p:cNvPr id="49" name="object 49"/>
          <p:cNvSpPr txBox="1"/>
          <p:nvPr/>
        </p:nvSpPr>
        <p:spPr>
          <a:xfrm>
            <a:off x="485457" y="6498590"/>
            <a:ext cx="216535" cy="24257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400" spc="-25" dirty="0">
                <a:latin typeface="Calibri"/>
                <a:cs typeface="Calibri"/>
              </a:rPr>
              <a:t>38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9624694" y="2420381"/>
            <a:ext cx="158115" cy="229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10"/>
              </a:lnSpc>
            </a:pPr>
            <a:r>
              <a:rPr sz="1800" spc="-50" dirty="0">
                <a:latin typeface="Calibri"/>
                <a:cs typeface="Calibri"/>
              </a:rPr>
              <a:t>…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3852290" y="2327338"/>
            <a:ext cx="18351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latin typeface="Calibri"/>
                <a:cs typeface="Calibri"/>
              </a:rPr>
              <a:t>…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1145222" y="4612195"/>
            <a:ext cx="4403090" cy="2122805"/>
          </a:xfrm>
          <a:prstGeom prst="rect">
            <a:avLst/>
          </a:prstGeom>
        </p:spPr>
        <p:txBody>
          <a:bodyPr vert="horz" wrap="square" lIns="0" tIns="145415" rIns="0" bIns="0" rtlCol="0">
            <a:spAutoFit/>
          </a:bodyPr>
          <a:lstStyle/>
          <a:p>
            <a:pPr marL="79375">
              <a:lnSpc>
                <a:spcPct val="100000"/>
              </a:lnSpc>
              <a:spcBef>
                <a:spcPts val="1145"/>
              </a:spcBef>
            </a:pPr>
            <a:r>
              <a:rPr sz="2000" b="1" u="sng" dirty="0">
                <a:solidFill>
                  <a:srgbClr val="FF07EB"/>
                </a:solidFill>
                <a:uFill>
                  <a:solidFill>
                    <a:srgbClr val="FF07EB"/>
                  </a:solidFill>
                </a:uFill>
                <a:latin typeface="Calibri"/>
                <a:cs typeface="Calibri"/>
              </a:rPr>
              <a:t>Question:</a:t>
            </a:r>
            <a:r>
              <a:rPr sz="2000" b="1" u="none" spc="-40" dirty="0">
                <a:solidFill>
                  <a:srgbClr val="FF07EB"/>
                </a:solidFill>
                <a:latin typeface="Calibri"/>
                <a:cs typeface="Calibri"/>
              </a:rPr>
              <a:t> </a:t>
            </a:r>
            <a:r>
              <a:rPr sz="2000" u="none" dirty="0">
                <a:solidFill>
                  <a:srgbClr val="FF07EB"/>
                </a:solidFill>
                <a:latin typeface="Calibri"/>
                <a:cs typeface="Calibri"/>
              </a:rPr>
              <a:t>How</a:t>
            </a:r>
            <a:r>
              <a:rPr sz="2000" u="none" spc="-55" dirty="0">
                <a:solidFill>
                  <a:srgbClr val="FF07EB"/>
                </a:solidFill>
                <a:latin typeface="Calibri"/>
                <a:cs typeface="Calibri"/>
              </a:rPr>
              <a:t> </a:t>
            </a:r>
            <a:r>
              <a:rPr sz="2000" u="none" dirty="0">
                <a:solidFill>
                  <a:srgbClr val="FF07EB"/>
                </a:solidFill>
                <a:latin typeface="Calibri"/>
                <a:cs typeface="Calibri"/>
              </a:rPr>
              <a:t>do</a:t>
            </a:r>
            <a:r>
              <a:rPr sz="2000" u="none" spc="-50" dirty="0">
                <a:solidFill>
                  <a:srgbClr val="FF07EB"/>
                </a:solidFill>
                <a:latin typeface="Calibri"/>
                <a:cs typeface="Calibri"/>
              </a:rPr>
              <a:t> </a:t>
            </a:r>
            <a:r>
              <a:rPr sz="2000" u="none" dirty="0">
                <a:solidFill>
                  <a:srgbClr val="FF07EB"/>
                </a:solidFill>
                <a:latin typeface="Calibri"/>
                <a:cs typeface="Calibri"/>
              </a:rPr>
              <a:t>we</a:t>
            </a:r>
            <a:r>
              <a:rPr sz="2000" u="none" spc="10" dirty="0">
                <a:solidFill>
                  <a:srgbClr val="FF07EB"/>
                </a:solidFill>
                <a:latin typeface="Calibri"/>
                <a:cs typeface="Calibri"/>
              </a:rPr>
              <a:t> </a:t>
            </a:r>
            <a:r>
              <a:rPr sz="2000" u="none" spc="-10" dirty="0">
                <a:solidFill>
                  <a:srgbClr val="FF07EB"/>
                </a:solidFill>
                <a:latin typeface="Calibri"/>
                <a:cs typeface="Calibri"/>
              </a:rPr>
              <a:t>calculate</a:t>
            </a:r>
            <a:r>
              <a:rPr sz="2000" u="none" spc="-65" dirty="0">
                <a:solidFill>
                  <a:srgbClr val="FF07EB"/>
                </a:solidFill>
                <a:latin typeface="Calibri"/>
                <a:cs typeface="Calibri"/>
              </a:rPr>
              <a:t> </a:t>
            </a:r>
            <a:r>
              <a:rPr sz="2000" u="none" spc="-10" dirty="0">
                <a:solidFill>
                  <a:srgbClr val="FF07EB"/>
                </a:solidFill>
                <a:latin typeface="Calibri"/>
                <a:cs typeface="Calibri"/>
              </a:rPr>
              <a:t>this?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050"/>
              </a:spcBef>
            </a:pPr>
            <a:r>
              <a:rPr sz="2000" b="1" u="sng" dirty="0">
                <a:solidFill>
                  <a:srgbClr val="FF07EB"/>
                </a:solidFill>
                <a:uFill>
                  <a:solidFill>
                    <a:srgbClr val="FF07EB"/>
                  </a:solidFill>
                </a:uFill>
                <a:latin typeface="Calibri"/>
                <a:cs typeface="Calibri"/>
              </a:rPr>
              <a:t>Answer:</a:t>
            </a:r>
            <a:r>
              <a:rPr sz="2000" b="1" u="none" spc="-80" dirty="0">
                <a:solidFill>
                  <a:srgbClr val="FF07EB"/>
                </a:solidFill>
                <a:latin typeface="Calibri"/>
                <a:cs typeface="Calibri"/>
              </a:rPr>
              <a:t> </a:t>
            </a:r>
            <a:r>
              <a:rPr sz="2000" u="none" spc="-10" dirty="0">
                <a:solidFill>
                  <a:srgbClr val="FF07EB"/>
                </a:solidFill>
                <a:latin typeface="Calibri"/>
                <a:cs typeface="Calibri"/>
              </a:rPr>
              <a:t>Backpropagate</a:t>
            </a:r>
            <a:r>
              <a:rPr sz="2000" u="none" spc="-85" dirty="0">
                <a:solidFill>
                  <a:srgbClr val="FF07EB"/>
                </a:solidFill>
                <a:latin typeface="Calibri"/>
                <a:cs typeface="Calibri"/>
              </a:rPr>
              <a:t> </a:t>
            </a:r>
            <a:r>
              <a:rPr sz="2000" u="none" dirty="0">
                <a:solidFill>
                  <a:srgbClr val="FF07EB"/>
                </a:solidFill>
                <a:latin typeface="Calibri"/>
                <a:cs typeface="Calibri"/>
              </a:rPr>
              <a:t>over</a:t>
            </a:r>
            <a:r>
              <a:rPr sz="2000" u="none" spc="-20" dirty="0">
                <a:solidFill>
                  <a:srgbClr val="FF07EB"/>
                </a:solidFill>
                <a:latin typeface="Calibri"/>
                <a:cs typeface="Calibri"/>
              </a:rPr>
              <a:t> </a:t>
            </a:r>
            <a:r>
              <a:rPr sz="2000" u="none" spc="-10" dirty="0">
                <a:solidFill>
                  <a:srgbClr val="FF07EB"/>
                </a:solidFill>
                <a:latin typeface="Calibri"/>
                <a:cs typeface="Calibri"/>
              </a:rPr>
              <a:t>timesteps</a:t>
            </a:r>
            <a:endParaRPr sz="200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</a:pPr>
            <a:r>
              <a:rPr sz="2000" i="1" dirty="0">
                <a:solidFill>
                  <a:srgbClr val="FF07EB"/>
                </a:solidFill>
                <a:latin typeface="Calibri"/>
                <a:cs typeface="Calibri"/>
              </a:rPr>
              <a:t>i</a:t>
            </a:r>
            <a:r>
              <a:rPr sz="2000" i="1" spc="-30" dirty="0">
                <a:solidFill>
                  <a:srgbClr val="FF07EB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07EB"/>
                </a:solidFill>
                <a:latin typeface="Calibri"/>
                <a:cs typeface="Calibri"/>
              </a:rPr>
              <a:t>=</a:t>
            </a:r>
            <a:r>
              <a:rPr sz="2000" spc="-30" dirty="0">
                <a:solidFill>
                  <a:srgbClr val="FF07EB"/>
                </a:solidFill>
                <a:latin typeface="Calibri"/>
                <a:cs typeface="Calibri"/>
              </a:rPr>
              <a:t> </a:t>
            </a:r>
            <a:r>
              <a:rPr sz="2000" i="1" dirty="0">
                <a:solidFill>
                  <a:srgbClr val="FF07EB"/>
                </a:solidFill>
                <a:latin typeface="Calibri"/>
                <a:cs typeface="Calibri"/>
              </a:rPr>
              <a:t>t</a:t>
            </a:r>
            <a:r>
              <a:rPr sz="2000" dirty="0">
                <a:solidFill>
                  <a:srgbClr val="FF07EB"/>
                </a:solidFill>
                <a:latin typeface="Calibri"/>
                <a:cs typeface="Calibri"/>
              </a:rPr>
              <a:t>,</a:t>
            </a:r>
            <a:r>
              <a:rPr sz="2000" spc="-5" dirty="0">
                <a:solidFill>
                  <a:srgbClr val="FF07EB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07EB"/>
                </a:solidFill>
                <a:latin typeface="Calibri"/>
                <a:cs typeface="Calibri"/>
              </a:rPr>
              <a:t>…</a:t>
            </a:r>
            <a:r>
              <a:rPr sz="2000" spc="-75" dirty="0">
                <a:solidFill>
                  <a:srgbClr val="FF07EB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07EB"/>
                </a:solidFill>
                <a:latin typeface="Calibri"/>
                <a:cs typeface="Calibri"/>
              </a:rPr>
              <a:t>,0,</a:t>
            </a:r>
            <a:r>
              <a:rPr sz="2000" spc="-10" dirty="0">
                <a:solidFill>
                  <a:srgbClr val="FF07EB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07EB"/>
                </a:solidFill>
                <a:latin typeface="Calibri"/>
                <a:cs typeface="Calibri"/>
              </a:rPr>
              <a:t>summing</a:t>
            </a:r>
            <a:r>
              <a:rPr sz="2000" spc="-5" dirty="0">
                <a:solidFill>
                  <a:srgbClr val="FF07EB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07EB"/>
                </a:solidFill>
                <a:latin typeface="Calibri"/>
                <a:cs typeface="Calibri"/>
              </a:rPr>
              <a:t>gradients</a:t>
            </a:r>
            <a:r>
              <a:rPr sz="2000" spc="-5" dirty="0">
                <a:solidFill>
                  <a:srgbClr val="FF07EB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07EB"/>
                </a:solidFill>
                <a:latin typeface="Calibri"/>
                <a:cs typeface="Calibri"/>
              </a:rPr>
              <a:t>as</a:t>
            </a:r>
            <a:r>
              <a:rPr sz="2000" spc="5" dirty="0">
                <a:solidFill>
                  <a:srgbClr val="FF07EB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07EB"/>
                </a:solidFill>
                <a:latin typeface="Calibri"/>
                <a:cs typeface="Calibri"/>
              </a:rPr>
              <a:t>you</a:t>
            </a:r>
            <a:r>
              <a:rPr sz="2000" spc="-40" dirty="0">
                <a:solidFill>
                  <a:srgbClr val="FF07EB"/>
                </a:solidFill>
                <a:latin typeface="Calibri"/>
                <a:cs typeface="Calibri"/>
              </a:rPr>
              <a:t> </a:t>
            </a:r>
            <a:r>
              <a:rPr sz="2000" spc="-25" dirty="0">
                <a:solidFill>
                  <a:srgbClr val="FF07EB"/>
                </a:solidFill>
                <a:latin typeface="Calibri"/>
                <a:cs typeface="Calibri"/>
              </a:rPr>
              <a:t>go. </a:t>
            </a:r>
            <a:r>
              <a:rPr sz="2000" dirty="0">
                <a:solidFill>
                  <a:srgbClr val="FF07EB"/>
                </a:solidFill>
                <a:latin typeface="Calibri"/>
                <a:cs typeface="Calibri"/>
              </a:rPr>
              <a:t>This</a:t>
            </a:r>
            <a:r>
              <a:rPr sz="2000" spc="-30" dirty="0">
                <a:solidFill>
                  <a:srgbClr val="FF07EB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07EB"/>
                </a:solidFill>
                <a:latin typeface="Calibri"/>
                <a:cs typeface="Calibri"/>
              </a:rPr>
              <a:t>algorithm</a:t>
            </a:r>
            <a:r>
              <a:rPr sz="2000" spc="-90" dirty="0">
                <a:solidFill>
                  <a:srgbClr val="FF07EB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07EB"/>
                </a:solidFill>
                <a:latin typeface="Calibri"/>
                <a:cs typeface="Calibri"/>
              </a:rPr>
              <a:t>is</a:t>
            </a:r>
            <a:r>
              <a:rPr sz="2000" spc="-25" dirty="0">
                <a:solidFill>
                  <a:srgbClr val="FF07EB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07EB"/>
                </a:solidFill>
                <a:latin typeface="Calibri"/>
                <a:cs typeface="Calibri"/>
              </a:rPr>
              <a:t>called</a:t>
            </a:r>
            <a:r>
              <a:rPr sz="2000" spc="-40" dirty="0">
                <a:solidFill>
                  <a:srgbClr val="FF07EB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FF07EB"/>
                </a:solidFill>
                <a:latin typeface="Calibri"/>
                <a:cs typeface="Calibri"/>
              </a:rPr>
              <a:t>“backpropagation </a:t>
            </a:r>
            <a:r>
              <a:rPr sz="2000" b="1" dirty="0">
                <a:solidFill>
                  <a:srgbClr val="FF07EB"/>
                </a:solidFill>
                <a:latin typeface="Calibri"/>
                <a:cs typeface="Calibri"/>
              </a:rPr>
              <a:t>through</a:t>
            </a:r>
            <a:r>
              <a:rPr sz="2000" b="1" spc="-70" dirty="0">
                <a:solidFill>
                  <a:srgbClr val="FF07EB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FF07EB"/>
                </a:solidFill>
                <a:latin typeface="Calibri"/>
                <a:cs typeface="Calibri"/>
              </a:rPr>
              <a:t>time” </a:t>
            </a:r>
            <a:r>
              <a:rPr sz="2000" spc="-10" dirty="0">
                <a:solidFill>
                  <a:srgbClr val="175E53"/>
                </a:solidFill>
                <a:latin typeface="Calibri"/>
                <a:cs typeface="Calibri"/>
              </a:rPr>
              <a:t>[Werbos,</a:t>
            </a:r>
            <a:r>
              <a:rPr sz="2000" spc="-5" dirty="0">
                <a:solidFill>
                  <a:srgbClr val="175E53"/>
                </a:solidFill>
                <a:latin typeface="Calibri"/>
                <a:cs typeface="Calibri"/>
              </a:rPr>
              <a:t> </a:t>
            </a:r>
            <a:r>
              <a:rPr sz="2000" spc="-75" dirty="0">
                <a:solidFill>
                  <a:srgbClr val="175E53"/>
                </a:solidFill>
                <a:latin typeface="Calibri"/>
                <a:cs typeface="Calibri"/>
              </a:rPr>
              <a:t>P.G.,</a:t>
            </a:r>
            <a:r>
              <a:rPr sz="2000" spc="-60" dirty="0">
                <a:solidFill>
                  <a:srgbClr val="175E53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75E53"/>
                </a:solidFill>
                <a:latin typeface="Calibri"/>
                <a:cs typeface="Calibri"/>
              </a:rPr>
              <a:t>1988,</a:t>
            </a:r>
            <a:r>
              <a:rPr sz="2000" spc="25" dirty="0">
                <a:solidFill>
                  <a:srgbClr val="175E53"/>
                </a:solidFill>
                <a:latin typeface="Calibri"/>
                <a:cs typeface="Calibri"/>
              </a:rPr>
              <a:t> </a:t>
            </a:r>
            <a:r>
              <a:rPr sz="2000" i="1" spc="-10" dirty="0">
                <a:solidFill>
                  <a:srgbClr val="175E53"/>
                </a:solidFill>
                <a:latin typeface="Calibri"/>
                <a:cs typeface="Calibri"/>
              </a:rPr>
              <a:t>Neural </a:t>
            </a:r>
            <a:r>
              <a:rPr sz="2000" i="1" dirty="0">
                <a:solidFill>
                  <a:srgbClr val="175E53"/>
                </a:solidFill>
                <a:latin typeface="Calibri"/>
                <a:cs typeface="Calibri"/>
              </a:rPr>
              <a:t>Networks</a:t>
            </a:r>
            <a:r>
              <a:rPr sz="2000" i="1" spc="-10" dirty="0">
                <a:solidFill>
                  <a:srgbClr val="175E53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175E53"/>
                </a:solidFill>
                <a:latin typeface="Calibri"/>
                <a:cs typeface="Calibri"/>
              </a:rPr>
              <a:t>1</a:t>
            </a:r>
            <a:r>
              <a:rPr sz="2000" dirty="0">
                <a:solidFill>
                  <a:srgbClr val="175E53"/>
                </a:solidFill>
                <a:latin typeface="Calibri"/>
                <a:cs typeface="Calibri"/>
              </a:rPr>
              <a:t>,</a:t>
            </a:r>
            <a:r>
              <a:rPr sz="2000" spc="-20" dirty="0">
                <a:solidFill>
                  <a:srgbClr val="175E53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75E53"/>
                </a:solidFill>
                <a:latin typeface="Calibri"/>
                <a:cs typeface="Calibri"/>
              </a:rPr>
              <a:t>and</a:t>
            </a:r>
            <a:r>
              <a:rPr sz="2000" spc="-50" dirty="0">
                <a:solidFill>
                  <a:srgbClr val="175E53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175E53"/>
                </a:solidFill>
                <a:latin typeface="Calibri"/>
                <a:cs typeface="Calibri"/>
              </a:rPr>
              <a:t>others]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53" name="object 53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5415534" y="4041092"/>
            <a:ext cx="490346" cy="281986"/>
          </a:xfrm>
          <a:prstGeom prst="rect">
            <a:avLst/>
          </a:prstGeom>
        </p:spPr>
      </p:pic>
      <p:grpSp>
        <p:nvGrpSpPr>
          <p:cNvPr id="54" name="object 54"/>
          <p:cNvGrpSpPr/>
          <p:nvPr/>
        </p:nvGrpSpPr>
        <p:grpSpPr>
          <a:xfrm>
            <a:off x="2886075" y="1142695"/>
            <a:ext cx="5895975" cy="2776855"/>
            <a:chOff x="2886075" y="1142695"/>
            <a:chExt cx="5895975" cy="2776855"/>
          </a:xfrm>
        </p:grpSpPr>
        <p:sp>
          <p:nvSpPr>
            <p:cNvPr id="55" name="object 55"/>
            <p:cNvSpPr/>
            <p:nvPr/>
          </p:nvSpPr>
          <p:spPr>
            <a:xfrm>
              <a:off x="8124825" y="1142695"/>
              <a:ext cx="657225" cy="314325"/>
            </a:xfrm>
            <a:custGeom>
              <a:avLst/>
              <a:gdLst/>
              <a:ahLst/>
              <a:cxnLst/>
              <a:rect l="l" t="t" r="r" b="b"/>
              <a:pathLst>
                <a:path w="657225" h="314325">
                  <a:moveTo>
                    <a:pt x="657225" y="0"/>
                  </a:moveTo>
                  <a:lnTo>
                    <a:pt x="0" y="0"/>
                  </a:lnTo>
                  <a:lnTo>
                    <a:pt x="0" y="314248"/>
                  </a:lnTo>
                  <a:lnTo>
                    <a:pt x="657225" y="314248"/>
                  </a:lnTo>
                  <a:lnTo>
                    <a:pt x="657225" y="0"/>
                  </a:lnTo>
                  <a:close/>
                </a:path>
              </a:pathLst>
            </a:custGeom>
            <a:solidFill>
              <a:srgbClr val="4285F4">
                <a:alpha val="34901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8458200" y="1456943"/>
              <a:ext cx="2540" cy="1149350"/>
            </a:xfrm>
            <a:custGeom>
              <a:avLst/>
              <a:gdLst/>
              <a:ahLst/>
              <a:cxnLst/>
              <a:rect l="l" t="t" r="r" b="b"/>
              <a:pathLst>
                <a:path w="2540" h="1149350">
                  <a:moveTo>
                    <a:pt x="0" y="0"/>
                  </a:moveTo>
                  <a:lnTo>
                    <a:pt x="2285" y="1148968"/>
                  </a:lnTo>
                </a:path>
              </a:pathLst>
            </a:custGeom>
            <a:ln w="19055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2886075" y="2248280"/>
              <a:ext cx="5637530" cy="582930"/>
            </a:xfrm>
            <a:custGeom>
              <a:avLst/>
              <a:gdLst/>
              <a:ahLst/>
              <a:cxnLst/>
              <a:rect l="l" t="t" r="r" b="b"/>
              <a:pathLst>
                <a:path w="5637530" h="582930">
                  <a:moveTo>
                    <a:pt x="924179" y="191135"/>
                  </a:moveTo>
                  <a:lnTo>
                    <a:pt x="571792" y="190538"/>
                  </a:lnTo>
                  <a:lnTo>
                    <a:pt x="571792" y="190373"/>
                  </a:lnTo>
                  <a:lnTo>
                    <a:pt x="572135" y="0"/>
                  </a:lnTo>
                  <a:lnTo>
                    <a:pt x="0" y="284734"/>
                  </a:lnTo>
                  <a:lnTo>
                    <a:pt x="571119" y="571500"/>
                  </a:lnTo>
                  <a:lnTo>
                    <a:pt x="571449" y="381635"/>
                  </a:lnTo>
                  <a:lnTo>
                    <a:pt x="571449" y="381038"/>
                  </a:lnTo>
                  <a:lnTo>
                    <a:pt x="923798" y="381635"/>
                  </a:lnTo>
                  <a:lnTo>
                    <a:pt x="924179" y="191135"/>
                  </a:lnTo>
                  <a:close/>
                </a:path>
                <a:path w="5637530" h="582930">
                  <a:moveTo>
                    <a:pt x="4662678" y="379984"/>
                  </a:moveTo>
                  <a:lnTo>
                    <a:pt x="4662043" y="191262"/>
                  </a:lnTo>
                  <a:lnTo>
                    <a:pt x="4662043" y="189484"/>
                  </a:lnTo>
                  <a:lnTo>
                    <a:pt x="4181297" y="190969"/>
                  </a:lnTo>
                  <a:lnTo>
                    <a:pt x="4180713" y="381"/>
                  </a:lnTo>
                  <a:lnTo>
                    <a:pt x="3611194" y="287299"/>
                  </a:lnTo>
                  <a:lnTo>
                    <a:pt x="3610749" y="202311"/>
                  </a:lnTo>
                  <a:lnTo>
                    <a:pt x="3610737" y="199009"/>
                  </a:lnTo>
                  <a:lnTo>
                    <a:pt x="3114332" y="201790"/>
                  </a:lnTo>
                  <a:lnTo>
                    <a:pt x="3113278" y="11176"/>
                  </a:lnTo>
                  <a:lnTo>
                    <a:pt x="2543302" y="300037"/>
                  </a:lnTo>
                  <a:lnTo>
                    <a:pt x="2543302" y="199009"/>
                  </a:lnTo>
                  <a:lnTo>
                    <a:pt x="2009902" y="199009"/>
                  </a:lnTo>
                  <a:lnTo>
                    <a:pt x="2009902" y="8509"/>
                  </a:lnTo>
                  <a:lnTo>
                    <a:pt x="1438275" y="294259"/>
                  </a:lnTo>
                  <a:lnTo>
                    <a:pt x="2009902" y="580009"/>
                  </a:lnTo>
                  <a:lnTo>
                    <a:pt x="2009902" y="389509"/>
                  </a:lnTo>
                  <a:lnTo>
                    <a:pt x="2543302" y="389509"/>
                  </a:lnTo>
                  <a:lnTo>
                    <a:pt x="2543302" y="300164"/>
                  </a:lnTo>
                  <a:lnTo>
                    <a:pt x="3116453" y="582676"/>
                  </a:lnTo>
                  <a:lnTo>
                    <a:pt x="3115386" y="392811"/>
                  </a:lnTo>
                  <a:lnTo>
                    <a:pt x="3115386" y="392290"/>
                  </a:lnTo>
                  <a:lnTo>
                    <a:pt x="3114332" y="202311"/>
                  </a:lnTo>
                  <a:lnTo>
                    <a:pt x="3115373" y="389509"/>
                  </a:lnTo>
                  <a:lnTo>
                    <a:pt x="3115386" y="392290"/>
                  </a:lnTo>
                  <a:lnTo>
                    <a:pt x="3611753" y="389509"/>
                  </a:lnTo>
                  <a:lnTo>
                    <a:pt x="3611207" y="288531"/>
                  </a:lnTo>
                  <a:lnTo>
                    <a:pt x="4182491" y="571881"/>
                  </a:lnTo>
                  <a:lnTo>
                    <a:pt x="4181894" y="381762"/>
                  </a:lnTo>
                  <a:lnTo>
                    <a:pt x="4181894" y="381469"/>
                  </a:lnTo>
                  <a:lnTo>
                    <a:pt x="4662678" y="379984"/>
                  </a:lnTo>
                  <a:close/>
                </a:path>
                <a:path w="5637530" h="582930">
                  <a:moveTo>
                    <a:pt x="5637149" y="379984"/>
                  </a:moveTo>
                  <a:lnTo>
                    <a:pt x="5636018" y="192532"/>
                  </a:lnTo>
                  <a:lnTo>
                    <a:pt x="5636006" y="189484"/>
                  </a:lnTo>
                  <a:lnTo>
                    <a:pt x="5238280" y="191947"/>
                  </a:lnTo>
                  <a:lnTo>
                    <a:pt x="5237099" y="1397"/>
                  </a:lnTo>
                  <a:lnTo>
                    <a:pt x="4667250" y="290703"/>
                  </a:lnTo>
                  <a:lnTo>
                    <a:pt x="5240655" y="572897"/>
                  </a:lnTo>
                  <a:lnTo>
                    <a:pt x="5239461" y="383032"/>
                  </a:lnTo>
                  <a:lnTo>
                    <a:pt x="5239461" y="382447"/>
                  </a:lnTo>
                  <a:lnTo>
                    <a:pt x="5238280" y="192532"/>
                  </a:lnTo>
                  <a:lnTo>
                    <a:pt x="5239448" y="379984"/>
                  </a:lnTo>
                  <a:lnTo>
                    <a:pt x="5239461" y="382447"/>
                  </a:lnTo>
                  <a:lnTo>
                    <a:pt x="5637149" y="379984"/>
                  </a:lnTo>
                  <a:close/>
                </a:path>
              </a:pathLst>
            </a:custGeom>
            <a:solidFill>
              <a:srgbClr val="4285F4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3557524" y="2794888"/>
              <a:ext cx="4355465" cy="1124585"/>
            </a:xfrm>
            <a:custGeom>
              <a:avLst/>
              <a:gdLst/>
              <a:ahLst/>
              <a:cxnLst/>
              <a:rect l="l" t="t" r="r" b="b"/>
              <a:pathLst>
                <a:path w="4355465" h="1124585">
                  <a:moveTo>
                    <a:pt x="4355465" y="218948"/>
                  </a:moveTo>
                  <a:lnTo>
                    <a:pt x="4270629" y="211582"/>
                  </a:lnTo>
                  <a:lnTo>
                    <a:pt x="4282237" y="241046"/>
                  </a:lnTo>
                  <a:lnTo>
                    <a:pt x="2082253" y="1109205"/>
                  </a:lnTo>
                  <a:lnTo>
                    <a:pt x="2082673" y="1108456"/>
                  </a:lnTo>
                  <a:lnTo>
                    <a:pt x="2074748" y="1104214"/>
                  </a:lnTo>
                  <a:lnTo>
                    <a:pt x="1187577" y="54102"/>
                  </a:lnTo>
                  <a:lnTo>
                    <a:pt x="1199172" y="44323"/>
                  </a:lnTo>
                  <a:lnTo>
                    <a:pt x="1211834" y="33655"/>
                  </a:lnTo>
                  <a:lnTo>
                    <a:pt x="1133475" y="0"/>
                  </a:lnTo>
                  <a:lnTo>
                    <a:pt x="1153541" y="82804"/>
                  </a:lnTo>
                  <a:lnTo>
                    <a:pt x="1177861" y="62293"/>
                  </a:lnTo>
                  <a:lnTo>
                    <a:pt x="2044153" y="1087831"/>
                  </a:lnTo>
                  <a:lnTo>
                    <a:pt x="70243" y="30391"/>
                  </a:lnTo>
                  <a:lnTo>
                    <a:pt x="73456" y="24384"/>
                  </a:lnTo>
                  <a:lnTo>
                    <a:pt x="85217" y="2413"/>
                  </a:lnTo>
                  <a:lnTo>
                    <a:pt x="0" y="0"/>
                  </a:lnTo>
                  <a:lnTo>
                    <a:pt x="49276" y="69596"/>
                  </a:lnTo>
                  <a:lnTo>
                    <a:pt x="64274" y="41567"/>
                  </a:lnTo>
                  <a:lnTo>
                    <a:pt x="2066429" y="1114209"/>
                  </a:lnTo>
                  <a:lnTo>
                    <a:pt x="2069846" y="1118235"/>
                  </a:lnTo>
                  <a:lnTo>
                    <a:pt x="2071446" y="1116888"/>
                  </a:lnTo>
                  <a:lnTo>
                    <a:pt x="2076577" y="1119632"/>
                  </a:lnTo>
                  <a:lnTo>
                    <a:pt x="2076843" y="1119149"/>
                  </a:lnTo>
                  <a:lnTo>
                    <a:pt x="2078863" y="1124204"/>
                  </a:lnTo>
                  <a:lnTo>
                    <a:pt x="4286885" y="252818"/>
                  </a:lnTo>
                  <a:lnTo>
                    <a:pt x="4298569" y="282448"/>
                  </a:lnTo>
                  <a:lnTo>
                    <a:pt x="4339869" y="236347"/>
                  </a:lnTo>
                  <a:lnTo>
                    <a:pt x="4355465" y="218948"/>
                  </a:lnTo>
                  <a:close/>
                </a:path>
              </a:pathLst>
            </a:custGeom>
            <a:solidFill>
              <a:srgbClr val="3986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9" name="object 59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895471" y="3100451"/>
              <a:ext cx="528574" cy="369570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577842" y="2953511"/>
              <a:ext cx="433705" cy="483870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5450204" y="2823463"/>
              <a:ext cx="1432814" cy="1094867"/>
            </a:xfrm>
            <a:prstGeom prst="rect">
              <a:avLst/>
            </a:prstGeom>
          </p:spPr>
        </p:pic>
      </p:grpSp>
      <p:grpSp>
        <p:nvGrpSpPr>
          <p:cNvPr id="62" name="object 62"/>
          <p:cNvGrpSpPr/>
          <p:nvPr/>
        </p:nvGrpSpPr>
        <p:grpSpPr>
          <a:xfrm>
            <a:off x="5999362" y="4999314"/>
            <a:ext cx="2859405" cy="857250"/>
            <a:chOff x="5999362" y="4999314"/>
            <a:chExt cx="2859405" cy="857250"/>
          </a:xfrm>
        </p:grpSpPr>
        <p:pic>
          <p:nvPicPr>
            <p:cNvPr id="63" name="object 63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5999362" y="5126343"/>
              <a:ext cx="2742367" cy="656902"/>
            </a:xfrm>
            <a:prstGeom prst="rect">
              <a:avLst/>
            </a:prstGeom>
          </p:spPr>
        </p:pic>
        <p:sp>
          <p:nvSpPr>
            <p:cNvPr id="64" name="object 64"/>
            <p:cNvSpPr/>
            <p:nvPr/>
          </p:nvSpPr>
          <p:spPr>
            <a:xfrm>
              <a:off x="7934325" y="5008841"/>
              <a:ext cx="914400" cy="838200"/>
            </a:xfrm>
            <a:custGeom>
              <a:avLst/>
              <a:gdLst/>
              <a:ahLst/>
              <a:cxnLst/>
              <a:rect l="l" t="t" r="r" b="b"/>
              <a:pathLst>
                <a:path w="914400" h="838200">
                  <a:moveTo>
                    <a:pt x="0" y="837984"/>
                  </a:moveTo>
                  <a:lnTo>
                    <a:pt x="914400" y="837984"/>
                  </a:lnTo>
                  <a:lnTo>
                    <a:pt x="914400" y="0"/>
                  </a:lnTo>
                  <a:lnTo>
                    <a:pt x="0" y="0"/>
                  </a:lnTo>
                  <a:lnTo>
                    <a:pt x="0" y="837984"/>
                  </a:lnTo>
                  <a:close/>
                </a:path>
              </a:pathLst>
            </a:custGeom>
            <a:ln w="19055">
              <a:solidFill>
                <a:srgbClr val="FF2FE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5" name="object 65"/>
          <p:cNvSpPr txBox="1"/>
          <p:nvPr/>
        </p:nvSpPr>
        <p:spPr>
          <a:xfrm>
            <a:off x="5963539" y="4347781"/>
            <a:ext cx="3227070" cy="569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40"/>
              </a:lnSpc>
              <a:spcBef>
                <a:spcPts val="100"/>
              </a:spcBef>
            </a:pPr>
            <a:r>
              <a:rPr sz="1800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Apply</a:t>
            </a:r>
            <a:r>
              <a:rPr sz="1800" u="sng" spc="-4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1800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the</a:t>
            </a:r>
            <a:r>
              <a:rPr sz="1800" u="sng" spc="-4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1800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multivariable</a:t>
            </a:r>
            <a:r>
              <a:rPr sz="1800" u="sng" spc="-4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1800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chain</a:t>
            </a:r>
            <a:r>
              <a:rPr sz="1800" u="sng" spc="-2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1800" u="sng" spc="-2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rule:</a:t>
            </a:r>
            <a:endParaRPr sz="1800">
              <a:latin typeface="Calibri"/>
              <a:cs typeface="Calibri"/>
            </a:endParaRPr>
          </a:p>
          <a:p>
            <a:pPr marL="2221230">
              <a:lnSpc>
                <a:spcPts val="2140"/>
              </a:lnSpc>
            </a:pPr>
            <a:r>
              <a:rPr sz="1800" dirty="0">
                <a:solidFill>
                  <a:srgbClr val="FF2FED"/>
                </a:solidFill>
                <a:latin typeface="Calibri"/>
                <a:cs typeface="Calibri"/>
              </a:rPr>
              <a:t>=</a:t>
            </a:r>
            <a:r>
              <a:rPr sz="1800" spc="30" dirty="0">
                <a:solidFill>
                  <a:srgbClr val="FF2FED"/>
                </a:solidFill>
                <a:latin typeface="Calibri"/>
                <a:cs typeface="Calibri"/>
              </a:rPr>
              <a:t> </a:t>
            </a:r>
            <a:r>
              <a:rPr sz="1800" spc="-50" dirty="0">
                <a:solidFill>
                  <a:srgbClr val="FF2FED"/>
                </a:solidFill>
                <a:latin typeface="Calibri"/>
                <a:cs typeface="Calibri"/>
              </a:rPr>
              <a:t>1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66" name="object 66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6573637" y="6036369"/>
            <a:ext cx="1356618" cy="627981"/>
          </a:xfrm>
          <a:prstGeom prst="rect">
            <a:avLst/>
          </a:prstGeom>
        </p:spPr>
      </p:pic>
      <p:sp>
        <p:nvSpPr>
          <p:cNvPr id="67" name="object 67"/>
          <p:cNvSpPr txBox="1"/>
          <p:nvPr/>
        </p:nvSpPr>
        <p:spPr>
          <a:xfrm>
            <a:off x="9477375" y="1942592"/>
            <a:ext cx="2447925" cy="1323975"/>
          </a:xfrm>
          <a:prstGeom prst="rect">
            <a:avLst/>
          </a:prstGeom>
          <a:solidFill>
            <a:srgbClr val="B6F4FF"/>
          </a:solidFill>
        </p:spPr>
        <p:txBody>
          <a:bodyPr vert="horz" wrap="square" lIns="0" tIns="34925" rIns="0" bIns="0" rtlCol="0">
            <a:spAutoFit/>
          </a:bodyPr>
          <a:lstStyle/>
          <a:p>
            <a:pPr marL="102870" algn="just">
              <a:lnSpc>
                <a:spcPct val="100000"/>
              </a:lnSpc>
              <a:spcBef>
                <a:spcPts val="275"/>
              </a:spcBef>
            </a:pPr>
            <a:r>
              <a:rPr sz="2000" dirty="0">
                <a:solidFill>
                  <a:srgbClr val="007B92"/>
                </a:solidFill>
                <a:latin typeface="Calibri"/>
                <a:cs typeface="Calibri"/>
              </a:rPr>
              <a:t>In</a:t>
            </a:r>
            <a:r>
              <a:rPr sz="2000" spc="-40" dirty="0">
                <a:solidFill>
                  <a:srgbClr val="007B92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007B92"/>
                </a:solidFill>
                <a:latin typeface="Calibri"/>
                <a:cs typeface="Calibri"/>
              </a:rPr>
              <a:t>practice,</a:t>
            </a:r>
            <a:r>
              <a:rPr sz="2000" spc="-5" dirty="0">
                <a:solidFill>
                  <a:srgbClr val="007B92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007B92"/>
                </a:solidFill>
                <a:latin typeface="Calibri"/>
                <a:cs typeface="Calibri"/>
              </a:rPr>
              <a:t>often</a:t>
            </a:r>
            <a:endParaRPr sz="2000">
              <a:latin typeface="Calibri"/>
              <a:cs typeface="Calibri"/>
            </a:endParaRPr>
          </a:p>
          <a:p>
            <a:pPr marL="102870" marR="111125" algn="just">
              <a:lnSpc>
                <a:spcPct val="100000"/>
              </a:lnSpc>
            </a:pPr>
            <a:r>
              <a:rPr sz="2000" spc="-10" dirty="0">
                <a:solidFill>
                  <a:srgbClr val="007B92"/>
                </a:solidFill>
                <a:latin typeface="Calibri"/>
                <a:cs typeface="Calibri"/>
              </a:rPr>
              <a:t>“truncated”</a:t>
            </a:r>
            <a:r>
              <a:rPr sz="2000" spc="-75" dirty="0">
                <a:solidFill>
                  <a:srgbClr val="007B92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7B92"/>
                </a:solidFill>
                <a:latin typeface="Calibri"/>
                <a:cs typeface="Calibri"/>
              </a:rPr>
              <a:t>after</a:t>
            </a:r>
            <a:r>
              <a:rPr sz="2000" spc="-10" dirty="0">
                <a:solidFill>
                  <a:srgbClr val="007B92"/>
                </a:solidFill>
                <a:latin typeface="Calibri"/>
                <a:cs typeface="Calibri"/>
              </a:rPr>
              <a:t> </a:t>
            </a:r>
            <a:r>
              <a:rPr sz="2000" spc="-25" dirty="0">
                <a:solidFill>
                  <a:srgbClr val="007B92"/>
                </a:solidFill>
                <a:latin typeface="Calibri"/>
                <a:cs typeface="Calibri"/>
              </a:rPr>
              <a:t>~20 </a:t>
            </a:r>
            <a:r>
              <a:rPr sz="2000" spc="-10" dirty="0">
                <a:solidFill>
                  <a:srgbClr val="007B92"/>
                </a:solidFill>
                <a:latin typeface="Calibri"/>
                <a:cs typeface="Calibri"/>
              </a:rPr>
              <a:t>timesteps</a:t>
            </a:r>
            <a:r>
              <a:rPr sz="2000" spc="-65" dirty="0">
                <a:solidFill>
                  <a:srgbClr val="007B92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7B92"/>
                </a:solidFill>
                <a:latin typeface="Calibri"/>
                <a:cs typeface="Calibri"/>
              </a:rPr>
              <a:t>for</a:t>
            </a:r>
            <a:r>
              <a:rPr sz="2000" spc="-50" dirty="0">
                <a:solidFill>
                  <a:srgbClr val="007B92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007B92"/>
                </a:solidFill>
                <a:latin typeface="Calibri"/>
                <a:cs typeface="Calibri"/>
              </a:rPr>
              <a:t>training </a:t>
            </a:r>
            <a:r>
              <a:rPr sz="2000" dirty="0">
                <a:solidFill>
                  <a:srgbClr val="007B92"/>
                </a:solidFill>
                <a:latin typeface="Calibri"/>
                <a:cs typeface="Calibri"/>
              </a:rPr>
              <a:t>efficiency</a:t>
            </a:r>
            <a:r>
              <a:rPr sz="2000" spc="-75" dirty="0">
                <a:solidFill>
                  <a:srgbClr val="007B92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007B92"/>
                </a:solidFill>
                <a:latin typeface="Calibri"/>
                <a:cs typeface="Calibri"/>
              </a:rPr>
              <a:t>reasons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-160273"/>
            <a:ext cx="10515600" cy="1063112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/>
              <a:t>Generating</a:t>
            </a:r>
            <a:r>
              <a:rPr spc="-50" dirty="0"/>
              <a:t> </a:t>
            </a:r>
            <a:r>
              <a:rPr dirty="0"/>
              <a:t>with</a:t>
            </a:r>
            <a:r>
              <a:rPr spc="-15" dirty="0"/>
              <a:t> </a:t>
            </a:r>
            <a:r>
              <a:rPr dirty="0"/>
              <a:t>an</a:t>
            </a:r>
            <a:r>
              <a:rPr spc="-90" dirty="0"/>
              <a:t> </a:t>
            </a:r>
            <a:r>
              <a:rPr dirty="0"/>
              <a:t>RNN</a:t>
            </a:r>
            <a:r>
              <a:rPr spc="-110" dirty="0"/>
              <a:t> </a:t>
            </a:r>
            <a:r>
              <a:rPr dirty="0"/>
              <a:t>Language</a:t>
            </a:r>
            <a:r>
              <a:rPr spc="10" dirty="0"/>
              <a:t> </a:t>
            </a:r>
            <a:r>
              <a:rPr dirty="0"/>
              <a:t>Model</a:t>
            </a:r>
            <a:r>
              <a:rPr spc="20" dirty="0"/>
              <a:t> </a:t>
            </a:r>
            <a:r>
              <a:rPr sz="2800" dirty="0"/>
              <a:t>(“Generating</a:t>
            </a:r>
            <a:r>
              <a:rPr sz="2800" spc="-50" dirty="0"/>
              <a:t> </a:t>
            </a:r>
            <a:r>
              <a:rPr sz="2800" dirty="0"/>
              <a:t>roll</a:t>
            </a:r>
            <a:r>
              <a:rPr sz="2800" spc="-55" dirty="0"/>
              <a:t> </a:t>
            </a:r>
            <a:r>
              <a:rPr sz="2800" spc="-10" dirty="0"/>
              <a:t>outs”)</a:t>
            </a:r>
            <a:endParaRPr spc="-10" dirty="0"/>
          </a:p>
        </p:txBody>
      </p:sp>
      <p:sp>
        <p:nvSpPr>
          <p:cNvPr id="3" name="object 3"/>
          <p:cNvSpPr txBox="1"/>
          <p:nvPr/>
        </p:nvSpPr>
        <p:spPr>
          <a:xfrm>
            <a:off x="1907920" y="877252"/>
            <a:ext cx="8340090" cy="64008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000" dirty="0">
                <a:latin typeface="Calibri"/>
                <a:cs typeface="Calibri"/>
              </a:rPr>
              <a:t>Just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like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an</a:t>
            </a:r>
            <a:r>
              <a:rPr sz="2000" spc="-20" dirty="0">
                <a:latin typeface="Calibri"/>
                <a:cs typeface="Calibri"/>
              </a:rPr>
              <a:t> n-</a:t>
            </a:r>
            <a:r>
              <a:rPr sz="2000" dirty="0">
                <a:latin typeface="Calibri"/>
                <a:cs typeface="Calibri"/>
              </a:rPr>
              <a:t>gram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Language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Model,</a:t>
            </a:r>
            <a:r>
              <a:rPr sz="2000" spc="-6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you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can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use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 RNN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Language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Model</a:t>
            </a:r>
            <a:r>
              <a:rPr sz="2000" spc="50" dirty="0">
                <a:latin typeface="Calibri"/>
                <a:cs typeface="Calibri"/>
              </a:rPr>
              <a:t> </a:t>
            </a:r>
            <a:r>
              <a:rPr sz="2000" spc="-25" dirty="0">
                <a:latin typeface="Calibri"/>
                <a:cs typeface="Calibri"/>
              </a:rPr>
              <a:t>to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000" dirty="0">
                <a:solidFill>
                  <a:srgbClr val="FF2FED"/>
                </a:solidFill>
                <a:latin typeface="Calibri"/>
                <a:cs typeface="Calibri"/>
              </a:rPr>
              <a:t>generate</a:t>
            </a:r>
            <a:r>
              <a:rPr sz="2000" spc="-5" dirty="0">
                <a:solidFill>
                  <a:srgbClr val="FF2FED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2FED"/>
                </a:solidFill>
                <a:latin typeface="Calibri"/>
                <a:cs typeface="Calibri"/>
              </a:rPr>
              <a:t>text</a:t>
            </a:r>
            <a:r>
              <a:rPr sz="2000" spc="-75" dirty="0">
                <a:solidFill>
                  <a:srgbClr val="FF2FED"/>
                </a:solidFill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by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2FED"/>
                </a:solidFill>
                <a:latin typeface="Calibri"/>
                <a:cs typeface="Calibri"/>
              </a:rPr>
              <a:t>repeated</a:t>
            </a:r>
            <a:r>
              <a:rPr sz="2000" spc="-55" dirty="0">
                <a:solidFill>
                  <a:srgbClr val="FF2FED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2FED"/>
                </a:solidFill>
                <a:latin typeface="Calibri"/>
                <a:cs typeface="Calibri"/>
              </a:rPr>
              <a:t>sampling</a:t>
            </a:r>
            <a:r>
              <a:rPr sz="2000" dirty="0">
                <a:latin typeface="Calibri"/>
                <a:cs typeface="Calibri"/>
              </a:rPr>
              <a:t>.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Sampled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output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becomes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next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step’s</a:t>
            </a:r>
            <a:r>
              <a:rPr sz="2000" spc="-8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input.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004844" y="3009010"/>
            <a:ext cx="5080635" cy="3485515"/>
            <a:chOff x="2004844" y="3009010"/>
            <a:chExt cx="5080635" cy="3485515"/>
          </a:xfrm>
        </p:grpSpPr>
        <p:sp>
          <p:nvSpPr>
            <p:cNvPr id="5" name="object 5"/>
            <p:cNvSpPr/>
            <p:nvPr/>
          </p:nvSpPr>
          <p:spPr>
            <a:xfrm>
              <a:off x="3441954" y="6008661"/>
              <a:ext cx="111125" cy="438784"/>
            </a:xfrm>
            <a:custGeom>
              <a:avLst/>
              <a:gdLst/>
              <a:ahLst/>
              <a:cxnLst/>
              <a:rect l="l" t="t" r="r" b="b"/>
              <a:pathLst>
                <a:path w="111125" h="438785">
                  <a:moveTo>
                    <a:pt x="54349" y="37828"/>
                  </a:moveTo>
                  <a:lnTo>
                    <a:pt x="45172" y="54181"/>
                  </a:lnTo>
                  <a:lnTo>
                    <a:pt x="51683" y="437946"/>
                  </a:lnTo>
                  <a:lnTo>
                    <a:pt x="51688" y="438277"/>
                  </a:lnTo>
                  <a:lnTo>
                    <a:pt x="70738" y="437946"/>
                  </a:lnTo>
                  <a:lnTo>
                    <a:pt x="64228" y="54181"/>
                  </a:lnTo>
                  <a:lnTo>
                    <a:pt x="54349" y="37828"/>
                  </a:lnTo>
                  <a:close/>
                </a:path>
                <a:path w="111125" h="438785">
                  <a:moveTo>
                    <a:pt x="53721" y="0"/>
                  </a:moveTo>
                  <a:lnTo>
                    <a:pt x="2540" y="91186"/>
                  </a:lnTo>
                  <a:lnTo>
                    <a:pt x="0" y="95783"/>
                  </a:lnTo>
                  <a:lnTo>
                    <a:pt x="1650" y="101587"/>
                  </a:lnTo>
                  <a:lnTo>
                    <a:pt x="10795" y="106730"/>
                  </a:lnTo>
                  <a:lnTo>
                    <a:pt x="16229" y="105206"/>
                  </a:lnTo>
                  <a:lnTo>
                    <a:pt x="16573" y="105206"/>
                  </a:lnTo>
                  <a:lnTo>
                    <a:pt x="19176" y="100507"/>
                  </a:lnTo>
                  <a:lnTo>
                    <a:pt x="45172" y="54181"/>
                  </a:lnTo>
                  <a:lnTo>
                    <a:pt x="44658" y="23837"/>
                  </a:lnTo>
                  <a:lnTo>
                    <a:pt x="44576" y="19062"/>
                  </a:lnTo>
                  <a:lnTo>
                    <a:pt x="63626" y="18745"/>
                  </a:lnTo>
                  <a:lnTo>
                    <a:pt x="65092" y="18745"/>
                  </a:lnTo>
                  <a:lnTo>
                    <a:pt x="53721" y="0"/>
                  </a:lnTo>
                  <a:close/>
                </a:path>
                <a:path w="111125" h="438785">
                  <a:moveTo>
                    <a:pt x="65092" y="18745"/>
                  </a:moveTo>
                  <a:lnTo>
                    <a:pt x="63626" y="18745"/>
                  </a:lnTo>
                  <a:lnTo>
                    <a:pt x="63950" y="37828"/>
                  </a:lnTo>
                  <a:lnTo>
                    <a:pt x="64288" y="54181"/>
                  </a:lnTo>
                  <a:lnTo>
                    <a:pt x="91694" y="99275"/>
                  </a:lnTo>
                  <a:lnTo>
                    <a:pt x="94361" y="103771"/>
                  </a:lnTo>
                  <a:lnTo>
                    <a:pt x="100203" y="105206"/>
                  </a:lnTo>
                  <a:lnTo>
                    <a:pt x="104775" y="102476"/>
                  </a:lnTo>
                  <a:lnTo>
                    <a:pt x="109220" y="99758"/>
                  </a:lnTo>
                  <a:lnTo>
                    <a:pt x="110617" y="93891"/>
                  </a:lnTo>
                  <a:lnTo>
                    <a:pt x="107950" y="89395"/>
                  </a:lnTo>
                  <a:lnTo>
                    <a:pt x="65092" y="18745"/>
                  </a:lnTo>
                  <a:close/>
                </a:path>
                <a:path w="111125" h="438785">
                  <a:moveTo>
                    <a:pt x="63626" y="18745"/>
                  </a:moveTo>
                  <a:lnTo>
                    <a:pt x="44576" y="19062"/>
                  </a:lnTo>
                  <a:lnTo>
                    <a:pt x="45172" y="54181"/>
                  </a:lnTo>
                  <a:lnTo>
                    <a:pt x="54349" y="37828"/>
                  </a:lnTo>
                  <a:lnTo>
                    <a:pt x="45847" y="23837"/>
                  </a:lnTo>
                  <a:lnTo>
                    <a:pt x="62357" y="23558"/>
                  </a:lnTo>
                  <a:lnTo>
                    <a:pt x="63708" y="23558"/>
                  </a:lnTo>
                  <a:lnTo>
                    <a:pt x="63626" y="18745"/>
                  </a:lnTo>
                  <a:close/>
                </a:path>
                <a:path w="111125" h="438785">
                  <a:moveTo>
                    <a:pt x="63708" y="23558"/>
                  </a:moveTo>
                  <a:lnTo>
                    <a:pt x="62357" y="23558"/>
                  </a:lnTo>
                  <a:lnTo>
                    <a:pt x="54349" y="37828"/>
                  </a:lnTo>
                  <a:lnTo>
                    <a:pt x="64288" y="54181"/>
                  </a:lnTo>
                  <a:lnTo>
                    <a:pt x="63950" y="37828"/>
                  </a:lnTo>
                  <a:lnTo>
                    <a:pt x="63713" y="23837"/>
                  </a:lnTo>
                  <a:lnTo>
                    <a:pt x="63708" y="23558"/>
                  </a:lnTo>
                  <a:close/>
                </a:path>
                <a:path w="111125" h="438785">
                  <a:moveTo>
                    <a:pt x="62357" y="23558"/>
                  </a:moveTo>
                  <a:lnTo>
                    <a:pt x="45847" y="23837"/>
                  </a:lnTo>
                  <a:lnTo>
                    <a:pt x="54349" y="37828"/>
                  </a:lnTo>
                  <a:lnTo>
                    <a:pt x="62357" y="23558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43300" y="6161074"/>
              <a:ext cx="228600" cy="27614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937145" y="5423225"/>
              <a:ext cx="328207" cy="20501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19472" y="5142100"/>
              <a:ext cx="171455" cy="15240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419472" y="5342125"/>
              <a:ext cx="171455" cy="16193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419472" y="5551675"/>
              <a:ext cx="171455" cy="161841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419472" y="5761123"/>
              <a:ext cx="171455" cy="152366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3314700" y="5056504"/>
              <a:ext cx="371475" cy="952500"/>
            </a:xfrm>
            <a:custGeom>
              <a:avLst/>
              <a:gdLst/>
              <a:ahLst/>
              <a:cxnLst/>
              <a:rect l="l" t="t" r="r" b="b"/>
              <a:pathLst>
                <a:path w="371475" h="952500">
                  <a:moveTo>
                    <a:pt x="309499" y="0"/>
                  </a:moveTo>
                  <a:lnTo>
                    <a:pt x="333648" y="4859"/>
                  </a:lnTo>
                  <a:lnTo>
                    <a:pt x="353345" y="18113"/>
                  </a:lnTo>
                  <a:lnTo>
                    <a:pt x="366613" y="37772"/>
                  </a:lnTo>
                  <a:lnTo>
                    <a:pt x="371475" y="61849"/>
                  </a:lnTo>
                  <a:lnTo>
                    <a:pt x="371475" y="890308"/>
                  </a:lnTo>
                  <a:lnTo>
                    <a:pt x="366613" y="914403"/>
                  </a:lnTo>
                  <a:lnTo>
                    <a:pt x="353345" y="934078"/>
                  </a:lnTo>
                  <a:lnTo>
                    <a:pt x="333648" y="947343"/>
                  </a:lnTo>
                  <a:lnTo>
                    <a:pt x="309499" y="952207"/>
                  </a:lnTo>
                  <a:lnTo>
                    <a:pt x="61975" y="952207"/>
                  </a:lnTo>
                  <a:lnTo>
                    <a:pt x="37826" y="947343"/>
                  </a:lnTo>
                  <a:lnTo>
                    <a:pt x="18129" y="934078"/>
                  </a:lnTo>
                  <a:lnTo>
                    <a:pt x="4861" y="914403"/>
                  </a:lnTo>
                  <a:lnTo>
                    <a:pt x="0" y="890308"/>
                  </a:lnTo>
                  <a:lnTo>
                    <a:pt x="0" y="61849"/>
                  </a:lnTo>
                  <a:lnTo>
                    <a:pt x="4861" y="37772"/>
                  </a:lnTo>
                  <a:lnTo>
                    <a:pt x="18129" y="18113"/>
                  </a:lnTo>
                  <a:lnTo>
                    <a:pt x="37826" y="4859"/>
                  </a:lnTo>
                  <a:lnTo>
                    <a:pt x="61975" y="0"/>
                  </a:lnTo>
                  <a:lnTo>
                    <a:pt x="309499" y="0"/>
                  </a:lnTo>
                  <a:close/>
                </a:path>
              </a:pathLst>
            </a:custGeom>
            <a:ln w="19055">
              <a:solidFill>
                <a:srgbClr val="6000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153922" y="3372907"/>
              <a:ext cx="318456" cy="179915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428997" y="3647183"/>
              <a:ext cx="161930" cy="171328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428997" y="3885181"/>
              <a:ext cx="161930" cy="171455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428997" y="4113781"/>
              <a:ext cx="161930" cy="171328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428997" y="4342254"/>
              <a:ext cx="161930" cy="180980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3324225" y="3551935"/>
              <a:ext cx="361950" cy="1076325"/>
            </a:xfrm>
            <a:custGeom>
              <a:avLst/>
              <a:gdLst/>
              <a:ahLst/>
              <a:cxnLst/>
              <a:rect l="l" t="t" r="r" b="b"/>
              <a:pathLst>
                <a:path w="361950" h="1076325">
                  <a:moveTo>
                    <a:pt x="301625" y="0"/>
                  </a:moveTo>
                  <a:lnTo>
                    <a:pt x="325088" y="4728"/>
                  </a:lnTo>
                  <a:lnTo>
                    <a:pt x="344265" y="17637"/>
                  </a:lnTo>
                  <a:lnTo>
                    <a:pt x="357203" y="36808"/>
                  </a:lnTo>
                  <a:lnTo>
                    <a:pt x="361950" y="60325"/>
                  </a:lnTo>
                  <a:lnTo>
                    <a:pt x="361950" y="1015745"/>
                  </a:lnTo>
                  <a:lnTo>
                    <a:pt x="357203" y="1039209"/>
                  </a:lnTo>
                  <a:lnTo>
                    <a:pt x="344265" y="1058386"/>
                  </a:lnTo>
                  <a:lnTo>
                    <a:pt x="325088" y="1071324"/>
                  </a:lnTo>
                  <a:lnTo>
                    <a:pt x="301625" y="1076070"/>
                  </a:lnTo>
                  <a:lnTo>
                    <a:pt x="60325" y="1076070"/>
                  </a:lnTo>
                  <a:lnTo>
                    <a:pt x="36861" y="1071324"/>
                  </a:lnTo>
                  <a:lnTo>
                    <a:pt x="17684" y="1058386"/>
                  </a:lnTo>
                  <a:lnTo>
                    <a:pt x="4746" y="1039209"/>
                  </a:lnTo>
                  <a:lnTo>
                    <a:pt x="0" y="1015745"/>
                  </a:lnTo>
                  <a:lnTo>
                    <a:pt x="0" y="60325"/>
                  </a:lnTo>
                  <a:lnTo>
                    <a:pt x="4746" y="36808"/>
                  </a:lnTo>
                  <a:lnTo>
                    <a:pt x="17684" y="17637"/>
                  </a:lnTo>
                  <a:lnTo>
                    <a:pt x="36861" y="4728"/>
                  </a:lnTo>
                  <a:lnTo>
                    <a:pt x="60325" y="0"/>
                  </a:lnTo>
                  <a:lnTo>
                    <a:pt x="301625" y="0"/>
                  </a:lnTo>
                  <a:close/>
                </a:path>
              </a:pathLst>
            </a:custGeom>
            <a:ln w="19055">
              <a:solidFill>
                <a:srgbClr val="8B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557380" y="4803442"/>
              <a:ext cx="327163" cy="202317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2628900" y="4067936"/>
              <a:ext cx="932180" cy="987425"/>
            </a:xfrm>
            <a:custGeom>
              <a:avLst/>
              <a:gdLst/>
              <a:ahLst/>
              <a:cxnLst/>
              <a:rect l="l" t="t" r="r" b="b"/>
              <a:pathLst>
                <a:path w="932179" h="987425">
                  <a:moveTo>
                    <a:pt x="699503" y="55372"/>
                  </a:moveTo>
                  <a:lnTo>
                    <a:pt x="683196" y="45847"/>
                  </a:lnTo>
                  <a:lnTo>
                    <a:pt x="604647" y="0"/>
                  </a:lnTo>
                  <a:lnTo>
                    <a:pt x="598805" y="1524"/>
                  </a:lnTo>
                  <a:lnTo>
                    <a:pt x="593471" y="10668"/>
                  </a:lnTo>
                  <a:lnTo>
                    <a:pt x="594995" y="16383"/>
                  </a:lnTo>
                  <a:lnTo>
                    <a:pt x="645490" y="45847"/>
                  </a:lnTo>
                  <a:lnTo>
                    <a:pt x="0" y="45847"/>
                  </a:lnTo>
                  <a:lnTo>
                    <a:pt x="0" y="64897"/>
                  </a:lnTo>
                  <a:lnTo>
                    <a:pt x="645274" y="64897"/>
                  </a:lnTo>
                  <a:lnTo>
                    <a:pt x="594995" y="94234"/>
                  </a:lnTo>
                  <a:lnTo>
                    <a:pt x="593471" y="100076"/>
                  </a:lnTo>
                  <a:lnTo>
                    <a:pt x="596138" y="104521"/>
                  </a:lnTo>
                  <a:lnTo>
                    <a:pt x="598805" y="109093"/>
                  </a:lnTo>
                  <a:lnTo>
                    <a:pt x="604647" y="110617"/>
                  </a:lnTo>
                  <a:lnTo>
                    <a:pt x="683158" y="64897"/>
                  </a:lnTo>
                  <a:lnTo>
                    <a:pt x="699503" y="55372"/>
                  </a:lnTo>
                  <a:close/>
                </a:path>
                <a:path w="932179" h="987425">
                  <a:moveTo>
                    <a:pt x="932053" y="654558"/>
                  </a:moveTo>
                  <a:lnTo>
                    <a:pt x="929386" y="650113"/>
                  </a:lnTo>
                  <a:lnTo>
                    <a:pt x="887437" y="578866"/>
                  </a:lnTo>
                  <a:lnTo>
                    <a:pt x="876300" y="559943"/>
                  </a:lnTo>
                  <a:lnTo>
                    <a:pt x="823976" y="650494"/>
                  </a:lnTo>
                  <a:lnTo>
                    <a:pt x="821309" y="655066"/>
                  </a:lnTo>
                  <a:lnTo>
                    <a:pt x="822833" y="660908"/>
                  </a:lnTo>
                  <a:lnTo>
                    <a:pt x="827405" y="663448"/>
                  </a:lnTo>
                  <a:lnTo>
                    <a:pt x="831977" y="666115"/>
                  </a:lnTo>
                  <a:lnTo>
                    <a:pt x="837819" y="664591"/>
                  </a:lnTo>
                  <a:lnTo>
                    <a:pt x="840486" y="660019"/>
                  </a:lnTo>
                  <a:lnTo>
                    <a:pt x="867029" y="614184"/>
                  </a:lnTo>
                  <a:lnTo>
                    <a:pt x="868426" y="987044"/>
                  </a:lnTo>
                  <a:lnTo>
                    <a:pt x="887476" y="987044"/>
                  </a:lnTo>
                  <a:lnTo>
                    <a:pt x="886079" y="614184"/>
                  </a:lnTo>
                  <a:lnTo>
                    <a:pt x="912876" y="659765"/>
                  </a:lnTo>
                  <a:lnTo>
                    <a:pt x="915543" y="664210"/>
                  </a:lnTo>
                  <a:lnTo>
                    <a:pt x="921385" y="665734"/>
                  </a:lnTo>
                  <a:lnTo>
                    <a:pt x="930529" y="660400"/>
                  </a:lnTo>
                  <a:lnTo>
                    <a:pt x="932053" y="654558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743200" y="3799535"/>
              <a:ext cx="419100" cy="295198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3455670" y="3009010"/>
              <a:ext cx="111125" cy="548640"/>
            </a:xfrm>
            <a:custGeom>
              <a:avLst/>
              <a:gdLst/>
              <a:ahLst/>
              <a:cxnLst/>
              <a:rect l="l" t="t" r="r" b="b"/>
              <a:pathLst>
                <a:path w="111125" h="548639">
                  <a:moveTo>
                    <a:pt x="56016" y="37791"/>
                  </a:moveTo>
                  <a:lnTo>
                    <a:pt x="46289" y="53958"/>
                  </a:lnTo>
                  <a:lnTo>
                    <a:pt x="40004" y="548386"/>
                  </a:lnTo>
                  <a:lnTo>
                    <a:pt x="59054" y="548639"/>
                  </a:lnTo>
                  <a:lnTo>
                    <a:pt x="65338" y="54282"/>
                  </a:lnTo>
                  <a:lnTo>
                    <a:pt x="56016" y="37791"/>
                  </a:lnTo>
                  <a:close/>
                </a:path>
                <a:path w="111125" h="548639">
                  <a:moveTo>
                    <a:pt x="67158" y="18796"/>
                  </a:moveTo>
                  <a:lnTo>
                    <a:pt x="46735" y="18796"/>
                  </a:lnTo>
                  <a:lnTo>
                    <a:pt x="65785" y="19050"/>
                  </a:lnTo>
                  <a:lnTo>
                    <a:pt x="65342" y="53958"/>
                  </a:lnTo>
                  <a:lnTo>
                    <a:pt x="65338" y="54282"/>
                  </a:lnTo>
                  <a:lnTo>
                    <a:pt x="91439" y="100456"/>
                  </a:lnTo>
                  <a:lnTo>
                    <a:pt x="93979" y="105028"/>
                  </a:lnTo>
                  <a:lnTo>
                    <a:pt x="99821" y="106552"/>
                  </a:lnTo>
                  <a:lnTo>
                    <a:pt x="108965" y="101473"/>
                  </a:lnTo>
                  <a:lnTo>
                    <a:pt x="110616" y="95630"/>
                  </a:lnTo>
                  <a:lnTo>
                    <a:pt x="108076" y="91059"/>
                  </a:lnTo>
                  <a:lnTo>
                    <a:pt x="67158" y="18796"/>
                  </a:lnTo>
                  <a:close/>
                </a:path>
                <a:path w="111125" h="548639">
                  <a:moveTo>
                    <a:pt x="56514" y="0"/>
                  </a:moveTo>
                  <a:lnTo>
                    <a:pt x="2666" y="89662"/>
                  </a:lnTo>
                  <a:lnTo>
                    <a:pt x="0" y="94234"/>
                  </a:lnTo>
                  <a:lnTo>
                    <a:pt x="1396" y="100075"/>
                  </a:lnTo>
                  <a:lnTo>
                    <a:pt x="5968" y="102742"/>
                  </a:lnTo>
                  <a:lnTo>
                    <a:pt x="10413" y="105410"/>
                  </a:lnTo>
                  <a:lnTo>
                    <a:pt x="16255" y="104012"/>
                  </a:lnTo>
                  <a:lnTo>
                    <a:pt x="18922" y="99440"/>
                  </a:lnTo>
                  <a:lnTo>
                    <a:pt x="46289" y="53958"/>
                  </a:lnTo>
                  <a:lnTo>
                    <a:pt x="46671" y="23875"/>
                  </a:lnTo>
                  <a:lnTo>
                    <a:pt x="46735" y="18796"/>
                  </a:lnTo>
                  <a:lnTo>
                    <a:pt x="67158" y="18796"/>
                  </a:lnTo>
                  <a:lnTo>
                    <a:pt x="56514" y="0"/>
                  </a:lnTo>
                  <a:close/>
                </a:path>
                <a:path w="111125" h="548639">
                  <a:moveTo>
                    <a:pt x="65727" y="23622"/>
                  </a:moveTo>
                  <a:lnTo>
                    <a:pt x="48005" y="23622"/>
                  </a:lnTo>
                  <a:lnTo>
                    <a:pt x="64388" y="23875"/>
                  </a:lnTo>
                  <a:lnTo>
                    <a:pt x="56016" y="37791"/>
                  </a:lnTo>
                  <a:lnTo>
                    <a:pt x="65338" y="54282"/>
                  </a:lnTo>
                  <a:lnTo>
                    <a:pt x="65724" y="23875"/>
                  </a:lnTo>
                  <a:lnTo>
                    <a:pt x="65727" y="23622"/>
                  </a:lnTo>
                  <a:close/>
                </a:path>
                <a:path w="111125" h="548639">
                  <a:moveTo>
                    <a:pt x="46735" y="18796"/>
                  </a:moveTo>
                  <a:lnTo>
                    <a:pt x="46289" y="53958"/>
                  </a:lnTo>
                  <a:lnTo>
                    <a:pt x="56016" y="37791"/>
                  </a:lnTo>
                  <a:lnTo>
                    <a:pt x="48005" y="23622"/>
                  </a:lnTo>
                  <a:lnTo>
                    <a:pt x="65727" y="23622"/>
                  </a:lnTo>
                  <a:lnTo>
                    <a:pt x="65785" y="19050"/>
                  </a:lnTo>
                  <a:lnTo>
                    <a:pt x="46735" y="18796"/>
                  </a:lnTo>
                  <a:close/>
                </a:path>
                <a:path w="111125" h="548639">
                  <a:moveTo>
                    <a:pt x="48005" y="23622"/>
                  </a:moveTo>
                  <a:lnTo>
                    <a:pt x="56016" y="37791"/>
                  </a:lnTo>
                  <a:lnTo>
                    <a:pt x="64388" y="23875"/>
                  </a:lnTo>
                  <a:lnTo>
                    <a:pt x="48005" y="23622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618885" y="3122863"/>
              <a:ext cx="195723" cy="175413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171334" y="5398121"/>
              <a:ext cx="326832" cy="205019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619872" y="5170675"/>
              <a:ext cx="171455" cy="152405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619872" y="5380225"/>
              <a:ext cx="171455" cy="152405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619872" y="5580186"/>
              <a:ext cx="171455" cy="161891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619872" y="5789686"/>
              <a:ext cx="171455" cy="161891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6515100" y="5085079"/>
              <a:ext cx="371475" cy="962025"/>
            </a:xfrm>
            <a:custGeom>
              <a:avLst/>
              <a:gdLst/>
              <a:ahLst/>
              <a:cxnLst/>
              <a:rect l="l" t="t" r="r" b="b"/>
              <a:pathLst>
                <a:path w="371475" h="962025">
                  <a:moveTo>
                    <a:pt x="309499" y="0"/>
                  </a:moveTo>
                  <a:lnTo>
                    <a:pt x="333648" y="4859"/>
                  </a:lnTo>
                  <a:lnTo>
                    <a:pt x="353345" y="18113"/>
                  </a:lnTo>
                  <a:lnTo>
                    <a:pt x="366613" y="37772"/>
                  </a:lnTo>
                  <a:lnTo>
                    <a:pt x="371475" y="61849"/>
                  </a:lnTo>
                  <a:lnTo>
                    <a:pt x="371475" y="899820"/>
                  </a:lnTo>
                  <a:lnTo>
                    <a:pt x="366613" y="923915"/>
                  </a:lnTo>
                  <a:lnTo>
                    <a:pt x="353345" y="943590"/>
                  </a:lnTo>
                  <a:lnTo>
                    <a:pt x="333648" y="956856"/>
                  </a:lnTo>
                  <a:lnTo>
                    <a:pt x="309499" y="961720"/>
                  </a:lnTo>
                  <a:lnTo>
                    <a:pt x="61975" y="961720"/>
                  </a:lnTo>
                  <a:lnTo>
                    <a:pt x="37826" y="956856"/>
                  </a:lnTo>
                  <a:lnTo>
                    <a:pt x="18129" y="943590"/>
                  </a:lnTo>
                  <a:lnTo>
                    <a:pt x="4861" y="923915"/>
                  </a:lnTo>
                  <a:lnTo>
                    <a:pt x="0" y="899820"/>
                  </a:lnTo>
                  <a:lnTo>
                    <a:pt x="0" y="61849"/>
                  </a:lnTo>
                  <a:lnTo>
                    <a:pt x="4861" y="37772"/>
                  </a:lnTo>
                  <a:lnTo>
                    <a:pt x="18129" y="18113"/>
                  </a:lnTo>
                  <a:lnTo>
                    <a:pt x="37826" y="4859"/>
                  </a:lnTo>
                  <a:lnTo>
                    <a:pt x="61975" y="0"/>
                  </a:lnTo>
                  <a:lnTo>
                    <a:pt x="309499" y="0"/>
                  </a:lnTo>
                  <a:close/>
                </a:path>
              </a:pathLst>
            </a:custGeom>
            <a:ln w="19055">
              <a:solidFill>
                <a:srgbClr val="6000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6650227" y="6046761"/>
              <a:ext cx="111125" cy="438150"/>
            </a:xfrm>
            <a:custGeom>
              <a:avLst/>
              <a:gdLst/>
              <a:ahLst/>
              <a:cxnLst/>
              <a:rect l="l" t="t" r="r" b="b"/>
              <a:pathLst>
                <a:path w="111125" h="438150">
                  <a:moveTo>
                    <a:pt x="55372" y="37845"/>
                  </a:moveTo>
                  <a:lnTo>
                    <a:pt x="45847" y="54168"/>
                  </a:lnTo>
                  <a:lnTo>
                    <a:pt x="45847" y="438099"/>
                  </a:lnTo>
                  <a:lnTo>
                    <a:pt x="64897" y="438099"/>
                  </a:lnTo>
                  <a:lnTo>
                    <a:pt x="64897" y="54168"/>
                  </a:lnTo>
                  <a:lnTo>
                    <a:pt x="55372" y="37845"/>
                  </a:lnTo>
                  <a:close/>
                </a:path>
                <a:path w="111125" h="438150">
                  <a:moveTo>
                    <a:pt x="55372" y="0"/>
                  </a:moveTo>
                  <a:lnTo>
                    <a:pt x="0" y="94843"/>
                  </a:lnTo>
                  <a:lnTo>
                    <a:pt x="1524" y="100672"/>
                  </a:lnTo>
                  <a:lnTo>
                    <a:pt x="10668" y="105981"/>
                  </a:lnTo>
                  <a:lnTo>
                    <a:pt x="16510" y="104444"/>
                  </a:lnTo>
                  <a:lnTo>
                    <a:pt x="45847" y="54168"/>
                  </a:lnTo>
                  <a:lnTo>
                    <a:pt x="45847" y="18897"/>
                  </a:lnTo>
                  <a:lnTo>
                    <a:pt x="66402" y="18897"/>
                  </a:lnTo>
                  <a:lnTo>
                    <a:pt x="55372" y="0"/>
                  </a:lnTo>
                  <a:close/>
                </a:path>
                <a:path w="111125" h="438150">
                  <a:moveTo>
                    <a:pt x="66402" y="18897"/>
                  </a:moveTo>
                  <a:lnTo>
                    <a:pt x="64897" y="18897"/>
                  </a:lnTo>
                  <a:lnTo>
                    <a:pt x="64897" y="54168"/>
                  </a:lnTo>
                  <a:lnTo>
                    <a:pt x="94233" y="104444"/>
                  </a:lnTo>
                  <a:lnTo>
                    <a:pt x="100075" y="105981"/>
                  </a:lnTo>
                  <a:lnTo>
                    <a:pt x="109220" y="100672"/>
                  </a:lnTo>
                  <a:lnTo>
                    <a:pt x="110744" y="94843"/>
                  </a:lnTo>
                  <a:lnTo>
                    <a:pt x="66402" y="18897"/>
                  </a:lnTo>
                  <a:close/>
                </a:path>
                <a:path w="111125" h="438150">
                  <a:moveTo>
                    <a:pt x="64897" y="18897"/>
                  </a:moveTo>
                  <a:lnTo>
                    <a:pt x="45847" y="18897"/>
                  </a:lnTo>
                  <a:lnTo>
                    <a:pt x="45847" y="54168"/>
                  </a:lnTo>
                  <a:lnTo>
                    <a:pt x="55372" y="37845"/>
                  </a:lnTo>
                  <a:lnTo>
                    <a:pt x="47117" y="23698"/>
                  </a:lnTo>
                  <a:lnTo>
                    <a:pt x="64897" y="23698"/>
                  </a:lnTo>
                  <a:lnTo>
                    <a:pt x="64897" y="18897"/>
                  </a:lnTo>
                  <a:close/>
                </a:path>
                <a:path w="111125" h="438150">
                  <a:moveTo>
                    <a:pt x="64897" y="23698"/>
                  </a:moveTo>
                  <a:lnTo>
                    <a:pt x="63626" y="23698"/>
                  </a:lnTo>
                  <a:lnTo>
                    <a:pt x="55372" y="37845"/>
                  </a:lnTo>
                  <a:lnTo>
                    <a:pt x="64897" y="54168"/>
                  </a:lnTo>
                  <a:lnTo>
                    <a:pt x="64897" y="23698"/>
                  </a:lnTo>
                  <a:close/>
                </a:path>
                <a:path w="111125" h="438150">
                  <a:moveTo>
                    <a:pt x="63626" y="23698"/>
                  </a:moveTo>
                  <a:lnTo>
                    <a:pt x="47117" y="23698"/>
                  </a:lnTo>
                  <a:lnTo>
                    <a:pt x="55372" y="37845"/>
                  </a:lnTo>
                  <a:lnTo>
                    <a:pt x="63626" y="23698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24650" y="6161074"/>
              <a:ext cx="238125" cy="276148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757780" y="4803442"/>
              <a:ext cx="327163" cy="202317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5829300" y="4067936"/>
              <a:ext cx="932180" cy="1016000"/>
            </a:xfrm>
            <a:custGeom>
              <a:avLst/>
              <a:gdLst/>
              <a:ahLst/>
              <a:cxnLst/>
              <a:rect l="l" t="t" r="r" b="b"/>
              <a:pathLst>
                <a:path w="932179" h="1016000">
                  <a:moveTo>
                    <a:pt x="699516" y="55372"/>
                  </a:moveTo>
                  <a:lnTo>
                    <a:pt x="683196" y="45847"/>
                  </a:lnTo>
                  <a:lnTo>
                    <a:pt x="604647" y="0"/>
                  </a:lnTo>
                  <a:lnTo>
                    <a:pt x="598805" y="1524"/>
                  </a:lnTo>
                  <a:lnTo>
                    <a:pt x="593471" y="10668"/>
                  </a:lnTo>
                  <a:lnTo>
                    <a:pt x="594995" y="16383"/>
                  </a:lnTo>
                  <a:lnTo>
                    <a:pt x="645490" y="45847"/>
                  </a:lnTo>
                  <a:lnTo>
                    <a:pt x="0" y="45847"/>
                  </a:lnTo>
                  <a:lnTo>
                    <a:pt x="0" y="64897"/>
                  </a:lnTo>
                  <a:lnTo>
                    <a:pt x="645287" y="64897"/>
                  </a:lnTo>
                  <a:lnTo>
                    <a:pt x="594995" y="94234"/>
                  </a:lnTo>
                  <a:lnTo>
                    <a:pt x="593471" y="100076"/>
                  </a:lnTo>
                  <a:lnTo>
                    <a:pt x="596138" y="104521"/>
                  </a:lnTo>
                  <a:lnTo>
                    <a:pt x="598805" y="109093"/>
                  </a:lnTo>
                  <a:lnTo>
                    <a:pt x="604647" y="110617"/>
                  </a:lnTo>
                  <a:lnTo>
                    <a:pt x="683158" y="64897"/>
                  </a:lnTo>
                  <a:lnTo>
                    <a:pt x="699516" y="55372"/>
                  </a:lnTo>
                  <a:close/>
                </a:path>
                <a:path w="932179" h="1016000">
                  <a:moveTo>
                    <a:pt x="931672" y="683387"/>
                  </a:moveTo>
                  <a:lnTo>
                    <a:pt x="887336" y="607441"/>
                  </a:lnTo>
                  <a:lnTo>
                    <a:pt x="876300" y="588518"/>
                  </a:lnTo>
                  <a:lnTo>
                    <a:pt x="820928" y="683387"/>
                  </a:lnTo>
                  <a:lnTo>
                    <a:pt x="822452" y="689229"/>
                  </a:lnTo>
                  <a:lnTo>
                    <a:pt x="831596" y="694563"/>
                  </a:lnTo>
                  <a:lnTo>
                    <a:pt x="837438" y="693039"/>
                  </a:lnTo>
                  <a:lnTo>
                    <a:pt x="866775" y="642759"/>
                  </a:lnTo>
                  <a:lnTo>
                    <a:pt x="866775" y="1015492"/>
                  </a:lnTo>
                  <a:lnTo>
                    <a:pt x="885825" y="1015492"/>
                  </a:lnTo>
                  <a:lnTo>
                    <a:pt x="885825" y="642759"/>
                  </a:lnTo>
                  <a:lnTo>
                    <a:pt x="915162" y="693039"/>
                  </a:lnTo>
                  <a:lnTo>
                    <a:pt x="921004" y="694563"/>
                  </a:lnTo>
                  <a:lnTo>
                    <a:pt x="930148" y="689229"/>
                  </a:lnTo>
                  <a:lnTo>
                    <a:pt x="931672" y="683387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" name="object 34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943600" y="3799535"/>
              <a:ext cx="419100" cy="295198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300944" y="3377091"/>
              <a:ext cx="326571" cy="188283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629397" y="3675631"/>
              <a:ext cx="171455" cy="180980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629397" y="3913756"/>
              <a:ext cx="171455" cy="171455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629397" y="4142229"/>
              <a:ext cx="171455" cy="180980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629397" y="4380354"/>
              <a:ext cx="171455" cy="171455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6524625" y="3590035"/>
              <a:ext cx="371475" cy="1066800"/>
            </a:xfrm>
            <a:custGeom>
              <a:avLst/>
              <a:gdLst/>
              <a:ahLst/>
              <a:cxnLst/>
              <a:rect l="l" t="t" r="r" b="b"/>
              <a:pathLst>
                <a:path w="371475" h="1066800">
                  <a:moveTo>
                    <a:pt x="309499" y="0"/>
                  </a:moveTo>
                  <a:lnTo>
                    <a:pt x="333648" y="4859"/>
                  </a:lnTo>
                  <a:lnTo>
                    <a:pt x="353345" y="18113"/>
                  </a:lnTo>
                  <a:lnTo>
                    <a:pt x="366613" y="37772"/>
                  </a:lnTo>
                  <a:lnTo>
                    <a:pt x="371475" y="61849"/>
                  </a:lnTo>
                  <a:lnTo>
                    <a:pt x="371475" y="1004569"/>
                  </a:lnTo>
                  <a:lnTo>
                    <a:pt x="366613" y="1028646"/>
                  </a:lnTo>
                  <a:lnTo>
                    <a:pt x="353345" y="1048305"/>
                  </a:lnTo>
                  <a:lnTo>
                    <a:pt x="333648" y="1061559"/>
                  </a:lnTo>
                  <a:lnTo>
                    <a:pt x="309499" y="1066419"/>
                  </a:lnTo>
                  <a:lnTo>
                    <a:pt x="61975" y="1066419"/>
                  </a:lnTo>
                  <a:lnTo>
                    <a:pt x="37826" y="1061559"/>
                  </a:lnTo>
                  <a:lnTo>
                    <a:pt x="18129" y="1048305"/>
                  </a:lnTo>
                  <a:lnTo>
                    <a:pt x="4861" y="1028646"/>
                  </a:lnTo>
                  <a:lnTo>
                    <a:pt x="0" y="1004569"/>
                  </a:lnTo>
                  <a:lnTo>
                    <a:pt x="0" y="61849"/>
                  </a:lnTo>
                  <a:lnTo>
                    <a:pt x="4861" y="37772"/>
                  </a:lnTo>
                  <a:lnTo>
                    <a:pt x="18129" y="18113"/>
                  </a:lnTo>
                  <a:lnTo>
                    <a:pt x="37826" y="4859"/>
                  </a:lnTo>
                  <a:lnTo>
                    <a:pt x="61975" y="0"/>
                  </a:lnTo>
                  <a:lnTo>
                    <a:pt x="309499" y="0"/>
                  </a:lnTo>
                  <a:close/>
                </a:path>
              </a:pathLst>
            </a:custGeom>
            <a:ln w="19055">
              <a:solidFill>
                <a:srgbClr val="8B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6650227" y="3009010"/>
              <a:ext cx="111125" cy="579755"/>
            </a:xfrm>
            <a:custGeom>
              <a:avLst/>
              <a:gdLst/>
              <a:ahLst/>
              <a:cxnLst/>
              <a:rect l="l" t="t" r="r" b="b"/>
              <a:pathLst>
                <a:path w="111125" h="579754">
                  <a:moveTo>
                    <a:pt x="55372" y="37900"/>
                  </a:moveTo>
                  <a:lnTo>
                    <a:pt x="45847" y="54229"/>
                  </a:lnTo>
                  <a:lnTo>
                    <a:pt x="45847" y="579374"/>
                  </a:lnTo>
                  <a:lnTo>
                    <a:pt x="64897" y="579374"/>
                  </a:lnTo>
                  <a:lnTo>
                    <a:pt x="64897" y="54229"/>
                  </a:lnTo>
                  <a:lnTo>
                    <a:pt x="55372" y="37900"/>
                  </a:lnTo>
                  <a:close/>
                </a:path>
                <a:path w="111125" h="579754">
                  <a:moveTo>
                    <a:pt x="55372" y="0"/>
                  </a:moveTo>
                  <a:lnTo>
                    <a:pt x="2667" y="90424"/>
                  </a:lnTo>
                  <a:lnTo>
                    <a:pt x="0" y="94868"/>
                  </a:lnTo>
                  <a:lnTo>
                    <a:pt x="1524" y="100711"/>
                  </a:lnTo>
                  <a:lnTo>
                    <a:pt x="10668" y="106044"/>
                  </a:lnTo>
                  <a:lnTo>
                    <a:pt x="16510" y="104521"/>
                  </a:lnTo>
                  <a:lnTo>
                    <a:pt x="45847" y="54229"/>
                  </a:lnTo>
                  <a:lnTo>
                    <a:pt x="45847" y="18923"/>
                  </a:lnTo>
                  <a:lnTo>
                    <a:pt x="66401" y="18923"/>
                  </a:lnTo>
                  <a:lnTo>
                    <a:pt x="55372" y="0"/>
                  </a:lnTo>
                  <a:close/>
                </a:path>
                <a:path w="111125" h="579754">
                  <a:moveTo>
                    <a:pt x="66401" y="18923"/>
                  </a:moveTo>
                  <a:lnTo>
                    <a:pt x="64897" y="18923"/>
                  </a:lnTo>
                  <a:lnTo>
                    <a:pt x="64897" y="54229"/>
                  </a:lnTo>
                  <a:lnTo>
                    <a:pt x="94233" y="104521"/>
                  </a:lnTo>
                  <a:lnTo>
                    <a:pt x="100075" y="106044"/>
                  </a:lnTo>
                  <a:lnTo>
                    <a:pt x="109220" y="100711"/>
                  </a:lnTo>
                  <a:lnTo>
                    <a:pt x="110744" y="94868"/>
                  </a:lnTo>
                  <a:lnTo>
                    <a:pt x="108076" y="90424"/>
                  </a:lnTo>
                  <a:lnTo>
                    <a:pt x="66401" y="18923"/>
                  </a:lnTo>
                  <a:close/>
                </a:path>
                <a:path w="111125" h="579754">
                  <a:moveTo>
                    <a:pt x="64897" y="18923"/>
                  </a:moveTo>
                  <a:lnTo>
                    <a:pt x="45847" y="18923"/>
                  </a:lnTo>
                  <a:lnTo>
                    <a:pt x="45847" y="54229"/>
                  </a:lnTo>
                  <a:lnTo>
                    <a:pt x="55372" y="37900"/>
                  </a:lnTo>
                  <a:lnTo>
                    <a:pt x="47117" y="23749"/>
                  </a:lnTo>
                  <a:lnTo>
                    <a:pt x="64897" y="23749"/>
                  </a:lnTo>
                  <a:lnTo>
                    <a:pt x="64897" y="18923"/>
                  </a:lnTo>
                  <a:close/>
                </a:path>
                <a:path w="111125" h="579754">
                  <a:moveTo>
                    <a:pt x="64897" y="23749"/>
                  </a:moveTo>
                  <a:lnTo>
                    <a:pt x="63626" y="23749"/>
                  </a:lnTo>
                  <a:lnTo>
                    <a:pt x="55372" y="37900"/>
                  </a:lnTo>
                  <a:lnTo>
                    <a:pt x="64897" y="54229"/>
                  </a:lnTo>
                  <a:lnTo>
                    <a:pt x="64897" y="23749"/>
                  </a:lnTo>
                  <a:close/>
                </a:path>
                <a:path w="111125" h="579754">
                  <a:moveTo>
                    <a:pt x="63626" y="23749"/>
                  </a:moveTo>
                  <a:lnTo>
                    <a:pt x="47117" y="23749"/>
                  </a:lnTo>
                  <a:lnTo>
                    <a:pt x="55372" y="37900"/>
                  </a:lnTo>
                  <a:lnTo>
                    <a:pt x="63626" y="23749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2" name="object 42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810836" y="3122863"/>
              <a:ext cx="203251" cy="175413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5085121" y="5398121"/>
              <a:ext cx="327741" cy="205019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543547" y="5180200"/>
              <a:ext cx="171455" cy="152405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543547" y="5389750"/>
              <a:ext cx="171455" cy="152405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543547" y="5589711"/>
              <a:ext cx="171455" cy="161891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5543547" y="5799211"/>
              <a:ext cx="171455" cy="161891"/>
            </a:xfrm>
            <a:prstGeom prst="rect">
              <a:avLst/>
            </a:prstGeom>
          </p:spPr>
        </p:pic>
        <p:sp>
          <p:nvSpPr>
            <p:cNvPr id="48" name="object 48"/>
            <p:cNvSpPr/>
            <p:nvPr/>
          </p:nvSpPr>
          <p:spPr>
            <a:xfrm>
              <a:off x="5438775" y="5094604"/>
              <a:ext cx="371475" cy="962025"/>
            </a:xfrm>
            <a:custGeom>
              <a:avLst/>
              <a:gdLst/>
              <a:ahLst/>
              <a:cxnLst/>
              <a:rect l="l" t="t" r="r" b="b"/>
              <a:pathLst>
                <a:path w="371475" h="962025">
                  <a:moveTo>
                    <a:pt x="309499" y="0"/>
                  </a:moveTo>
                  <a:lnTo>
                    <a:pt x="333648" y="4859"/>
                  </a:lnTo>
                  <a:lnTo>
                    <a:pt x="353345" y="18113"/>
                  </a:lnTo>
                  <a:lnTo>
                    <a:pt x="366613" y="37772"/>
                  </a:lnTo>
                  <a:lnTo>
                    <a:pt x="371475" y="61849"/>
                  </a:lnTo>
                  <a:lnTo>
                    <a:pt x="371475" y="899820"/>
                  </a:lnTo>
                  <a:lnTo>
                    <a:pt x="366613" y="923915"/>
                  </a:lnTo>
                  <a:lnTo>
                    <a:pt x="353345" y="943590"/>
                  </a:lnTo>
                  <a:lnTo>
                    <a:pt x="333648" y="956856"/>
                  </a:lnTo>
                  <a:lnTo>
                    <a:pt x="309499" y="961720"/>
                  </a:lnTo>
                  <a:lnTo>
                    <a:pt x="61975" y="961720"/>
                  </a:lnTo>
                  <a:lnTo>
                    <a:pt x="37826" y="956856"/>
                  </a:lnTo>
                  <a:lnTo>
                    <a:pt x="18129" y="943590"/>
                  </a:lnTo>
                  <a:lnTo>
                    <a:pt x="4861" y="923915"/>
                  </a:lnTo>
                  <a:lnTo>
                    <a:pt x="0" y="899820"/>
                  </a:lnTo>
                  <a:lnTo>
                    <a:pt x="0" y="61849"/>
                  </a:lnTo>
                  <a:lnTo>
                    <a:pt x="4861" y="37772"/>
                  </a:lnTo>
                  <a:lnTo>
                    <a:pt x="18129" y="18113"/>
                  </a:lnTo>
                  <a:lnTo>
                    <a:pt x="37826" y="4859"/>
                  </a:lnTo>
                  <a:lnTo>
                    <a:pt x="61975" y="0"/>
                  </a:lnTo>
                  <a:lnTo>
                    <a:pt x="309499" y="0"/>
                  </a:lnTo>
                  <a:close/>
                </a:path>
              </a:pathLst>
            </a:custGeom>
            <a:ln w="19055">
              <a:solidFill>
                <a:srgbClr val="6000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5573902" y="6056274"/>
              <a:ext cx="111125" cy="438150"/>
            </a:xfrm>
            <a:custGeom>
              <a:avLst/>
              <a:gdLst/>
              <a:ahLst/>
              <a:cxnLst/>
              <a:rect l="l" t="t" r="r" b="b"/>
              <a:pathLst>
                <a:path w="111125" h="438150">
                  <a:moveTo>
                    <a:pt x="55372" y="37862"/>
                  </a:moveTo>
                  <a:lnTo>
                    <a:pt x="45847" y="54190"/>
                  </a:lnTo>
                  <a:lnTo>
                    <a:pt x="45847" y="438111"/>
                  </a:lnTo>
                  <a:lnTo>
                    <a:pt x="64897" y="438111"/>
                  </a:lnTo>
                  <a:lnTo>
                    <a:pt x="64897" y="54190"/>
                  </a:lnTo>
                  <a:lnTo>
                    <a:pt x="55372" y="37862"/>
                  </a:lnTo>
                  <a:close/>
                </a:path>
                <a:path w="111125" h="438150">
                  <a:moveTo>
                    <a:pt x="55372" y="0"/>
                  </a:moveTo>
                  <a:lnTo>
                    <a:pt x="0" y="94856"/>
                  </a:lnTo>
                  <a:lnTo>
                    <a:pt x="1524" y="100685"/>
                  </a:lnTo>
                  <a:lnTo>
                    <a:pt x="10668" y="105981"/>
                  </a:lnTo>
                  <a:lnTo>
                    <a:pt x="16510" y="104444"/>
                  </a:lnTo>
                  <a:lnTo>
                    <a:pt x="19176" y="99910"/>
                  </a:lnTo>
                  <a:lnTo>
                    <a:pt x="45847" y="54190"/>
                  </a:lnTo>
                  <a:lnTo>
                    <a:pt x="45847" y="18910"/>
                  </a:lnTo>
                  <a:lnTo>
                    <a:pt x="66408" y="18910"/>
                  </a:lnTo>
                  <a:lnTo>
                    <a:pt x="55372" y="0"/>
                  </a:lnTo>
                  <a:close/>
                </a:path>
                <a:path w="111125" h="438150">
                  <a:moveTo>
                    <a:pt x="66408" y="18910"/>
                  </a:moveTo>
                  <a:lnTo>
                    <a:pt x="64897" y="18910"/>
                  </a:lnTo>
                  <a:lnTo>
                    <a:pt x="64897" y="54190"/>
                  </a:lnTo>
                  <a:lnTo>
                    <a:pt x="91567" y="99910"/>
                  </a:lnTo>
                  <a:lnTo>
                    <a:pt x="94234" y="104444"/>
                  </a:lnTo>
                  <a:lnTo>
                    <a:pt x="100075" y="105981"/>
                  </a:lnTo>
                  <a:lnTo>
                    <a:pt x="109220" y="100685"/>
                  </a:lnTo>
                  <a:lnTo>
                    <a:pt x="110744" y="94856"/>
                  </a:lnTo>
                  <a:lnTo>
                    <a:pt x="66408" y="18910"/>
                  </a:lnTo>
                  <a:close/>
                </a:path>
                <a:path w="111125" h="438150">
                  <a:moveTo>
                    <a:pt x="64897" y="18910"/>
                  </a:moveTo>
                  <a:lnTo>
                    <a:pt x="45847" y="18910"/>
                  </a:lnTo>
                  <a:lnTo>
                    <a:pt x="45847" y="54190"/>
                  </a:lnTo>
                  <a:lnTo>
                    <a:pt x="55372" y="37862"/>
                  </a:lnTo>
                  <a:lnTo>
                    <a:pt x="47117" y="23710"/>
                  </a:lnTo>
                  <a:lnTo>
                    <a:pt x="64897" y="23710"/>
                  </a:lnTo>
                  <a:lnTo>
                    <a:pt x="64897" y="18910"/>
                  </a:lnTo>
                  <a:close/>
                </a:path>
                <a:path w="111125" h="438150">
                  <a:moveTo>
                    <a:pt x="64897" y="23710"/>
                  </a:moveTo>
                  <a:lnTo>
                    <a:pt x="63626" y="23710"/>
                  </a:lnTo>
                  <a:lnTo>
                    <a:pt x="55372" y="37862"/>
                  </a:lnTo>
                  <a:lnTo>
                    <a:pt x="64897" y="54190"/>
                  </a:lnTo>
                  <a:lnTo>
                    <a:pt x="64897" y="23710"/>
                  </a:lnTo>
                  <a:close/>
                </a:path>
                <a:path w="111125" h="438150">
                  <a:moveTo>
                    <a:pt x="63626" y="23710"/>
                  </a:moveTo>
                  <a:lnTo>
                    <a:pt x="47117" y="23710"/>
                  </a:lnTo>
                  <a:lnTo>
                    <a:pt x="55372" y="37862"/>
                  </a:lnTo>
                  <a:lnTo>
                    <a:pt x="63626" y="2371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0" name="object 5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48325" y="6161074"/>
              <a:ext cx="238125" cy="276148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681455" y="4803442"/>
              <a:ext cx="327163" cy="202317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5225845" y="3351987"/>
              <a:ext cx="327537" cy="213387"/>
            </a:xfrm>
            <a:prstGeom prst="rect">
              <a:avLst/>
            </a:prstGeom>
          </p:spPr>
        </p:pic>
        <p:sp>
          <p:nvSpPr>
            <p:cNvPr id="53" name="object 53"/>
            <p:cNvSpPr/>
            <p:nvPr/>
          </p:nvSpPr>
          <p:spPr>
            <a:xfrm>
              <a:off x="5448300" y="3599560"/>
              <a:ext cx="371475" cy="1066800"/>
            </a:xfrm>
            <a:custGeom>
              <a:avLst/>
              <a:gdLst/>
              <a:ahLst/>
              <a:cxnLst/>
              <a:rect l="l" t="t" r="r" b="b"/>
              <a:pathLst>
                <a:path w="371475" h="1066800">
                  <a:moveTo>
                    <a:pt x="309499" y="0"/>
                  </a:moveTo>
                  <a:lnTo>
                    <a:pt x="333648" y="4859"/>
                  </a:lnTo>
                  <a:lnTo>
                    <a:pt x="353345" y="18113"/>
                  </a:lnTo>
                  <a:lnTo>
                    <a:pt x="366613" y="37772"/>
                  </a:lnTo>
                  <a:lnTo>
                    <a:pt x="371475" y="61849"/>
                  </a:lnTo>
                  <a:lnTo>
                    <a:pt x="371475" y="1004569"/>
                  </a:lnTo>
                  <a:lnTo>
                    <a:pt x="366613" y="1028646"/>
                  </a:lnTo>
                  <a:lnTo>
                    <a:pt x="353345" y="1048305"/>
                  </a:lnTo>
                  <a:lnTo>
                    <a:pt x="333648" y="1061559"/>
                  </a:lnTo>
                  <a:lnTo>
                    <a:pt x="309499" y="1066419"/>
                  </a:lnTo>
                  <a:lnTo>
                    <a:pt x="61975" y="1066419"/>
                  </a:lnTo>
                  <a:lnTo>
                    <a:pt x="37826" y="1061559"/>
                  </a:lnTo>
                  <a:lnTo>
                    <a:pt x="18129" y="1048305"/>
                  </a:lnTo>
                  <a:lnTo>
                    <a:pt x="4861" y="1028646"/>
                  </a:lnTo>
                  <a:lnTo>
                    <a:pt x="0" y="1004569"/>
                  </a:lnTo>
                  <a:lnTo>
                    <a:pt x="0" y="61849"/>
                  </a:lnTo>
                  <a:lnTo>
                    <a:pt x="4861" y="37772"/>
                  </a:lnTo>
                  <a:lnTo>
                    <a:pt x="18129" y="18113"/>
                  </a:lnTo>
                  <a:lnTo>
                    <a:pt x="37826" y="4859"/>
                  </a:lnTo>
                  <a:lnTo>
                    <a:pt x="61975" y="0"/>
                  </a:lnTo>
                  <a:lnTo>
                    <a:pt x="309499" y="0"/>
                  </a:lnTo>
                  <a:close/>
                </a:path>
              </a:pathLst>
            </a:custGeom>
            <a:ln w="19055">
              <a:solidFill>
                <a:srgbClr val="8B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4752975" y="4077461"/>
              <a:ext cx="699770" cy="111125"/>
            </a:xfrm>
            <a:custGeom>
              <a:avLst/>
              <a:gdLst/>
              <a:ahLst/>
              <a:cxnLst/>
              <a:rect l="l" t="t" r="r" b="b"/>
              <a:pathLst>
                <a:path w="699770" h="111125">
                  <a:moveTo>
                    <a:pt x="675766" y="47117"/>
                  </a:moveTo>
                  <a:lnTo>
                    <a:pt x="594995" y="94233"/>
                  </a:lnTo>
                  <a:lnTo>
                    <a:pt x="593471" y="100075"/>
                  </a:lnTo>
                  <a:lnTo>
                    <a:pt x="596138" y="104520"/>
                  </a:lnTo>
                  <a:lnTo>
                    <a:pt x="598804" y="109093"/>
                  </a:lnTo>
                  <a:lnTo>
                    <a:pt x="604647" y="110617"/>
                  </a:lnTo>
                  <a:lnTo>
                    <a:pt x="683159" y="64896"/>
                  </a:lnTo>
                  <a:lnTo>
                    <a:pt x="680592" y="64896"/>
                  </a:lnTo>
                  <a:lnTo>
                    <a:pt x="680592" y="63500"/>
                  </a:lnTo>
                  <a:lnTo>
                    <a:pt x="675766" y="63500"/>
                  </a:lnTo>
                  <a:lnTo>
                    <a:pt x="661833" y="55371"/>
                  </a:lnTo>
                  <a:lnTo>
                    <a:pt x="675766" y="55371"/>
                  </a:lnTo>
                  <a:lnTo>
                    <a:pt x="675766" y="47117"/>
                  </a:lnTo>
                  <a:close/>
                </a:path>
                <a:path w="699770" h="111125">
                  <a:moveTo>
                    <a:pt x="645504" y="45846"/>
                  </a:moveTo>
                  <a:lnTo>
                    <a:pt x="0" y="45846"/>
                  </a:lnTo>
                  <a:lnTo>
                    <a:pt x="0" y="64896"/>
                  </a:lnTo>
                  <a:lnTo>
                    <a:pt x="645287" y="64896"/>
                  </a:lnTo>
                  <a:lnTo>
                    <a:pt x="661615" y="55371"/>
                  </a:lnTo>
                  <a:lnTo>
                    <a:pt x="661833" y="55371"/>
                  </a:lnTo>
                  <a:lnTo>
                    <a:pt x="645504" y="45846"/>
                  </a:lnTo>
                  <a:close/>
                </a:path>
                <a:path w="699770" h="111125">
                  <a:moveTo>
                    <a:pt x="683197" y="45846"/>
                  </a:moveTo>
                  <a:lnTo>
                    <a:pt x="680592" y="45846"/>
                  </a:lnTo>
                  <a:lnTo>
                    <a:pt x="680592" y="64896"/>
                  </a:lnTo>
                  <a:lnTo>
                    <a:pt x="683159" y="64896"/>
                  </a:lnTo>
                  <a:lnTo>
                    <a:pt x="699515" y="55371"/>
                  </a:lnTo>
                  <a:lnTo>
                    <a:pt x="683197" y="45846"/>
                  </a:lnTo>
                  <a:close/>
                </a:path>
                <a:path w="699770" h="111125">
                  <a:moveTo>
                    <a:pt x="675766" y="55371"/>
                  </a:moveTo>
                  <a:lnTo>
                    <a:pt x="661833" y="55371"/>
                  </a:lnTo>
                  <a:lnTo>
                    <a:pt x="675766" y="63500"/>
                  </a:lnTo>
                  <a:lnTo>
                    <a:pt x="675766" y="55371"/>
                  </a:lnTo>
                  <a:close/>
                </a:path>
                <a:path w="699770" h="111125">
                  <a:moveTo>
                    <a:pt x="680592" y="47117"/>
                  </a:moveTo>
                  <a:lnTo>
                    <a:pt x="675766" y="47117"/>
                  </a:lnTo>
                  <a:lnTo>
                    <a:pt x="675766" y="63500"/>
                  </a:lnTo>
                  <a:lnTo>
                    <a:pt x="680592" y="63500"/>
                  </a:lnTo>
                  <a:lnTo>
                    <a:pt x="680592" y="47117"/>
                  </a:lnTo>
                  <a:close/>
                </a:path>
                <a:path w="699770" h="111125">
                  <a:moveTo>
                    <a:pt x="604647" y="0"/>
                  </a:moveTo>
                  <a:lnTo>
                    <a:pt x="598804" y="1524"/>
                  </a:lnTo>
                  <a:lnTo>
                    <a:pt x="593471" y="10668"/>
                  </a:lnTo>
                  <a:lnTo>
                    <a:pt x="594995" y="16382"/>
                  </a:lnTo>
                  <a:lnTo>
                    <a:pt x="661833" y="55371"/>
                  </a:lnTo>
                  <a:lnTo>
                    <a:pt x="661615" y="55371"/>
                  </a:lnTo>
                  <a:lnTo>
                    <a:pt x="675766" y="47117"/>
                  </a:lnTo>
                  <a:lnTo>
                    <a:pt x="680592" y="47117"/>
                  </a:lnTo>
                  <a:lnTo>
                    <a:pt x="680592" y="45846"/>
                  </a:lnTo>
                  <a:lnTo>
                    <a:pt x="683197" y="45846"/>
                  </a:lnTo>
                  <a:lnTo>
                    <a:pt x="604647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5" name="object 5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867275" y="3799535"/>
              <a:ext cx="419100" cy="295198"/>
            </a:xfrm>
            <a:prstGeom prst="rect">
              <a:avLst/>
            </a:prstGeom>
          </p:spPr>
        </p:pic>
        <p:sp>
          <p:nvSpPr>
            <p:cNvPr id="56" name="object 56"/>
            <p:cNvSpPr/>
            <p:nvPr/>
          </p:nvSpPr>
          <p:spPr>
            <a:xfrm>
              <a:off x="5573902" y="4665979"/>
              <a:ext cx="111125" cy="427355"/>
            </a:xfrm>
            <a:custGeom>
              <a:avLst/>
              <a:gdLst/>
              <a:ahLst/>
              <a:cxnLst/>
              <a:rect l="l" t="t" r="r" b="b"/>
              <a:pathLst>
                <a:path w="111125" h="427354">
                  <a:moveTo>
                    <a:pt x="55372" y="37900"/>
                  </a:moveTo>
                  <a:lnTo>
                    <a:pt x="45847" y="54229"/>
                  </a:lnTo>
                  <a:lnTo>
                    <a:pt x="45847" y="426974"/>
                  </a:lnTo>
                  <a:lnTo>
                    <a:pt x="64897" y="426974"/>
                  </a:lnTo>
                  <a:lnTo>
                    <a:pt x="64897" y="54229"/>
                  </a:lnTo>
                  <a:lnTo>
                    <a:pt x="55372" y="37900"/>
                  </a:lnTo>
                  <a:close/>
                </a:path>
                <a:path w="111125" h="427354">
                  <a:moveTo>
                    <a:pt x="55372" y="0"/>
                  </a:moveTo>
                  <a:lnTo>
                    <a:pt x="0" y="94869"/>
                  </a:lnTo>
                  <a:lnTo>
                    <a:pt x="1524" y="100711"/>
                  </a:lnTo>
                  <a:lnTo>
                    <a:pt x="10668" y="106045"/>
                  </a:lnTo>
                  <a:lnTo>
                    <a:pt x="16510" y="104521"/>
                  </a:lnTo>
                  <a:lnTo>
                    <a:pt x="45847" y="54229"/>
                  </a:lnTo>
                  <a:lnTo>
                    <a:pt x="45847" y="18923"/>
                  </a:lnTo>
                  <a:lnTo>
                    <a:pt x="66417" y="18923"/>
                  </a:lnTo>
                  <a:lnTo>
                    <a:pt x="55372" y="0"/>
                  </a:lnTo>
                  <a:close/>
                </a:path>
                <a:path w="111125" h="427354">
                  <a:moveTo>
                    <a:pt x="66417" y="18923"/>
                  </a:moveTo>
                  <a:lnTo>
                    <a:pt x="64897" y="18923"/>
                  </a:lnTo>
                  <a:lnTo>
                    <a:pt x="64897" y="54229"/>
                  </a:lnTo>
                  <a:lnTo>
                    <a:pt x="94234" y="104521"/>
                  </a:lnTo>
                  <a:lnTo>
                    <a:pt x="100075" y="106045"/>
                  </a:lnTo>
                  <a:lnTo>
                    <a:pt x="109220" y="100711"/>
                  </a:lnTo>
                  <a:lnTo>
                    <a:pt x="110744" y="94869"/>
                  </a:lnTo>
                  <a:lnTo>
                    <a:pt x="66417" y="18923"/>
                  </a:lnTo>
                  <a:close/>
                </a:path>
                <a:path w="111125" h="427354">
                  <a:moveTo>
                    <a:pt x="64897" y="18923"/>
                  </a:moveTo>
                  <a:lnTo>
                    <a:pt x="45847" y="18923"/>
                  </a:lnTo>
                  <a:lnTo>
                    <a:pt x="45847" y="54229"/>
                  </a:lnTo>
                  <a:lnTo>
                    <a:pt x="55372" y="37900"/>
                  </a:lnTo>
                  <a:lnTo>
                    <a:pt x="47117" y="23749"/>
                  </a:lnTo>
                  <a:lnTo>
                    <a:pt x="64897" y="23749"/>
                  </a:lnTo>
                  <a:lnTo>
                    <a:pt x="64897" y="18923"/>
                  </a:lnTo>
                  <a:close/>
                </a:path>
                <a:path w="111125" h="427354">
                  <a:moveTo>
                    <a:pt x="64897" y="23749"/>
                  </a:moveTo>
                  <a:lnTo>
                    <a:pt x="63626" y="23749"/>
                  </a:lnTo>
                  <a:lnTo>
                    <a:pt x="55372" y="37900"/>
                  </a:lnTo>
                  <a:lnTo>
                    <a:pt x="64897" y="54229"/>
                  </a:lnTo>
                  <a:lnTo>
                    <a:pt x="64897" y="23749"/>
                  </a:lnTo>
                  <a:close/>
                </a:path>
                <a:path w="111125" h="427354">
                  <a:moveTo>
                    <a:pt x="63626" y="23749"/>
                  </a:moveTo>
                  <a:lnTo>
                    <a:pt x="47117" y="23749"/>
                  </a:lnTo>
                  <a:lnTo>
                    <a:pt x="55372" y="37900"/>
                  </a:lnTo>
                  <a:lnTo>
                    <a:pt x="63626" y="23749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7" name="object 57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553072" y="3685156"/>
              <a:ext cx="171455" cy="180980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5553072" y="3923281"/>
              <a:ext cx="171455" cy="171455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553072" y="4151754"/>
              <a:ext cx="171455" cy="180980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5553072" y="4389879"/>
              <a:ext cx="171455" cy="171455"/>
            </a:xfrm>
            <a:prstGeom prst="rect">
              <a:avLst/>
            </a:prstGeom>
          </p:spPr>
        </p:pic>
        <p:sp>
          <p:nvSpPr>
            <p:cNvPr id="61" name="object 61"/>
            <p:cNvSpPr/>
            <p:nvPr/>
          </p:nvSpPr>
          <p:spPr>
            <a:xfrm>
              <a:off x="5573902" y="3009010"/>
              <a:ext cx="111125" cy="588645"/>
            </a:xfrm>
            <a:custGeom>
              <a:avLst/>
              <a:gdLst/>
              <a:ahLst/>
              <a:cxnLst/>
              <a:rect l="l" t="t" r="r" b="b"/>
              <a:pathLst>
                <a:path w="111125" h="588645">
                  <a:moveTo>
                    <a:pt x="55372" y="37900"/>
                  </a:moveTo>
                  <a:lnTo>
                    <a:pt x="45847" y="54228"/>
                  </a:lnTo>
                  <a:lnTo>
                    <a:pt x="45847" y="588644"/>
                  </a:lnTo>
                  <a:lnTo>
                    <a:pt x="64897" y="588644"/>
                  </a:lnTo>
                  <a:lnTo>
                    <a:pt x="64897" y="54228"/>
                  </a:lnTo>
                  <a:lnTo>
                    <a:pt x="55372" y="37900"/>
                  </a:lnTo>
                  <a:close/>
                </a:path>
                <a:path w="111125" h="588645">
                  <a:moveTo>
                    <a:pt x="55372" y="0"/>
                  </a:moveTo>
                  <a:lnTo>
                    <a:pt x="2667" y="90424"/>
                  </a:lnTo>
                  <a:lnTo>
                    <a:pt x="0" y="94868"/>
                  </a:lnTo>
                  <a:lnTo>
                    <a:pt x="1524" y="100711"/>
                  </a:lnTo>
                  <a:lnTo>
                    <a:pt x="10668" y="106044"/>
                  </a:lnTo>
                  <a:lnTo>
                    <a:pt x="16510" y="104521"/>
                  </a:lnTo>
                  <a:lnTo>
                    <a:pt x="45847" y="54228"/>
                  </a:lnTo>
                  <a:lnTo>
                    <a:pt x="45847" y="18923"/>
                  </a:lnTo>
                  <a:lnTo>
                    <a:pt x="66401" y="18923"/>
                  </a:lnTo>
                  <a:lnTo>
                    <a:pt x="55372" y="0"/>
                  </a:lnTo>
                  <a:close/>
                </a:path>
                <a:path w="111125" h="588645">
                  <a:moveTo>
                    <a:pt x="66401" y="18923"/>
                  </a:moveTo>
                  <a:lnTo>
                    <a:pt x="64897" y="18923"/>
                  </a:lnTo>
                  <a:lnTo>
                    <a:pt x="64897" y="54228"/>
                  </a:lnTo>
                  <a:lnTo>
                    <a:pt x="94234" y="104521"/>
                  </a:lnTo>
                  <a:lnTo>
                    <a:pt x="100075" y="106044"/>
                  </a:lnTo>
                  <a:lnTo>
                    <a:pt x="109220" y="100711"/>
                  </a:lnTo>
                  <a:lnTo>
                    <a:pt x="110744" y="94868"/>
                  </a:lnTo>
                  <a:lnTo>
                    <a:pt x="108076" y="90424"/>
                  </a:lnTo>
                  <a:lnTo>
                    <a:pt x="66401" y="18923"/>
                  </a:lnTo>
                  <a:close/>
                </a:path>
                <a:path w="111125" h="588645">
                  <a:moveTo>
                    <a:pt x="64897" y="18923"/>
                  </a:moveTo>
                  <a:lnTo>
                    <a:pt x="45847" y="18923"/>
                  </a:lnTo>
                  <a:lnTo>
                    <a:pt x="45847" y="54228"/>
                  </a:lnTo>
                  <a:lnTo>
                    <a:pt x="55372" y="37900"/>
                  </a:lnTo>
                  <a:lnTo>
                    <a:pt x="47117" y="23749"/>
                  </a:lnTo>
                  <a:lnTo>
                    <a:pt x="64897" y="23749"/>
                  </a:lnTo>
                  <a:lnTo>
                    <a:pt x="64897" y="18923"/>
                  </a:lnTo>
                  <a:close/>
                </a:path>
                <a:path w="111125" h="588645">
                  <a:moveTo>
                    <a:pt x="64897" y="23749"/>
                  </a:moveTo>
                  <a:lnTo>
                    <a:pt x="63626" y="23749"/>
                  </a:lnTo>
                  <a:lnTo>
                    <a:pt x="55372" y="37900"/>
                  </a:lnTo>
                  <a:lnTo>
                    <a:pt x="64897" y="54228"/>
                  </a:lnTo>
                  <a:lnTo>
                    <a:pt x="64897" y="23749"/>
                  </a:lnTo>
                  <a:close/>
                </a:path>
                <a:path w="111125" h="588645">
                  <a:moveTo>
                    <a:pt x="63626" y="23749"/>
                  </a:moveTo>
                  <a:lnTo>
                    <a:pt x="47117" y="23749"/>
                  </a:lnTo>
                  <a:lnTo>
                    <a:pt x="55372" y="37900"/>
                  </a:lnTo>
                  <a:lnTo>
                    <a:pt x="63626" y="23749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2" name="object 62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744036" y="3132388"/>
              <a:ext cx="203251" cy="175413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4015740" y="5398121"/>
              <a:ext cx="326072" cy="205019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86272" y="5170675"/>
              <a:ext cx="171455" cy="152405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86272" y="5380225"/>
              <a:ext cx="171455" cy="152405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486272" y="5580186"/>
              <a:ext cx="171455" cy="161891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486272" y="5789686"/>
              <a:ext cx="171455" cy="161891"/>
            </a:xfrm>
            <a:prstGeom prst="rect">
              <a:avLst/>
            </a:prstGeom>
          </p:spPr>
        </p:pic>
        <p:sp>
          <p:nvSpPr>
            <p:cNvPr id="68" name="object 68"/>
            <p:cNvSpPr/>
            <p:nvPr/>
          </p:nvSpPr>
          <p:spPr>
            <a:xfrm>
              <a:off x="4381500" y="5085079"/>
              <a:ext cx="371475" cy="962025"/>
            </a:xfrm>
            <a:custGeom>
              <a:avLst/>
              <a:gdLst/>
              <a:ahLst/>
              <a:cxnLst/>
              <a:rect l="l" t="t" r="r" b="b"/>
              <a:pathLst>
                <a:path w="371475" h="962025">
                  <a:moveTo>
                    <a:pt x="309499" y="0"/>
                  </a:moveTo>
                  <a:lnTo>
                    <a:pt x="333648" y="4859"/>
                  </a:lnTo>
                  <a:lnTo>
                    <a:pt x="353345" y="18113"/>
                  </a:lnTo>
                  <a:lnTo>
                    <a:pt x="366613" y="37772"/>
                  </a:lnTo>
                  <a:lnTo>
                    <a:pt x="371475" y="61849"/>
                  </a:lnTo>
                  <a:lnTo>
                    <a:pt x="371475" y="899820"/>
                  </a:lnTo>
                  <a:lnTo>
                    <a:pt x="366613" y="923915"/>
                  </a:lnTo>
                  <a:lnTo>
                    <a:pt x="353345" y="943590"/>
                  </a:lnTo>
                  <a:lnTo>
                    <a:pt x="333648" y="956856"/>
                  </a:lnTo>
                  <a:lnTo>
                    <a:pt x="309499" y="961720"/>
                  </a:lnTo>
                  <a:lnTo>
                    <a:pt x="61975" y="961720"/>
                  </a:lnTo>
                  <a:lnTo>
                    <a:pt x="37826" y="956856"/>
                  </a:lnTo>
                  <a:lnTo>
                    <a:pt x="18129" y="943590"/>
                  </a:lnTo>
                  <a:lnTo>
                    <a:pt x="4861" y="923915"/>
                  </a:lnTo>
                  <a:lnTo>
                    <a:pt x="0" y="899820"/>
                  </a:lnTo>
                  <a:lnTo>
                    <a:pt x="0" y="61849"/>
                  </a:lnTo>
                  <a:lnTo>
                    <a:pt x="4861" y="37772"/>
                  </a:lnTo>
                  <a:lnTo>
                    <a:pt x="18129" y="18113"/>
                  </a:lnTo>
                  <a:lnTo>
                    <a:pt x="37826" y="4859"/>
                  </a:lnTo>
                  <a:lnTo>
                    <a:pt x="61975" y="0"/>
                  </a:lnTo>
                  <a:lnTo>
                    <a:pt x="309499" y="0"/>
                  </a:lnTo>
                  <a:close/>
                </a:path>
              </a:pathLst>
            </a:custGeom>
            <a:ln w="19055">
              <a:solidFill>
                <a:srgbClr val="6000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4507102" y="6046761"/>
              <a:ext cx="111125" cy="438150"/>
            </a:xfrm>
            <a:custGeom>
              <a:avLst/>
              <a:gdLst/>
              <a:ahLst/>
              <a:cxnLst/>
              <a:rect l="l" t="t" r="r" b="b"/>
              <a:pathLst>
                <a:path w="111125" h="438150">
                  <a:moveTo>
                    <a:pt x="55372" y="37845"/>
                  </a:moveTo>
                  <a:lnTo>
                    <a:pt x="45847" y="54168"/>
                  </a:lnTo>
                  <a:lnTo>
                    <a:pt x="45847" y="438099"/>
                  </a:lnTo>
                  <a:lnTo>
                    <a:pt x="64897" y="438099"/>
                  </a:lnTo>
                  <a:lnTo>
                    <a:pt x="64897" y="54168"/>
                  </a:lnTo>
                  <a:lnTo>
                    <a:pt x="55372" y="37845"/>
                  </a:lnTo>
                  <a:close/>
                </a:path>
                <a:path w="111125" h="438150">
                  <a:moveTo>
                    <a:pt x="55372" y="0"/>
                  </a:moveTo>
                  <a:lnTo>
                    <a:pt x="0" y="94843"/>
                  </a:lnTo>
                  <a:lnTo>
                    <a:pt x="1524" y="100672"/>
                  </a:lnTo>
                  <a:lnTo>
                    <a:pt x="10668" y="105981"/>
                  </a:lnTo>
                  <a:lnTo>
                    <a:pt x="16510" y="104444"/>
                  </a:lnTo>
                  <a:lnTo>
                    <a:pt x="45847" y="54168"/>
                  </a:lnTo>
                  <a:lnTo>
                    <a:pt x="45847" y="18897"/>
                  </a:lnTo>
                  <a:lnTo>
                    <a:pt x="66402" y="18897"/>
                  </a:lnTo>
                  <a:lnTo>
                    <a:pt x="55372" y="0"/>
                  </a:lnTo>
                  <a:close/>
                </a:path>
                <a:path w="111125" h="438150">
                  <a:moveTo>
                    <a:pt x="66402" y="18897"/>
                  </a:moveTo>
                  <a:lnTo>
                    <a:pt x="64897" y="18897"/>
                  </a:lnTo>
                  <a:lnTo>
                    <a:pt x="64897" y="54168"/>
                  </a:lnTo>
                  <a:lnTo>
                    <a:pt x="94234" y="104444"/>
                  </a:lnTo>
                  <a:lnTo>
                    <a:pt x="100075" y="105981"/>
                  </a:lnTo>
                  <a:lnTo>
                    <a:pt x="109220" y="100672"/>
                  </a:lnTo>
                  <a:lnTo>
                    <a:pt x="110744" y="94843"/>
                  </a:lnTo>
                  <a:lnTo>
                    <a:pt x="66402" y="18897"/>
                  </a:lnTo>
                  <a:close/>
                </a:path>
                <a:path w="111125" h="438150">
                  <a:moveTo>
                    <a:pt x="64897" y="18897"/>
                  </a:moveTo>
                  <a:lnTo>
                    <a:pt x="45847" y="18897"/>
                  </a:lnTo>
                  <a:lnTo>
                    <a:pt x="45847" y="54168"/>
                  </a:lnTo>
                  <a:lnTo>
                    <a:pt x="55372" y="37845"/>
                  </a:lnTo>
                  <a:lnTo>
                    <a:pt x="47117" y="23698"/>
                  </a:lnTo>
                  <a:lnTo>
                    <a:pt x="64897" y="23698"/>
                  </a:lnTo>
                  <a:lnTo>
                    <a:pt x="64897" y="18897"/>
                  </a:lnTo>
                  <a:close/>
                </a:path>
                <a:path w="111125" h="438150">
                  <a:moveTo>
                    <a:pt x="64897" y="23698"/>
                  </a:moveTo>
                  <a:lnTo>
                    <a:pt x="63626" y="23698"/>
                  </a:lnTo>
                  <a:lnTo>
                    <a:pt x="55372" y="37845"/>
                  </a:lnTo>
                  <a:lnTo>
                    <a:pt x="64897" y="54168"/>
                  </a:lnTo>
                  <a:lnTo>
                    <a:pt x="64897" y="23698"/>
                  </a:lnTo>
                  <a:close/>
                </a:path>
                <a:path w="111125" h="438150">
                  <a:moveTo>
                    <a:pt x="63626" y="23698"/>
                  </a:moveTo>
                  <a:lnTo>
                    <a:pt x="47117" y="23698"/>
                  </a:lnTo>
                  <a:lnTo>
                    <a:pt x="55372" y="37845"/>
                  </a:lnTo>
                  <a:lnTo>
                    <a:pt x="63626" y="23698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0" name="object 7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91050" y="6161074"/>
              <a:ext cx="238125" cy="276148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495797" y="3675631"/>
              <a:ext cx="171455" cy="180980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495797" y="3913756"/>
              <a:ext cx="171455" cy="171455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495797" y="4142229"/>
              <a:ext cx="171455" cy="180980"/>
            </a:xfrm>
            <a:prstGeom prst="rect">
              <a:avLst/>
            </a:prstGeom>
          </p:spPr>
        </p:pic>
        <p:pic>
          <p:nvPicPr>
            <p:cNvPr id="74" name="object 74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495797" y="4380354"/>
              <a:ext cx="171455" cy="171455"/>
            </a:xfrm>
            <a:prstGeom prst="rect">
              <a:avLst/>
            </a:prstGeom>
          </p:spPr>
        </p:pic>
        <p:pic>
          <p:nvPicPr>
            <p:cNvPr id="75" name="object 7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624180" y="4803442"/>
              <a:ext cx="327163" cy="202317"/>
            </a:xfrm>
            <a:prstGeom prst="rect">
              <a:avLst/>
            </a:prstGeom>
          </p:spPr>
        </p:pic>
        <p:sp>
          <p:nvSpPr>
            <p:cNvPr id="76" name="object 76"/>
            <p:cNvSpPr/>
            <p:nvPr/>
          </p:nvSpPr>
          <p:spPr>
            <a:xfrm>
              <a:off x="3695700" y="4067936"/>
              <a:ext cx="932180" cy="1016000"/>
            </a:xfrm>
            <a:custGeom>
              <a:avLst/>
              <a:gdLst/>
              <a:ahLst/>
              <a:cxnLst/>
              <a:rect l="l" t="t" r="r" b="b"/>
              <a:pathLst>
                <a:path w="932179" h="1016000">
                  <a:moveTo>
                    <a:pt x="699516" y="55372"/>
                  </a:moveTo>
                  <a:lnTo>
                    <a:pt x="683196" y="45847"/>
                  </a:lnTo>
                  <a:lnTo>
                    <a:pt x="604647" y="0"/>
                  </a:lnTo>
                  <a:lnTo>
                    <a:pt x="598805" y="1524"/>
                  </a:lnTo>
                  <a:lnTo>
                    <a:pt x="593471" y="10668"/>
                  </a:lnTo>
                  <a:lnTo>
                    <a:pt x="594995" y="16383"/>
                  </a:lnTo>
                  <a:lnTo>
                    <a:pt x="645490" y="45847"/>
                  </a:lnTo>
                  <a:lnTo>
                    <a:pt x="0" y="45847"/>
                  </a:lnTo>
                  <a:lnTo>
                    <a:pt x="0" y="64897"/>
                  </a:lnTo>
                  <a:lnTo>
                    <a:pt x="645287" y="64897"/>
                  </a:lnTo>
                  <a:lnTo>
                    <a:pt x="594995" y="94234"/>
                  </a:lnTo>
                  <a:lnTo>
                    <a:pt x="593471" y="100076"/>
                  </a:lnTo>
                  <a:lnTo>
                    <a:pt x="596138" y="104521"/>
                  </a:lnTo>
                  <a:lnTo>
                    <a:pt x="598805" y="109093"/>
                  </a:lnTo>
                  <a:lnTo>
                    <a:pt x="604647" y="110617"/>
                  </a:lnTo>
                  <a:lnTo>
                    <a:pt x="683158" y="64897"/>
                  </a:lnTo>
                  <a:lnTo>
                    <a:pt x="699516" y="55372"/>
                  </a:lnTo>
                  <a:close/>
                </a:path>
                <a:path w="932179" h="1016000">
                  <a:moveTo>
                    <a:pt x="931672" y="683387"/>
                  </a:moveTo>
                  <a:lnTo>
                    <a:pt x="887336" y="607441"/>
                  </a:lnTo>
                  <a:lnTo>
                    <a:pt x="876300" y="588518"/>
                  </a:lnTo>
                  <a:lnTo>
                    <a:pt x="820928" y="683387"/>
                  </a:lnTo>
                  <a:lnTo>
                    <a:pt x="822452" y="689229"/>
                  </a:lnTo>
                  <a:lnTo>
                    <a:pt x="831596" y="694563"/>
                  </a:lnTo>
                  <a:lnTo>
                    <a:pt x="837438" y="693039"/>
                  </a:lnTo>
                  <a:lnTo>
                    <a:pt x="866775" y="642747"/>
                  </a:lnTo>
                  <a:lnTo>
                    <a:pt x="866775" y="1015492"/>
                  </a:lnTo>
                  <a:lnTo>
                    <a:pt x="885825" y="1015492"/>
                  </a:lnTo>
                  <a:lnTo>
                    <a:pt x="885825" y="642747"/>
                  </a:lnTo>
                  <a:lnTo>
                    <a:pt x="915162" y="693039"/>
                  </a:lnTo>
                  <a:lnTo>
                    <a:pt x="921004" y="694563"/>
                  </a:lnTo>
                  <a:lnTo>
                    <a:pt x="930148" y="689229"/>
                  </a:lnTo>
                  <a:lnTo>
                    <a:pt x="931672" y="683387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7" name="object 7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810000" y="3799535"/>
              <a:ext cx="419100" cy="295198"/>
            </a:xfrm>
            <a:prstGeom prst="rect">
              <a:avLst/>
            </a:prstGeom>
          </p:spPr>
        </p:pic>
        <p:pic>
          <p:nvPicPr>
            <p:cNvPr id="78" name="object 78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4169595" y="3351987"/>
              <a:ext cx="329736" cy="213387"/>
            </a:xfrm>
            <a:prstGeom prst="rect">
              <a:avLst/>
            </a:prstGeom>
          </p:spPr>
        </p:pic>
        <p:sp>
          <p:nvSpPr>
            <p:cNvPr id="79" name="object 79"/>
            <p:cNvSpPr/>
            <p:nvPr/>
          </p:nvSpPr>
          <p:spPr>
            <a:xfrm>
              <a:off x="4391025" y="3590035"/>
              <a:ext cx="361950" cy="1066800"/>
            </a:xfrm>
            <a:custGeom>
              <a:avLst/>
              <a:gdLst/>
              <a:ahLst/>
              <a:cxnLst/>
              <a:rect l="l" t="t" r="r" b="b"/>
              <a:pathLst>
                <a:path w="361950" h="1066800">
                  <a:moveTo>
                    <a:pt x="301625" y="0"/>
                  </a:moveTo>
                  <a:lnTo>
                    <a:pt x="325088" y="4728"/>
                  </a:lnTo>
                  <a:lnTo>
                    <a:pt x="344265" y="17637"/>
                  </a:lnTo>
                  <a:lnTo>
                    <a:pt x="357203" y="36808"/>
                  </a:lnTo>
                  <a:lnTo>
                    <a:pt x="361950" y="60325"/>
                  </a:lnTo>
                  <a:lnTo>
                    <a:pt x="361950" y="1006220"/>
                  </a:lnTo>
                  <a:lnTo>
                    <a:pt x="357203" y="1029664"/>
                  </a:lnTo>
                  <a:lnTo>
                    <a:pt x="344265" y="1048797"/>
                  </a:lnTo>
                  <a:lnTo>
                    <a:pt x="325088" y="1061692"/>
                  </a:lnTo>
                  <a:lnTo>
                    <a:pt x="301625" y="1066419"/>
                  </a:lnTo>
                  <a:lnTo>
                    <a:pt x="60325" y="1066419"/>
                  </a:lnTo>
                  <a:lnTo>
                    <a:pt x="36861" y="1061692"/>
                  </a:lnTo>
                  <a:lnTo>
                    <a:pt x="17684" y="1048797"/>
                  </a:lnTo>
                  <a:lnTo>
                    <a:pt x="4746" y="1029664"/>
                  </a:lnTo>
                  <a:lnTo>
                    <a:pt x="0" y="1006220"/>
                  </a:lnTo>
                  <a:lnTo>
                    <a:pt x="0" y="60325"/>
                  </a:lnTo>
                  <a:lnTo>
                    <a:pt x="4746" y="36808"/>
                  </a:lnTo>
                  <a:lnTo>
                    <a:pt x="17684" y="17637"/>
                  </a:lnTo>
                  <a:lnTo>
                    <a:pt x="36861" y="4728"/>
                  </a:lnTo>
                  <a:lnTo>
                    <a:pt x="60325" y="0"/>
                  </a:lnTo>
                  <a:lnTo>
                    <a:pt x="301625" y="0"/>
                  </a:lnTo>
                  <a:close/>
                </a:path>
              </a:pathLst>
            </a:custGeom>
            <a:ln w="19055">
              <a:solidFill>
                <a:srgbClr val="8B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4521708" y="3009010"/>
              <a:ext cx="111125" cy="579755"/>
            </a:xfrm>
            <a:custGeom>
              <a:avLst/>
              <a:gdLst/>
              <a:ahLst/>
              <a:cxnLst/>
              <a:rect l="l" t="t" r="r" b="b"/>
              <a:pathLst>
                <a:path w="111125" h="579754">
                  <a:moveTo>
                    <a:pt x="55949" y="37792"/>
                  </a:moveTo>
                  <a:lnTo>
                    <a:pt x="46242" y="54042"/>
                  </a:lnTo>
                  <a:lnTo>
                    <a:pt x="40766" y="579247"/>
                  </a:lnTo>
                  <a:lnTo>
                    <a:pt x="59816" y="579501"/>
                  </a:lnTo>
                  <a:lnTo>
                    <a:pt x="65292" y="54197"/>
                  </a:lnTo>
                  <a:lnTo>
                    <a:pt x="65294" y="54042"/>
                  </a:lnTo>
                  <a:lnTo>
                    <a:pt x="55949" y="37792"/>
                  </a:lnTo>
                  <a:close/>
                </a:path>
                <a:path w="111125" h="579754">
                  <a:moveTo>
                    <a:pt x="67216" y="19050"/>
                  </a:moveTo>
                  <a:lnTo>
                    <a:pt x="65658" y="19050"/>
                  </a:lnTo>
                  <a:lnTo>
                    <a:pt x="65463" y="37792"/>
                  </a:lnTo>
                  <a:lnTo>
                    <a:pt x="65204" y="54042"/>
                  </a:lnTo>
                  <a:lnTo>
                    <a:pt x="91566" y="100329"/>
                  </a:lnTo>
                  <a:lnTo>
                    <a:pt x="94106" y="104901"/>
                  </a:lnTo>
                  <a:lnTo>
                    <a:pt x="99949" y="106552"/>
                  </a:lnTo>
                  <a:lnTo>
                    <a:pt x="104520" y="103886"/>
                  </a:lnTo>
                  <a:lnTo>
                    <a:pt x="109092" y="101346"/>
                  </a:lnTo>
                  <a:lnTo>
                    <a:pt x="110743" y="95503"/>
                  </a:lnTo>
                  <a:lnTo>
                    <a:pt x="108076" y="90931"/>
                  </a:lnTo>
                  <a:lnTo>
                    <a:pt x="67216" y="19050"/>
                  </a:lnTo>
                  <a:close/>
                </a:path>
                <a:path w="111125" h="579754">
                  <a:moveTo>
                    <a:pt x="56387" y="0"/>
                  </a:moveTo>
                  <a:lnTo>
                    <a:pt x="2666" y="89788"/>
                  </a:lnTo>
                  <a:lnTo>
                    <a:pt x="0" y="94361"/>
                  </a:lnTo>
                  <a:lnTo>
                    <a:pt x="1557" y="100329"/>
                  </a:lnTo>
                  <a:lnTo>
                    <a:pt x="1735" y="100329"/>
                  </a:lnTo>
                  <a:lnTo>
                    <a:pt x="5968" y="102869"/>
                  </a:lnTo>
                  <a:lnTo>
                    <a:pt x="10540" y="105537"/>
                  </a:lnTo>
                  <a:lnTo>
                    <a:pt x="16382" y="104139"/>
                  </a:lnTo>
                  <a:lnTo>
                    <a:pt x="19050" y="99567"/>
                  </a:lnTo>
                  <a:lnTo>
                    <a:pt x="46150" y="54197"/>
                  </a:lnTo>
                  <a:lnTo>
                    <a:pt x="46242" y="54042"/>
                  </a:lnTo>
                  <a:lnTo>
                    <a:pt x="46557" y="23875"/>
                  </a:lnTo>
                  <a:lnTo>
                    <a:pt x="46607" y="19050"/>
                  </a:lnTo>
                  <a:lnTo>
                    <a:pt x="67216" y="19050"/>
                  </a:lnTo>
                  <a:lnTo>
                    <a:pt x="56387" y="0"/>
                  </a:lnTo>
                  <a:close/>
                </a:path>
                <a:path w="111125" h="579754">
                  <a:moveTo>
                    <a:pt x="65658" y="19050"/>
                  </a:moveTo>
                  <a:lnTo>
                    <a:pt x="46607" y="19050"/>
                  </a:lnTo>
                  <a:lnTo>
                    <a:pt x="46242" y="54042"/>
                  </a:lnTo>
                  <a:lnTo>
                    <a:pt x="55949" y="37792"/>
                  </a:lnTo>
                  <a:lnTo>
                    <a:pt x="47878" y="23622"/>
                  </a:lnTo>
                  <a:lnTo>
                    <a:pt x="65611" y="23622"/>
                  </a:lnTo>
                  <a:lnTo>
                    <a:pt x="65658" y="19050"/>
                  </a:lnTo>
                  <a:close/>
                </a:path>
                <a:path w="111125" h="579754">
                  <a:moveTo>
                    <a:pt x="65611" y="23622"/>
                  </a:moveTo>
                  <a:lnTo>
                    <a:pt x="47878" y="23622"/>
                  </a:lnTo>
                  <a:lnTo>
                    <a:pt x="64262" y="23875"/>
                  </a:lnTo>
                  <a:lnTo>
                    <a:pt x="55949" y="37792"/>
                  </a:lnTo>
                  <a:lnTo>
                    <a:pt x="65204" y="54042"/>
                  </a:lnTo>
                  <a:lnTo>
                    <a:pt x="65463" y="37792"/>
                  </a:lnTo>
                  <a:lnTo>
                    <a:pt x="65608" y="23875"/>
                  </a:lnTo>
                  <a:lnTo>
                    <a:pt x="65611" y="23622"/>
                  </a:lnTo>
                  <a:close/>
                </a:path>
                <a:path w="111125" h="579754">
                  <a:moveTo>
                    <a:pt x="47878" y="23622"/>
                  </a:moveTo>
                  <a:lnTo>
                    <a:pt x="55949" y="37792"/>
                  </a:lnTo>
                  <a:lnTo>
                    <a:pt x="64262" y="23875"/>
                  </a:lnTo>
                  <a:lnTo>
                    <a:pt x="47878" y="23622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1" name="object 81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686761" y="3132388"/>
              <a:ext cx="203251" cy="175413"/>
            </a:xfrm>
            <a:prstGeom prst="rect">
              <a:avLst/>
            </a:prstGeom>
          </p:spPr>
        </p:pic>
        <p:pic>
          <p:nvPicPr>
            <p:cNvPr id="82" name="object 82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2004844" y="3386677"/>
              <a:ext cx="302670" cy="180444"/>
            </a:xfrm>
            <a:prstGeom prst="rect">
              <a:avLst/>
            </a:prstGeom>
          </p:spPr>
        </p:pic>
        <p:pic>
          <p:nvPicPr>
            <p:cNvPr id="83" name="object 83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2352672" y="3656581"/>
              <a:ext cx="171455" cy="171455"/>
            </a:xfrm>
            <a:prstGeom prst="rect">
              <a:avLst/>
            </a:prstGeom>
          </p:spPr>
        </p:pic>
        <p:pic>
          <p:nvPicPr>
            <p:cNvPr id="84" name="object 84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352672" y="3885181"/>
              <a:ext cx="171455" cy="171455"/>
            </a:xfrm>
            <a:prstGeom prst="rect">
              <a:avLst/>
            </a:prstGeom>
          </p:spPr>
        </p:pic>
        <p:pic>
          <p:nvPicPr>
            <p:cNvPr id="85" name="object 85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2352672" y="4113781"/>
              <a:ext cx="171455" cy="180853"/>
            </a:xfrm>
            <a:prstGeom prst="rect">
              <a:avLst/>
            </a:prstGeom>
          </p:spPr>
        </p:pic>
        <p:pic>
          <p:nvPicPr>
            <p:cNvPr id="86" name="object 86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352672" y="4351779"/>
              <a:ext cx="171455" cy="171455"/>
            </a:xfrm>
            <a:prstGeom prst="rect">
              <a:avLst/>
            </a:prstGeom>
          </p:spPr>
        </p:pic>
        <p:sp>
          <p:nvSpPr>
            <p:cNvPr id="87" name="object 87"/>
            <p:cNvSpPr/>
            <p:nvPr/>
          </p:nvSpPr>
          <p:spPr>
            <a:xfrm>
              <a:off x="2247900" y="3561460"/>
              <a:ext cx="371475" cy="1066800"/>
            </a:xfrm>
            <a:custGeom>
              <a:avLst/>
              <a:gdLst/>
              <a:ahLst/>
              <a:cxnLst/>
              <a:rect l="l" t="t" r="r" b="b"/>
              <a:pathLst>
                <a:path w="371475" h="1066800">
                  <a:moveTo>
                    <a:pt x="309499" y="0"/>
                  </a:moveTo>
                  <a:lnTo>
                    <a:pt x="333648" y="4859"/>
                  </a:lnTo>
                  <a:lnTo>
                    <a:pt x="353345" y="18113"/>
                  </a:lnTo>
                  <a:lnTo>
                    <a:pt x="366613" y="37772"/>
                  </a:lnTo>
                  <a:lnTo>
                    <a:pt x="371475" y="61849"/>
                  </a:lnTo>
                  <a:lnTo>
                    <a:pt x="371475" y="1004569"/>
                  </a:lnTo>
                  <a:lnTo>
                    <a:pt x="366613" y="1028666"/>
                  </a:lnTo>
                  <a:lnTo>
                    <a:pt x="353345" y="1048369"/>
                  </a:lnTo>
                  <a:lnTo>
                    <a:pt x="333648" y="1061666"/>
                  </a:lnTo>
                  <a:lnTo>
                    <a:pt x="309499" y="1066545"/>
                  </a:lnTo>
                  <a:lnTo>
                    <a:pt x="61975" y="1066545"/>
                  </a:lnTo>
                  <a:lnTo>
                    <a:pt x="37826" y="1061666"/>
                  </a:lnTo>
                  <a:lnTo>
                    <a:pt x="18129" y="1048369"/>
                  </a:lnTo>
                  <a:lnTo>
                    <a:pt x="4861" y="1028666"/>
                  </a:lnTo>
                  <a:lnTo>
                    <a:pt x="0" y="1004569"/>
                  </a:lnTo>
                  <a:lnTo>
                    <a:pt x="0" y="61849"/>
                  </a:lnTo>
                  <a:lnTo>
                    <a:pt x="4861" y="37772"/>
                  </a:lnTo>
                  <a:lnTo>
                    <a:pt x="18129" y="18113"/>
                  </a:lnTo>
                  <a:lnTo>
                    <a:pt x="37826" y="4859"/>
                  </a:lnTo>
                  <a:lnTo>
                    <a:pt x="61975" y="0"/>
                  </a:lnTo>
                  <a:lnTo>
                    <a:pt x="309499" y="0"/>
                  </a:lnTo>
                  <a:close/>
                </a:path>
              </a:pathLst>
            </a:custGeom>
            <a:ln w="19055">
              <a:solidFill>
                <a:srgbClr val="8B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88" name="object 88"/>
          <p:cNvPicPr/>
          <p:nvPr/>
        </p:nvPicPr>
        <p:blipFill>
          <a:blip r:embed="rId31" cstate="print"/>
          <a:stretch>
            <a:fillRect/>
          </a:stretch>
        </p:blipFill>
        <p:spPr>
          <a:xfrm>
            <a:off x="3384419" y="2701080"/>
            <a:ext cx="342016" cy="243871"/>
          </a:xfrm>
          <a:prstGeom prst="rect">
            <a:avLst/>
          </a:prstGeom>
        </p:spPr>
      </p:pic>
      <p:pic>
        <p:nvPicPr>
          <p:cNvPr id="89" name="object 89"/>
          <p:cNvPicPr/>
          <p:nvPr/>
        </p:nvPicPr>
        <p:blipFill>
          <a:blip r:embed="rId32" cstate="print"/>
          <a:stretch>
            <a:fillRect/>
          </a:stretch>
        </p:blipFill>
        <p:spPr>
          <a:xfrm>
            <a:off x="6571943" y="2701080"/>
            <a:ext cx="340134" cy="243871"/>
          </a:xfrm>
          <a:prstGeom prst="rect">
            <a:avLst/>
          </a:prstGeom>
        </p:spPr>
      </p:pic>
      <p:pic>
        <p:nvPicPr>
          <p:cNvPr id="90" name="object 90"/>
          <p:cNvPicPr/>
          <p:nvPr/>
        </p:nvPicPr>
        <p:blipFill>
          <a:blip r:embed="rId33" cstate="print"/>
          <a:stretch>
            <a:fillRect/>
          </a:stretch>
        </p:blipFill>
        <p:spPr>
          <a:xfrm>
            <a:off x="5514379" y="2701080"/>
            <a:ext cx="333375" cy="243871"/>
          </a:xfrm>
          <a:prstGeom prst="rect">
            <a:avLst/>
          </a:prstGeom>
        </p:spPr>
      </p:pic>
      <p:pic>
        <p:nvPicPr>
          <p:cNvPr id="91" name="object 91"/>
          <p:cNvPicPr/>
          <p:nvPr/>
        </p:nvPicPr>
        <p:blipFill>
          <a:blip r:embed="rId34" cstate="print"/>
          <a:stretch>
            <a:fillRect/>
          </a:stretch>
        </p:blipFill>
        <p:spPr>
          <a:xfrm>
            <a:off x="4451446" y="2701080"/>
            <a:ext cx="335106" cy="243871"/>
          </a:xfrm>
          <a:prstGeom prst="rect">
            <a:avLst/>
          </a:prstGeom>
        </p:spPr>
      </p:pic>
      <p:sp>
        <p:nvSpPr>
          <p:cNvPr id="92" name="object 92"/>
          <p:cNvSpPr txBox="1"/>
          <p:nvPr/>
        </p:nvSpPr>
        <p:spPr>
          <a:xfrm>
            <a:off x="3320034" y="6471284"/>
            <a:ext cx="382270" cy="3346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000" i="1" spc="-25" dirty="0">
                <a:latin typeface="Calibri"/>
                <a:cs typeface="Calibri"/>
              </a:rPr>
              <a:t>&lt;s&gt;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93" name="object 93"/>
          <p:cNvSpPr txBox="1"/>
          <p:nvPr/>
        </p:nvSpPr>
        <p:spPr>
          <a:xfrm>
            <a:off x="4377309" y="6471284"/>
            <a:ext cx="337185" cy="3346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000" i="1" spc="-25" dirty="0">
                <a:latin typeface="Calibri"/>
                <a:cs typeface="Calibri"/>
              </a:rPr>
              <a:t>my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94" name="object 94"/>
          <p:cNvSpPr txBox="1"/>
          <p:nvPr/>
        </p:nvSpPr>
        <p:spPr>
          <a:xfrm>
            <a:off x="5225160" y="6471284"/>
            <a:ext cx="826769" cy="3346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000" i="1" spc="-10" dirty="0">
                <a:latin typeface="Calibri"/>
                <a:cs typeface="Calibri"/>
              </a:rPr>
              <a:t>favorite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95" name="object 95"/>
          <p:cNvSpPr txBox="1"/>
          <p:nvPr/>
        </p:nvSpPr>
        <p:spPr>
          <a:xfrm>
            <a:off x="6405879" y="6471284"/>
            <a:ext cx="738505" cy="3346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000" i="1" spc="-10" dirty="0">
                <a:latin typeface="Calibri"/>
                <a:cs typeface="Calibri"/>
              </a:rPr>
              <a:t>season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96" name="object 96"/>
          <p:cNvSpPr/>
          <p:nvPr/>
        </p:nvSpPr>
        <p:spPr>
          <a:xfrm>
            <a:off x="3440303" y="2104389"/>
            <a:ext cx="111125" cy="535940"/>
          </a:xfrm>
          <a:custGeom>
            <a:avLst/>
            <a:gdLst/>
            <a:ahLst/>
            <a:cxnLst/>
            <a:rect l="l" t="t" r="r" b="b"/>
            <a:pathLst>
              <a:path w="111125" h="535939">
                <a:moveTo>
                  <a:pt x="55372" y="37900"/>
                </a:moveTo>
                <a:lnTo>
                  <a:pt x="45847" y="54228"/>
                </a:lnTo>
                <a:lnTo>
                  <a:pt x="45847" y="535559"/>
                </a:lnTo>
                <a:lnTo>
                  <a:pt x="64897" y="535559"/>
                </a:lnTo>
                <a:lnTo>
                  <a:pt x="64897" y="54228"/>
                </a:lnTo>
                <a:lnTo>
                  <a:pt x="55372" y="37900"/>
                </a:lnTo>
                <a:close/>
              </a:path>
              <a:path w="111125" h="535939">
                <a:moveTo>
                  <a:pt x="55372" y="0"/>
                </a:moveTo>
                <a:lnTo>
                  <a:pt x="0" y="94869"/>
                </a:lnTo>
                <a:lnTo>
                  <a:pt x="1524" y="100711"/>
                </a:lnTo>
                <a:lnTo>
                  <a:pt x="10668" y="106045"/>
                </a:lnTo>
                <a:lnTo>
                  <a:pt x="16510" y="104521"/>
                </a:lnTo>
                <a:lnTo>
                  <a:pt x="45847" y="54228"/>
                </a:lnTo>
                <a:lnTo>
                  <a:pt x="45847" y="18923"/>
                </a:lnTo>
                <a:lnTo>
                  <a:pt x="66417" y="18923"/>
                </a:lnTo>
                <a:lnTo>
                  <a:pt x="55372" y="0"/>
                </a:lnTo>
                <a:close/>
              </a:path>
              <a:path w="111125" h="535939">
                <a:moveTo>
                  <a:pt x="66417" y="18923"/>
                </a:moveTo>
                <a:lnTo>
                  <a:pt x="64897" y="18923"/>
                </a:lnTo>
                <a:lnTo>
                  <a:pt x="64897" y="54228"/>
                </a:lnTo>
                <a:lnTo>
                  <a:pt x="94234" y="104521"/>
                </a:lnTo>
                <a:lnTo>
                  <a:pt x="100075" y="106045"/>
                </a:lnTo>
                <a:lnTo>
                  <a:pt x="109220" y="100711"/>
                </a:lnTo>
                <a:lnTo>
                  <a:pt x="110744" y="94869"/>
                </a:lnTo>
                <a:lnTo>
                  <a:pt x="66417" y="18923"/>
                </a:lnTo>
                <a:close/>
              </a:path>
              <a:path w="111125" h="535939">
                <a:moveTo>
                  <a:pt x="64897" y="18923"/>
                </a:moveTo>
                <a:lnTo>
                  <a:pt x="45847" y="18923"/>
                </a:lnTo>
                <a:lnTo>
                  <a:pt x="45847" y="54228"/>
                </a:lnTo>
                <a:lnTo>
                  <a:pt x="55372" y="37900"/>
                </a:lnTo>
                <a:lnTo>
                  <a:pt x="47117" y="23749"/>
                </a:lnTo>
                <a:lnTo>
                  <a:pt x="64897" y="23749"/>
                </a:lnTo>
                <a:lnTo>
                  <a:pt x="64897" y="18923"/>
                </a:lnTo>
                <a:close/>
              </a:path>
              <a:path w="111125" h="535939">
                <a:moveTo>
                  <a:pt x="64897" y="23749"/>
                </a:moveTo>
                <a:lnTo>
                  <a:pt x="63626" y="23749"/>
                </a:lnTo>
                <a:lnTo>
                  <a:pt x="55372" y="37900"/>
                </a:lnTo>
                <a:lnTo>
                  <a:pt x="64897" y="54228"/>
                </a:lnTo>
                <a:lnTo>
                  <a:pt x="64897" y="23749"/>
                </a:lnTo>
                <a:close/>
              </a:path>
              <a:path w="111125" h="535939">
                <a:moveTo>
                  <a:pt x="63626" y="23749"/>
                </a:moveTo>
                <a:lnTo>
                  <a:pt x="47117" y="23749"/>
                </a:lnTo>
                <a:lnTo>
                  <a:pt x="55372" y="37900"/>
                </a:lnTo>
                <a:lnTo>
                  <a:pt x="63626" y="23749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 txBox="1"/>
          <p:nvPr/>
        </p:nvSpPr>
        <p:spPr>
          <a:xfrm>
            <a:off x="3270884" y="1617834"/>
            <a:ext cx="889635" cy="884555"/>
          </a:xfrm>
          <a:prstGeom prst="rect">
            <a:avLst/>
          </a:prstGeom>
        </p:spPr>
        <p:txBody>
          <a:bodyPr vert="horz" wrap="square" lIns="0" tIns="1898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95"/>
              </a:spcBef>
            </a:pPr>
            <a:r>
              <a:rPr sz="2000" i="1" spc="-25" dirty="0">
                <a:latin typeface="Calibri"/>
                <a:cs typeface="Calibri"/>
              </a:rPr>
              <a:t>my</a:t>
            </a:r>
            <a:endParaRPr sz="2000">
              <a:latin typeface="Calibri"/>
              <a:cs typeface="Calibri"/>
            </a:endParaRPr>
          </a:p>
          <a:p>
            <a:pPr marL="281940">
              <a:lnSpc>
                <a:spcPct val="100000"/>
              </a:lnSpc>
              <a:spcBef>
                <a:spcPts val="1100"/>
              </a:spcBef>
            </a:pPr>
            <a:r>
              <a:rPr sz="1550" spc="-10" dirty="0">
                <a:solidFill>
                  <a:srgbClr val="FF2FED"/>
                </a:solidFill>
                <a:latin typeface="Calibri"/>
                <a:cs typeface="Calibri"/>
              </a:rPr>
              <a:t>sample</a:t>
            </a:r>
            <a:endParaRPr sz="1550">
              <a:latin typeface="Calibri"/>
              <a:cs typeface="Calibri"/>
            </a:endParaRPr>
          </a:p>
        </p:txBody>
      </p:sp>
      <p:sp>
        <p:nvSpPr>
          <p:cNvPr id="98" name="object 98"/>
          <p:cNvSpPr/>
          <p:nvPr/>
        </p:nvSpPr>
        <p:spPr>
          <a:xfrm>
            <a:off x="4507103" y="2104389"/>
            <a:ext cx="111125" cy="535940"/>
          </a:xfrm>
          <a:custGeom>
            <a:avLst/>
            <a:gdLst/>
            <a:ahLst/>
            <a:cxnLst/>
            <a:rect l="l" t="t" r="r" b="b"/>
            <a:pathLst>
              <a:path w="111125" h="535939">
                <a:moveTo>
                  <a:pt x="55372" y="37900"/>
                </a:moveTo>
                <a:lnTo>
                  <a:pt x="45847" y="54228"/>
                </a:lnTo>
                <a:lnTo>
                  <a:pt x="45847" y="535559"/>
                </a:lnTo>
                <a:lnTo>
                  <a:pt x="64897" y="535559"/>
                </a:lnTo>
                <a:lnTo>
                  <a:pt x="64897" y="54228"/>
                </a:lnTo>
                <a:lnTo>
                  <a:pt x="55372" y="37900"/>
                </a:lnTo>
                <a:close/>
              </a:path>
              <a:path w="111125" h="535939">
                <a:moveTo>
                  <a:pt x="55372" y="0"/>
                </a:moveTo>
                <a:lnTo>
                  <a:pt x="0" y="94869"/>
                </a:lnTo>
                <a:lnTo>
                  <a:pt x="1524" y="100711"/>
                </a:lnTo>
                <a:lnTo>
                  <a:pt x="10668" y="106045"/>
                </a:lnTo>
                <a:lnTo>
                  <a:pt x="16510" y="104521"/>
                </a:lnTo>
                <a:lnTo>
                  <a:pt x="45847" y="54228"/>
                </a:lnTo>
                <a:lnTo>
                  <a:pt x="45847" y="18923"/>
                </a:lnTo>
                <a:lnTo>
                  <a:pt x="66417" y="18923"/>
                </a:lnTo>
                <a:lnTo>
                  <a:pt x="55372" y="0"/>
                </a:lnTo>
                <a:close/>
              </a:path>
              <a:path w="111125" h="535939">
                <a:moveTo>
                  <a:pt x="66417" y="18923"/>
                </a:moveTo>
                <a:lnTo>
                  <a:pt x="64897" y="18923"/>
                </a:lnTo>
                <a:lnTo>
                  <a:pt x="64897" y="54228"/>
                </a:lnTo>
                <a:lnTo>
                  <a:pt x="94234" y="104521"/>
                </a:lnTo>
                <a:lnTo>
                  <a:pt x="100075" y="106045"/>
                </a:lnTo>
                <a:lnTo>
                  <a:pt x="109220" y="100711"/>
                </a:lnTo>
                <a:lnTo>
                  <a:pt x="110744" y="94869"/>
                </a:lnTo>
                <a:lnTo>
                  <a:pt x="66417" y="18923"/>
                </a:lnTo>
                <a:close/>
              </a:path>
              <a:path w="111125" h="535939">
                <a:moveTo>
                  <a:pt x="64897" y="18923"/>
                </a:moveTo>
                <a:lnTo>
                  <a:pt x="45847" y="18923"/>
                </a:lnTo>
                <a:lnTo>
                  <a:pt x="45847" y="54228"/>
                </a:lnTo>
                <a:lnTo>
                  <a:pt x="55372" y="37900"/>
                </a:lnTo>
                <a:lnTo>
                  <a:pt x="47117" y="23749"/>
                </a:lnTo>
                <a:lnTo>
                  <a:pt x="64897" y="23749"/>
                </a:lnTo>
                <a:lnTo>
                  <a:pt x="64897" y="18923"/>
                </a:lnTo>
                <a:close/>
              </a:path>
              <a:path w="111125" h="535939">
                <a:moveTo>
                  <a:pt x="64897" y="23749"/>
                </a:moveTo>
                <a:lnTo>
                  <a:pt x="63626" y="23749"/>
                </a:lnTo>
                <a:lnTo>
                  <a:pt x="55372" y="37900"/>
                </a:lnTo>
                <a:lnTo>
                  <a:pt x="64897" y="54228"/>
                </a:lnTo>
                <a:lnTo>
                  <a:pt x="64897" y="23749"/>
                </a:lnTo>
                <a:close/>
              </a:path>
              <a:path w="111125" h="535939">
                <a:moveTo>
                  <a:pt x="63626" y="23749"/>
                </a:moveTo>
                <a:lnTo>
                  <a:pt x="47117" y="23749"/>
                </a:lnTo>
                <a:lnTo>
                  <a:pt x="55372" y="37900"/>
                </a:lnTo>
                <a:lnTo>
                  <a:pt x="63626" y="23749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 txBox="1"/>
          <p:nvPr/>
        </p:nvSpPr>
        <p:spPr>
          <a:xfrm>
            <a:off x="4182490" y="1617834"/>
            <a:ext cx="1052195" cy="884555"/>
          </a:xfrm>
          <a:prstGeom prst="rect">
            <a:avLst/>
          </a:prstGeom>
        </p:spPr>
        <p:txBody>
          <a:bodyPr vert="horz" wrap="square" lIns="0" tIns="1898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95"/>
              </a:spcBef>
            </a:pPr>
            <a:r>
              <a:rPr sz="2000" i="1" spc="-10" dirty="0">
                <a:latin typeface="Calibri"/>
                <a:cs typeface="Calibri"/>
              </a:rPr>
              <a:t>favorite</a:t>
            </a:r>
            <a:endParaRPr sz="2000">
              <a:latin typeface="Calibri"/>
              <a:cs typeface="Calibri"/>
            </a:endParaRPr>
          </a:p>
          <a:p>
            <a:pPr marL="443230">
              <a:lnSpc>
                <a:spcPct val="100000"/>
              </a:lnSpc>
              <a:spcBef>
                <a:spcPts val="1100"/>
              </a:spcBef>
            </a:pPr>
            <a:r>
              <a:rPr sz="1550" spc="-10" dirty="0">
                <a:solidFill>
                  <a:srgbClr val="FF2FED"/>
                </a:solidFill>
                <a:latin typeface="Calibri"/>
                <a:cs typeface="Calibri"/>
              </a:rPr>
              <a:t>sample</a:t>
            </a:r>
            <a:endParaRPr sz="1550">
              <a:latin typeface="Calibri"/>
              <a:cs typeface="Calibri"/>
            </a:endParaRPr>
          </a:p>
        </p:txBody>
      </p:sp>
      <p:sp>
        <p:nvSpPr>
          <p:cNvPr id="100" name="object 100"/>
          <p:cNvSpPr/>
          <p:nvPr/>
        </p:nvSpPr>
        <p:spPr>
          <a:xfrm>
            <a:off x="5564378" y="2104389"/>
            <a:ext cx="111125" cy="535940"/>
          </a:xfrm>
          <a:custGeom>
            <a:avLst/>
            <a:gdLst/>
            <a:ahLst/>
            <a:cxnLst/>
            <a:rect l="l" t="t" r="r" b="b"/>
            <a:pathLst>
              <a:path w="111125" h="535939">
                <a:moveTo>
                  <a:pt x="55372" y="37900"/>
                </a:moveTo>
                <a:lnTo>
                  <a:pt x="45847" y="54228"/>
                </a:lnTo>
                <a:lnTo>
                  <a:pt x="45847" y="535559"/>
                </a:lnTo>
                <a:lnTo>
                  <a:pt x="64897" y="535559"/>
                </a:lnTo>
                <a:lnTo>
                  <a:pt x="64897" y="54228"/>
                </a:lnTo>
                <a:lnTo>
                  <a:pt x="55372" y="37900"/>
                </a:lnTo>
                <a:close/>
              </a:path>
              <a:path w="111125" h="535939">
                <a:moveTo>
                  <a:pt x="55372" y="0"/>
                </a:moveTo>
                <a:lnTo>
                  <a:pt x="0" y="94869"/>
                </a:lnTo>
                <a:lnTo>
                  <a:pt x="1524" y="100711"/>
                </a:lnTo>
                <a:lnTo>
                  <a:pt x="10668" y="106045"/>
                </a:lnTo>
                <a:lnTo>
                  <a:pt x="16510" y="104521"/>
                </a:lnTo>
                <a:lnTo>
                  <a:pt x="45847" y="54228"/>
                </a:lnTo>
                <a:lnTo>
                  <a:pt x="45847" y="18923"/>
                </a:lnTo>
                <a:lnTo>
                  <a:pt x="66417" y="18923"/>
                </a:lnTo>
                <a:lnTo>
                  <a:pt x="55372" y="0"/>
                </a:lnTo>
                <a:close/>
              </a:path>
              <a:path w="111125" h="535939">
                <a:moveTo>
                  <a:pt x="66417" y="18923"/>
                </a:moveTo>
                <a:lnTo>
                  <a:pt x="64897" y="18923"/>
                </a:lnTo>
                <a:lnTo>
                  <a:pt x="64897" y="54228"/>
                </a:lnTo>
                <a:lnTo>
                  <a:pt x="94234" y="104521"/>
                </a:lnTo>
                <a:lnTo>
                  <a:pt x="100075" y="106045"/>
                </a:lnTo>
                <a:lnTo>
                  <a:pt x="109220" y="100711"/>
                </a:lnTo>
                <a:lnTo>
                  <a:pt x="110744" y="94869"/>
                </a:lnTo>
                <a:lnTo>
                  <a:pt x="66417" y="18923"/>
                </a:lnTo>
                <a:close/>
              </a:path>
              <a:path w="111125" h="535939">
                <a:moveTo>
                  <a:pt x="64897" y="18923"/>
                </a:moveTo>
                <a:lnTo>
                  <a:pt x="45847" y="18923"/>
                </a:lnTo>
                <a:lnTo>
                  <a:pt x="45847" y="54228"/>
                </a:lnTo>
                <a:lnTo>
                  <a:pt x="55372" y="37900"/>
                </a:lnTo>
                <a:lnTo>
                  <a:pt x="47117" y="23749"/>
                </a:lnTo>
                <a:lnTo>
                  <a:pt x="64897" y="23749"/>
                </a:lnTo>
                <a:lnTo>
                  <a:pt x="64897" y="18923"/>
                </a:lnTo>
                <a:close/>
              </a:path>
              <a:path w="111125" h="535939">
                <a:moveTo>
                  <a:pt x="64897" y="23749"/>
                </a:moveTo>
                <a:lnTo>
                  <a:pt x="63626" y="23749"/>
                </a:lnTo>
                <a:lnTo>
                  <a:pt x="55372" y="37900"/>
                </a:lnTo>
                <a:lnTo>
                  <a:pt x="64897" y="54228"/>
                </a:lnTo>
                <a:lnTo>
                  <a:pt x="64897" y="23749"/>
                </a:lnTo>
                <a:close/>
              </a:path>
              <a:path w="111125" h="535939">
                <a:moveTo>
                  <a:pt x="63626" y="23749"/>
                </a:moveTo>
                <a:lnTo>
                  <a:pt x="47117" y="23749"/>
                </a:lnTo>
                <a:lnTo>
                  <a:pt x="55372" y="37900"/>
                </a:lnTo>
                <a:lnTo>
                  <a:pt x="63626" y="23749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 txBox="1"/>
          <p:nvPr/>
        </p:nvSpPr>
        <p:spPr>
          <a:xfrm>
            <a:off x="5241925" y="1617834"/>
            <a:ext cx="1037590" cy="884555"/>
          </a:xfrm>
          <a:prstGeom prst="rect">
            <a:avLst/>
          </a:prstGeom>
        </p:spPr>
        <p:txBody>
          <a:bodyPr vert="horz" wrap="square" lIns="0" tIns="1898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95"/>
              </a:spcBef>
            </a:pPr>
            <a:r>
              <a:rPr sz="2000" i="1" spc="-10" dirty="0">
                <a:latin typeface="Calibri"/>
                <a:cs typeface="Calibri"/>
              </a:rPr>
              <a:t>season</a:t>
            </a:r>
            <a:endParaRPr sz="2000">
              <a:latin typeface="Calibri"/>
              <a:cs typeface="Calibri"/>
            </a:endParaRPr>
          </a:p>
          <a:p>
            <a:pPr marL="429895">
              <a:lnSpc>
                <a:spcPct val="100000"/>
              </a:lnSpc>
              <a:spcBef>
                <a:spcPts val="1100"/>
              </a:spcBef>
            </a:pPr>
            <a:r>
              <a:rPr sz="1550" spc="-10" dirty="0">
                <a:solidFill>
                  <a:srgbClr val="FF2FED"/>
                </a:solidFill>
                <a:latin typeface="Calibri"/>
                <a:cs typeface="Calibri"/>
              </a:rPr>
              <a:t>sample</a:t>
            </a:r>
            <a:endParaRPr sz="1550">
              <a:latin typeface="Calibri"/>
              <a:cs typeface="Calibri"/>
            </a:endParaRPr>
          </a:p>
        </p:txBody>
      </p:sp>
      <p:sp>
        <p:nvSpPr>
          <p:cNvPr id="102" name="object 102"/>
          <p:cNvSpPr/>
          <p:nvPr/>
        </p:nvSpPr>
        <p:spPr>
          <a:xfrm>
            <a:off x="6631178" y="2104389"/>
            <a:ext cx="111125" cy="535940"/>
          </a:xfrm>
          <a:custGeom>
            <a:avLst/>
            <a:gdLst/>
            <a:ahLst/>
            <a:cxnLst/>
            <a:rect l="l" t="t" r="r" b="b"/>
            <a:pathLst>
              <a:path w="111125" h="535939">
                <a:moveTo>
                  <a:pt x="55372" y="37900"/>
                </a:moveTo>
                <a:lnTo>
                  <a:pt x="45847" y="54229"/>
                </a:lnTo>
                <a:lnTo>
                  <a:pt x="45847" y="535559"/>
                </a:lnTo>
                <a:lnTo>
                  <a:pt x="64897" y="535559"/>
                </a:lnTo>
                <a:lnTo>
                  <a:pt x="64897" y="54229"/>
                </a:lnTo>
                <a:lnTo>
                  <a:pt x="55372" y="37900"/>
                </a:lnTo>
                <a:close/>
              </a:path>
              <a:path w="111125" h="535939">
                <a:moveTo>
                  <a:pt x="55372" y="0"/>
                </a:moveTo>
                <a:lnTo>
                  <a:pt x="0" y="94869"/>
                </a:lnTo>
                <a:lnTo>
                  <a:pt x="1524" y="100711"/>
                </a:lnTo>
                <a:lnTo>
                  <a:pt x="10668" y="106045"/>
                </a:lnTo>
                <a:lnTo>
                  <a:pt x="16510" y="104521"/>
                </a:lnTo>
                <a:lnTo>
                  <a:pt x="45847" y="54229"/>
                </a:lnTo>
                <a:lnTo>
                  <a:pt x="45847" y="18923"/>
                </a:lnTo>
                <a:lnTo>
                  <a:pt x="66417" y="18923"/>
                </a:lnTo>
                <a:lnTo>
                  <a:pt x="55372" y="0"/>
                </a:lnTo>
                <a:close/>
              </a:path>
              <a:path w="111125" h="535939">
                <a:moveTo>
                  <a:pt x="66417" y="18923"/>
                </a:moveTo>
                <a:lnTo>
                  <a:pt x="64897" y="18923"/>
                </a:lnTo>
                <a:lnTo>
                  <a:pt x="64897" y="54229"/>
                </a:lnTo>
                <a:lnTo>
                  <a:pt x="94233" y="104521"/>
                </a:lnTo>
                <a:lnTo>
                  <a:pt x="100075" y="106045"/>
                </a:lnTo>
                <a:lnTo>
                  <a:pt x="109220" y="100711"/>
                </a:lnTo>
                <a:lnTo>
                  <a:pt x="110744" y="94869"/>
                </a:lnTo>
                <a:lnTo>
                  <a:pt x="66417" y="18923"/>
                </a:lnTo>
                <a:close/>
              </a:path>
              <a:path w="111125" h="535939">
                <a:moveTo>
                  <a:pt x="64897" y="18923"/>
                </a:moveTo>
                <a:lnTo>
                  <a:pt x="45847" y="18923"/>
                </a:lnTo>
                <a:lnTo>
                  <a:pt x="45847" y="54229"/>
                </a:lnTo>
                <a:lnTo>
                  <a:pt x="55372" y="37900"/>
                </a:lnTo>
                <a:lnTo>
                  <a:pt x="47117" y="23749"/>
                </a:lnTo>
                <a:lnTo>
                  <a:pt x="64897" y="23749"/>
                </a:lnTo>
                <a:lnTo>
                  <a:pt x="64897" y="18923"/>
                </a:lnTo>
                <a:close/>
              </a:path>
              <a:path w="111125" h="535939">
                <a:moveTo>
                  <a:pt x="64897" y="23749"/>
                </a:moveTo>
                <a:lnTo>
                  <a:pt x="63626" y="23749"/>
                </a:lnTo>
                <a:lnTo>
                  <a:pt x="55372" y="37900"/>
                </a:lnTo>
                <a:lnTo>
                  <a:pt x="64897" y="54229"/>
                </a:lnTo>
                <a:lnTo>
                  <a:pt x="64897" y="23749"/>
                </a:lnTo>
                <a:close/>
              </a:path>
              <a:path w="111125" h="535939">
                <a:moveTo>
                  <a:pt x="63626" y="23749"/>
                </a:moveTo>
                <a:lnTo>
                  <a:pt x="47117" y="23749"/>
                </a:lnTo>
                <a:lnTo>
                  <a:pt x="55372" y="37900"/>
                </a:lnTo>
                <a:lnTo>
                  <a:pt x="63626" y="23749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 txBox="1"/>
          <p:nvPr/>
        </p:nvSpPr>
        <p:spPr>
          <a:xfrm>
            <a:off x="6615176" y="1653694"/>
            <a:ext cx="737235" cy="848360"/>
          </a:xfrm>
          <a:prstGeom prst="rect">
            <a:avLst/>
          </a:prstGeom>
        </p:spPr>
        <p:txBody>
          <a:bodyPr vert="horz" wrap="square" lIns="0" tIns="1701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40"/>
              </a:spcBef>
            </a:pPr>
            <a:r>
              <a:rPr sz="2000" i="1" spc="-25" dirty="0">
                <a:latin typeface="Calibri"/>
                <a:cs typeface="Calibri"/>
              </a:rPr>
              <a:t>is</a:t>
            </a:r>
            <a:endParaRPr sz="2000">
              <a:latin typeface="Calibri"/>
              <a:cs typeface="Calibri"/>
            </a:endParaRPr>
          </a:p>
          <a:p>
            <a:pPr marL="129539">
              <a:lnSpc>
                <a:spcPct val="100000"/>
              </a:lnSpc>
              <a:spcBef>
                <a:spcPts val="969"/>
              </a:spcBef>
            </a:pPr>
            <a:r>
              <a:rPr sz="1550" spc="-10" dirty="0">
                <a:solidFill>
                  <a:srgbClr val="FF2FED"/>
                </a:solidFill>
                <a:latin typeface="Calibri"/>
                <a:cs typeface="Calibri"/>
              </a:rPr>
              <a:t>sample</a:t>
            </a:r>
            <a:endParaRPr sz="1550">
              <a:latin typeface="Calibri"/>
              <a:cs typeface="Calibri"/>
            </a:endParaRPr>
          </a:p>
        </p:txBody>
      </p:sp>
      <p:sp>
        <p:nvSpPr>
          <p:cNvPr id="104" name="object 104"/>
          <p:cNvSpPr txBox="1"/>
          <p:nvPr/>
        </p:nvSpPr>
        <p:spPr>
          <a:xfrm>
            <a:off x="7688580" y="6456362"/>
            <a:ext cx="180975" cy="3346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000" i="1" spc="-25" dirty="0">
                <a:latin typeface="Calibri"/>
                <a:cs typeface="Calibri"/>
              </a:rPr>
              <a:t>is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05" name="object 105"/>
          <p:cNvSpPr txBox="1"/>
          <p:nvPr/>
        </p:nvSpPr>
        <p:spPr>
          <a:xfrm>
            <a:off x="485457" y="6498590"/>
            <a:ext cx="216535" cy="24257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400" spc="-25" dirty="0">
                <a:latin typeface="Calibri"/>
                <a:cs typeface="Calibri"/>
              </a:rPr>
              <a:t>39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106" name="object 106"/>
          <p:cNvGrpSpPr/>
          <p:nvPr/>
        </p:nvGrpSpPr>
        <p:grpSpPr>
          <a:xfrm>
            <a:off x="6877050" y="2999613"/>
            <a:ext cx="2322830" cy="3475990"/>
            <a:chOff x="6877050" y="2999613"/>
            <a:chExt cx="2322830" cy="3475990"/>
          </a:xfrm>
        </p:grpSpPr>
        <p:pic>
          <p:nvPicPr>
            <p:cNvPr id="107" name="object 107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209559" y="5388596"/>
              <a:ext cx="326832" cy="205019"/>
            </a:xfrm>
            <a:prstGeom prst="rect">
              <a:avLst/>
            </a:prstGeom>
          </p:spPr>
        </p:pic>
        <p:pic>
          <p:nvPicPr>
            <p:cNvPr id="108" name="object 10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667622" y="5161150"/>
              <a:ext cx="171455" cy="152405"/>
            </a:xfrm>
            <a:prstGeom prst="rect">
              <a:avLst/>
            </a:prstGeom>
          </p:spPr>
        </p:pic>
        <p:pic>
          <p:nvPicPr>
            <p:cNvPr id="109" name="object 10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667622" y="5361175"/>
              <a:ext cx="171455" cy="161930"/>
            </a:xfrm>
            <a:prstGeom prst="rect">
              <a:avLst/>
            </a:prstGeom>
          </p:spPr>
        </p:pic>
        <p:pic>
          <p:nvPicPr>
            <p:cNvPr id="110" name="object 110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7667622" y="5570725"/>
              <a:ext cx="171455" cy="161841"/>
            </a:xfrm>
            <a:prstGeom prst="rect">
              <a:avLst/>
            </a:prstGeom>
          </p:spPr>
        </p:pic>
        <p:pic>
          <p:nvPicPr>
            <p:cNvPr id="111" name="object 1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667622" y="5780161"/>
              <a:ext cx="171455" cy="152379"/>
            </a:xfrm>
            <a:prstGeom prst="rect">
              <a:avLst/>
            </a:prstGeom>
          </p:spPr>
        </p:pic>
        <p:sp>
          <p:nvSpPr>
            <p:cNvPr id="112" name="object 112"/>
            <p:cNvSpPr/>
            <p:nvPr/>
          </p:nvSpPr>
          <p:spPr>
            <a:xfrm>
              <a:off x="7562850" y="5075555"/>
              <a:ext cx="371475" cy="962025"/>
            </a:xfrm>
            <a:custGeom>
              <a:avLst/>
              <a:gdLst/>
              <a:ahLst/>
              <a:cxnLst/>
              <a:rect l="l" t="t" r="r" b="b"/>
              <a:pathLst>
                <a:path w="371475" h="962025">
                  <a:moveTo>
                    <a:pt x="309499" y="0"/>
                  </a:moveTo>
                  <a:lnTo>
                    <a:pt x="333648" y="4859"/>
                  </a:lnTo>
                  <a:lnTo>
                    <a:pt x="353345" y="18113"/>
                  </a:lnTo>
                  <a:lnTo>
                    <a:pt x="366613" y="37772"/>
                  </a:lnTo>
                  <a:lnTo>
                    <a:pt x="371475" y="61849"/>
                  </a:lnTo>
                  <a:lnTo>
                    <a:pt x="371475" y="899820"/>
                  </a:lnTo>
                  <a:lnTo>
                    <a:pt x="366613" y="923915"/>
                  </a:lnTo>
                  <a:lnTo>
                    <a:pt x="353345" y="943590"/>
                  </a:lnTo>
                  <a:lnTo>
                    <a:pt x="333648" y="956856"/>
                  </a:lnTo>
                  <a:lnTo>
                    <a:pt x="309499" y="961720"/>
                  </a:lnTo>
                  <a:lnTo>
                    <a:pt x="61975" y="961720"/>
                  </a:lnTo>
                  <a:lnTo>
                    <a:pt x="37826" y="956856"/>
                  </a:lnTo>
                  <a:lnTo>
                    <a:pt x="18129" y="943590"/>
                  </a:lnTo>
                  <a:lnTo>
                    <a:pt x="4861" y="923915"/>
                  </a:lnTo>
                  <a:lnTo>
                    <a:pt x="0" y="899820"/>
                  </a:lnTo>
                  <a:lnTo>
                    <a:pt x="0" y="61849"/>
                  </a:lnTo>
                  <a:lnTo>
                    <a:pt x="4861" y="37772"/>
                  </a:lnTo>
                  <a:lnTo>
                    <a:pt x="18129" y="18113"/>
                  </a:lnTo>
                  <a:lnTo>
                    <a:pt x="37826" y="4859"/>
                  </a:lnTo>
                  <a:lnTo>
                    <a:pt x="61975" y="0"/>
                  </a:lnTo>
                  <a:lnTo>
                    <a:pt x="309499" y="0"/>
                  </a:lnTo>
                  <a:close/>
                </a:path>
              </a:pathLst>
            </a:custGeom>
            <a:ln w="19055">
              <a:solidFill>
                <a:srgbClr val="6000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7688452" y="6037237"/>
              <a:ext cx="111125" cy="438150"/>
            </a:xfrm>
            <a:custGeom>
              <a:avLst/>
              <a:gdLst/>
              <a:ahLst/>
              <a:cxnLst/>
              <a:rect l="l" t="t" r="r" b="b"/>
              <a:pathLst>
                <a:path w="111125" h="438150">
                  <a:moveTo>
                    <a:pt x="55372" y="37845"/>
                  </a:moveTo>
                  <a:lnTo>
                    <a:pt x="45847" y="54168"/>
                  </a:lnTo>
                  <a:lnTo>
                    <a:pt x="45847" y="438099"/>
                  </a:lnTo>
                  <a:lnTo>
                    <a:pt x="64897" y="438099"/>
                  </a:lnTo>
                  <a:lnTo>
                    <a:pt x="64897" y="54168"/>
                  </a:lnTo>
                  <a:lnTo>
                    <a:pt x="55372" y="37845"/>
                  </a:lnTo>
                  <a:close/>
                </a:path>
                <a:path w="111125" h="438150">
                  <a:moveTo>
                    <a:pt x="55372" y="0"/>
                  </a:moveTo>
                  <a:lnTo>
                    <a:pt x="0" y="94843"/>
                  </a:lnTo>
                  <a:lnTo>
                    <a:pt x="1524" y="100672"/>
                  </a:lnTo>
                  <a:lnTo>
                    <a:pt x="10668" y="105981"/>
                  </a:lnTo>
                  <a:lnTo>
                    <a:pt x="16510" y="104444"/>
                  </a:lnTo>
                  <a:lnTo>
                    <a:pt x="45847" y="54168"/>
                  </a:lnTo>
                  <a:lnTo>
                    <a:pt x="45847" y="18897"/>
                  </a:lnTo>
                  <a:lnTo>
                    <a:pt x="66402" y="18897"/>
                  </a:lnTo>
                  <a:lnTo>
                    <a:pt x="55372" y="0"/>
                  </a:lnTo>
                  <a:close/>
                </a:path>
                <a:path w="111125" h="438150">
                  <a:moveTo>
                    <a:pt x="66402" y="18897"/>
                  </a:moveTo>
                  <a:lnTo>
                    <a:pt x="64897" y="18897"/>
                  </a:lnTo>
                  <a:lnTo>
                    <a:pt x="64897" y="54168"/>
                  </a:lnTo>
                  <a:lnTo>
                    <a:pt x="94233" y="104444"/>
                  </a:lnTo>
                  <a:lnTo>
                    <a:pt x="100075" y="105981"/>
                  </a:lnTo>
                  <a:lnTo>
                    <a:pt x="109220" y="100672"/>
                  </a:lnTo>
                  <a:lnTo>
                    <a:pt x="110744" y="94843"/>
                  </a:lnTo>
                  <a:lnTo>
                    <a:pt x="66402" y="18897"/>
                  </a:lnTo>
                  <a:close/>
                </a:path>
                <a:path w="111125" h="438150">
                  <a:moveTo>
                    <a:pt x="64897" y="18897"/>
                  </a:moveTo>
                  <a:lnTo>
                    <a:pt x="45847" y="18897"/>
                  </a:lnTo>
                  <a:lnTo>
                    <a:pt x="45847" y="54168"/>
                  </a:lnTo>
                  <a:lnTo>
                    <a:pt x="55372" y="37845"/>
                  </a:lnTo>
                  <a:lnTo>
                    <a:pt x="47117" y="23698"/>
                  </a:lnTo>
                  <a:lnTo>
                    <a:pt x="64897" y="23698"/>
                  </a:lnTo>
                  <a:lnTo>
                    <a:pt x="64897" y="18897"/>
                  </a:lnTo>
                  <a:close/>
                </a:path>
                <a:path w="111125" h="438150">
                  <a:moveTo>
                    <a:pt x="64897" y="23698"/>
                  </a:moveTo>
                  <a:lnTo>
                    <a:pt x="63626" y="23698"/>
                  </a:lnTo>
                  <a:lnTo>
                    <a:pt x="55372" y="37845"/>
                  </a:lnTo>
                  <a:lnTo>
                    <a:pt x="64897" y="54168"/>
                  </a:lnTo>
                  <a:lnTo>
                    <a:pt x="64897" y="23698"/>
                  </a:lnTo>
                  <a:close/>
                </a:path>
                <a:path w="111125" h="438150">
                  <a:moveTo>
                    <a:pt x="63626" y="23698"/>
                  </a:moveTo>
                  <a:lnTo>
                    <a:pt x="47117" y="23698"/>
                  </a:lnTo>
                  <a:lnTo>
                    <a:pt x="55372" y="37845"/>
                  </a:lnTo>
                  <a:lnTo>
                    <a:pt x="63626" y="23698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4" name="object 1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72400" y="6142024"/>
              <a:ext cx="238125" cy="285673"/>
            </a:xfrm>
            <a:prstGeom prst="rect">
              <a:avLst/>
            </a:prstGeom>
          </p:spPr>
        </p:pic>
        <p:pic>
          <p:nvPicPr>
            <p:cNvPr id="115" name="object 11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805530" y="4793918"/>
              <a:ext cx="327163" cy="202317"/>
            </a:xfrm>
            <a:prstGeom prst="rect">
              <a:avLst/>
            </a:prstGeom>
          </p:spPr>
        </p:pic>
        <p:sp>
          <p:nvSpPr>
            <p:cNvPr id="116" name="object 116"/>
            <p:cNvSpPr/>
            <p:nvPr/>
          </p:nvSpPr>
          <p:spPr>
            <a:xfrm>
              <a:off x="6877050" y="4058411"/>
              <a:ext cx="932180" cy="1016000"/>
            </a:xfrm>
            <a:custGeom>
              <a:avLst/>
              <a:gdLst/>
              <a:ahLst/>
              <a:cxnLst/>
              <a:rect l="l" t="t" r="r" b="b"/>
              <a:pathLst>
                <a:path w="932179" h="1016000">
                  <a:moveTo>
                    <a:pt x="699516" y="55372"/>
                  </a:moveTo>
                  <a:lnTo>
                    <a:pt x="683196" y="45847"/>
                  </a:lnTo>
                  <a:lnTo>
                    <a:pt x="604647" y="0"/>
                  </a:lnTo>
                  <a:lnTo>
                    <a:pt x="598805" y="1524"/>
                  </a:lnTo>
                  <a:lnTo>
                    <a:pt x="593471" y="10668"/>
                  </a:lnTo>
                  <a:lnTo>
                    <a:pt x="594995" y="16383"/>
                  </a:lnTo>
                  <a:lnTo>
                    <a:pt x="645490" y="45847"/>
                  </a:lnTo>
                  <a:lnTo>
                    <a:pt x="0" y="45847"/>
                  </a:lnTo>
                  <a:lnTo>
                    <a:pt x="0" y="64897"/>
                  </a:lnTo>
                  <a:lnTo>
                    <a:pt x="645287" y="64897"/>
                  </a:lnTo>
                  <a:lnTo>
                    <a:pt x="594995" y="94234"/>
                  </a:lnTo>
                  <a:lnTo>
                    <a:pt x="593471" y="100076"/>
                  </a:lnTo>
                  <a:lnTo>
                    <a:pt x="596138" y="104521"/>
                  </a:lnTo>
                  <a:lnTo>
                    <a:pt x="598805" y="109093"/>
                  </a:lnTo>
                  <a:lnTo>
                    <a:pt x="604647" y="110617"/>
                  </a:lnTo>
                  <a:lnTo>
                    <a:pt x="683158" y="64897"/>
                  </a:lnTo>
                  <a:lnTo>
                    <a:pt x="699516" y="55372"/>
                  </a:lnTo>
                  <a:close/>
                </a:path>
                <a:path w="932179" h="1016000">
                  <a:moveTo>
                    <a:pt x="931672" y="683387"/>
                  </a:moveTo>
                  <a:lnTo>
                    <a:pt x="887336" y="607441"/>
                  </a:lnTo>
                  <a:lnTo>
                    <a:pt x="876300" y="588518"/>
                  </a:lnTo>
                  <a:lnTo>
                    <a:pt x="820928" y="683387"/>
                  </a:lnTo>
                  <a:lnTo>
                    <a:pt x="822452" y="689229"/>
                  </a:lnTo>
                  <a:lnTo>
                    <a:pt x="831596" y="694563"/>
                  </a:lnTo>
                  <a:lnTo>
                    <a:pt x="837438" y="693039"/>
                  </a:lnTo>
                  <a:lnTo>
                    <a:pt x="866775" y="642759"/>
                  </a:lnTo>
                  <a:lnTo>
                    <a:pt x="866775" y="1015492"/>
                  </a:lnTo>
                  <a:lnTo>
                    <a:pt x="885825" y="1015492"/>
                  </a:lnTo>
                  <a:lnTo>
                    <a:pt x="885825" y="642759"/>
                  </a:lnTo>
                  <a:lnTo>
                    <a:pt x="915162" y="693039"/>
                  </a:lnTo>
                  <a:lnTo>
                    <a:pt x="921004" y="694563"/>
                  </a:lnTo>
                  <a:lnTo>
                    <a:pt x="930148" y="689229"/>
                  </a:lnTo>
                  <a:lnTo>
                    <a:pt x="931672" y="683387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7" name="object 11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981825" y="3790010"/>
              <a:ext cx="428625" cy="295198"/>
            </a:xfrm>
            <a:prstGeom prst="rect">
              <a:avLst/>
            </a:prstGeom>
          </p:spPr>
        </p:pic>
        <p:pic>
          <p:nvPicPr>
            <p:cNvPr id="118" name="object 118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348694" y="3367566"/>
              <a:ext cx="326571" cy="188283"/>
            </a:xfrm>
            <a:prstGeom prst="rect">
              <a:avLst/>
            </a:prstGeom>
          </p:spPr>
        </p:pic>
        <p:pic>
          <p:nvPicPr>
            <p:cNvPr id="119" name="object 119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7677147" y="3666106"/>
              <a:ext cx="161930" cy="180980"/>
            </a:xfrm>
            <a:prstGeom prst="rect">
              <a:avLst/>
            </a:prstGeom>
          </p:spPr>
        </p:pic>
        <p:pic>
          <p:nvPicPr>
            <p:cNvPr id="120" name="object 12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677147" y="3904231"/>
              <a:ext cx="161930" cy="171455"/>
            </a:xfrm>
            <a:prstGeom prst="rect">
              <a:avLst/>
            </a:prstGeom>
          </p:spPr>
        </p:pic>
        <p:pic>
          <p:nvPicPr>
            <p:cNvPr id="121" name="object 12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677147" y="4132831"/>
              <a:ext cx="161930" cy="171328"/>
            </a:xfrm>
            <a:prstGeom prst="rect">
              <a:avLst/>
            </a:prstGeom>
          </p:spPr>
        </p:pic>
        <p:pic>
          <p:nvPicPr>
            <p:cNvPr id="122" name="object 12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677147" y="4370829"/>
              <a:ext cx="161930" cy="171455"/>
            </a:xfrm>
            <a:prstGeom prst="rect">
              <a:avLst/>
            </a:prstGeom>
          </p:spPr>
        </p:pic>
        <p:sp>
          <p:nvSpPr>
            <p:cNvPr id="123" name="object 123"/>
            <p:cNvSpPr/>
            <p:nvPr/>
          </p:nvSpPr>
          <p:spPr>
            <a:xfrm>
              <a:off x="7572375" y="3580511"/>
              <a:ext cx="361950" cy="1066800"/>
            </a:xfrm>
            <a:custGeom>
              <a:avLst/>
              <a:gdLst/>
              <a:ahLst/>
              <a:cxnLst/>
              <a:rect l="l" t="t" r="r" b="b"/>
              <a:pathLst>
                <a:path w="361950" h="1066800">
                  <a:moveTo>
                    <a:pt x="301625" y="0"/>
                  </a:moveTo>
                  <a:lnTo>
                    <a:pt x="325088" y="4728"/>
                  </a:lnTo>
                  <a:lnTo>
                    <a:pt x="344265" y="17637"/>
                  </a:lnTo>
                  <a:lnTo>
                    <a:pt x="357203" y="36808"/>
                  </a:lnTo>
                  <a:lnTo>
                    <a:pt x="361950" y="60325"/>
                  </a:lnTo>
                  <a:lnTo>
                    <a:pt x="361950" y="1006220"/>
                  </a:lnTo>
                  <a:lnTo>
                    <a:pt x="357203" y="1029664"/>
                  </a:lnTo>
                  <a:lnTo>
                    <a:pt x="344265" y="1048797"/>
                  </a:lnTo>
                  <a:lnTo>
                    <a:pt x="325088" y="1061692"/>
                  </a:lnTo>
                  <a:lnTo>
                    <a:pt x="301625" y="1066419"/>
                  </a:lnTo>
                  <a:lnTo>
                    <a:pt x="60325" y="1066419"/>
                  </a:lnTo>
                  <a:lnTo>
                    <a:pt x="36861" y="1061692"/>
                  </a:lnTo>
                  <a:lnTo>
                    <a:pt x="17684" y="1048797"/>
                  </a:lnTo>
                  <a:lnTo>
                    <a:pt x="4746" y="1029664"/>
                  </a:lnTo>
                  <a:lnTo>
                    <a:pt x="0" y="1006220"/>
                  </a:lnTo>
                  <a:lnTo>
                    <a:pt x="0" y="60325"/>
                  </a:lnTo>
                  <a:lnTo>
                    <a:pt x="4746" y="36808"/>
                  </a:lnTo>
                  <a:lnTo>
                    <a:pt x="17684" y="17637"/>
                  </a:lnTo>
                  <a:lnTo>
                    <a:pt x="36861" y="4728"/>
                  </a:lnTo>
                  <a:lnTo>
                    <a:pt x="60325" y="0"/>
                  </a:lnTo>
                  <a:lnTo>
                    <a:pt x="301625" y="0"/>
                  </a:lnTo>
                  <a:close/>
                </a:path>
              </a:pathLst>
            </a:custGeom>
            <a:ln w="19055">
              <a:solidFill>
                <a:srgbClr val="8B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124"/>
            <p:cNvSpPr/>
            <p:nvPr/>
          </p:nvSpPr>
          <p:spPr>
            <a:xfrm>
              <a:off x="7697977" y="2999613"/>
              <a:ext cx="111125" cy="579755"/>
            </a:xfrm>
            <a:custGeom>
              <a:avLst/>
              <a:gdLst/>
              <a:ahLst/>
              <a:cxnLst/>
              <a:rect l="l" t="t" r="r" b="b"/>
              <a:pathLst>
                <a:path w="111125" h="579754">
                  <a:moveTo>
                    <a:pt x="55372" y="37773"/>
                  </a:moveTo>
                  <a:lnTo>
                    <a:pt x="45847" y="54102"/>
                  </a:lnTo>
                  <a:lnTo>
                    <a:pt x="45847" y="579247"/>
                  </a:lnTo>
                  <a:lnTo>
                    <a:pt x="64897" y="579247"/>
                  </a:lnTo>
                  <a:lnTo>
                    <a:pt x="64897" y="54102"/>
                  </a:lnTo>
                  <a:lnTo>
                    <a:pt x="55372" y="37773"/>
                  </a:lnTo>
                  <a:close/>
                </a:path>
                <a:path w="111125" h="579754">
                  <a:moveTo>
                    <a:pt x="55372" y="0"/>
                  </a:moveTo>
                  <a:lnTo>
                    <a:pt x="2667" y="90297"/>
                  </a:lnTo>
                  <a:lnTo>
                    <a:pt x="0" y="94741"/>
                  </a:lnTo>
                  <a:lnTo>
                    <a:pt x="1524" y="100584"/>
                  </a:lnTo>
                  <a:lnTo>
                    <a:pt x="10668" y="105917"/>
                  </a:lnTo>
                  <a:lnTo>
                    <a:pt x="16510" y="104394"/>
                  </a:lnTo>
                  <a:lnTo>
                    <a:pt x="45847" y="54102"/>
                  </a:lnTo>
                  <a:lnTo>
                    <a:pt x="45847" y="18796"/>
                  </a:lnTo>
                  <a:lnTo>
                    <a:pt x="66342" y="18796"/>
                  </a:lnTo>
                  <a:lnTo>
                    <a:pt x="55372" y="0"/>
                  </a:lnTo>
                  <a:close/>
                </a:path>
                <a:path w="111125" h="579754">
                  <a:moveTo>
                    <a:pt x="66342" y="18796"/>
                  </a:moveTo>
                  <a:lnTo>
                    <a:pt x="64897" y="18796"/>
                  </a:lnTo>
                  <a:lnTo>
                    <a:pt x="64897" y="54102"/>
                  </a:lnTo>
                  <a:lnTo>
                    <a:pt x="94233" y="104394"/>
                  </a:lnTo>
                  <a:lnTo>
                    <a:pt x="100075" y="105917"/>
                  </a:lnTo>
                  <a:lnTo>
                    <a:pt x="109220" y="100584"/>
                  </a:lnTo>
                  <a:lnTo>
                    <a:pt x="110744" y="94741"/>
                  </a:lnTo>
                  <a:lnTo>
                    <a:pt x="108076" y="90297"/>
                  </a:lnTo>
                  <a:lnTo>
                    <a:pt x="66342" y="18796"/>
                  </a:lnTo>
                  <a:close/>
                </a:path>
                <a:path w="111125" h="579754">
                  <a:moveTo>
                    <a:pt x="64897" y="18796"/>
                  </a:moveTo>
                  <a:lnTo>
                    <a:pt x="45847" y="18796"/>
                  </a:lnTo>
                  <a:lnTo>
                    <a:pt x="45847" y="54102"/>
                  </a:lnTo>
                  <a:lnTo>
                    <a:pt x="55372" y="37773"/>
                  </a:lnTo>
                  <a:lnTo>
                    <a:pt x="47117" y="23622"/>
                  </a:lnTo>
                  <a:lnTo>
                    <a:pt x="64897" y="23622"/>
                  </a:lnTo>
                  <a:lnTo>
                    <a:pt x="64897" y="18796"/>
                  </a:lnTo>
                  <a:close/>
                </a:path>
                <a:path w="111125" h="579754">
                  <a:moveTo>
                    <a:pt x="64897" y="23622"/>
                  </a:moveTo>
                  <a:lnTo>
                    <a:pt x="63626" y="23622"/>
                  </a:lnTo>
                  <a:lnTo>
                    <a:pt x="55372" y="37773"/>
                  </a:lnTo>
                  <a:lnTo>
                    <a:pt x="64897" y="54102"/>
                  </a:lnTo>
                  <a:lnTo>
                    <a:pt x="64897" y="23622"/>
                  </a:lnTo>
                  <a:close/>
                </a:path>
                <a:path w="111125" h="579754">
                  <a:moveTo>
                    <a:pt x="63626" y="23622"/>
                  </a:moveTo>
                  <a:lnTo>
                    <a:pt x="47117" y="23622"/>
                  </a:lnTo>
                  <a:lnTo>
                    <a:pt x="55372" y="37773"/>
                  </a:lnTo>
                  <a:lnTo>
                    <a:pt x="63626" y="23622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5" name="object 125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858585" y="3113338"/>
              <a:ext cx="203251" cy="175413"/>
            </a:xfrm>
            <a:prstGeom prst="rect">
              <a:avLst/>
            </a:prstGeom>
          </p:spPr>
        </p:pic>
        <p:pic>
          <p:nvPicPr>
            <p:cNvPr id="126" name="object 126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276359" y="5388596"/>
              <a:ext cx="326832" cy="205019"/>
            </a:xfrm>
            <a:prstGeom prst="rect">
              <a:avLst/>
            </a:prstGeom>
          </p:spPr>
        </p:pic>
        <p:pic>
          <p:nvPicPr>
            <p:cNvPr id="127" name="object 127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8734422" y="5161150"/>
              <a:ext cx="171455" cy="161930"/>
            </a:xfrm>
            <a:prstGeom prst="rect">
              <a:avLst/>
            </a:prstGeom>
          </p:spPr>
        </p:pic>
        <p:pic>
          <p:nvPicPr>
            <p:cNvPr id="128" name="object 12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734422" y="5370700"/>
              <a:ext cx="171455" cy="161930"/>
            </a:xfrm>
            <a:prstGeom prst="rect">
              <a:avLst/>
            </a:prstGeom>
          </p:spPr>
        </p:pic>
        <p:pic>
          <p:nvPicPr>
            <p:cNvPr id="129" name="object 12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734422" y="5580186"/>
              <a:ext cx="171455" cy="152379"/>
            </a:xfrm>
            <a:prstGeom prst="rect">
              <a:avLst/>
            </a:prstGeom>
          </p:spPr>
        </p:pic>
        <p:pic>
          <p:nvPicPr>
            <p:cNvPr id="130" name="object 130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8734422" y="5789686"/>
              <a:ext cx="171455" cy="152366"/>
            </a:xfrm>
            <a:prstGeom prst="rect">
              <a:avLst/>
            </a:prstGeom>
          </p:spPr>
        </p:pic>
        <p:sp>
          <p:nvSpPr>
            <p:cNvPr id="131" name="object 131"/>
            <p:cNvSpPr/>
            <p:nvPr/>
          </p:nvSpPr>
          <p:spPr>
            <a:xfrm>
              <a:off x="8629650" y="5085080"/>
              <a:ext cx="371475" cy="952500"/>
            </a:xfrm>
            <a:custGeom>
              <a:avLst/>
              <a:gdLst/>
              <a:ahLst/>
              <a:cxnLst/>
              <a:rect l="l" t="t" r="r" b="b"/>
              <a:pathLst>
                <a:path w="371475" h="952500">
                  <a:moveTo>
                    <a:pt x="309499" y="0"/>
                  </a:moveTo>
                  <a:lnTo>
                    <a:pt x="333648" y="4859"/>
                  </a:lnTo>
                  <a:lnTo>
                    <a:pt x="353345" y="18113"/>
                  </a:lnTo>
                  <a:lnTo>
                    <a:pt x="366613" y="37772"/>
                  </a:lnTo>
                  <a:lnTo>
                    <a:pt x="371475" y="61849"/>
                  </a:lnTo>
                  <a:lnTo>
                    <a:pt x="371475" y="890295"/>
                  </a:lnTo>
                  <a:lnTo>
                    <a:pt x="366613" y="914390"/>
                  </a:lnTo>
                  <a:lnTo>
                    <a:pt x="353345" y="934065"/>
                  </a:lnTo>
                  <a:lnTo>
                    <a:pt x="333648" y="947331"/>
                  </a:lnTo>
                  <a:lnTo>
                    <a:pt x="309499" y="952195"/>
                  </a:lnTo>
                  <a:lnTo>
                    <a:pt x="61975" y="952195"/>
                  </a:lnTo>
                  <a:lnTo>
                    <a:pt x="37826" y="947331"/>
                  </a:lnTo>
                  <a:lnTo>
                    <a:pt x="18129" y="934065"/>
                  </a:lnTo>
                  <a:lnTo>
                    <a:pt x="4861" y="914390"/>
                  </a:lnTo>
                  <a:lnTo>
                    <a:pt x="0" y="890295"/>
                  </a:lnTo>
                  <a:lnTo>
                    <a:pt x="0" y="61849"/>
                  </a:lnTo>
                  <a:lnTo>
                    <a:pt x="4861" y="37772"/>
                  </a:lnTo>
                  <a:lnTo>
                    <a:pt x="18129" y="18113"/>
                  </a:lnTo>
                  <a:lnTo>
                    <a:pt x="37826" y="4859"/>
                  </a:lnTo>
                  <a:lnTo>
                    <a:pt x="61975" y="0"/>
                  </a:lnTo>
                  <a:lnTo>
                    <a:pt x="309499" y="0"/>
                  </a:lnTo>
                  <a:close/>
                </a:path>
              </a:pathLst>
            </a:custGeom>
            <a:ln w="19055">
              <a:solidFill>
                <a:srgbClr val="6000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132"/>
            <p:cNvSpPr/>
            <p:nvPr/>
          </p:nvSpPr>
          <p:spPr>
            <a:xfrm>
              <a:off x="8755252" y="6037237"/>
              <a:ext cx="111125" cy="438150"/>
            </a:xfrm>
            <a:custGeom>
              <a:avLst/>
              <a:gdLst/>
              <a:ahLst/>
              <a:cxnLst/>
              <a:rect l="l" t="t" r="r" b="b"/>
              <a:pathLst>
                <a:path w="111125" h="438150">
                  <a:moveTo>
                    <a:pt x="55372" y="37845"/>
                  </a:moveTo>
                  <a:lnTo>
                    <a:pt x="45847" y="54168"/>
                  </a:lnTo>
                  <a:lnTo>
                    <a:pt x="45847" y="438099"/>
                  </a:lnTo>
                  <a:lnTo>
                    <a:pt x="64897" y="438099"/>
                  </a:lnTo>
                  <a:lnTo>
                    <a:pt x="64897" y="54168"/>
                  </a:lnTo>
                  <a:lnTo>
                    <a:pt x="55372" y="37845"/>
                  </a:lnTo>
                  <a:close/>
                </a:path>
                <a:path w="111125" h="438150">
                  <a:moveTo>
                    <a:pt x="55372" y="0"/>
                  </a:moveTo>
                  <a:lnTo>
                    <a:pt x="0" y="94843"/>
                  </a:lnTo>
                  <a:lnTo>
                    <a:pt x="1524" y="100672"/>
                  </a:lnTo>
                  <a:lnTo>
                    <a:pt x="10668" y="105981"/>
                  </a:lnTo>
                  <a:lnTo>
                    <a:pt x="16510" y="104444"/>
                  </a:lnTo>
                  <a:lnTo>
                    <a:pt x="45847" y="54168"/>
                  </a:lnTo>
                  <a:lnTo>
                    <a:pt x="45847" y="18897"/>
                  </a:lnTo>
                  <a:lnTo>
                    <a:pt x="66402" y="18897"/>
                  </a:lnTo>
                  <a:lnTo>
                    <a:pt x="55372" y="0"/>
                  </a:lnTo>
                  <a:close/>
                </a:path>
                <a:path w="111125" h="438150">
                  <a:moveTo>
                    <a:pt x="66402" y="18897"/>
                  </a:moveTo>
                  <a:lnTo>
                    <a:pt x="64897" y="18897"/>
                  </a:lnTo>
                  <a:lnTo>
                    <a:pt x="64897" y="54168"/>
                  </a:lnTo>
                  <a:lnTo>
                    <a:pt x="94233" y="104444"/>
                  </a:lnTo>
                  <a:lnTo>
                    <a:pt x="100075" y="105981"/>
                  </a:lnTo>
                  <a:lnTo>
                    <a:pt x="109220" y="100672"/>
                  </a:lnTo>
                  <a:lnTo>
                    <a:pt x="110744" y="94843"/>
                  </a:lnTo>
                  <a:lnTo>
                    <a:pt x="66402" y="18897"/>
                  </a:lnTo>
                  <a:close/>
                </a:path>
                <a:path w="111125" h="438150">
                  <a:moveTo>
                    <a:pt x="64897" y="18897"/>
                  </a:moveTo>
                  <a:lnTo>
                    <a:pt x="45847" y="18897"/>
                  </a:lnTo>
                  <a:lnTo>
                    <a:pt x="45847" y="54168"/>
                  </a:lnTo>
                  <a:lnTo>
                    <a:pt x="55372" y="37845"/>
                  </a:lnTo>
                  <a:lnTo>
                    <a:pt x="47117" y="23698"/>
                  </a:lnTo>
                  <a:lnTo>
                    <a:pt x="64897" y="23698"/>
                  </a:lnTo>
                  <a:lnTo>
                    <a:pt x="64897" y="18897"/>
                  </a:lnTo>
                  <a:close/>
                </a:path>
                <a:path w="111125" h="438150">
                  <a:moveTo>
                    <a:pt x="64897" y="23698"/>
                  </a:moveTo>
                  <a:lnTo>
                    <a:pt x="63626" y="23698"/>
                  </a:lnTo>
                  <a:lnTo>
                    <a:pt x="55372" y="37845"/>
                  </a:lnTo>
                  <a:lnTo>
                    <a:pt x="64897" y="54168"/>
                  </a:lnTo>
                  <a:lnTo>
                    <a:pt x="64897" y="23698"/>
                  </a:lnTo>
                  <a:close/>
                </a:path>
                <a:path w="111125" h="438150">
                  <a:moveTo>
                    <a:pt x="63626" y="23698"/>
                  </a:moveTo>
                  <a:lnTo>
                    <a:pt x="47117" y="23698"/>
                  </a:lnTo>
                  <a:lnTo>
                    <a:pt x="55372" y="37845"/>
                  </a:lnTo>
                  <a:lnTo>
                    <a:pt x="63626" y="23698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3" name="object 13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839200" y="6151549"/>
              <a:ext cx="238125" cy="276148"/>
            </a:xfrm>
            <a:prstGeom prst="rect">
              <a:avLst/>
            </a:prstGeom>
          </p:spPr>
        </p:pic>
        <p:pic>
          <p:nvPicPr>
            <p:cNvPr id="134" name="object 13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872330" y="4801881"/>
              <a:ext cx="327163" cy="194822"/>
            </a:xfrm>
            <a:prstGeom prst="rect">
              <a:avLst/>
            </a:prstGeom>
          </p:spPr>
        </p:pic>
        <p:sp>
          <p:nvSpPr>
            <p:cNvPr id="135" name="object 135"/>
            <p:cNvSpPr/>
            <p:nvPr/>
          </p:nvSpPr>
          <p:spPr>
            <a:xfrm>
              <a:off x="7943850" y="4067936"/>
              <a:ext cx="932180" cy="1016000"/>
            </a:xfrm>
            <a:custGeom>
              <a:avLst/>
              <a:gdLst/>
              <a:ahLst/>
              <a:cxnLst/>
              <a:rect l="l" t="t" r="r" b="b"/>
              <a:pathLst>
                <a:path w="932179" h="1016000">
                  <a:moveTo>
                    <a:pt x="699516" y="55372"/>
                  </a:moveTo>
                  <a:lnTo>
                    <a:pt x="683196" y="45847"/>
                  </a:lnTo>
                  <a:lnTo>
                    <a:pt x="604647" y="0"/>
                  </a:lnTo>
                  <a:lnTo>
                    <a:pt x="598805" y="1524"/>
                  </a:lnTo>
                  <a:lnTo>
                    <a:pt x="593471" y="10668"/>
                  </a:lnTo>
                  <a:lnTo>
                    <a:pt x="594995" y="16383"/>
                  </a:lnTo>
                  <a:lnTo>
                    <a:pt x="645490" y="45847"/>
                  </a:lnTo>
                  <a:lnTo>
                    <a:pt x="0" y="45847"/>
                  </a:lnTo>
                  <a:lnTo>
                    <a:pt x="0" y="64897"/>
                  </a:lnTo>
                  <a:lnTo>
                    <a:pt x="645287" y="64897"/>
                  </a:lnTo>
                  <a:lnTo>
                    <a:pt x="594995" y="94234"/>
                  </a:lnTo>
                  <a:lnTo>
                    <a:pt x="593471" y="100076"/>
                  </a:lnTo>
                  <a:lnTo>
                    <a:pt x="596138" y="104521"/>
                  </a:lnTo>
                  <a:lnTo>
                    <a:pt x="598805" y="109093"/>
                  </a:lnTo>
                  <a:lnTo>
                    <a:pt x="604647" y="110617"/>
                  </a:lnTo>
                  <a:lnTo>
                    <a:pt x="683158" y="64897"/>
                  </a:lnTo>
                  <a:lnTo>
                    <a:pt x="699516" y="55372"/>
                  </a:lnTo>
                  <a:close/>
                </a:path>
                <a:path w="932179" h="1016000">
                  <a:moveTo>
                    <a:pt x="931672" y="683387"/>
                  </a:moveTo>
                  <a:lnTo>
                    <a:pt x="887336" y="607441"/>
                  </a:lnTo>
                  <a:lnTo>
                    <a:pt x="876300" y="588518"/>
                  </a:lnTo>
                  <a:lnTo>
                    <a:pt x="820928" y="683387"/>
                  </a:lnTo>
                  <a:lnTo>
                    <a:pt x="822452" y="689229"/>
                  </a:lnTo>
                  <a:lnTo>
                    <a:pt x="831596" y="694563"/>
                  </a:lnTo>
                  <a:lnTo>
                    <a:pt x="837438" y="693039"/>
                  </a:lnTo>
                  <a:lnTo>
                    <a:pt x="866775" y="642759"/>
                  </a:lnTo>
                  <a:lnTo>
                    <a:pt x="866775" y="1015492"/>
                  </a:lnTo>
                  <a:lnTo>
                    <a:pt x="885825" y="1015492"/>
                  </a:lnTo>
                  <a:lnTo>
                    <a:pt x="885825" y="642759"/>
                  </a:lnTo>
                  <a:lnTo>
                    <a:pt x="915162" y="693039"/>
                  </a:lnTo>
                  <a:lnTo>
                    <a:pt x="921004" y="694563"/>
                  </a:lnTo>
                  <a:lnTo>
                    <a:pt x="930148" y="689229"/>
                  </a:lnTo>
                  <a:lnTo>
                    <a:pt x="931672" y="683387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6" name="object 13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048625" y="3799535"/>
              <a:ext cx="428625" cy="285673"/>
            </a:xfrm>
            <a:prstGeom prst="rect">
              <a:avLst/>
            </a:prstGeom>
          </p:spPr>
        </p:pic>
        <p:pic>
          <p:nvPicPr>
            <p:cNvPr id="137" name="object 137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415494" y="3367566"/>
              <a:ext cx="326571" cy="188283"/>
            </a:xfrm>
            <a:prstGeom prst="rect">
              <a:avLst/>
            </a:prstGeom>
          </p:spPr>
        </p:pic>
        <p:pic>
          <p:nvPicPr>
            <p:cNvPr id="138" name="object 138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8743947" y="3675631"/>
              <a:ext cx="161930" cy="171455"/>
            </a:xfrm>
            <a:prstGeom prst="rect">
              <a:avLst/>
            </a:prstGeom>
          </p:spPr>
        </p:pic>
        <p:pic>
          <p:nvPicPr>
            <p:cNvPr id="139" name="object 139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8743947" y="3904231"/>
              <a:ext cx="161930" cy="180980"/>
            </a:xfrm>
            <a:prstGeom prst="rect">
              <a:avLst/>
            </a:prstGeom>
          </p:spPr>
        </p:pic>
        <p:pic>
          <p:nvPicPr>
            <p:cNvPr id="140" name="object 140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8743947" y="4142229"/>
              <a:ext cx="161930" cy="171455"/>
            </a:xfrm>
            <a:prstGeom prst="rect">
              <a:avLst/>
            </a:prstGeom>
          </p:spPr>
        </p:pic>
        <p:pic>
          <p:nvPicPr>
            <p:cNvPr id="141" name="object 141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8743947" y="4370829"/>
              <a:ext cx="161930" cy="180980"/>
            </a:xfrm>
            <a:prstGeom prst="rect">
              <a:avLst/>
            </a:prstGeom>
          </p:spPr>
        </p:pic>
        <p:sp>
          <p:nvSpPr>
            <p:cNvPr id="142" name="object 142"/>
            <p:cNvSpPr/>
            <p:nvPr/>
          </p:nvSpPr>
          <p:spPr>
            <a:xfrm>
              <a:off x="8639175" y="3580511"/>
              <a:ext cx="361950" cy="1076325"/>
            </a:xfrm>
            <a:custGeom>
              <a:avLst/>
              <a:gdLst/>
              <a:ahLst/>
              <a:cxnLst/>
              <a:rect l="l" t="t" r="r" b="b"/>
              <a:pathLst>
                <a:path w="361950" h="1076325">
                  <a:moveTo>
                    <a:pt x="301625" y="0"/>
                  </a:moveTo>
                  <a:lnTo>
                    <a:pt x="325088" y="4728"/>
                  </a:lnTo>
                  <a:lnTo>
                    <a:pt x="344265" y="17637"/>
                  </a:lnTo>
                  <a:lnTo>
                    <a:pt x="357203" y="36808"/>
                  </a:lnTo>
                  <a:lnTo>
                    <a:pt x="361950" y="60325"/>
                  </a:lnTo>
                  <a:lnTo>
                    <a:pt x="361950" y="1015745"/>
                  </a:lnTo>
                  <a:lnTo>
                    <a:pt x="357203" y="1039189"/>
                  </a:lnTo>
                  <a:lnTo>
                    <a:pt x="344265" y="1058322"/>
                  </a:lnTo>
                  <a:lnTo>
                    <a:pt x="325088" y="1071217"/>
                  </a:lnTo>
                  <a:lnTo>
                    <a:pt x="301625" y="1075944"/>
                  </a:lnTo>
                  <a:lnTo>
                    <a:pt x="60325" y="1075944"/>
                  </a:lnTo>
                  <a:lnTo>
                    <a:pt x="36861" y="1071217"/>
                  </a:lnTo>
                  <a:lnTo>
                    <a:pt x="17684" y="1058322"/>
                  </a:lnTo>
                  <a:lnTo>
                    <a:pt x="4746" y="1039189"/>
                  </a:lnTo>
                  <a:lnTo>
                    <a:pt x="0" y="1015745"/>
                  </a:lnTo>
                  <a:lnTo>
                    <a:pt x="0" y="60325"/>
                  </a:lnTo>
                  <a:lnTo>
                    <a:pt x="4746" y="36808"/>
                  </a:lnTo>
                  <a:lnTo>
                    <a:pt x="17684" y="17637"/>
                  </a:lnTo>
                  <a:lnTo>
                    <a:pt x="36861" y="4728"/>
                  </a:lnTo>
                  <a:lnTo>
                    <a:pt x="60325" y="0"/>
                  </a:lnTo>
                  <a:lnTo>
                    <a:pt x="301625" y="0"/>
                  </a:lnTo>
                  <a:close/>
                </a:path>
              </a:pathLst>
            </a:custGeom>
            <a:ln w="19055">
              <a:solidFill>
                <a:srgbClr val="8B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143"/>
            <p:cNvSpPr/>
            <p:nvPr/>
          </p:nvSpPr>
          <p:spPr>
            <a:xfrm>
              <a:off x="8764777" y="2999613"/>
              <a:ext cx="111125" cy="579755"/>
            </a:xfrm>
            <a:custGeom>
              <a:avLst/>
              <a:gdLst/>
              <a:ahLst/>
              <a:cxnLst/>
              <a:rect l="l" t="t" r="r" b="b"/>
              <a:pathLst>
                <a:path w="111125" h="579754">
                  <a:moveTo>
                    <a:pt x="55372" y="37773"/>
                  </a:moveTo>
                  <a:lnTo>
                    <a:pt x="45847" y="54102"/>
                  </a:lnTo>
                  <a:lnTo>
                    <a:pt x="45847" y="579247"/>
                  </a:lnTo>
                  <a:lnTo>
                    <a:pt x="64897" y="579247"/>
                  </a:lnTo>
                  <a:lnTo>
                    <a:pt x="64897" y="54102"/>
                  </a:lnTo>
                  <a:lnTo>
                    <a:pt x="55372" y="37773"/>
                  </a:lnTo>
                  <a:close/>
                </a:path>
                <a:path w="111125" h="579754">
                  <a:moveTo>
                    <a:pt x="55372" y="0"/>
                  </a:moveTo>
                  <a:lnTo>
                    <a:pt x="2667" y="90297"/>
                  </a:lnTo>
                  <a:lnTo>
                    <a:pt x="0" y="94741"/>
                  </a:lnTo>
                  <a:lnTo>
                    <a:pt x="1524" y="100584"/>
                  </a:lnTo>
                  <a:lnTo>
                    <a:pt x="10668" y="105917"/>
                  </a:lnTo>
                  <a:lnTo>
                    <a:pt x="16510" y="104394"/>
                  </a:lnTo>
                  <a:lnTo>
                    <a:pt x="45847" y="54102"/>
                  </a:lnTo>
                  <a:lnTo>
                    <a:pt x="45847" y="18796"/>
                  </a:lnTo>
                  <a:lnTo>
                    <a:pt x="66342" y="18796"/>
                  </a:lnTo>
                  <a:lnTo>
                    <a:pt x="55372" y="0"/>
                  </a:lnTo>
                  <a:close/>
                </a:path>
                <a:path w="111125" h="579754">
                  <a:moveTo>
                    <a:pt x="66342" y="18796"/>
                  </a:moveTo>
                  <a:lnTo>
                    <a:pt x="64897" y="18796"/>
                  </a:lnTo>
                  <a:lnTo>
                    <a:pt x="64897" y="54102"/>
                  </a:lnTo>
                  <a:lnTo>
                    <a:pt x="94233" y="104394"/>
                  </a:lnTo>
                  <a:lnTo>
                    <a:pt x="100075" y="105917"/>
                  </a:lnTo>
                  <a:lnTo>
                    <a:pt x="109220" y="100584"/>
                  </a:lnTo>
                  <a:lnTo>
                    <a:pt x="110744" y="94741"/>
                  </a:lnTo>
                  <a:lnTo>
                    <a:pt x="108076" y="90297"/>
                  </a:lnTo>
                  <a:lnTo>
                    <a:pt x="66342" y="18796"/>
                  </a:lnTo>
                  <a:close/>
                </a:path>
                <a:path w="111125" h="579754">
                  <a:moveTo>
                    <a:pt x="64897" y="18796"/>
                  </a:moveTo>
                  <a:lnTo>
                    <a:pt x="45847" y="18796"/>
                  </a:lnTo>
                  <a:lnTo>
                    <a:pt x="45847" y="54102"/>
                  </a:lnTo>
                  <a:lnTo>
                    <a:pt x="55372" y="37773"/>
                  </a:lnTo>
                  <a:lnTo>
                    <a:pt x="47117" y="23622"/>
                  </a:lnTo>
                  <a:lnTo>
                    <a:pt x="64897" y="23622"/>
                  </a:lnTo>
                  <a:lnTo>
                    <a:pt x="64897" y="18796"/>
                  </a:lnTo>
                  <a:close/>
                </a:path>
                <a:path w="111125" h="579754">
                  <a:moveTo>
                    <a:pt x="64897" y="23622"/>
                  </a:moveTo>
                  <a:lnTo>
                    <a:pt x="63626" y="23622"/>
                  </a:lnTo>
                  <a:lnTo>
                    <a:pt x="55372" y="37773"/>
                  </a:lnTo>
                  <a:lnTo>
                    <a:pt x="64897" y="54102"/>
                  </a:lnTo>
                  <a:lnTo>
                    <a:pt x="64897" y="23622"/>
                  </a:lnTo>
                  <a:close/>
                </a:path>
                <a:path w="111125" h="579754">
                  <a:moveTo>
                    <a:pt x="63626" y="23622"/>
                  </a:moveTo>
                  <a:lnTo>
                    <a:pt x="47117" y="23622"/>
                  </a:lnTo>
                  <a:lnTo>
                    <a:pt x="55372" y="37773"/>
                  </a:lnTo>
                  <a:lnTo>
                    <a:pt x="63626" y="23622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4" name="object 144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925385" y="3122863"/>
              <a:ext cx="203251" cy="175413"/>
            </a:xfrm>
            <a:prstGeom prst="rect">
              <a:avLst/>
            </a:prstGeom>
          </p:spPr>
        </p:pic>
      </p:grpSp>
      <p:pic>
        <p:nvPicPr>
          <p:cNvPr id="145" name="object 145"/>
          <p:cNvPicPr/>
          <p:nvPr/>
        </p:nvPicPr>
        <p:blipFill>
          <a:blip r:embed="rId32" cstate="print"/>
          <a:stretch>
            <a:fillRect/>
          </a:stretch>
        </p:blipFill>
        <p:spPr>
          <a:xfrm>
            <a:off x="7619693" y="2691555"/>
            <a:ext cx="340134" cy="243871"/>
          </a:xfrm>
          <a:prstGeom prst="rect">
            <a:avLst/>
          </a:prstGeom>
        </p:spPr>
      </p:pic>
      <p:sp>
        <p:nvSpPr>
          <p:cNvPr id="146" name="object 146"/>
          <p:cNvSpPr/>
          <p:nvPr/>
        </p:nvSpPr>
        <p:spPr>
          <a:xfrm>
            <a:off x="7621778" y="2104389"/>
            <a:ext cx="111125" cy="535940"/>
          </a:xfrm>
          <a:custGeom>
            <a:avLst/>
            <a:gdLst/>
            <a:ahLst/>
            <a:cxnLst/>
            <a:rect l="l" t="t" r="r" b="b"/>
            <a:pathLst>
              <a:path w="111125" h="535939">
                <a:moveTo>
                  <a:pt x="55372" y="37900"/>
                </a:moveTo>
                <a:lnTo>
                  <a:pt x="45847" y="54229"/>
                </a:lnTo>
                <a:lnTo>
                  <a:pt x="45847" y="535559"/>
                </a:lnTo>
                <a:lnTo>
                  <a:pt x="64897" y="535559"/>
                </a:lnTo>
                <a:lnTo>
                  <a:pt x="64897" y="54229"/>
                </a:lnTo>
                <a:lnTo>
                  <a:pt x="55372" y="37900"/>
                </a:lnTo>
                <a:close/>
              </a:path>
              <a:path w="111125" h="535939">
                <a:moveTo>
                  <a:pt x="55372" y="0"/>
                </a:moveTo>
                <a:lnTo>
                  <a:pt x="0" y="94869"/>
                </a:lnTo>
                <a:lnTo>
                  <a:pt x="1524" y="100711"/>
                </a:lnTo>
                <a:lnTo>
                  <a:pt x="10668" y="106045"/>
                </a:lnTo>
                <a:lnTo>
                  <a:pt x="16510" y="104521"/>
                </a:lnTo>
                <a:lnTo>
                  <a:pt x="45847" y="54229"/>
                </a:lnTo>
                <a:lnTo>
                  <a:pt x="45847" y="18923"/>
                </a:lnTo>
                <a:lnTo>
                  <a:pt x="66417" y="18923"/>
                </a:lnTo>
                <a:lnTo>
                  <a:pt x="55372" y="0"/>
                </a:lnTo>
                <a:close/>
              </a:path>
              <a:path w="111125" h="535939">
                <a:moveTo>
                  <a:pt x="66417" y="18923"/>
                </a:moveTo>
                <a:lnTo>
                  <a:pt x="64897" y="18923"/>
                </a:lnTo>
                <a:lnTo>
                  <a:pt x="64897" y="54229"/>
                </a:lnTo>
                <a:lnTo>
                  <a:pt x="94233" y="104521"/>
                </a:lnTo>
                <a:lnTo>
                  <a:pt x="100075" y="106045"/>
                </a:lnTo>
                <a:lnTo>
                  <a:pt x="109220" y="100711"/>
                </a:lnTo>
                <a:lnTo>
                  <a:pt x="110744" y="94869"/>
                </a:lnTo>
                <a:lnTo>
                  <a:pt x="66417" y="18923"/>
                </a:lnTo>
                <a:close/>
              </a:path>
              <a:path w="111125" h="535939">
                <a:moveTo>
                  <a:pt x="64897" y="18923"/>
                </a:moveTo>
                <a:lnTo>
                  <a:pt x="45847" y="18923"/>
                </a:lnTo>
                <a:lnTo>
                  <a:pt x="45847" y="54229"/>
                </a:lnTo>
                <a:lnTo>
                  <a:pt x="55372" y="37900"/>
                </a:lnTo>
                <a:lnTo>
                  <a:pt x="47117" y="23749"/>
                </a:lnTo>
                <a:lnTo>
                  <a:pt x="64897" y="23749"/>
                </a:lnTo>
                <a:lnTo>
                  <a:pt x="64897" y="18923"/>
                </a:lnTo>
                <a:close/>
              </a:path>
              <a:path w="111125" h="535939">
                <a:moveTo>
                  <a:pt x="64897" y="23749"/>
                </a:moveTo>
                <a:lnTo>
                  <a:pt x="63626" y="23749"/>
                </a:lnTo>
                <a:lnTo>
                  <a:pt x="55372" y="37900"/>
                </a:lnTo>
                <a:lnTo>
                  <a:pt x="64897" y="54229"/>
                </a:lnTo>
                <a:lnTo>
                  <a:pt x="64897" y="23749"/>
                </a:lnTo>
                <a:close/>
              </a:path>
              <a:path w="111125" h="535939">
                <a:moveTo>
                  <a:pt x="63626" y="23749"/>
                </a:moveTo>
                <a:lnTo>
                  <a:pt x="47117" y="23749"/>
                </a:lnTo>
                <a:lnTo>
                  <a:pt x="55372" y="37900"/>
                </a:lnTo>
                <a:lnTo>
                  <a:pt x="63626" y="23749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 txBox="1"/>
          <p:nvPr/>
        </p:nvSpPr>
        <p:spPr>
          <a:xfrm>
            <a:off x="7366381" y="1652124"/>
            <a:ext cx="977265" cy="847725"/>
          </a:xfrm>
          <a:prstGeom prst="rect">
            <a:avLst/>
          </a:prstGeom>
        </p:spPr>
        <p:txBody>
          <a:bodyPr vert="horz" wrap="square" lIns="0" tIns="1695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35"/>
              </a:spcBef>
            </a:pPr>
            <a:r>
              <a:rPr sz="2000" i="1" spc="-10" dirty="0">
                <a:latin typeface="Calibri"/>
                <a:cs typeface="Calibri"/>
              </a:rPr>
              <a:t>spring</a:t>
            </a:r>
            <a:endParaRPr sz="2000">
              <a:latin typeface="Calibri"/>
              <a:cs typeface="Calibri"/>
            </a:endParaRPr>
          </a:p>
          <a:p>
            <a:pPr marL="368300">
              <a:lnSpc>
                <a:spcPct val="100000"/>
              </a:lnSpc>
              <a:spcBef>
                <a:spcPts val="969"/>
              </a:spcBef>
            </a:pPr>
            <a:r>
              <a:rPr sz="1550" spc="-10" dirty="0">
                <a:solidFill>
                  <a:srgbClr val="FF2FED"/>
                </a:solidFill>
                <a:latin typeface="Calibri"/>
                <a:cs typeface="Calibri"/>
              </a:rPr>
              <a:t>sample</a:t>
            </a:r>
            <a:endParaRPr sz="1550">
              <a:latin typeface="Calibri"/>
              <a:cs typeface="Calibri"/>
            </a:endParaRPr>
          </a:p>
        </p:txBody>
      </p:sp>
      <p:grpSp>
        <p:nvGrpSpPr>
          <p:cNvPr id="148" name="object 148"/>
          <p:cNvGrpSpPr/>
          <p:nvPr/>
        </p:nvGrpSpPr>
        <p:grpSpPr>
          <a:xfrm>
            <a:off x="8686493" y="2132964"/>
            <a:ext cx="340360" cy="804545"/>
            <a:chOff x="8686493" y="2132964"/>
            <a:chExt cx="340360" cy="804545"/>
          </a:xfrm>
        </p:grpSpPr>
        <p:pic>
          <p:nvPicPr>
            <p:cNvPr id="149" name="object 149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8686493" y="2700326"/>
              <a:ext cx="340134" cy="236706"/>
            </a:xfrm>
            <a:prstGeom prst="rect">
              <a:avLst/>
            </a:prstGeom>
          </p:spPr>
        </p:pic>
        <p:sp>
          <p:nvSpPr>
            <p:cNvPr id="150" name="object 150"/>
            <p:cNvSpPr/>
            <p:nvPr/>
          </p:nvSpPr>
          <p:spPr>
            <a:xfrm>
              <a:off x="8802878" y="2132964"/>
              <a:ext cx="111125" cy="535940"/>
            </a:xfrm>
            <a:custGeom>
              <a:avLst/>
              <a:gdLst/>
              <a:ahLst/>
              <a:cxnLst/>
              <a:rect l="l" t="t" r="r" b="b"/>
              <a:pathLst>
                <a:path w="111125" h="535939">
                  <a:moveTo>
                    <a:pt x="55372" y="37900"/>
                  </a:moveTo>
                  <a:lnTo>
                    <a:pt x="45847" y="54229"/>
                  </a:lnTo>
                  <a:lnTo>
                    <a:pt x="45847" y="535559"/>
                  </a:lnTo>
                  <a:lnTo>
                    <a:pt x="64897" y="535559"/>
                  </a:lnTo>
                  <a:lnTo>
                    <a:pt x="64897" y="54229"/>
                  </a:lnTo>
                  <a:lnTo>
                    <a:pt x="55372" y="37900"/>
                  </a:lnTo>
                  <a:close/>
                </a:path>
                <a:path w="111125" h="535939">
                  <a:moveTo>
                    <a:pt x="55372" y="0"/>
                  </a:moveTo>
                  <a:lnTo>
                    <a:pt x="0" y="94869"/>
                  </a:lnTo>
                  <a:lnTo>
                    <a:pt x="1524" y="100711"/>
                  </a:lnTo>
                  <a:lnTo>
                    <a:pt x="10668" y="106045"/>
                  </a:lnTo>
                  <a:lnTo>
                    <a:pt x="16510" y="104521"/>
                  </a:lnTo>
                  <a:lnTo>
                    <a:pt x="45847" y="54229"/>
                  </a:lnTo>
                  <a:lnTo>
                    <a:pt x="45847" y="18923"/>
                  </a:lnTo>
                  <a:lnTo>
                    <a:pt x="66417" y="18923"/>
                  </a:lnTo>
                  <a:lnTo>
                    <a:pt x="55372" y="0"/>
                  </a:lnTo>
                  <a:close/>
                </a:path>
                <a:path w="111125" h="535939">
                  <a:moveTo>
                    <a:pt x="66417" y="18923"/>
                  </a:moveTo>
                  <a:lnTo>
                    <a:pt x="64897" y="18923"/>
                  </a:lnTo>
                  <a:lnTo>
                    <a:pt x="64897" y="54229"/>
                  </a:lnTo>
                  <a:lnTo>
                    <a:pt x="94233" y="104521"/>
                  </a:lnTo>
                  <a:lnTo>
                    <a:pt x="100075" y="106045"/>
                  </a:lnTo>
                  <a:lnTo>
                    <a:pt x="109220" y="100711"/>
                  </a:lnTo>
                  <a:lnTo>
                    <a:pt x="110744" y="94869"/>
                  </a:lnTo>
                  <a:lnTo>
                    <a:pt x="66417" y="18923"/>
                  </a:lnTo>
                  <a:close/>
                </a:path>
                <a:path w="111125" h="535939">
                  <a:moveTo>
                    <a:pt x="64897" y="18923"/>
                  </a:moveTo>
                  <a:lnTo>
                    <a:pt x="45847" y="18923"/>
                  </a:lnTo>
                  <a:lnTo>
                    <a:pt x="45847" y="54229"/>
                  </a:lnTo>
                  <a:lnTo>
                    <a:pt x="55372" y="37900"/>
                  </a:lnTo>
                  <a:lnTo>
                    <a:pt x="47117" y="23749"/>
                  </a:lnTo>
                  <a:lnTo>
                    <a:pt x="64897" y="23749"/>
                  </a:lnTo>
                  <a:lnTo>
                    <a:pt x="64897" y="18923"/>
                  </a:lnTo>
                  <a:close/>
                </a:path>
                <a:path w="111125" h="535939">
                  <a:moveTo>
                    <a:pt x="64897" y="23749"/>
                  </a:moveTo>
                  <a:lnTo>
                    <a:pt x="63626" y="23749"/>
                  </a:lnTo>
                  <a:lnTo>
                    <a:pt x="55372" y="37900"/>
                  </a:lnTo>
                  <a:lnTo>
                    <a:pt x="64897" y="54229"/>
                  </a:lnTo>
                  <a:lnTo>
                    <a:pt x="64897" y="23749"/>
                  </a:lnTo>
                  <a:close/>
                </a:path>
                <a:path w="111125" h="535939">
                  <a:moveTo>
                    <a:pt x="63626" y="23749"/>
                  </a:moveTo>
                  <a:lnTo>
                    <a:pt x="47117" y="23749"/>
                  </a:lnTo>
                  <a:lnTo>
                    <a:pt x="55372" y="37900"/>
                  </a:lnTo>
                  <a:lnTo>
                    <a:pt x="63626" y="23749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1" name="object 151"/>
          <p:cNvSpPr txBox="1"/>
          <p:nvPr/>
        </p:nvSpPr>
        <p:spPr>
          <a:xfrm>
            <a:off x="8430894" y="6450647"/>
            <a:ext cx="662305" cy="3346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000" i="1" spc="-10" dirty="0">
                <a:latin typeface="Calibri"/>
                <a:cs typeface="Calibri"/>
              </a:rPr>
              <a:t>spring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52" name="object 152"/>
          <p:cNvSpPr txBox="1"/>
          <p:nvPr/>
        </p:nvSpPr>
        <p:spPr>
          <a:xfrm>
            <a:off x="8640064" y="1677207"/>
            <a:ext cx="882015" cy="847725"/>
          </a:xfrm>
          <a:prstGeom prst="rect">
            <a:avLst/>
          </a:prstGeom>
        </p:spPr>
        <p:txBody>
          <a:bodyPr vert="horz" wrap="square" lIns="0" tIns="1695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35"/>
              </a:spcBef>
            </a:pPr>
            <a:r>
              <a:rPr sz="2000" i="1" spc="-20" dirty="0">
                <a:latin typeface="Calibri"/>
                <a:cs typeface="Calibri"/>
              </a:rPr>
              <a:t>&lt;/s&gt;</a:t>
            </a:r>
            <a:endParaRPr sz="2000">
              <a:latin typeface="Calibri"/>
              <a:cs typeface="Calibri"/>
            </a:endParaRPr>
          </a:p>
          <a:p>
            <a:pPr marL="274320">
              <a:lnSpc>
                <a:spcPct val="100000"/>
              </a:lnSpc>
              <a:spcBef>
                <a:spcPts val="969"/>
              </a:spcBef>
            </a:pPr>
            <a:r>
              <a:rPr sz="1550" spc="-10" dirty="0">
                <a:solidFill>
                  <a:srgbClr val="FF2FED"/>
                </a:solidFill>
                <a:latin typeface="Calibri"/>
                <a:cs typeface="Calibri"/>
              </a:rPr>
              <a:t>sample</a:t>
            </a:r>
            <a:endParaRPr sz="15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C794B5A-EE52-AC75-05A5-ABCBCF37F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/>
              <a:t>Recap: n-gram Language Model</a:t>
            </a:r>
            <a:endParaRPr kumimoji="1" lang="ja-JP" altLang="en-US" dirty="0"/>
          </a:p>
        </p:txBody>
      </p:sp>
      <p:pic>
        <p:nvPicPr>
          <p:cNvPr id="4" name="object 3">
            <a:extLst>
              <a:ext uri="{FF2B5EF4-FFF2-40B4-BE49-F238E27FC236}">
                <a16:creationId xmlns:a16="http://schemas.microsoft.com/office/drawing/2014/main" id="{6B58C9EA-CE54-8EA9-3A22-E2A9178EE3BB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26756" y="5579508"/>
            <a:ext cx="3879078" cy="656690"/>
          </a:xfrm>
          <a:prstGeom prst="rect">
            <a:avLst/>
          </a:prstGeom>
        </p:spPr>
      </p:pic>
      <p:sp>
        <p:nvSpPr>
          <p:cNvPr id="5" name="object 4">
            <a:extLst>
              <a:ext uri="{FF2B5EF4-FFF2-40B4-BE49-F238E27FC236}">
                <a16:creationId xmlns:a16="http://schemas.microsoft.com/office/drawing/2014/main" id="{6A0C0DB3-62FF-A448-A5D3-A8030ADB620A}"/>
              </a:ext>
            </a:extLst>
          </p:cNvPr>
          <p:cNvSpPr txBox="1"/>
          <p:nvPr/>
        </p:nvSpPr>
        <p:spPr>
          <a:xfrm>
            <a:off x="1907920" y="4400994"/>
            <a:ext cx="9257030" cy="1950983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745"/>
              </a:spcBef>
              <a:buClr>
                <a:srgbClr val="CC0000"/>
              </a:buClr>
              <a:buFont typeface="Times New Roman"/>
              <a:buChar char="•"/>
              <a:tabLst>
                <a:tab pos="355600" algn="l"/>
              </a:tabLst>
            </a:pPr>
            <a:r>
              <a:rPr sz="2150" b="1" dirty="0">
                <a:latin typeface="Calibri"/>
                <a:cs typeface="Calibri"/>
              </a:rPr>
              <a:t>Question:</a:t>
            </a:r>
            <a:r>
              <a:rPr sz="2150" b="1" spc="110" dirty="0">
                <a:latin typeface="Calibri"/>
                <a:cs typeface="Calibri"/>
              </a:rPr>
              <a:t> </a:t>
            </a:r>
            <a:r>
              <a:rPr sz="2150" dirty="0">
                <a:latin typeface="Calibri"/>
                <a:cs typeface="Calibri"/>
              </a:rPr>
              <a:t>How</a:t>
            </a:r>
            <a:r>
              <a:rPr sz="2150" spc="125" dirty="0">
                <a:latin typeface="Calibri"/>
                <a:cs typeface="Calibri"/>
              </a:rPr>
              <a:t> </a:t>
            </a:r>
            <a:r>
              <a:rPr sz="2150" dirty="0">
                <a:latin typeface="Calibri"/>
                <a:cs typeface="Calibri"/>
              </a:rPr>
              <a:t>do</a:t>
            </a:r>
            <a:r>
              <a:rPr sz="2150" spc="90" dirty="0">
                <a:latin typeface="Calibri"/>
                <a:cs typeface="Calibri"/>
              </a:rPr>
              <a:t> </a:t>
            </a:r>
            <a:r>
              <a:rPr sz="2150" dirty="0">
                <a:latin typeface="Calibri"/>
                <a:cs typeface="Calibri"/>
              </a:rPr>
              <a:t>we</a:t>
            </a:r>
            <a:r>
              <a:rPr sz="2150" spc="75" dirty="0">
                <a:latin typeface="Calibri"/>
                <a:cs typeface="Calibri"/>
              </a:rPr>
              <a:t> </a:t>
            </a:r>
            <a:r>
              <a:rPr sz="2150" dirty="0">
                <a:latin typeface="Calibri"/>
                <a:cs typeface="Calibri"/>
              </a:rPr>
              <a:t>get</a:t>
            </a:r>
            <a:r>
              <a:rPr sz="2150" spc="45" dirty="0">
                <a:latin typeface="Calibri"/>
                <a:cs typeface="Calibri"/>
              </a:rPr>
              <a:t> </a:t>
            </a:r>
            <a:r>
              <a:rPr sz="2150" dirty="0">
                <a:latin typeface="Calibri"/>
                <a:cs typeface="Calibri"/>
              </a:rPr>
              <a:t>these</a:t>
            </a:r>
            <a:r>
              <a:rPr sz="2150" spc="100" dirty="0">
                <a:latin typeface="Calibri"/>
                <a:cs typeface="Calibri"/>
              </a:rPr>
              <a:t> </a:t>
            </a:r>
            <a:r>
              <a:rPr sz="2150" i="1" dirty="0">
                <a:latin typeface="Calibri"/>
                <a:cs typeface="Calibri"/>
              </a:rPr>
              <a:t>n</a:t>
            </a:r>
            <a:r>
              <a:rPr sz="2150" dirty="0">
                <a:latin typeface="Calibri"/>
                <a:cs typeface="Calibri"/>
              </a:rPr>
              <a:t>-gram</a:t>
            </a:r>
            <a:r>
              <a:rPr sz="2150" spc="95" dirty="0">
                <a:latin typeface="Calibri"/>
                <a:cs typeface="Calibri"/>
              </a:rPr>
              <a:t> </a:t>
            </a:r>
            <a:r>
              <a:rPr sz="2150" dirty="0">
                <a:latin typeface="Calibri"/>
                <a:cs typeface="Calibri"/>
              </a:rPr>
              <a:t>and</a:t>
            </a:r>
            <a:r>
              <a:rPr sz="2150" spc="90" dirty="0">
                <a:latin typeface="Calibri"/>
                <a:cs typeface="Calibri"/>
              </a:rPr>
              <a:t> </a:t>
            </a:r>
            <a:r>
              <a:rPr sz="2150" dirty="0">
                <a:latin typeface="Calibri"/>
                <a:cs typeface="Calibri"/>
              </a:rPr>
              <a:t>(</a:t>
            </a:r>
            <a:r>
              <a:rPr sz="2150" i="1" dirty="0">
                <a:latin typeface="Calibri"/>
                <a:cs typeface="Calibri"/>
              </a:rPr>
              <a:t>n</a:t>
            </a:r>
            <a:r>
              <a:rPr sz="2150" dirty="0">
                <a:latin typeface="Calibri"/>
                <a:cs typeface="Calibri"/>
              </a:rPr>
              <a:t>-1)-gram</a:t>
            </a:r>
            <a:r>
              <a:rPr sz="2150" spc="90" dirty="0">
                <a:latin typeface="Calibri"/>
                <a:cs typeface="Calibri"/>
              </a:rPr>
              <a:t> </a:t>
            </a:r>
            <a:r>
              <a:rPr sz="2150" spc="-10" dirty="0">
                <a:latin typeface="Calibri"/>
                <a:cs typeface="Calibri"/>
              </a:rPr>
              <a:t>probabilities?</a:t>
            </a:r>
            <a:endParaRPr sz="2150" dirty="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650"/>
              </a:spcBef>
              <a:buClr>
                <a:srgbClr val="CC0000"/>
              </a:buClr>
              <a:buFont typeface="Times New Roman"/>
              <a:buChar char="•"/>
              <a:tabLst>
                <a:tab pos="355600" algn="l"/>
              </a:tabLst>
            </a:pPr>
            <a:r>
              <a:rPr sz="2150" b="1" dirty="0">
                <a:latin typeface="Calibri"/>
                <a:cs typeface="Calibri"/>
              </a:rPr>
              <a:t>Answer:</a:t>
            </a:r>
            <a:r>
              <a:rPr sz="2150" b="1" spc="90" dirty="0">
                <a:latin typeface="Calibri"/>
                <a:cs typeface="Calibri"/>
              </a:rPr>
              <a:t> </a:t>
            </a:r>
            <a:r>
              <a:rPr sz="2150" dirty="0">
                <a:latin typeface="Calibri"/>
                <a:cs typeface="Calibri"/>
              </a:rPr>
              <a:t>By</a:t>
            </a:r>
            <a:r>
              <a:rPr sz="2150" spc="70" dirty="0">
                <a:latin typeface="Calibri"/>
                <a:cs typeface="Calibri"/>
              </a:rPr>
              <a:t> </a:t>
            </a:r>
            <a:r>
              <a:rPr sz="2150" dirty="0">
                <a:solidFill>
                  <a:srgbClr val="FF2FED"/>
                </a:solidFill>
                <a:latin typeface="Calibri"/>
                <a:cs typeface="Calibri"/>
              </a:rPr>
              <a:t>counting</a:t>
            </a:r>
            <a:r>
              <a:rPr sz="2150" spc="110" dirty="0">
                <a:solidFill>
                  <a:srgbClr val="FF2FED"/>
                </a:solidFill>
                <a:latin typeface="Calibri"/>
                <a:cs typeface="Calibri"/>
              </a:rPr>
              <a:t> </a:t>
            </a:r>
            <a:r>
              <a:rPr sz="2150" dirty="0">
                <a:latin typeface="Calibri"/>
                <a:cs typeface="Calibri"/>
              </a:rPr>
              <a:t>them</a:t>
            </a:r>
            <a:r>
              <a:rPr sz="2150" spc="60" dirty="0">
                <a:latin typeface="Calibri"/>
                <a:cs typeface="Calibri"/>
              </a:rPr>
              <a:t> </a:t>
            </a:r>
            <a:r>
              <a:rPr sz="2150" dirty="0">
                <a:latin typeface="Calibri"/>
                <a:cs typeface="Calibri"/>
              </a:rPr>
              <a:t>in</a:t>
            </a:r>
            <a:r>
              <a:rPr sz="2150" spc="60" dirty="0">
                <a:latin typeface="Calibri"/>
                <a:cs typeface="Calibri"/>
              </a:rPr>
              <a:t> </a:t>
            </a:r>
            <a:r>
              <a:rPr sz="2150" dirty="0">
                <a:latin typeface="Calibri"/>
                <a:cs typeface="Calibri"/>
              </a:rPr>
              <a:t>some</a:t>
            </a:r>
            <a:r>
              <a:rPr sz="2150" spc="120" dirty="0">
                <a:latin typeface="Calibri"/>
                <a:cs typeface="Calibri"/>
              </a:rPr>
              <a:t> </a:t>
            </a:r>
            <a:r>
              <a:rPr sz="2150" dirty="0">
                <a:latin typeface="Calibri"/>
                <a:cs typeface="Calibri"/>
              </a:rPr>
              <a:t>large</a:t>
            </a:r>
            <a:r>
              <a:rPr sz="2150" spc="114" dirty="0">
                <a:latin typeface="Calibri"/>
                <a:cs typeface="Calibri"/>
              </a:rPr>
              <a:t> </a:t>
            </a:r>
            <a:r>
              <a:rPr sz="2150" dirty="0">
                <a:latin typeface="Calibri"/>
                <a:cs typeface="Calibri"/>
              </a:rPr>
              <a:t>corpus</a:t>
            </a:r>
            <a:r>
              <a:rPr sz="2150" spc="50" dirty="0">
                <a:latin typeface="Calibri"/>
                <a:cs typeface="Calibri"/>
              </a:rPr>
              <a:t> </a:t>
            </a:r>
            <a:r>
              <a:rPr sz="2150" dirty="0">
                <a:latin typeface="Calibri"/>
                <a:cs typeface="Calibri"/>
              </a:rPr>
              <a:t>of</a:t>
            </a:r>
            <a:r>
              <a:rPr sz="2150" spc="80" dirty="0">
                <a:latin typeface="Calibri"/>
                <a:cs typeface="Calibri"/>
              </a:rPr>
              <a:t> </a:t>
            </a:r>
            <a:r>
              <a:rPr sz="2150" spc="-10" dirty="0">
                <a:latin typeface="Calibri"/>
                <a:cs typeface="Calibri"/>
              </a:rPr>
              <a:t>text!</a:t>
            </a:r>
            <a:endParaRPr sz="2150" dirty="0">
              <a:latin typeface="Calibri"/>
              <a:cs typeface="Calibri"/>
            </a:endParaRPr>
          </a:p>
          <a:p>
            <a:pPr marL="7345045" marR="5080" indent="645795" algn="r">
              <a:lnSpc>
                <a:spcPts val="2850"/>
              </a:lnSpc>
            </a:pPr>
            <a:endParaRPr lang="en-US" sz="2150" dirty="0">
              <a:latin typeface="Calibri"/>
              <a:cs typeface="Calibri"/>
            </a:endParaRPr>
          </a:p>
          <a:p>
            <a:pPr marL="7345045" marR="5080" indent="645795" algn="r">
              <a:lnSpc>
                <a:spcPts val="2850"/>
              </a:lnSpc>
            </a:pPr>
            <a:r>
              <a:rPr sz="2400" spc="-20" dirty="0">
                <a:latin typeface="Calibri"/>
                <a:cs typeface="Calibri"/>
              </a:rPr>
              <a:t>(statistical </a:t>
            </a:r>
            <a:r>
              <a:rPr sz="2400" spc="-10" dirty="0">
                <a:latin typeface="Calibri"/>
                <a:cs typeface="Calibri"/>
              </a:rPr>
              <a:t>approximation)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63FE5156-FD84-6C64-CD1C-FAEB965F166C}"/>
              </a:ext>
            </a:extLst>
          </p:cNvPr>
          <p:cNvSpPr txBox="1"/>
          <p:nvPr/>
        </p:nvSpPr>
        <p:spPr>
          <a:xfrm>
            <a:off x="9006840" y="3459162"/>
            <a:ext cx="2156460" cy="754380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12700" marR="5080" indent="518159">
              <a:lnSpc>
                <a:spcPts val="2850"/>
              </a:lnSpc>
              <a:spcBef>
                <a:spcPts val="220"/>
              </a:spcBef>
            </a:pPr>
            <a:r>
              <a:rPr sz="2400" spc="-10" dirty="0">
                <a:latin typeface="Calibri"/>
                <a:cs typeface="Calibri"/>
              </a:rPr>
              <a:t>(definition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of </a:t>
            </a:r>
            <a:r>
              <a:rPr sz="2400" dirty="0">
                <a:latin typeface="Calibri"/>
                <a:cs typeface="Calibri"/>
              </a:rPr>
              <a:t>conditional</a:t>
            </a:r>
            <a:r>
              <a:rPr sz="2400" spc="-10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prob)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7" name="object 6">
            <a:extLst>
              <a:ext uri="{FF2B5EF4-FFF2-40B4-BE49-F238E27FC236}">
                <a16:creationId xmlns:a16="http://schemas.microsoft.com/office/drawing/2014/main" id="{39D8629E-AABA-DC24-9641-845CB148880E}"/>
              </a:ext>
            </a:extLst>
          </p:cNvPr>
          <p:cNvGrpSpPr/>
          <p:nvPr/>
        </p:nvGrpSpPr>
        <p:grpSpPr>
          <a:xfrm>
            <a:off x="3536188" y="3294795"/>
            <a:ext cx="4427220" cy="809625"/>
            <a:chOff x="3536188" y="3294795"/>
            <a:chExt cx="4427220" cy="809625"/>
          </a:xfrm>
        </p:grpSpPr>
        <p:pic>
          <p:nvPicPr>
            <p:cNvPr id="8" name="object 7">
              <a:extLst>
                <a:ext uri="{FF2B5EF4-FFF2-40B4-BE49-F238E27FC236}">
                  <a16:creationId xmlns:a16="http://schemas.microsoft.com/office/drawing/2014/main" id="{0B106616-1989-C7F4-7B07-137C8AF5633E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23654" y="3388350"/>
              <a:ext cx="3383856" cy="642612"/>
            </a:xfrm>
            <a:prstGeom prst="rect">
              <a:avLst/>
            </a:prstGeom>
          </p:spPr>
        </p:pic>
        <p:sp>
          <p:nvSpPr>
            <p:cNvPr id="9" name="object 8">
              <a:extLst>
                <a:ext uri="{FF2B5EF4-FFF2-40B4-BE49-F238E27FC236}">
                  <a16:creationId xmlns:a16="http://schemas.microsoft.com/office/drawing/2014/main" id="{4D605819-A270-CDCD-A47A-2E2B20868319}"/>
                </a:ext>
              </a:extLst>
            </p:cNvPr>
            <p:cNvSpPr/>
            <p:nvPr/>
          </p:nvSpPr>
          <p:spPr>
            <a:xfrm>
              <a:off x="4776851" y="3309086"/>
              <a:ext cx="3171825" cy="409575"/>
            </a:xfrm>
            <a:custGeom>
              <a:avLst/>
              <a:gdLst/>
              <a:ahLst/>
              <a:cxnLst/>
              <a:rect l="l" t="t" r="r" b="b"/>
              <a:pathLst>
                <a:path w="3171825" h="409575">
                  <a:moveTo>
                    <a:pt x="0" y="409473"/>
                  </a:moveTo>
                  <a:lnTo>
                    <a:pt x="3171825" y="409473"/>
                  </a:lnTo>
                  <a:lnTo>
                    <a:pt x="3171825" y="0"/>
                  </a:lnTo>
                  <a:lnTo>
                    <a:pt x="0" y="0"/>
                  </a:lnTo>
                  <a:lnTo>
                    <a:pt x="0" y="409473"/>
                  </a:lnTo>
                  <a:close/>
                </a:path>
              </a:pathLst>
            </a:custGeom>
            <a:ln w="28582">
              <a:solidFill>
                <a:srgbClr val="FF07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9">
              <a:extLst>
                <a:ext uri="{FF2B5EF4-FFF2-40B4-BE49-F238E27FC236}">
                  <a16:creationId xmlns:a16="http://schemas.microsoft.com/office/drawing/2014/main" id="{451DBC3A-9C43-068E-30DC-29E1EEDB47C8}"/>
                </a:ext>
              </a:extLst>
            </p:cNvPr>
            <p:cNvSpPr/>
            <p:nvPr/>
          </p:nvSpPr>
          <p:spPr>
            <a:xfrm>
              <a:off x="3536188" y="3295015"/>
              <a:ext cx="1240155" cy="250190"/>
            </a:xfrm>
            <a:custGeom>
              <a:avLst/>
              <a:gdLst/>
              <a:ahLst/>
              <a:cxnLst/>
              <a:rect l="l" t="t" r="r" b="b"/>
              <a:pathLst>
                <a:path w="1240154" h="250189">
                  <a:moveTo>
                    <a:pt x="1157697" y="193588"/>
                  </a:moveTo>
                  <a:lnTo>
                    <a:pt x="1148207" y="249936"/>
                  </a:lnTo>
                  <a:lnTo>
                    <a:pt x="1232432" y="224155"/>
                  </a:lnTo>
                  <a:lnTo>
                    <a:pt x="1167129" y="224155"/>
                  </a:lnTo>
                  <a:lnTo>
                    <a:pt x="1153514" y="221869"/>
                  </a:lnTo>
                  <a:lnTo>
                    <a:pt x="1167511" y="221869"/>
                  </a:lnTo>
                  <a:lnTo>
                    <a:pt x="1171828" y="195961"/>
                  </a:lnTo>
                  <a:lnTo>
                    <a:pt x="1157697" y="193588"/>
                  </a:lnTo>
                  <a:close/>
                </a:path>
                <a:path w="1240154" h="250189">
                  <a:moveTo>
                    <a:pt x="4699" y="0"/>
                  </a:moveTo>
                  <a:lnTo>
                    <a:pt x="0" y="28194"/>
                  </a:lnTo>
                  <a:lnTo>
                    <a:pt x="1167129" y="224155"/>
                  </a:lnTo>
                  <a:lnTo>
                    <a:pt x="1167511" y="221869"/>
                  </a:lnTo>
                  <a:lnTo>
                    <a:pt x="1152934" y="221869"/>
                  </a:lnTo>
                  <a:lnTo>
                    <a:pt x="1157697" y="193588"/>
                  </a:lnTo>
                  <a:lnTo>
                    <a:pt x="4699" y="0"/>
                  </a:lnTo>
                  <a:close/>
                </a:path>
                <a:path w="1240154" h="250189">
                  <a:moveTo>
                    <a:pt x="1162431" y="165481"/>
                  </a:moveTo>
                  <a:lnTo>
                    <a:pt x="1157697" y="193588"/>
                  </a:lnTo>
                  <a:lnTo>
                    <a:pt x="1171828" y="195961"/>
                  </a:lnTo>
                  <a:lnTo>
                    <a:pt x="1167129" y="224155"/>
                  </a:lnTo>
                  <a:lnTo>
                    <a:pt x="1232432" y="224155"/>
                  </a:lnTo>
                  <a:lnTo>
                    <a:pt x="1239901" y="221869"/>
                  </a:lnTo>
                  <a:lnTo>
                    <a:pt x="1162431" y="165481"/>
                  </a:lnTo>
                  <a:close/>
                </a:path>
              </a:pathLst>
            </a:custGeom>
            <a:solidFill>
              <a:srgbClr val="FF07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0">
              <a:extLst>
                <a:ext uri="{FF2B5EF4-FFF2-40B4-BE49-F238E27FC236}">
                  <a16:creationId xmlns:a16="http://schemas.microsoft.com/office/drawing/2014/main" id="{535DFEA8-4559-EE8E-766B-234C467C5F01}"/>
                </a:ext>
              </a:extLst>
            </p:cNvPr>
            <p:cNvSpPr/>
            <p:nvPr/>
          </p:nvSpPr>
          <p:spPr>
            <a:xfrm>
              <a:off x="5110226" y="3718534"/>
              <a:ext cx="2486025" cy="371475"/>
            </a:xfrm>
            <a:custGeom>
              <a:avLst/>
              <a:gdLst/>
              <a:ahLst/>
              <a:cxnLst/>
              <a:rect l="l" t="t" r="r" b="b"/>
              <a:pathLst>
                <a:path w="2486025" h="371475">
                  <a:moveTo>
                    <a:pt x="0" y="371373"/>
                  </a:moveTo>
                  <a:lnTo>
                    <a:pt x="2486025" y="371373"/>
                  </a:lnTo>
                  <a:lnTo>
                    <a:pt x="2486025" y="0"/>
                  </a:lnTo>
                  <a:lnTo>
                    <a:pt x="0" y="0"/>
                  </a:lnTo>
                  <a:lnTo>
                    <a:pt x="0" y="371373"/>
                  </a:lnTo>
                  <a:close/>
                </a:path>
              </a:pathLst>
            </a:custGeom>
            <a:ln w="28582">
              <a:solidFill>
                <a:srgbClr val="FF07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1">
              <a:extLst>
                <a:ext uri="{FF2B5EF4-FFF2-40B4-BE49-F238E27FC236}">
                  <a16:creationId xmlns:a16="http://schemas.microsoft.com/office/drawing/2014/main" id="{5922DB73-484D-DD73-C1BC-8404650E0AD4}"/>
                </a:ext>
              </a:extLst>
            </p:cNvPr>
            <p:cNvSpPr/>
            <p:nvPr/>
          </p:nvSpPr>
          <p:spPr>
            <a:xfrm>
              <a:off x="3832987" y="3871214"/>
              <a:ext cx="1270000" cy="126364"/>
            </a:xfrm>
            <a:custGeom>
              <a:avLst/>
              <a:gdLst/>
              <a:ahLst/>
              <a:cxnLst/>
              <a:rect l="l" t="t" r="r" b="b"/>
              <a:pathLst>
                <a:path w="1270000" h="126364">
                  <a:moveTo>
                    <a:pt x="1183385" y="28518"/>
                  </a:moveTo>
                  <a:lnTo>
                    <a:pt x="0" y="97790"/>
                  </a:lnTo>
                  <a:lnTo>
                    <a:pt x="1650" y="126237"/>
                  </a:lnTo>
                  <a:lnTo>
                    <a:pt x="1185038" y="57092"/>
                  </a:lnTo>
                  <a:lnTo>
                    <a:pt x="1183385" y="28518"/>
                  </a:lnTo>
                  <a:close/>
                </a:path>
                <a:path w="1270000" h="126364">
                  <a:moveTo>
                    <a:pt x="1246335" y="27686"/>
                  </a:moveTo>
                  <a:lnTo>
                    <a:pt x="1197610" y="27686"/>
                  </a:lnTo>
                  <a:lnTo>
                    <a:pt x="1199261" y="56261"/>
                  </a:lnTo>
                  <a:lnTo>
                    <a:pt x="1185038" y="57092"/>
                  </a:lnTo>
                  <a:lnTo>
                    <a:pt x="1186688" y="85598"/>
                  </a:lnTo>
                  <a:lnTo>
                    <a:pt x="1269746" y="37718"/>
                  </a:lnTo>
                  <a:lnTo>
                    <a:pt x="1246335" y="27686"/>
                  </a:lnTo>
                  <a:close/>
                </a:path>
                <a:path w="1270000" h="126364">
                  <a:moveTo>
                    <a:pt x="1197610" y="27686"/>
                  </a:moveTo>
                  <a:lnTo>
                    <a:pt x="1183385" y="28518"/>
                  </a:lnTo>
                  <a:lnTo>
                    <a:pt x="1184990" y="56261"/>
                  </a:lnTo>
                  <a:lnTo>
                    <a:pt x="1185038" y="57092"/>
                  </a:lnTo>
                  <a:lnTo>
                    <a:pt x="1199261" y="56261"/>
                  </a:lnTo>
                  <a:lnTo>
                    <a:pt x="1197658" y="28518"/>
                  </a:lnTo>
                  <a:lnTo>
                    <a:pt x="1197610" y="27686"/>
                  </a:lnTo>
                  <a:close/>
                </a:path>
                <a:path w="1270000" h="126364">
                  <a:moveTo>
                    <a:pt x="1181735" y="0"/>
                  </a:moveTo>
                  <a:lnTo>
                    <a:pt x="1183337" y="27686"/>
                  </a:lnTo>
                  <a:lnTo>
                    <a:pt x="1183385" y="28518"/>
                  </a:lnTo>
                  <a:lnTo>
                    <a:pt x="1197610" y="27686"/>
                  </a:lnTo>
                  <a:lnTo>
                    <a:pt x="1246335" y="27686"/>
                  </a:lnTo>
                  <a:lnTo>
                    <a:pt x="1181735" y="0"/>
                  </a:lnTo>
                  <a:close/>
                </a:path>
              </a:pathLst>
            </a:custGeom>
            <a:solidFill>
              <a:srgbClr val="FF07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" name="object 12">
            <a:extLst>
              <a:ext uri="{FF2B5EF4-FFF2-40B4-BE49-F238E27FC236}">
                <a16:creationId xmlns:a16="http://schemas.microsoft.com/office/drawing/2014/main" id="{9AF34A05-5C68-0C92-F7E7-843FA0382D1D}"/>
              </a:ext>
            </a:extLst>
          </p:cNvPr>
          <p:cNvGrpSpPr/>
          <p:nvPr/>
        </p:nvGrpSpPr>
        <p:grpSpPr>
          <a:xfrm>
            <a:off x="1840523" y="2324540"/>
            <a:ext cx="6028690" cy="601980"/>
            <a:chOff x="1840523" y="2037774"/>
            <a:chExt cx="6028690" cy="601980"/>
          </a:xfrm>
        </p:grpSpPr>
        <p:pic>
          <p:nvPicPr>
            <p:cNvPr id="14" name="object 13">
              <a:extLst>
                <a:ext uri="{FF2B5EF4-FFF2-40B4-BE49-F238E27FC236}">
                  <a16:creationId xmlns:a16="http://schemas.microsoft.com/office/drawing/2014/main" id="{1435EFC9-12B8-FA75-3AD5-3F37A052088B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40523" y="2331460"/>
              <a:ext cx="6028592" cy="307960"/>
            </a:xfrm>
            <a:prstGeom prst="rect">
              <a:avLst/>
            </a:prstGeom>
          </p:spPr>
        </p:pic>
        <p:sp>
          <p:nvSpPr>
            <p:cNvPr id="15" name="object 14">
              <a:extLst>
                <a:ext uri="{FF2B5EF4-FFF2-40B4-BE49-F238E27FC236}">
                  <a16:creationId xmlns:a16="http://schemas.microsoft.com/office/drawing/2014/main" id="{3006BCDE-65C6-5EEB-1B2C-701C68D98376}"/>
                </a:ext>
              </a:extLst>
            </p:cNvPr>
            <p:cNvSpPr/>
            <p:nvPr/>
          </p:nvSpPr>
          <p:spPr>
            <a:xfrm>
              <a:off x="5824600" y="2052065"/>
              <a:ext cx="1981200" cy="247650"/>
            </a:xfrm>
            <a:custGeom>
              <a:avLst/>
              <a:gdLst/>
              <a:ahLst/>
              <a:cxnLst/>
              <a:rect l="l" t="t" r="r" b="b"/>
              <a:pathLst>
                <a:path w="1981200" h="247650">
                  <a:moveTo>
                    <a:pt x="0" y="247650"/>
                  </a:moveTo>
                  <a:lnTo>
                    <a:pt x="8560" y="199423"/>
                  </a:lnTo>
                  <a:lnTo>
                    <a:pt x="31908" y="160067"/>
                  </a:lnTo>
                  <a:lnTo>
                    <a:pt x="66544" y="133546"/>
                  </a:lnTo>
                  <a:lnTo>
                    <a:pt x="108965" y="123825"/>
                  </a:lnTo>
                  <a:lnTo>
                    <a:pt x="881506" y="123825"/>
                  </a:lnTo>
                  <a:lnTo>
                    <a:pt x="923948" y="114103"/>
                  </a:lnTo>
                  <a:lnTo>
                    <a:pt x="958627" y="87582"/>
                  </a:lnTo>
                  <a:lnTo>
                    <a:pt x="982019" y="48226"/>
                  </a:lnTo>
                  <a:lnTo>
                    <a:pt x="990600" y="0"/>
                  </a:lnTo>
                  <a:lnTo>
                    <a:pt x="999160" y="48226"/>
                  </a:lnTo>
                  <a:lnTo>
                    <a:pt x="1022508" y="87582"/>
                  </a:lnTo>
                  <a:lnTo>
                    <a:pt x="1057144" y="114103"/>
                  </a:lnTo>
                  <a:lnTo>
                    <a:pt x="1099566" y="123825"/>
                  </a:lnTo>
                  <a:lnTo>
                    <a:pt x="1872106" y="123825"/>
                  </a:lnTo>
                  <a:lnTo>
                    <a:pt x="1914548" y="133546"/>
                  </a:lnTo>
                  <a:lnTo>
                    <a:pt x="1949227" y="160067"/>
                  </a:lnTo>
                  <a:lnTo>
                    <a:pt x="1972619" y="199423"/>
                  </a:lnTo>
                  <a:lnTo>
                    <a:pt x="1981200" y="247650"/>
                  </a:lnTo>
                </a:path>
              </a:pathLst>
            </a:custGeom>
            <a:ln w="28582">
              <a:solidFill>
                <a:srgbClr val="FF07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5">
            <a:extLst>
              <a:ext uri="{FF2B5EF4-FFF2-40B4-BE49-F238E27FC236}">
                <a16:creationId xmlns:a16="http://schemas.microsoft.com/office/drawing/2014/main" id="{36B97805-9FEF-926B-873D-398151500677}"/>
              </a:ext>
            </a:extLst>
          </p:cNvPr>
          <p:cNvSpPr txBox="1"/>
          <p:nvPr/>
        </p:nvSpPr>
        <p:spPr>
          <a:xfrm>
            <a:off x="447996" y="1727147"/>
            <a:ext cx="11049635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0" indent="-342900">
              <a:lnSpc>
                <a:spcPct val="100000"/>
              </a:lnSpc>
              <a:spcBef>
                <a:spcPts val="100"/>
              </a:spcBef>
              <a:buClr>
                <a:srgbClr val="8B1515"/>
              </a:buClr>
              <a:buFont typeface="Times New Roman"/>
              <a:buChar char="•"/>
              <a:tabLst>
                <a:tab pos="393700" algn="l"/>
              </a:tabLst>
            </a:pPr>
            <a:r>
              <a:rPr sz="2400" dirty="0">
                <a:latin typeface="Calibri"/>
                <a:cs typeface="Calibri"/>
              </a:rPr>
              <a:t>First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we</a:t>
            </a:r>
            <a:r>
              <a:rPr sz="2400" spc="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make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2FED"/>
                </a:solidFill>
                <a:latin typeface="Calibri"/>
                <a:cs typeface="Calibri"/>
              </a:rPr>
              <a:t>Markov</a:t>
            </a:r>
            <a:r>
              <a:rPr sz="2400" spc="-20" dirty="0">
                <a:solidFill>
                  <a:srgbClr val="FF2FE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2FED"/>
                </a:solidFill>
                <a:latin typeface="Calibri"/>
                <a:cs typeface="Calibri"/>
              </a:rPr>
              <a:t>assumption</a:t>
            </a:r>
            <a:r>
              <a:rPr sz="2400" dirty="0">
                <a:latin typeface="Calibri"/>
                <a:cs typeface="Calibri"/>
              </a:rPr>
              <a:t>: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spc="60" dirty="0">
                <a:latin typeface="Cambria Math"/>
                <a:cs typeface="Cambria Math"/>
              </a:rPr>
              <a:t>𝑥</a:t>
            </a:r>
            <a:r>
              <a:rPr sz="2550" spc="89" baseline="29411" dirty="0">
                <a:latin typeface="Cambria Math"/>
                <a:cs typeface="Cambria Math"/>
              </a:rPr>
              <a:t>(𝑡+1)</a:t>
            </a:r>
            <a:r>
              <a:rPr sz="2550" spc="337" baseline="29411" dirty="0">
                <a:latin typeface="Cambria Math"/>
                <a:cs typeface="Cambria Math"/>
              </a:rPr>
              <a:t> </a:t>
            </a:r>
            <a:r>
              <a:rPr sz="2400" dirty="0">
                <a:latin typeface="Calibri"/>
                <a:cs typeface="Calibri"/>
              </a:rPr>
              <a:t>depends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only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on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preceding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i="1" spc="-10" dirty="0">
                <a:latin typeface="Calibri"/>
                <a:cs typeface="Calibri"/>
              </a:rPr>
              <a:t>n-</a:t>
            </a:r>
            <a:r>
              <a:rPr sz="2400" dirty="0">
                <a:latin typeface="Calibri"/>
                <a:cs typeface="Calibri"/>
              </a:rPr>
              <a:t>1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words</a:t>
            </a:r>
            <a:endParaRPr lang="fr-CH" sz="2400" dirty="0">
              <a:latin typeface="Calibri"/>
              <a:cs typeface="Calibri"/>
            </a:endParaRPr>
          </a:p>
        </p:txBody>
      </p:sp>
      <p:sp>
        <p:nvSpPr>
          <p:cNvPr id="17" name="object 16">
            <a:extLst>
              <a:ext uri="{FF2B5EF4-FFF2-40B4-BE49-F238E27FC236}">
                <a16:creationId xmlns:a16="http://schemas.microsoft.com/office/drawing/2014/main" id="{BFF1FBFE-BF76-8DD9-18DD-10B6A63D34B3}"/>
              </a:ext>
            </a:extLst>
          </p:cNvPr>
          <p:cNvSpPr txBox="1"/>
          <p:nvPr/>
        </p:nvSpPr>
        <p:spPr>
          <a:xfrm>
            <a:off x="1869058" y="3135312"/>
            <a:ext cx="159004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07EB"/>
                </a:solidFill>
                <a:latin typeface="Calibri"/>
                <a:cs typeface="Calibri"/>
              </a:rPr>
              <a:t>prob</a:t>
            </a:r>
            <a:r>
              <a:rPr sz="1800" spc="15" dirty="0">
                <a:solidFill>
                  <a:srgbClr val="FF07EB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07EB"/>
                </a:solidFill>
                <a:latin typeface="Calibri"/>
                <a:cs typeface="Calibri"/>
              </a:rPr>
              <a:t>of</a:t>
            </a:r>
            <a:r>
              <a:rPr sz="1800" spc="5" dirty="0">
                <a:solidFill>
                  <a:srgbClr val="FF07EB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07EB"/>
                </a:solidFill>
                <a:latin typeface="Calibri"/>
                <a:cs typeface="Calibri"/>
              </a:rPr>
              <a:t>a</a:t>
            </a:r>
            <a:r>
              <a:rPr sz="1800" spc="-15" dirty="0">
                <a:solidFill>
                  <a:srgbClr val="FF07EB"/>
                </a:solidFill>
                <a:latin typeface="Calibri"/>
                <a:cs typeface="Calibri"/>
              </a:rPr>
              <a:t> </a:t>
            </a:r>
            <a:r>
              <a:rPr sz="1800" spc="-30" dirty="0">
                <a:solidFill>
                  <a:srgbClr val="FF07EB"/>
                </a:solidFill>
                <a:latin typeface="Calibri"/>
                <a:cs typeface="Calibri"/>
              </a:rPr>
              <a:t>n-</a:t>
            </a:r>
            <a:r>
              <a:rPr sz="1800" spc="-20" dirty="0">
                <a:solidFill>
                  <a:srgbClr val="FF07EB"/>
                </a:solidFill>
                <a:latin typeface="Calibri"/>
                <a:cs typeface="Calibri"/>
              </a:rPr>
              <a:t>gram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8" name="object 17">
            <a:extLst>
              <a:ext uri="{FF2B5EF4-FFF2-40B4-BE49-F238E27FC236}">
                <a16:creationId xmlns:a16="http://schemas.microsoft.com/office/drawing/2014/main" id="{175F59FB-4ECB-65C2-0373-34ABE80C61AD}"/>
              </a:ext>
            </a:extLst>
          </p:cNvPr>
          <p:cNvSpPr txBox="1"/>
          <p:nvPr/>
        </p:nvSpPr>
        <p:spPr>
          <a:xfrm>
            <a:off x="1826260" y="3810698"/>
            <a:ext cx="191579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07EB"/>
                </a:solidFill>
                <a:latin typeface="Calibri"/>
                <a:cs typeface="Calibri"/>
              </a:rPr>
              <a:t>prob</a:t>
            </a:r>
            <a:r>
              <a:rPr sz="1800" spc="25" dirty="0">
                <a:solidFill>
                  <a:srgbClr val="FF07EB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07EB"/>
                </a:solidFill>
                <a:latin typeface="Calibri"/>
                <a:cs typeface="Calibri"/>
              </a:rPr>
              <a:t>of</a:t>
            </a:r>
            <a:r>
              <a:rPr sz="1800" spc="5" dirty="0">
                <a:solidFill>
                  <a:srgbClr val="FF07EB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07EB"/>
                </a:solidFill>
                <a:latin typeface="Calibri"/>
                <a:cs typeface="Calibri"/>
              </a:rPr>
              <a:t>a</a:t>
            </a:r>
            <a:r>
              <a:rPr sz="1800" spc="-5" dirty="0">
                <a:solidFill>
                  <a:srgbClr val="FF07EB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FF07EB"/>
                </a:solidFill>
                <a:latin typeface="Calibri"/>
                <a:cs typeface="Calibri"/>
              </a:rPr>
              <a:t>(n-</a:t>
            </a:r>
            <a:r>
              <a:rPr sz="1800" spc="-10" dirty="0">
                <a:solidFill>
                  <a:srgbClr val="FF07EB"/>
                </a:solidFill>
                <a:latin typeface="Calibri"/>
                <a:cs typeface="Calibri"/>
              </a:rPr>
              <a:t>1)-</a:t>
            </a:r>
            <a:r>
              <a:rPr sz="1800" spc="-20" dirty="0">
                <a:solidFill>
                  <a:srgbClr val="FF07EB"/>
                </a:solidFill>
                <a:latin typeface="Calibri"/>
                <a:cs typeface="Calibri"/>
              </a:rPr>
              <a:t>gram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DC57DA67-CE5E-D44E-BC17-4560C07A4EE7}"/>
              </a:ext>
            </a:extLst>
          </p:cNvPr>
          <p:cNvSpPr txBox="1"/>
          <p:nvPr/>
        </p:nvSpPr>
        <p:spPr>
          <a:xfrm>
            <a:off x="4712857" y="2053156"/>
            <a:ext cx="30054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691639">
              <a:lnSpc>
                <a:spcPct val="100000"/>
              </a:lnSpc>
              <a:spcBef>
                <a:spcPts val="1870"/>
              </a:spcBef>
            </a:pPr>
            <a:r>
              <a:rPr lang="fr-CH" altLang="ja-JP" sz="1400" i="1" spc="-10" dirty="0">
                <a:solidFill>
                  <a:srgbClr val="FF07EB"/>
                </a:solidFill>
                <a:latin typeface="Calibri"/>
                <a:cs typeface="Calibri"/>
              </a:rPr>
              <a:t>n</a:t>
            </a:r>
            <a:r>
              <a:rPr lang="fr-CH" altLang="ja-JP" sz="1400" spc="-10" dirty="0">
                <a:solidFill>
                  <a:srgbClr val="FF07EB"/>
                </a:solidFill>
                <a:latin typeface="Calibri"/>
                <a:cs typeface="Calibri"/>
              </a:rPr>
              <a:t>-</a:t>
            </a:r>
            <a:r>
              <a:rPr lang="fr-CH" altLang="ja-JP" sz="1400" dirty="0">
                <a:solidFill>
                  <a:srgbClr val="FF07EB"/>
                </a:solidFill>
                <a:latin typeface="Calibri"/>
                <a:cs typeface="Calibri"/>
              </a:rPr>
              <a:t>1</a:t>
            </a:r>
            <a:r>
              <a:rPr lang="fr-CH" altLang="ja-JP" sz="1400" spc="40" dirty="0">
                <a:solidFill>
                  <a:srgbClr val="FF07EB"/>
                </a:solidFill>
                <a:latin typeface="Calibri"/>
                <a:cs typeface="Calibri"/>
              </a:rPr>
              <a:t> </a:t>
            </a:r>
            <a:r>
              <a:rPr lang="fr-CH" altLang="ja-JP" sz="1400" spc="-10" dirty="0">
                <a:solidFill>
                  <a:srgbClr val="FF07EB"/>
                </a:solidFill>
                <a:latin typeface="Calibri"/>
                <a:cs typeface="Calibri"/>
              </a:rPr>
              <a:t>words</a:t>
            </a:r>
            <a:endParaRPr lang="fr-CH" altLang="ja-JP" sz="1400" dirty="0">
              <a:latin typeface="Calibri"/>
              <a:cs typeface="Calibri"/>
            </a:endParaRP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E5C25A96-99ED-A7CE-B0C8-F4FD01B03FD6}"/>
              </a:ext>
            </a:extLst>
          </p:cNvPr>
          <p:cNvSpPr txBox="1"/>
          <p:nvPr/>
        </p:nvSpPr>
        <p:spPr>
          <a:xfrm>
            <a:off x="9632310" y="2772206"/>
            <a:ext cx="18653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335915">
              <a:lnSpc>
                <a:spcPct val="100000"/>
              </a:lnSpc>
              <a:spcBef>
                <a:spcPts val="2055"/>
              </a:spcBef>
            </a:pPr>
            <a:r>
              <a:rPr lang="fr-CH" altLang="ja-JP" sz="1800" spc="-10" dirty="0">
                <a:solidFill>
                  <a:srgbClr val="FF2FED"/>
                </a:solidFill>
                <a:latin typeface="Calibri"/>
                <a:cs typeface="Calibri"/>
              </a:rPr>
              <a:t>(assumption)</a:t>
            </a:r>
            <a:endParaRPr lang="fr-CH" altLang="ja-JP" sz="18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1633330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1"/>
            <a:ext cx="10515600" cy="1314068"/>
          </a:xfrm>
          <a:prstGeom prst="rect">
            <a:avLst/>
          </a:prstGeom>
        </p:spPr>
        <p:txBody>
          <a:bodyPr vert="horz" wrap="square" lIns="0" tIns="16510" rIns="0" bIns="0" rtlCol="0">
            <a:no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/>
              <a:t>Generating</a:t>
            </a:r>
            <a:r>
              <a:rPr spc="-45" dirty="0"/>
              <a:t> </a:t>
            </a:r>
            <a:r>
              <a:rPr dirty="0"/>
              <a:t>text with</a:t>
            </a:r>
            <a:r>
              <a:rPr spc="-80" dirty="0"/>
              <a:t> </a:t>
            </a:r>
            <a:r>
              <a:rPr dirty="0"/>
              <a:t>an</a:t>
            </a:r>
            <a:r>
              <a:rPr spc="-10" dirty="0"/>
              <a:t> </a:t>
            </a:r>
            <a:r>
              <a:rPr dirty="0"/>
              <a:t>RNN</a:t>
            </a:r>
            <a:r>
              <a:rPr spc="-30" dirty="0"/>
              <a:t> </a:t>
            </a:r>
            <a:r>
              <a:rPr dirty="0"/>
              <a:t>Language</a:t>
            </a:r>
            <a:r>
              <a:rPr spc="-55" dirty="0"/>
              <a:t> </a:t>
            </a:r>
            <a:r>
              <a:rPr spc="-10" dirty="0"/>
              <a:t>Model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85457" y="1085786"/>
            <a:ext cx="9923780" cy="1341755"/>
          </a:xfrm>
          <a:prstGeom prst="rect">
            <a:avLst/>
          </a:prstGeom>
        </p:spPr>
        <p:txBody>
          <a:bodyPr vert="horz" wrap="square" lIns="0" tIns="850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70"/>
              </a:spcBef>
            </a:pPr>
            <a:r>
              <a:rPr sz="2400" dirty="0">
                <a:latin typeface="Calibri"/>
                <a:cs typeface="Calibri"/>
              </a:rPr>
              <a:t>Let’s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have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some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fun!</a:t>
            </a:r>
            <a:endParaRPr sz="24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575"/>
              </a:spcBef>
              <a:buClr>
                <a:srgbClr val="8B1515"/>
              </a:buClr>
              <a:buFont typeface="Times New Roman"/>
              <a:buChar char="•"/>
              <a:tabLst>
                <a:tab pos="355600" algn="l"/>
              </a:tabLst>
            </a:pPr>
            <a:r>
              <a:rPr sz="2400" dirty="0">
                <a:latin typeface="Calibri"/>
                <a:cs typeface="Calibri"/>
              </a:rPr>
              <a:t>You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can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train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RNN-</a:t>
            </a:r>
            <a:r>
              <a:rPr sz="2400" dirty="0">
                <a:latin typeface="Calibri"/>
                <a:cs typeface="Calibri"/>
              </a:rPr>
              <a:t>LM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on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any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kind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text,</a:t>
            </a:r>
            <a:r>
              <a:rPr sz="2400" spc="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then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generate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text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that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style.</a:t>
            </a:r>
            <a:endParaRPr sz="24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575"/>
              </a:spcBef>
              <a:buClr>
                <a:srgbClr val="8B1515"/>
              </a:buClr>
              <a:buFont typeface="Times New Roman"/>
              <a:buChar char="•"/>
              <a:tabLst>
                <a:tab pos="355600" algn="l"/>
              </a:tabLst>
            </a:pPr>
            <a:r>
              <a:rPr sz="2400" spc="-10" dirty="0">
                <a:latin typeface="Calibri"/>
                <a:cs typeface="Calibri"/>
              </a:rPr>
              <a:t>RNN-</a:t>
            </a:r>
            <a:r>
              <a:rPr sz="2400" dirty="0">
                <a:latin typeface="Calibri"/>
                <a:cs typeface="Calibri"/>
              </a:rPr>
              <a:t>LM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trained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on</a:t>
            </a:r>
            <a:r>
              <a:rPr sz="2400" spc="15" dirty="0">
                <a:latin typeface="Calibri"/>
                <a:cs typeface="Calibri"/>
              </a:rPr>
              <a:t> </a:t>
            </a:r>
            <a:r>
              <a:rPr sz="2400" i="1" dirty="0">
                <a:solidFill>
                  <a:srgbClr val="FF2FED"/>
                </a:solidFill>
                <a:latin typeface="Calibri"/>
                <a:cs typeface="Calibri"/>
              </a:rPr>
              <a:t>Harry</a:t>
            </a:r>
            <a:r>
              <a:rPr sz="2400" i="1" spc="-50" dirty="0">
                <a:solidFill>
                  <a:srgbClr val="FF2FED"/>
                </a:solidFill>
                <a:latin typeface="Calibri"/>
                <a:cs typeface="Calibri"/>
              </a:rPr>
              <a:t> </a:t>
            </a:r>
            <a:r>
              <a:rPr sz="2400" i="1" spc="-10" dirty="0">
                <a:solidFill>
                  <a:srgbClr val="FF2FED"/>
                </a:solidFill>
                <a:latin typeface="Calibri"/>
                <a:cs typeface="Calibri"/>
              </a:rPr>
              <a:t>Potter</a:t>
            </a:r>
            <a:r>
              <a:rPr sz="2400" spc="-10" dirty="0">
                <a:latin typeface="Calibri"/>
                <a:cs typeface="Calibri"/>
              </a:rPr>
              <a:t>: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523615" y="6142672"/>
            <a:ext cx="7609205" cy="24320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400" b="1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Source:</a:t>
            </a:r>
            <a:r>
              <a:rPr sz="1400" b="1" u="none" spc="125" dirty="0">
                <a:latin typeface="Calibri"/>
                <a:cs typeface="Calibri"/>
              </a:rPr>
              <a:t>  </a:t>
            </a:r>
            <a:r>
              <a:rPr sz="1400" u="sng" spc="-10" dirty="0">
                <a:solidFill>
                  <a:srgbClr val="4197B5"/>
                </a:solidFill>
                <a:uFill>
                  <a:solidFill>
                    <a:srgbClr val="4197B5"/>
                  </a:solidFill>
                </a:uFill>
                <a:latin typeface="Calibri"/>
                <a:cs typeface="Calibri"/>
                <a:hlinkClick r:id="rId2"/>
              </a:rPr>
              <a:t>https://medium.com/deep-writing/harry-potter-written-by-artificial-intelligence-8a9431803da6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336278" y="3561609"/>
            <a:ext cx="7460781" cy="229149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981825" y="1999742"/>
            <a:ext cx="2781300" cy="1314068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485457" y="6543833"/>
            <a:ext cx="216535" cy="2063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50"/>
              </a:lnSpc>
            </a:pPr>
            <a:r>
              <a:rPr sz="1400" spc="-25" dirty="0">
                <a:latin typeface="Calibri"/>
                <a:cs typeface="Calibri"/>
              </a:rPr>
              <a:t>41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99968" y="2373152"/>
            <a:ext cx="362931" cy="21443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516406" y="2352128"/>
            <a:ext cx="379168" cy="248076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487311" y="2352128"/>
            <a:ext cx="385893" cy="248076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2705097" y="915577"/>
            <a:ext cx="6543040" cy="2788920"/>
            <a:chOff x="2705097" y="915577"/>
            <a:chExt cx="6543040" cy="2788920"/>
          </a:xfrm>
        </p:grpSpPr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485876" y="2381561"/>
              <a:ext cx="380281" cy="218643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828922" y="2713860"/>
              <a:ext cx="161930" cy="171455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828922" y="2951985"/>
              <a:ext cx="161930" cy="17145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828922" y="3180458"/>
              <a:ext cx="161930" cy="171455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828922" y="3409058"/>
              <a:ext cx="161930" cy="180980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2714625" y="2618740"/>
              <a:ext cx="371475" cy="1076325"/>
            </a:xfrm>
            <a:custGeom>
              <a:avLst/>
              <a:gdLst/>
              <a:ahLst/>
              <a:cxnLst/>
              <a:rect l="l" t="t" r="r" b="b"/>
              <a:pathLst>
                <a:path w="371475" h="1076325">
                  <a:moveTo>
                    <a:pt x="309499" y="0"/>
                  </a:moveTo>
                  <a:lnTo>
                    <a:pt x="333648" y="4859"/>
                  </a:lnTo>
                  <a:lnTo>
                    <a:pt x="353345" y="18113"/>
                  </a:lnTo>
                  <a:lnTo>
                    <a:pt x="366613" y="37772"/>
                  </a:lnTo>
                  <a:lnTo>
                    <a:pt x="371475" y="61849"/>
                  </a:lnTo>
                  <a:lnTo>
                    <a:pt x="371475" y="1014095"/>
                  </a:lnTo>
                  <a:lnTo>
                    <a:pt x="366613" y="1038171"/>
                  </a:lnTo>
                  <a:lnTo>
                    <a:pt x="353345" y="1057830"/>
                  </a:lnTo>
                  <a:lnTo>
                    <a:pt x="333648" y="1071084"/>
                  </a:lnTo>
                  <a:lnTo>
                    <a:pt x="309499" y="1075944"/>
                  </a:lnTo>
                  <a:lnTo>
                    <a:pt x="61975" y="1075944"/>
                  </a:lnTo>
                  <a:lnTo>
                    <a:pt x="37826" y="1071084"/>
                  </a:lnTo>
                  <a:lnTo>
                    <a:pt x="18129" y="1057830"/>
                  </a:lnTo>
                  <a:lnTo>
                    <a:pt x="4861" y="1038171"/>
                  </a:lnTo>
                  <a:lnTo>
                    <a:pt x="0" y="1014095"/>
                  </a:lnTo>
                  <a:lnTo>
                    <a:pt x="0" y="61849"/>
                  </a:lnTo>
                  <a:lnTo>
                    <a:pt x="4861" y="37772"/>
                  </a:lnTo>
                  <a:lnTo>
                    <a:pt x="18129" y="18113"/>
                  </a:lnTo>
                  <a:lnTo>
                    <a:pt x="37826" y="4859"/>
                  </a:lnTo>
                  <a:lnTo>
                    <a:pt x="61975" y="0"/>
                  </a:lnTo>
                  <a:lnTo>
                    <a:pt x="309499" y="0"/>
                  </a:lnTo>
                  <a:close/>
                </a:path>
              </a:pathLst>
            </a:custGeom>
            <a:ln w="19055">
              <a:solidFill>
                <a:srgbClr val="8B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7096125" y="1209293"/>
              <a:ext cx="1884680" cy="2007870"/>
            </a:xfrm>
            <a:custGeom>
              <a:avLst/>
              <a:gdLst/>
              <a:ahLst/>
              <a:cxnLst/>
              <a:rect l="l" t="t" r="r" b="b"/>
              <a:pathLst>
                <a:path w="1884679" h="2007870">
                  <a:moveTo>
                    <a:pt x="1641602" y="1952244"/>
                  </a:moveTo>
                  <a:lnTo>
                    <a:pt x="1625282" y="1942719"/>
                  </a:lnTo>
                  <a:lnTo>
                    <a:pt x="1603908" y="1930247"/>
                  </a:lnTo>
                  <a:lnTo>
                    <a:pt x="1603908" y="1952180"/>
                  </a:lnTo>
                  <a:lnTo>
                    <a:pt x="1603908" y="1930247"/>
                  </a:lnTo>
                  <a:lnTo>
                    <a:pt x="1546733" y="1896872"/>
                  </a:lnTo>
                  <a:lnTo>
                    <a:pt x="1540891" y="1898396"/>
                  </a:lnTo>
                  <a:lnTo>
                    <a:pt x="1538224" y="1902968"/>
                  </a:lnTo>
                  <a:lnTo>
                    <a:pt x="1535684" y="1907413"/>
                  </a:lnTo>
                  <a:lnTo>
                    <a:pt x="1537208" y="1913255"/>
                  </a:lnTo>
                  <a:lnTo>
                    <a:pt x="1541653" y="1915922"/>
                  </a:lnTo>
                  <a:lnTo>
                    <a:pt x="1587665" y="1942719"/>
                  </a:lnTo>
                  <a:lnTo>
                    <a:pt x="0" y="1942719"/>
                  </a:lnTo>
                  <a:lnTo>
                    <a:pt x="0" y="1961769"/>
                  </a:lnTo>
                  <a:lnTo>
                    <a:pt x="1587449" y="1961769"/>
                  </a:lnTo>
                  <a:lnTo>
                    <a:pt x="1541653" y="1988439"/>
                  </a:lnTo>
                  <a:lnTo>
                    <a:pt x="1537208" y="1991106"/>
                  </a:lnTo>
                  <a:lnTo>
                    <a:pt x="1535684" y="1996948"/>
                  </a:lnTo>
                  <a:lnTo>
                    <a:pt x="1538224" y="2001393"/>
                  </a:lnTo>
                  <a:lnTo>
                    <a:pt x="1540891" y="2005965"/>
                  </a:lnTo>
                  <a:lnTo>
                    <a:pt x="1546733" y="2007489"/>
                  </a:lnTo>
                  <a:lnTo>
                    <a:pt x="1625244" y="1961769"/>
                  </a:lnTo>
                  <a:lnTo>
                    <a:pt x="1641602" y="1952244"/>
                  </a:lnTo>
                  <a:close/>
                </a:path>
                <a:path w="1884679" h="2007870">
                  <a:moveTo>
                    <a:pt x="1884172" y="94869"/>
                  </a:moveTo>
                  <a:lnTo>
                    <a:pt x="1839836" y="18923"/>
                  </a:lnTo>
                  <a:lnTo>
                    <a:pt x="1828800" y="0"/>
                  </a:lnTo>
                  <a:lnTo>
                    <a:pt x="1773428" y="94869"/>
                  </a:lnTo>
                  <a:lnTo>
                    <a:pt x="1774952" y="100711"/>
                  </a:lnTo>
                  <a:lnTo>
                    <a:pt x="1784096" y="106045"/>
                  </a:lnTo>
                  <a:lnTo>
                    <a:pt x="1789938" y="104521"/>
                  </a:lnTo>
                  <a:lnTo>
                    <a:pt x="1819275" y="54229"/>
                  </a:lnTo>
                  <a:lnTo>
                    <a:pt x="1819275" y="1409065"/>
                  </a:lnTo>
                  <a:lnTo>
                    <a:pt x="1838325" y="1409065"/>
                  </a:lnTo>
                  <a:lnTo>
                    <a:pt x="1838325" y="54229"/>
                  </a:lnTo>
                  <a:lnTo>
                    <a:pt x="1867662" y="104521"/>
                  </a:lnTo>
                  <a:lnTo>
                    <a:pt x="1873504" y="106045"/>
                  </a:lnTo>
                  <a:lnTo>
                    <a:pt x="1882648" y="100711"/>
                  </a:lnTo>
                  <a:lnTo>
                    <a:pt x="1884172" y="94869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848722" y="2713860"/>
              <a:ext cx="161930" cy="171455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848722" y="2951985"/>
              <a:ext cx="161930" cy="171455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848722" y="3180458"/>
              <a:ext cx="161930" cy="171455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848722" y="3409058"/>
              <a:ext cx="161930" cy="180980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8743950" y="2618740"/>
              <a:ext cx="361950" cy="1076325"/>
            </a:xfrm>
            <a:custGeom>
              <a:avLst/>
              <a:gdLst/>
              <a:ahLst/>
              <a:cxnLst/>
              <a:rect l="l" t="t" r="r" b="b"/>
              <a:pathLst>
                <a:path w="361950" h="1076325">
                  <a:moveTo>
                    <a:pt x="301625" y="0"/>
                  </a:moveTo>
                  <a:lnTo>
                    <a:pt x="325088" y="4728"/>
                  </a:lnTo>
                  <a:lnTo>
                    <a:pt x="344265" y="17637"/>
                  </a:lnTo>
                  <a:lnTo>
                    <a:pt x="357203" y="36808"/>
                  </a:lnTo>
                  <a:lnTo>
                    <a:pt x="361950" y="60325"/>
                  </a:lnTo>
                  <a:lnTo>
                    <a:pt x="361950" y="1015746"/>
                  </a:lnTo>
                  <a:lnTo>
                    <a:pt x="357203" y="1039189"/>
                  </a:lnTo>
                  <a:lnTo>
                    <a:pt x="344265" y="1058322"/>
                  </a:lnTo>
                  <a:lnTo>
                    <a:pt x="325088" y="1071217"/>
                  </a:lnTo>
                  <a:lnTo>
                    <a:pt x="301625" y="1075944"/>
                  </a:lnTo>
                  <a:lnTo>
                    <a:pt x="60325" y="1075944"/>
                  </a:lnTo>
                  <a:lnTo>
                    <a:pt x="36861" y="1071217"/>
                  </a:lnTo>
                  <a:lnTo>
                    <a:pt x="17684" y="1058322"/>
                  </a:lnTo>
                  <a:lnTo>
                    <a:pt x="4746" y="1039189"/>
                  </a:lnTo>
                  <a:lnTo>
                    <a:pt x="0" y="1015746"/>
                  </a:lnTo>
                  <a:lnTo>
                    <a:pt x="0" y="60325"/>
                  </a:lnTo>
                  <a:lnTo>
                    <a:pt x="4746" y="36808"/>
                  </a:lnTo>
                  <a:lnTo>
                    <a:pt x="17684" y="17637"/>
                  </a:lnTo>
                  <a:lnTo>
                    <a:pt x="36861" y="4728"/>
                  </a:lnTo>
                  <a:lnTo>
                    <a:pt x="60325" y="0"/>
                  </a:lnTo>
                  <a:lnTo>
                    <a:pt x="301625" y="0"/>
                  </a:lnTo>
                  <a:close/>
                </a:path>
              </a:pathLst>
            </a:custGeom>
            <a:ln w="19055">
              <a:solidFill>
                <a:srgbClr val="8B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5095875" y="3106165"/>
              <a:ext cx="1642110" cy="111125"/>
            </a:xfrm>
            <a:custGeom>
              <a:avLst/>
              <a:gdLst/>
              <a:ahLst/>
              <a:cxnLst/>
              <a:rect l="l" t="t" r="r" b="b"/>
              <a:pathLst>
                <a:path w="1642109" h="111125">
                  <a:moveTo>
                    <a:pt x="1617979" y="47117"/>
                  </a:moveTo>
                  <a:lnTo>
                    <a:pt x="1541652" y="91567"/>
                  </a:lnTo>
                  <a:lnTo>
                    <a:pt x="1537207" y="94234"/>
                  </a:lnTo>
                  <a:lnTo>
                    <a:pt x="1535683" y="100075"/>
                  </a:lnTo>
                  <a:lnTo>
                    <a:pt x="1538224" y="104521"/>
                  </a:lnTo>
                  <a:lnTo>
                    <a:pt x="1540891" y="109093"/>
                  </a:lnTo>
                  <a:lnTo>
                    <a:pt x="1546732" y="110617"/>
                  </a:lnTo>
                  <a:lnTo>
                    <a:pt x="1625245" y="64897"/>
                  </a:lnTo>
                  <a:lnTo>
                    <a:pt x="1622678" y="64897"/>
                  </a:lnTo>
                  <a:lnTo>
                    <a:pt x="1622678" y="63500"/>
                  </a:lnTo>
                  <a:lnTo>
                    <a:pt x="1617979" y="63500"/>
                  </a:lnTo>
                  <a:lnTo>
                    <a:pt x="1604023" y="55372"/>
                  </a:lnTo>
                  <a:lnTo>
                    <a:pt x="1617979" y="55372"/>
                  </a:lnTo>
                  <a:lnTo>
                    <a:pt x="1617979" y="47117"/>
                  </a:lnTo>
                  <a:close/>
                </a:path>
                <a:path w="1642109" h="111125">
                  <a:moveTo>
                    <a:pt x="1587667" y="45847"/>
                  </a:moveTo>
                  <a:lnTo>
                    <a:pt x="0" y="45847"/>
                  </a:lnTo>
                  <a:lnTo>
                    <a:pt x="0" y="64897"/>
                  </a:lnTo>
                  <a:lnTo>
                    <a:pt x="1587449" y="64897"/>
                  </a:lnTo>
                  <a:lnTo>
                    <a:pt x="1603804" y="55372"/>
                  </a:lnTo>
                  <a:lnTo>
                    <a:pt x="1604023" y="55372"/>
                  </a:lnTo>
                  <a:lnTo>
                    <a:pt x="1587667" y="45847"/>
                  </a:lnTo>
                  <a:close/>
                </a:path>
                <a:path w="1642109" h="111125">
                  <a:moveTo>
                    <a:pt x="1625283" y="45847"/>
                  </a:moveTo>
                  <a:lnTo>
                    <a:pt x="1622678" y="45847"/>
                  </a:lnTo>
                  <a:lnTo>
                    <a:pt x="1622678" y="64897"/>
                  </a:lnTo>
                  <a:lnTo>
                    <a:pt x="1625245" y="64897"/>
                  </a:lnTo>
                  <a:lnTo>
                    <a:pt x="1641602" y="55372"/>
                  </a:lnTo>
                  <a:lnTo>
                    <a:pt x="1625283" y="45847"/>
                  </a:lnTo>
                  <a:close/>
                </a:path>
                <a:path w="1642109" h="111125">
                  <a:moveTo>
                    <a:pt x="1617979" y="55372"/>
                  </a:moveTo>
                  <a:lnTo>
                    <a:pt x="1604023" y="55372"/>
                  </a:lnTo>
                  <a:lnTo>
                    <a:pt x="1617979" y="63500"/>
                  </a:lnTo>
                  <a:lnTo>
                    <a:pt x="1617979" y="55372"/>
                  </a:lnTo>
                  <a:close/>
                </a:path>
                <a:path w="1642109" h="111125">
                  <a:moveTo>
                    <a:pt x="1622678" y="47117"/>
                  </a:moveTo>
                  <a:lnTo>
                    <a:pt x="1617979" y="47117"/>
                  </a:lnTo>
                  <a:lnTo>
                    <a:pt x="1617979" y="63500"/>
                  </a:lnTo>
                  <a:lnTo>
                    <a:pt x="1622678" y="63500"/>
                  </a:lnTo>
                  <a:lnTo>
                    <a:pt x="1622678" y="47117"/>
                  </a:lnTo>
                  <a:close/>
                </a:path>
                <a:path w="1642109" h="111125">
                  <a:moveTo>
                    <a:pt x="1546732" y="0"/>
                  </a:moveTo>
                  <a:lnTo>
                    <a:pt x="1540891" y="1524"/>
                  </a:lnTo>
                  <a:lnTo>
                    <a:pt x="1538224" y="6096"/>
                  </a:lnTo>
                  <a:lnTo>
                    <a:pt x="1535683" y="10541"/>
                  </a:lnTo>
                  <a:lnTo>
                    <a:pt x="1537207" y="16383"/>
                  </a:lnTo>
                  <a:lnTo>
                    <a:pt x="1541652" y="19050"/>
                  </a:lnTo>
                  <a:lnTo>
                    <a:pt x="1604023" y="55372"/>
                  </a:lnTo>
                  <a:lnTo>
                    <a:pt x="1603804" y="55372"/>
                  </a:lnTo>
                  <a:lnTo>
                    <a:pt x="1617979" y="47117"/>
                  </a:lnTo>
                  <a:lnTo>
                    <a:pt x="1622678" y="47117"/>
                  </a:lnTo>
                  <a:lnTo>
                    <a:pt x="1622678" y="45847"/>
                  </a:lnTo>
                  <a:lnTo>
                    <a:pt x="1625283" y="45847"/>
                  </a:lnTo>
                  <a:lnTo>
                    <a:pt x="1546732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838947" y="2713860"/>
              <a:ext cx="161930" cy="171455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838947" y="2951985"/>
              <a:ext cx="161930" cy="171455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838947" y="3180458"/>
              <a:ext cx="161930" cy="171455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838947" y="3409058"/>
              <a:ext cx="161930" cy="180980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6734175" y="2618740"/>
              <a:ext cx="361950" cy="1076325"/>
            </a:xfrm>
            <a:custGeom>
              <a:avLst/>
              <a:gdLst/>
              <a:ahLst/>
              <a:cxnLst/>
              <a:rect l="l" t="t" r="r" b="b"/>
              <a:pathLst>
                <a:path w="361950" h="1076325">
                  <a:moveTo>
                    <a:pt x="301625" y="0"/>
                  </a:moveTo>
                  <a:lnTo>
                    <a:pt x="325088" y="4728"/>
                  </a:lnTo>
                  <a:lnTo>
                    <a:pt x="344265" y="17637"/>
                  </a:lnTo>
                  <a:lnTo>
                    <a:pt x="357203" y="36808"/>
                  </a:lnTo>
                  <a:lnTo>
                    <a:pt x="361950" y="60325"/>
                  </a:lnTo>
                  <a:lnTo>
                    <a:pt x="361950" y="1015746"/>
                  </a:lnTo>
                  <a:lnTo>
                    <a:pt x="357203" y="1039189"/>
                  </a:lnTo>
                  <a:lnTo>
                    <a:pt x="344265" y="1058322"/>
                  </a:lnTo>
                  <a:lnTo>
                    <a:pt x="325088" y="1071217"/>
                  </a:lnTo>
                  <a:lnTo>
                    <a:pt x="301625" y="1075944"/>
                  </a:lnTo>
                  <a:lnTo>
                    <a:pt x="60325" y="1075944"/>
                  </a:lnTo>
                  <a:lnTo>
                    <a:pt x="36861" y="1071217"/>
                  </a:lnTo>
                  <a:lnTo>
                    <a:pt x="17684" y="1058322"/>
                  </a:lnTo>
                  <a:lnTo>
                    <a:pt x="4746" y="1039189"/>
                  </a:lnTo>
                  <a:lnTo>
                    <a:pt x="0" y="1015746"/>
                  </a:lnTo>
                  <a:lnTo>
                    <a:pt x="0" y="60325"/>
                  </a:lnTo>
                  <a:lnTo>
                    <a:pt x="4746" y="36808"/>
                  </a:lnTo>
                  <a:lnTo>
                    <a:pt x="17684" y="17637"/>
                  </a:lnTo>
                  <a:lnTo>
                    <a:pt x="36861" y="4728"/>
                  </a:lnTo>
                  <a:lnTo>
                    <a:pt x="60325" y="0"/>
                  </a:lnTo>
                  <a:lnTo>
                    <a:pt x="301625" y="0"/>
                  </a:lnTo>
                  <a:close/>
                </a:path>
              </a:pathLst>
            </a:custGeom>
            <a:ln w="19055">
              <a:solidFill>
                <a:srgbClr val="8B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3086100" y="3106165"/>
              <a:ext cx="1642110" cy="111125"/>
            </a:xfrm>
            <a:custGeom>
              <a:avLst/>
              <a:gdLst/>
              <a:ahLst/>
              <a:cxnLst/>
              <a:rect l="l" t="t" r="r" b="b"/>
              <a:pathLst>
                <a:path w="1642110" h="111125">
                  <a:moveTo>
                    <a:pt x="1617979" y="47117"/>
                  </a:moveTo>
                  <a:lnTo>
                    <a:pt x="1541652" y="91567"/>
                  </a:lnTo>
                  <a:lnTo>
                    <a:pt x="1537208" y="94234"/>
                  </a:lnTo>
                  <a:lnTo>
                    <a:pt x="1535684" y="100075"/>
                  </a:lnTo>
                  <a:lnTo>
                    <a:pt x="1538224" y="104521"/>
                  </a:lnTo>
                  <a:lnTo>
                    <a:pt x="1540890" y="109093"/>
                  </a:lnTo>
                  <a:lnTo>
                    <a:pt x="1546733" y="110617"/>
                  </a:lnTo>
                  <a:lnTo>
                    <a:pt x="1625245" y="64897"/>
                  </a:lnTo>
                  <a:lnTo>
                    <a:pt x="1622678" y="64897"/>
                  </a:lnTo>
                  <a:lnTo>
                    <a:pt x="1622678" y="63500"/>
                  </a:lnTo>
                  <a:lnTo>
                    <a:pt x="1617979" y="63500"/>
                  </a:lnTo>
                  <a:lnTo>
                    <a:pt x="1604023" y="55372"/>
                  </a:lnTo>
                  <a:lnTo>
                    <a:pt x="1617979" y="55372"/>
                  </a:lnTo>
                  <a:lnTo>
                    <a:pt x="1617979" y="47117"/>
                  </a:lnTo>
                  <a:close/>
                </a:path>
                <a:path w="1642110" h="111125">
                  <a:moveTo>
                    <a:pt x="1587667" y="45847"/>
                  </a:moveTo>
                  <a:lnTo>
                    <a:pt x="0" y="45847"/>
                  </a:lnTo>
                  <a:lnTo>
                    <a:pt x="0" y="64897"/>
                  </a:lnTo>
                  <a:lnTo>
                    <a:pt x="1587449" y="64897"/>
                  </a:lnTo>
                  <a:lnTo>
                    <a:pt x="1603804" y="55372"/>
                  </a:lnTo>
                  <a:lnTo>
                    <a:pt x="1604023" y="55372"/>
                  </a:lnTo>
                  <a:lnTo>
                    <a:pt x="1587667" y="45847"/>
                  </a:lnTo>
                  <a:close/>
                </a:path>
                <a:path w="1642110" h="111125">
                  <a:moveTo>
                    <a:pt x="1625283" y="45847"/>
                  </a:moveTo>
                  <a:lnTo>
                    <a:pt x="1622678" y="45847"/>
                  </a:lnTo>
                  <a:lnTo>
                    <a:pt x="1622678" y="64897"/>
                  </a:lnTo>
                  <a:lnTo>
                    <a:pt x="1625245" y="64897"/>
                  </a:lnTo>
                  <a:lnTo>
                    <a:pt x="1641602" y="55372"/>
                  </a:lnTo>
                  <a:lnTo>
                    <a:pt x="1625283" y="45847"/>
                  </a:lnTo>
                  <a:close/>
                </a:path>
                <a:path w="1642110" h="111125">
                  <a:moveTo>
                    <a:pt x="1617979" y="55372"/>
                  </a:moveTo>
                  <a:lnTo>
                    <a:pt x="1604023" y="55372"/>
                  </a:lnTo>
                  <a:lnTo>
                    <a:pt x="1617979" y="63500"/>
                  </a:lnTo>
                  <a:lnTo>
                    <a:pt x="1617979" y="55372"/>
                  </a:lnTo>
                  <a:close/>
                </a:path>
                <a:path w="1642110" h="111125">
                  <a:moveTo>
                    <a:pt x="1622678" y="47117"/>
                  </a:moveTo>
                  <a:lnTo>
                    <a:pt x="1617979" y="47117"/>
                  </a:lnTo>
                  <a:lnTo>
                    <a:pt x="1617979" y="63500"/>
                  </a:lnTo>
                  <a:lnTo>
                    <a:pt x="1622678" y="63500"/>
                  </a:lnTo>
                  <a:lnTo>
                    <a:pt x="1622678" y="47117"/>
                  </a:lnTo>
                  <a:close/>
                </a:path>
                <a:path w="1642110" h="111125">
                  <a:moveTo>
                    <a:pt x="1546733" y="0"/>
                  </a:moveTo>
                  <a:lnTo>
                    <a:pt x="1540890" y="1524"/>
                  </a:lnTo>
                  <a:lnTo>
                    <a:pt x="1538224" y="6096"/>
                  </a:lnTo>
                  <a:lnTo>
                    <a:pt x="1535684" y="10541"/>
                  </a:lnTo>
                  <a:lnTo>
                    <a:pt x="1537208" y="16383"/>
                  </a:lnTo>
                  <a:lnTo>
                    <a:pt x="1541652" y="19050"/>
                  </a:lnTo>
                  <a:lnTo>
                    <a:pt x="1604023" y="55372"/>
                  </a:lnTo>
                  <a:lnTo>
                    <a:pt x="1603804" y="55372"/>
                  </a:lnTo>
                  <a:lnTo>
                    <a:pt x="1617979" y="47117"/>
                  </a:lnTo>
                  <a:lnTo>
                    <a:pt x="1622678" y="47117"/>
                  </a:lnTo>
                  <a:lnTo>
                    <a:pt x="1622678" y="45847"/>
                  </a:lnTo>
                  <a:lnTo>
                    <a:pt x="1625283" y="45847"/>
                  </a:lnTo>
                  <a:lnTo>
                    <a:pt x="1546733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829172" y="2713860"/>
              <a:ext cx="171455" cy="171455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829172" y="2951985"/>
              <a:ext cx="171455" cy="171455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829172" y="3180458"/>
              <a:ext cx="171455" cy="171455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829172" y="3409058"/>
              <a:ext cx="171455" cy="180980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4724400" y="2618740"/>
              <a:ext cx="371475" cy="1076325"/>
            </a:xfrm>
            <a:custGeom>
              <a:avLst/>
              <a:gdLst/>
              <a:ahLst/>
              <a:cxnLst/>
              <a:rect l="l" t="t" r="r" b="b"/>
              <a:pathLst>
                <a:path w="371475" h="1076325">
                  <a:moveTo>
                    <a:pt x="309499" y="0"/>
                  </a:moveTo>
                  <a:lnTo>
                    <a:pt x="333648" y="4859"/>
                  </a:lnTo>
                  <a:lnTo>
                    <a:pt x="353345" y="18113"/>
                  </a:lnTo>
                  <a:lnTo>
                    <a:pt x="366613" y="37772"/>
                  </a:lnTo>
                  <a:lnTo>
                    <a:pt x="371475" y="61849"/>
                  </a:lnTo>
                  <a:lnTo>
                    <a:pt x="371475" y="1014095"/>
                  </a:lnTo>
                  <a:lnTo>
                    <a:pt x="366613" y="1038171"/>
                  </a:lnTo>
                  <a:lnTo>
                    <a:pt x="353345" y="1057830"/>
                  </a:lnTo>
                  <a:lnTo>
                    <a:pt x="333648" y="1071084"/>
                  </a:lnTo>
                  <a:lnTo>
                    <a:pt x="309499" y="1075944"/>
                  </a:lnTo>
                  <a:lnTo>
                    <a:pt x="61975" y="1075944"/>
                  </a:lnTo>
                  <a:lnTo>
                    <a:pt x="37826" y="1071084"/>
                  </a:lnTo>
                  <a:lnTo>
                    <a:pt x="18129" y="1057830"/>
                  </a:lnTo>
                  <a:lnTo>
                    <a:pt x="4861" y="1038171"/>
                  </a:lnTo>
                  <a:lnTo>
                    <a:pt x="0" y="1014095"/>
                  </a:lnTo>
                  <a:lnTo>
                    <a:pt x="0" y="61849"/>
                  </a:lnTo>
                  <a:lnTo>
                    <a:pt x="4861" y="37772"/>
                  </a:lnTo>
                  <a:lnTo>
                    <a:pt x="18129" y="18113"/>
                  </a:lnTo>
                  <a:lnTo>
                    <a:pt x="37826" y="4859"/>
                  </a:lnTo>
                  <a:lnTo>
                    <a:pt x="61975" y="0"/>
                  </a:lnTo>
                  <a:lnTo>
                    <a:pt x="309499" y="0"/>
                  </a:lnTo>
                  <a:close/>
                </a:path>
              </a:pathLst>
            </a:custGeom>
            <a:ln w="19055">
              <a:solidFill>
                <a:srgbClr val="8B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754210" y="2876161"/>
              <a:ext cx="285750" cy="177436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774129" y="2876161"/>
              <a:ext cx="294409" cy="177436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783285" y="2876161"/>
              <a:ext cx="285750" cy="177436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581196" y="915577"/>
              <a:ext cx="666750" cy="265274"/>
            </a:xfrm>
            <a:prstGeom prst="rect">
              <a:avLst/>
            </a:prstGeom>
          </p:spPr>
        </p:pic>
      </p:grpSp>
      <p:sp>
        <p:nvSpPr>
          <p:cNvPr id="34" name="object 3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/>
              <a:t>3.</a:t>
            </a:r>
            <a:r>
              <a:rPr spc="-15" dirty="0"/>
              <a:t> </a:t>
            </a:r>
            <a:r>
              <a:rPr dirty="0"/>
              <a:t>Problems</a:t>
            </a:r>
            <a:r>
              <a:rPr spc="10" dirty="0"/>
              <a:t> </a:t>
            </a:r>
            <a:r>
              <a:rPr dirty="0"/>
              <a:t>with</a:t>
            </a:r>
            <a:r>
              <a:rPr spc="-55" dirty="0"/>
              <a:t> </a:t>
            </a:r>
            <a:r>
              <a:rPr dirty="0"/>
              <a:t>RNNs:</a:t>
            </a:r>
            <a:r>
              <a:rPr spc="-45" dirty="0"/>
              <a:t> </a:t>
            </a:r>
            <a:r>
              <a:rPr dirty="0"/>
              <a:t>Vanishing</a:t>
            </a:r>
            <a:r>
              <a:rPr spc="-15" dirty="0"/>
              <a:t> </a:t>
            </a:r>
            <a:r>
              <a:rPr dirty="0"/>
              <a:t>and</a:t>
            </a:r>
            <a:r>
              <a:rPr spc="-70" dirty="0"/>
              <a:t> </a:t>
            </a:r>
            <a:r>
              <a:rPr dirty="0"/>
              <a:t>Exploding</a:t>
            </a:r>
            <a:r>
              <a:rPr spc="-15" dirty="0"/>
              <a:t> </a:t>
            </a:r>
            <a:r>
              <a:rPr spc="-10" dirty="0"/>
              <a:t>Gradients</a:t>
            </a:r>
          </a:p>
        </p:txBody>
      </p:sp>
      <p:sp>
        <p:nvSpPr>
          <p:cNvPr id="35" name="object 3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50"/>
              </a:lnSpc>
            </a:pPr>
            <a:r>
              <a:rPr spc="-25" dirty="0"/>
              <a:t>44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85457" y="263524"/>
            <a:ext cx="4737735" cy="51815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200" b="1" dirty="0">
                <a:solidFill>
                  <a:srgbClr val="007B92"/>
                </a:solidFill>
                <a:latin typeface="Calibri"/>
                <a:cs typeface="Calibri"/>
              </a:rPr>
              <a:t>Vanishing</a:t>
            </a:r>
            <a:r>
              <a:rPr sz="3200" b="1" spc="-25" dirty="0">
                <a:solidFill>
                  <a:srgbClr val="007B92"/>
                </a:solidFill>
                <a:latin typeface="Calibri"/>
                <a:cs typeface="Calibri"/>
              </a:rPr>
              <a:t> </a:t>
            </a:r>
            <a:r>
              <a:rPr sz="3200" b="1" dirty="0">
                <a:solidFill>
                  <a:srgbClr val="007B92"/>
                </a:solidFill>
                <a:latin typeface="Calibri"/>
                <a:cs typeface="Calibri"/>
              </a:rPr>
              <a:t>gradient</a:t>
            </a:r>
            <a:r>
              <a:rPr sz="3200" b="1" spc="-65" dirty="0">
                <a:solidFill>
                  <a:srgbClr val="007B92"/>
                </a:solidFill>
                <a:latin typeface="Calibri"/>
                <a:cs typeface="Calibri"/>
              </a:rPr>
              <a:t> </a:t>
            </a:r>
            <a:r>
              <a:rPr sz="3200" b="1" spc="-10" dirty="0">
                <a:solidFill>
                  <a:srgbClr val="007B92"/>
                </a:solidFill>
                <a:latin typeface="Calibri"/>
                <a:cs typeface="Calibri"/>
              </a:rPr>
              <a:t>intuition</a:t>
            </a:r>
            <a:endParaRPr sz="32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32001" y="4178288"/>
            <a:ext cx="824909" cy="551071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624960" y="4204906"/>
            <a:ext cx="215900" cy="5175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200" spc="-50" dirty="0">
                <a:solidFill>
                  <a:srgbClr val="006FC0"/>
                </a:solidFill>
                <a:latin typeface="Calibri"/>
                <a:cs typeface="Calibri"/>
              </a:rPr>
              <a:t>?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50"/>
              </a:lnSpc>
            </a:pPr>
            <a:r>
              <a:rPr spc="-25" dirty="0"/>
              <a:t>45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99968" y="2373152"/>
            <a:ext cx="362931" cy="21443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516406" y="2352128"/>
            <a:ext cx="379168" cy="248076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487311" y="2352128"/>
            <a:ext cx="385893" cy="248076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2705097" y="818883"/>
            <a:ext cx="6686550" cy="3190240"/>
            <a:chOff x="2705097" y="818883"/>
            <a:chExt cx="6686550" cy="3190240"/>
          </a:xfrm>
        </p:grpSpPr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485876" y="2381561"/>
              <a:ext cx="380281" cy="218643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828922" y="2713860"/>
              <a:ext cx="161930" cy="171455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828922" y="2951985"/>
              <a:ext cx="161930" cy="17145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828922" y="3180458"/>
              <a:ext cx="161930" cy="171455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828922" y="3409058"/>
              <a:ext cx="161930" cy="180980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2714625" y="2618739"/>
              <a:ext cx="371475" cy="1076325"/>
            </a:xfrm>
            <a:custGeom>
              <a:avLst/>
              <a:gdLst/>
              <a:ahLst/>
              <a:cxnLst/>
              <a:rect l="l" t="t" r="r" b="b"/>
              <a:pathLst>
                <a:path w="371475" h="1076325">
                  <a:moveTo>
                    <a:pt x="309499" y="0"/>
                  </a:moveTo>
                  <a:lnTo>
                    <a:pt x="333648" y="4859"/>
                  </a:lnTo>
                  <a:lnTo>
                    <a:pt x="353345" y="18113"/>
                  </a:lnTo>
                  <a:lnTo>
                    <a:pt x="366613" y="37772"/>
                  </a:lnTo>
                  <a:lnTo>
                    <a:pt x="371475" y="61849"/>
                  </a:lnTo>
                  <a:lnTo>
                    <a:pt x="371475" y="1014095"/>
                  </a:lnTo>
                  <a:lnTo>
                    <a:pt x="366613" y="1038171"/>
                  </a:lnTo>
                  <a:lnTo>
                    <a:pt x="353345" y="1057830"/>
                  </a:lnTo>
                  <a:lnTo>
                    <a:pt x="333648" y="1071084"/>
                  </a:lnTo>
                  <a:lnTo>
                    <a:pt x="309499" y="1075944"/>
                  </a:lnTo>
                  <a:lnTo>
                    <a:pt x="61975" y="1075944"/>
                  </a:lnTo>
                  <a:lnTo>
                    <a:pt x="37826" y="1071084"/>
                  </a:lnTo>
                  <a:lnTo>
                    <a:pt x="18129" y="1057830"/>
                  </a:lnTo>
                  <a:lnTo>
                    <a:pt x="4861" y="1038171"/>
                  </a:lnTo>
                  <a:lnTo>
                    <a:pt x="0" y="1014095"/>
                  </a:lnTo>
                  <a:lnTo>
                    <a:pt x="0" y="61849"/>
                  </a:lnTo>
                  <a:lnTo>
                    <a:pt x="4861" y="37772"/>
                  </a:lnTo>
                  <a:lnTo>
                    <a:pt x="18129" y="18113"/>
                  </a:lnTo>
                  <a:lnTo>
                    <a:pt x="37826" y="4859"/>
                  </a:lnTo>
                  <a:lnTo>
                    <a:pt x="61975" y="0"/>
                  </a:lnTo>
                  <a:lnTo>
                    <a:pt x="309499" y="0"/>
                  </a:lnTo>
                  <a:close/>
                </a:path>
              </a:pathLst>
            </a:custGeom>
            <a:ln w="19055">
              <a:solidFill>
                <a:srgbClr val="8B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7096125" y="1209293"/>
              <a:ext cx="1884680" cy="2007870"/>
            </a:xfrm>
            <a:custGeom>
              <a:avLst/>
              <a:gdLst/>
              <a:ahLst/>
              <a:cxnLst/>
              <a:rect l="l" t="t" r="r" b="b"/>
              <a:pathLst>
                <a:path w="1884679" h="2007870">
                  <a:moveTo>
                    <a:pt x="1641602" y="1952244"/>
                  </a:moveTo>
                  <a:lnTo>
                    <a:pt x="1625282" y="1942719"/>
                  </a:lnTo>
                  <a:lnTo>
                    <a:pt x="1603908" y="1930247"/>
                  </a:lnTo>
                  <a:lnTo>
                    <a:pt x="1603908" y="1952180"/>
                  </a:lnTo>
                  <a:lnTo>
                    <a:pt x="1603908" y="1930247"/>
                  </a:lnTo>
                  <a:lnTo>
                    <a:pt x="1546733" y="1896872"/>
                  </a:lnTo>
                  <a:lnTo>
                    <a:pt x="1540891" y="1898396"/>
                  </a:lnTo>
                  <a:lnTo>
                    <a:pt x="1538224" y="1902968"/>
                  </a:lnTo>
                  <a:lnTo>
                    <a:pt x="1535684" y="1907413"/>
                  </a:lnTo>
                  <a:lnTo>
                    <a:pt x="1537208" y="1913255"/>
                  </a:lnTo>
                  <a:lnTo>
                    <a:pt x="1541653" y="1915922"/>
                  </a:lnTo>
                  <a:lnTo>
                    <a:pt x="1587665" y="1942719"/>
                  </a:lnTo>
                  <a:lnTo>
                    <a:pt x="0" y="1942719"/>
                  </a:lnTo>
                  <a:lnTo>
                    <a:pt x="0" y="1961769"/>
                  </a:lnTo>
                  <a:lnTo>
                    <a:pt x="1587449" y="1961769"/>
                  </a:lnTo>
                  <a:lnTo>
                    <a:pt x="1541653" y="1988439"/>
                  </a:lnTo>
                  <a:lnTo>
                    <a:pt x="1537208" y="1991106"/>
                  </a:lnTo>
                  <a:lnTo>
                    <a:pt x="1535684" y="1996948"/>
                  </a:lnTo>
                  <a:lnTo>
                    <a:pt x="1538224" y="2001393"/>
                  </a:lnTo>
                  <a:lnTo>
                    <a:pt x="1540891" y="2005965"/>
                  </a:lnTo>
                  <a:lnTo>
                    <a:pt x="1546733" y="2007489"/>
                  </a:lnTo>
                  <a:lnTo>
                    <a:pt x="1625244" y="1961769"/>
                  </a:lnTo>
                  <a:lnTo>
                    <a:pt x="1641602" y="1952244"/>
                  </a:lnTo>
                  <a:close/>
                </a:path>
                <a:path w="1884679" h="2007870">
                  <a:moveTo>
                    <a:pt x="1884172" y="94869"/>
                  </a:moveTo>
                  <a:lnTo>
                    <a:pt x="1839836" y="18923"/>
                  </a:lnTo>
                  <a:lnTo>
                    <a:pt x="1828800" y="0"/>
                  </a:lnTo>
                  <a:lnTo>
                    <a:pt x="1773428" y="94869"/>
                  </a:lnTo>
                  <a:lnTo>
                    <a:pt x="1774952" y="100711"/>
                  </a:lnTo>
                  <a:lnTo>
                    <a:pt x="1784096" y="106045"/>
                  </a:lnTo>
                  <a:lnTo>
                    <a:pt x="1789938" y="104521"/>
                  </a:lnTo>
                  <a:lnTo>
                    <a:pt x="1819275" y="54229"/>
                  </a:lnTo>
                  <a:lnTo>
                    <a:pt x="1819275" y="1409065"/>
                  </a:lnTo>
                  <a:lnTo>
                    <a:pt x="1838325" y="1409065"/>
                  </a:lnTo>
                  <a:lnTo>
                    <a:pt x="1838325" y="54229"/>
                  </a:lnTo>
                  <a:lnTo>
                    <a:pt x="1867662" y="104521"/>
                  </a:lnTo>
                  <a:lnTo>
                    <a:pt x="1873504" y="106045"/>
                  </a:lnTo>
                  <a:lnTo>
                    <a:pt x="1882648" y="100711"/>
                  </a:lnTo>
                  <a:lnTo>
                    <a:pt x="1884172" y="94869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848722" y="2713860"/>
              <a:ext cx="161930" cy="171455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848722" y="2951985"/>
              <a:ext cx="161930" cy="171455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848722" y="3180458"/>
              <a:ext cx="161930" cy="171455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848722" y="3409058"/>
              <a:ext cx="161930" cy="180980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8743950" y="2618739"/>
              <a:ext cx="361950" cy="1076325"/>
            </a:xfrm>
            <a:custGeom>
              <a:avLst/>
              <a:gdLst/>
              <a:ahLst/>
              <a:cxnLst/>
              <a:rect l="l" t="t" r="r" b="b"/>
              <a:pathLst>
                <a:path w="361950" h="1076325">
                  <a:moveTo>
                    <a:pt x="301625" y="0"/>
                  </a:moveTo>
                  <a:lnTo>
                    <a:pt x="325088" y="4728"/>
                  </a:lnTo>
                  <a:lnTo>
                    <a:pt x="344265" y="17637"/>
                  </a:lnTo>
                  <a:lnTo>
                    <a:pt x="357203" y="36808"/>
                  </a:lnTo>
                  <a:lnTo>
                    <a:pt x="361950" y="60325"/>
                  </a:lnTo>
                  <a:lnTo>
                    <a:pt x="361950" y="1015746"/>
                  </a:lnTo>
                  <a:lnTo>
                    <a:pt x="357203" y="1039189"/>
                  </a:lnTo>
                  <a:lnTo>
                    <a:pt x="344265" y="1058322"/>
                  </a:lnTo>
                  <a:lnTo>
                    <a:pt x="325088" y="1071217"/>
                  </a:lnTo>
                  <a:lnTo>
                    <a:pt x="301625" y="1075944"/>
                  </a:lnTo>
                  <a:lnTo>
                    <a:pt x="60325" y="1075944"/>
                  </a:lnTo>
                  <a:lnTo>
                    <a:pt x="36861" y="1071217"/>
                  </a:lnTo>
                  <a:lnTo>
                    <a:pt x="17684" y="1058322"/>
                  </a:lnTo>
                  <a:lnTo>
                    <a:pt x="4746" y="1039189"/>
                  </a:lnTo>
                  <a:lnTo>
                    <a:pt x="0" y="1015746"/>
                  </a:lnTo>
                  <a:lnTo>
                    <a:pt x="0" y="60325"/>
                  </a:lnTo>
                  <a:lnTo>
                    <a:pt x="4746" y="36808"/>
                  </a:lnTo>
                  <a:lnTo>
                    <a:pt x="17684" y="17637"/>
                  </a:lnTo>
                  <a:lnTo>
                    <a:pt x="36861" y="4728"/>
                  </a:lnTo>
                  <a:lnTo>
                    <a:pt x="60325" y="0"/>
                  </a:lnTo>
                  <a:lnTo>
                    <a:pt x="301625" y="0"/>
                  </a:lnTo>
                  <a:close/>
                </a:path>
              </a:pathLst>
            </a:custGeom>
            <a:ln w="19055">
              <a:solidFill>
                <a:srgbClr val="8B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5095875" y="3106165"/>
              <a:ext cx="1642110" cy="111125"/>
            </a:xfrm>
            <a:custGeom>
              <a:avLst/>
              <a:gdLst/>
              <a:ahLst/>
              <a:cxnLst/>
              <a:rect l="l" t="t" r="r" b="b"/>
              <a:pathLst>
                <a:path w="1642109" h="111125">
                  <a:moveTo>
                    <a:pt x="1617979" y="47117"/>
                  </a:moveTo>
                  <a:lnTo>
                    <a:pt x="1541652" y="91567"/>
                  </a:lnTo>
                  <a:lnTo>
                    <a:pt x="1537207" y="94234"/>
                  </a:lnTo>
                  <a:lnTo>
                    <a:pt x="1535683" y="100075"/>
                  </a:lnTo>
                  <a:lnTo>
                    <a:pt x="1538224" y="104521"/>
                  </a:lnTo>
                  <a:lnTo>
                    <a:pt x="1540891" y="109093"/>
                  </a:lnTo>
                  <a:lnTo>
                    <a:pt x="1546732" y="110617"/>
                  </a:lnTo>
                  <a:lnTo>
                    <a:pt x="1625245" y="64897"/>
                  </a:lnTo>
                  <a:lnTo>
                    <a:pt x="1622678" y="64897"/>
                  </a:lnTo>
                  <a:lnTo>
                    <a:pt x="1622678" y="63500"/>
                  </a:lnTo>
                  <a:lnTo>
                    <a:pt x="1617979" y="63500"/>
                  </a:lnTo>
                  <a:lnTo>
                    <a:pt x="1604023" y="55372"/>
                  </a:lnTo>
                  <a:lnTo>
                    <a:pt x="1617979" y="55372"/>
                  </a:lnTo>
                  <a:lnTo>
                    <a:pt x="1617979" y="47117"/>
                  </a:lnTo>
                  <a:close/>
                </a:path>
                <a:path w="1642109" h="111125">
                  <a:moveTo>
                    <a:pt x="1587667" y="45847"/>
                  </a:moveTo>
                  <a:lnTo>
                    <a:pt x="0" y="45847"/>
                  </a:lnTo>
                  <a:lnTo>
                    <a:pt x="0" y="64897"/>
                  </a:lnTo>
                  <a:lnTo>
                    <a:pt x="1587449" y="64897"/>
                  </a:lnTo>
                  <a:lnTo>
                    <a:pt x="1603804" y="55372"/>
                  </a:lnTo>
                  <a:lnTo>
                    <a:pt x="1604023" y="55372"/>
                  </a:lnTo>
                  <a:lnTo>
                    <a:pt x="1587667" y="45847"/>
                  </a:lnTo>
                  <a:close/>
                </a:path>
                <a:path w="1642109" h="111125">
                  <a:moveTo>
                    <a:pt x="1625283" y="45847"/>
                  </a:moveTo>
                  <a:lnTo>
                    <a:pt x="1622678" y="45847"/>
                  </a:lnTo>
                  <a:lnTo>
                    <a:pt x="1622678" y="64897"/>
                  </a:lnTo>
                  <a:lnTo>
                    <a:pt x="1625245" y="64897"/>
                  </a:lnTo>
                  <a:lnTo>
                    <a:pt x="1641602" y="55372"/>
                  </a:lnTo>
                  <a:lnTo>
                    <a:pt x="1625283" y="45847"/>
                  </a:lnTo>
                  <a:close/>
                </a:path>
                <a:path w="1642109" h="111125">
                  <a:moveTo>
                    <a:pt x="1617979" y="55372"/>
                  </a:moveTo>
                  <a:lnTo>
                    <a:pt x="1604023" y="55372"/>
                  </a:lnTo>
                  <a:lnTo>
                    <a:pt x="1617979" y="63500"/>
                  </a:lnTo>
                  <a:lnTo>
                    <a:pt x="1617979" y="55372"/>
                  </a:lnTo>
                  <a:close/>
                </a:path>
                <a:path w="1642109" h="111125">
                  <a:moveTo>
                    <a:pt x="1622678" y="47117"/>
                  </a:moveTo>
                  <a:lnTo>
                    <a:pt x="1617979" y="47117"/>
                  </a:lnTo>
                  <a:lnTo>
                    <a:pt x="1617979" y="63500"/>
                  </a:lnTo>
                  <a:lnTo>
                    <a:pt x="1622678" y="63500"/>
                  </a:lnTo>
                  <a:lnTo>
                    <a:pt x="1622678" y="47117"/>
                  </a:lnTo>
                  <a:close/>
                </a:path>
                <a:path w="1642109" h="111125">
                  <a:moveTo>
                    <a:pt x="1546732" y="0"/>
                  </a:moveTo>
                  <a:lnTo>
                    <a:pt x="1540891" y="1524"/>
                  </a:lnTo>
                  <a:lnTo>
                    <a:pt x="1538224" y="6096"/>
                  </a:lnTo>
                  <a:lnTo>
                    <a:pt x="1535683" y="10541"/>
                  </a:lnTo>
                  <a:lnTo>
                    <a:pt x="1537207" y="16383"/>
                  </a:lnTo>
                  <a:lnTo>
                    <a:pt x="1541652" y="19050"/>
                  </a:lnTo>
                  <a:lnTo>
                    <a:pt x="1604023" y="55372"/>
                  </a:lnTo>
                  <a:lnTo>
                    <a:pt x="1603804" y="55372"/>
                  </a:lnTo>
                  <a:lnTo>
                    <a:pt x="1617979" y="47117"/>
                  </a:lnTo>
                  <a:lnTo>
                    <a:pt x="1622678" y="47117"/>
                  </a:lnTo>
                  <a:lnTo>
                    <a:pt x="1622678" y="45847"/>
                  </a:lnTo>
                  <a:lnTo>
                    <a:pt x="1625283" y="45847"/>
                  </a:lnTo>
                  <a:lnTo>
                    <a:pt x="1546732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838947" y="2713860"/>
              <a:ext cx="161930" cy="171455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838947" y="2951985"/>
              <a:ext cx="161930" cy="171455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838947" y="3180458"/>
              <a:ext cx="161930" cy="171455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838947" y="3409058"/>
              <a:ext cx="161930" cy="180980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6734175" y="2618739"/>
              <a:ext cx="361950" cy="1076325"/>
            </a:xfrm>
            <a:custGeom>
              <a:avLst/>
              <a:gdLst/>
              <a:ahLst/>
              <a:cxnLst/>
              <a:rect l="l" t="t" r="r" b="b"/>
              <a:pathLst>
                <a:path w="361950" h="1076325">
                  <a:moveTo>
                    <a:pt x="301625" y="0"/>
                  </a:moveTo>
                  <a:lnTo>
                    <a:pt x="325088" y="4728"/>
                  </a:lnTo>
                  <a:lnTo>
                    <a:pt x="344265" y="17637"/>
                  </a:lnTo>
                  <a:lnTo>
                    <a:pt x="357203" y="36808"/>
                  </a:lnTo>
                  <a:lnTo>
                    <a:pt x="361950" y="60325"/>
                  </a:lnTo>
                  <a:lnTo>
                    <a:pt x="361950" y="1015746"/>
                  </a:lnTo>
                  <a:lnTo>
                    <a:pt x="357203" y="1039189"/>
                  </a:lnTo>
                  <a:lnTo>
                    <a:pt x="344265" y="1058322"/>
                  </a:lnTo>
                  <a:lnTo>
                    <a:pt x="325088" y="1071217"/>
                  </a:lnTo>
                  <a:lnTo>
                    <a:pt x="301625" y="1075944"/>
                  </a:lnTo>
                  <a:lnTo>
                    <a:pt x="60325" y="1075944"/>
                  </a:lnTo>
                  <a:lnTo>
                    <a:pt x="36861" y="1071217"/>
                  </a:lnTo>
                  <a:lnTo>
                    <a:pt x="17684" y="1058322"/>
                  </a:lnTo>
                  <a:lnTo>
                    <a:pt x="4746" y="1039189"/>
                  </a:lnTo>
                  <a:lnTo>
                    <a:pt x="0" y="1015746"/>
                  </a:lnTo>
                  <a:lnTo>
                    <a:pt x="0" y="60325"/>
                  </a:lnTo>
                  <a:lnTo>
                    <a:pt x="4746" y="36808"/>
                  </a:lnTo>
                  <a:lnTo>
                    <a:pt x="17684" y="17637"/>
                  </a:lnTo>
                  <a:lnTo>
                    <a:pt x="36861" y="4728"/>
                  </a:lnTo>
                  <a:lnTo>
                    <a:pt x="60325" y="0"/>
                  </a:lnTo>
                  <a:lnTo>
                    <a:pt x="301625" y="0"/>
                  </a:lnTo>
                  <a:close/>
                </a:path>
              </a:pathLst>
            </a:custGeom>
            <a:ln w="19055">
              <a:solidFill>
                <a:srgbClr val="8B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3086100" y="3106165"/>
              <a:ext cx="1642110" cy="111125"/>
            </a:xfrm>
            <a:custGeom>
              <a:avLst/>
              <a:gdLst/>
              <a:ahLst/>
              <a:cxnLst/>
              <a:rect l="l" t="t" r="r" b="b"/>
              <a:pathLst>
                <a:path w="1642110" h="111125">
                  <a:moveTo>
                    <a:pt x="1617979" y="47117"/>
                  </a:moveTo>
                  <a:lnTo>
                    <a:pt x="1541652" y="91567"/>
                  </a:lnTo>
                  <a:lnTo>
                    <a:pt x="1537208" y="94234"/>
                  </a:lnTo>
                  <a:lnTo>
                    <a:pt x="1535684" y="100075"/>
                  </a:lnTo>
                  <a:lnTo>
                    <a:pt x="1538224" y="104521"/>
                  </a:lnTo>
                  <a:lnTo>
                    <a:pt x="1540890" y="109093"/>
                  </a:lnTo>
                  <a:lnTo>
                    <a:pt x="1546733" y="110617"/>
                  </a:lnTo>
                  <a:lnTo>
                    <a:pt x="1625245" y="64897"/>
                  </a:lnTo>
                  <a:lnTo>
                    <a:pt x="1622678" y="64897"/>
                  </a:lnTo>
                  <a:lnTo>
                    <a:pt x="1622678" y="63500"/>
                  </a:lnTo>
                  <a:lnTo>
                    <a:pt x="1617979" y="63500"/>
                  </a:lnTo>
                  <a:lnTo>
                    <a:pt x="1604023" y="55372"/>
                  </a:lnTo>
                  <a:lnTo>
                    <a:pt x="1617979" y="55372"/>
                  </a:lnTo>
                  <a:lnTo>
                    <a:pt x="1617979" y="47117"/>
                  </a:lnTo>
                  <a:close/>
                </a:path>
                <a:path w="1642110" h="111125">
                  <a:moveTo>
                    <a:pt x="1587667" y="45847"/>
                  </a:moveTo>
                  <a:lnTo>
                    <a:pt x="0" y="45847"/>
                  </a:lnTo>
                  <a:lnTo>
                    <a:pt x="0" y="64897"/>
                  </a:lnTo>
                  <a:lnTo>
                    <a:pt x="1587449" y="64897"/>
                  </a:lnTo>
                  <a:lnTo>
                    <a:pt x="1603804" y="55372"/>
                  </a:lnTo>
                  <a:lnTo>
                    <a:pt x="1604023" y="55372"/>
                  </a:lnTo>
                  <a:lnTo>
                    <a:pt x="1587667" y="45847"/>
                  </a:lnTo>
                  <a:close/>
                </a:path>
                <a:path w="1642110" h="111125">
                  <a:moveTo>
                    <a:pt x="1625283" y="45847"/>
                  </a:moveTo>
                  <a:lnTo>
                    <a:pt x="1622678" y="45847"/>
                  </a:lnTo>
                  <a:lnTo>
                    <a:pt x="1622678" y="64897"/>
                  </a:lnTo>
                  <a:lnTo>
                    <a:pt x="1625245" y="64897"/>
                  </a:lnTo>
                  <a:lnTo>
                    <a:pt x="1641602" y="55372"/>
                  </a:lnTo>
                  <a:lnTo>
                    <a:pt x="1625283" y="45847"/>
                  </a:lnTo>
                  <a:close/>
                </a:path>
                <a:path w="1642110" h="111125">
                  <a:moveTo>
                    <a:pt x="1617979" y="55372"/>
                  </a:moveTo>
                  <a:lnTo>
                    <a:pt x="1604023" y="55372"/>
                  </a:lnTo>
                  <a:lnTo>
                    <a:pt x="1617979" y="63500"/>
                  </a:lnTo>
                  <a:lnTo>
                    <a:pt x="1617979" y="55372"/>
                  </a:lnTo>
                  <a:close/>
                </a:path>
                <a:path w="1642110" h="111125">
                  <a:moveTo>
                    <a:pt x="1622678" y="47117"/>
                  </a:moveTo>
                  <a:lnTo>
                    <a:pt x="1617979" y="47117"/>
                  </a:lnTo>
                  <a:lnTo>
                    <a:pt x="1617979" y="63500"/>
                  </a:lnTo>
                  <a:lnTo>
                    <a:pt x="1622678" y="63500"/>
                  </a:lnTo>
                  <a:lnTo>
                    <a:pt x="1622678" y="47117"/>
                  </a:lnTo>
                  <a:close/>
                </a:path>
                <a:path w="1642110" h="111125">
                  <a:moveTo>
                    <a:pt x="1546733" y="0"/>
                  </a:moveTo>
                  <a:lnTo>
                    <a:pt x="1540890" y="1524"/>
                  </a:lnTo>
                  <a:lnTo>
                    <a:pt x="1538224" y="6096"/>
                  </a:lnTo>
                  <a:lnTo>
                    <a:pt x="1535684" y="10541"/>
                  </a:lnTo>
                  <a:lnTo>
                    <a:pt x="1537208" y="16383"/>
                  </a:lnTo>
                  <a:lnTo>
                    <a:pt x="1541652" y="19050"/>
                  </a:lnTo>
                  <a:lnTo>
                    <a:pt x="1604023" y="55372"/>
                  </a:lnTo>
                  <a:lnTo>
                    <a:pt x="1603804" y="55372"/>
                  </a:lnTo>
                  <a:lnTo>
                    <a:pt x="1617979" y="47117"/>
                  </a:lnTo>
                  <a:lnTo>
                    <a:pt x="1622678" y="47117"/>
                  </a:lnTo>
                  <a:lnTo>
                    <a:pt x="1622678" y="45847"/>
                  </a:lnTo>
                  <a:lnTo>
                    <a:pt x="1625283" y="45847"/>
                  </a:lnTo>
                  <a:lnTo>
                    <a:pt x="1546733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829172" y="2713860"/>
              <a:ext cx="171455" cy="171455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829172" y="2951985"/>
              <a:ext cx="171455" cy="171455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829172" y="3180458"/>
              <a:ext cx="171455" cy="171455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829172" y="3409058"/>
              <a:ext cx="171455" cy="180980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4724400" y="2618739"/>
              <a:ext cx="371475" cy="1076325"/>
            </a:xfrm>
            <a:custGeom>
              <a:avLst/>
              <a:gdLst/>
              <a:ahLst/>
              <a:cxnLst/>
              <a:rect l="l" t="t" r="r" b="b"/>
              <a:pathLst>
                <a:path w="371475" h="1076325">
                  <a:moveTo>
                    <a:pt x="309499" y="0"/>
                  </a:moveTo>
                  <a:lnTo>
                    <a:pt x="333648" y="4859"/>
                  </a:lnTo>
                  <a:lnTo>
                    <a:pt x="353345" y="18113"/>
                  </a:lnTo>
                  <a:lnTo>
                    <a:pt x="366613" y="37772"/>
                  </a:lnTo>
                  <a:lnTo>
                    <a:pt x="371475" y="61849"/>
                  </a:lnTo>
                  <a:lnTo>
                    <a:pt x="371475" y="1014095"/>
                  </a:lnTo>
                  <a:lnTo>
                    <a:pt x="366613" y="1038171"/>
                  </a:lnTo>
                  <a:lnTo>
                    <a:pt x="353345" y="1057830"/>
                  </a:lnTo>
                  <a:lnTo>
                    <a:pt x="333648" y="1071084"/>
                  </a:lnTo>
                  <a:lnTo>
                    <a:pt x="309499" y="1075944"/>
                  </a:lnTo>
                  <a:lnTo>
                    <a:pt x="61975" y="1075944"/>
                  </a:lnTo>
                  <a:lnTo>
                    <a:pt x="37826" y="1071084"/>
                  </a:lnTo>
                  <a:lnTo>
                    <a:pt x="18129" y="1057830"/>
                  </a:lnTo>
                  <a:lnTo>
                    <a:pt x="4861" y="1038171"/>
                  </a:lnTo>
                  <a:lnTo>
                    <a:pt x="0" y="1014095"/>
                  </a:lnTo>
                  <a:lnTo>
                    <a:pt x="0" y="61849"/>
                  </a:lnTo>
                  <a:lnTo>
                    <a:pt x="4861" y="37772"/>
                  </a:lnTo>
                  <a:lnTo>
                    <a:pt x="18129" y="18113"/>
                  </a:lnTo>
                  <a:lnTo>
                    <a:pt x="37826" y="4859"/>
                  </a:lnTo>
                  <a:lnTo>
                    <a:pt x="61975" y="0"/>
                  </a:lnTo>
                  <a:lnTo>
                    <a:pt x="309499" y="0"/>
                  </a:lnTo>
                  <a:close/>
                </a:path>
              </a:pathLst>
            </a:custGeom>
            <a:ln w="19055">
              <a:solidFill>
                <a:srgbClr val="8B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754210" y="2876161"/>
              <a:ext cx="285750" cy="177436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774129" y="2876161"/>
              <a:ext cx="294409" cy="177436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783285" y="2876161"/>
              <a:ext cx="285750" cy="177436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581196" y="915577"/>
              <a:ext cx="666750" cy="265274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4438650" y="818895"/>
              <a:ext cx="4953000" cy="3190240"/>
            </a:xfrm>
            <a:custGeom>
              <a:avLst/>
              <a:gdLst/>
              <a:ahLst/>
              <a:cxnLst/>
              <a:rect l="l" t="t" r="r" b="b"/>
              <a:pathLst>
                <a:path w="4953000" h="3190240">
                  <a:moveTo>
                    <a:pt x="895350" y="1495044"/>
                  </a:moveTo>
                  <a:lnTo>
                    <a:pt x="0" y="1495044"/>
                  </a:lnTo>
                  <a:lnTo>
                    <a:pt x="0" y="3190113"/>
                  </a:lnTo>
                  <a:lnTo>
                    <a:pt x="895350" y="3190113"/>
                  </a:lnTo>
                  <a:lnTo>
                    <a:pt x="895350" y="1495044"/>
                  </a:lnTo>
                  <a:close/>
                </a:path>
                <a:path w="4953000" h="3190240">
                  <a:moveTo>
                    <a:pt x="4953000" y="0"/>
                  </a:moveTo>
                  <a:lnTo>
                    <a:pt x="4010025" y="0"/>
                  </a:lnTo>
                  <a:lnTo>
                    <a:pt x="4010025" y="447548"/>
                  </a:lnTo>
                  <a:lnTo>
                    <a:pt x="4953000" y="447548"/>
                  </a:lnTo>
                  <a:lnTo>
                    <a:pt x="4953000" y="0"/>
                  </a:lnTo>
                  <a:close/>
                </a:path>
              </a:pathLst>
            </a:custGeom>
            <a:solidFill>
              <a:srgbClr val="4285F4">
                <a:alpha val="34901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8924925" y="1266443"/>
              <a:ext cx="8255" cy="1923414"/>
            </a:xfrm>
            <a:custGeom>
              <a:avLst/>
              <a:gdLst/>
              <a:ahLst/>
              <a:cxnLst/>
              <a:rect l="l" t="t" r="r" b="b"/>
              <a:pathLst>
                <a:path w="8254" h="1923414">
                  <a:moveTo>
                    <a:pt x="0" y="0"/>
                  </a:moveTo>
                  <a:lnTo>
                    <a:pt x="8254" y="1923288"/>
                  </a:lnTo>
                </a:path>
              </a:pathLst>
            </a:custGeom>
            <a:ln w="19055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5334000" y="2871342"/>
              <a:ext cx="3651885" cy="571500"/>
            </a:xfrm>
            <a:custGeom>
              <a:avLst/>
              <a:gdLst/>
              <a:ahLst/>
              <a:cxnLst/>
              <a:rect l="l" t="t" r="r" b="b"/>
              <a:pathLst>
                <a:path w="3651884" h="571500">
                  <a:moveTo>
                    <a:pt x="571119" y="0"/>
                  </a:moveTo>
                  <a:lnTo>
                    <a:pt x="0" y="286766"/>
                  </a:lnTo>
                  <a:lnTo>
                    <a:pt x="572135" y="571500"/>
                  </a:lnTo>
                  <a:lnTo>
                    <a:pt x="571796" y="381127"/>
                  </a:lnTo>
                  <a:lnTo>
                    <a:pt x="476503" y="381127"/>
                  </a:lnTo>
                  <a:lnTo>
                    <a:pt x="476250" y="190627"/>
                  </a:lnTo>
                  <a:lnTo>
                    <a:pt x="571457" y="190470"/>
                  </a:lnTo>
                  <a:lnTo>
                    <a:pt x="571119" y="0"/>
                  </a:lnTo>
                  <a:close/>
                </a:path>
                <a:path w="3651884" h="571500">
                  <a:moveTo>
                    <a:pt x="571457" y="190470"/>
                  </a:moveTo>
                  <a:lnTo>
                    <a:pt x="476250" y="190627"/>
                  </a:lnTo>
                  <a:lnTo>
                    <a:pt x="476378" y="286766"/>
                  </a:lnTo>
                  <a:lnTo>
                    <a:pt x="476503" y="381127"/>
                  </a:lnTo>
                  <a:lnTo>
                    <a:pt x="571796" y="380970"/>
                  </a:lnTo>
                  <a:lnTo>
                    <a:pt x="571457" y="190627"/>
                  </a:lnTo>
                  <a:lnTo>
                    <a:pt x="571457" y="190470"/>
                  </a:lnTo>
                  <a:close/>
                </a:path>
                <a:path w="3651884" h="571500">
                  <a:moveTo>
                    <a:pt x="571796" y="380970"/>
                  </a:moveTo>
                  <a:lnTo>
                    <a:pt x="476503" y="381127"/>
                  </a:lnTo>
                  <a:lnTo>
                    <a:pt x="571796" y="381127"/>
                  </a:lnTo>
                  <a:lnTo>
                    <a:pt x="571796" y="380970"/>
                  </a:lnTo>
                  <a:close/>
                </a:path>
                <a:path w="3651884" h="571500">
                  <a:moveTo>
                    <a:pt x="3651630" y="185420"/>
                  </a:moveTo>
                  <a:lnTo>
                    <a:pt x="571457" y="190470"/>
                  </a:lnTo>
                  <a:lnTo>
                    <a:pt x="571787" y="375920"/>
                  </a:lnTo>
                  <a:lnTo>
                    <a:pt x="571796" y="380970"/>
                  </a:lnTo>
                  <a:lnTo>
                    <a:pt x="3651884" y="375920"/>
                  </a:lnTo>
                  <a:lnTo>
                    <a:pt x="3651637" y="190627"/>
                  </a:lnTo>
                  <a:lnTo>
                    <a:pt x="3651630" y="185420"/>
                  </a:lnTo>
                  <a:close/>
                </a:path>
              </a:pathLst>
            </a:custGeom>
            <a:solidFill>
              <a:srgbClr val="4285F4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7" name="object 3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435100">
              <a:lnSpc>
                <a:spcPct val="100000"/>
              </a:lnSpc>
              <a:spcBef>
                <a:spcPts val="130"/>
              </a:spcBef>
            </a:pPr>
            <a:r>
              <a:rPr dirty="0"/>
              <a:t>Vanishing</a:t>
            </a:r>
            <a:r>
              <a:rPr spc="-35" dirty="0"/>
              <a:t> </a:t>
            </a:r>
            <a:r>
              <a:rPr dirty="0"/>
              <a:t>gradient</a:t>
            </a:r>
            <a:r>
              <a:rPr spc="-75" dirty="0"/>
              <a:t> </a:t>
            </a:r>
            <a:r>
              <a:rPr spc="-10" dirty="0"/>
              <a:t>intuition</a:t>
            </a:r>
          </a:p>
        </p:txBody>
      </p:sp>
      <p:pic>
        <p:nvPicPr>
          <p:cNvPr id="38" name="object 38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2632001" y="4178288"/>
            <a:ext cx="824909" cy="551071"/>
          </a:xfrm>
          <a:prstGeom prst="rect">
            <a:avLst/>
          </a:prstGeom>
        </p:spPr>
      </p:pic>
      <p:pic>
        <p:nvPicPr>
          <p:cNvPr id="39" name="object 39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3729691" y="4180372"/>
            <a:ext cx="739308" cy="647532"/>
          </a:xfrm>
          <a:prstGeom prst="rect">
            <a:avLst/>
          </a:prstGeom>
        </p:spPr>
      </p:pic>
      <p:pic>
        <p:nvPicPr>
          <p:cNvPr id="40" name="object 40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4632453" y="4191005"/>
            <a:ext cx="559607" cy="551071"/>
          </a:xfrm>
          <a:prstGeom prst="rect">
            <a:avLst/>
          </a:prstGeom>
        </p:spPr>
      </p:pic>
      <p:sp>
        <p:nvSpPr>
          <p:cNvPr id="41" name="object 41"/>
          <p:cNvSpPr txBox="1"/>
          <p:nvPr/>
        </p:nvSpPr>
        <p:spPr>
          <a:xfrm>
            <a:off x="3912615" y="4966652"/>
            <a:ext cx="102425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5D4A3B"/>
                </a:solidFill>
                <a:latin typeface="Calibri"/>
                <a:cs typeface="Calibri"/>
              </a:rPr>
              <a:t>chain</a:t>
            </a:r>
            <a:r>
              <a:rPr sz="1800" spc="-30" dirty="0">
                <a:solidFill>
                  <a:srgbClr val="5D4A3B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5D4A3B"/>
                </a:solidFill>
                <a:latin typeface="Calibri"/>
                <a:cs typeface="Calibri"/>
              </a:rPr>
              <a:t>rule!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2" name="object 42"/>
          <p:cNvSpPr txBox="1">
            <a:spLocks noGrp="1"/>
          </p:cNvSpPr>
          <p:nvPr>
            <p:ph type="sldNum" sz="quarter" idx="7"/>
          </p:nvPr>
        </p:nvSpPr>
        <p:spPr>
          <a:xfrm>
            <a:off x="460057" y="6543833"/>
            <a:ext cx="280034" cy="2063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1450"/>
              </a:lnSpc>
            </a:pPr>
            <a:fld id="{81D60167-4931-47E6-BA6A-407CBD079E47}" type="slidenum">
              <a:rPr lang="en-US" altLang="ja-JP" spc="-50" smtClean="0"/>
              <a:pPr marL="38100">
                <a:lnSpc>
                  <a:spcPts val="1450"/>
                </a:lnSpc>
              </a:pPr>
              <a:t>43</a:t>
            </a:fld>
            <a:endParaRPr spc="-25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99968" y="2373152"/>
            <a:ext cx="362931" cy="21443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516406" y="2352128"/>
            <a:ext cx="379168" cy="248076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487311" y="2352128"/>
            <a:ext cx="385893" cy="248076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2705097" y="818883"/>
            <a:ext cx="6686550" cy="3190240"/>
            <a:chOff x="2705097" y="818883"/>
            <a:chExt cx="6686550" cy="3190240"/>
          </a:xfrm>
        </p:grpSpPr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485876" y="2381561"/>
              <a:ext cx="380281" cy="218643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828922" y="2713860"/>
              <a:ext cx="161930" cy="171455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828922" y="2951985"/>
              <a:ext cx="161930" cy="17145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828922" y="3180458"/>
              <a:ext cx="161930" cy="171455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828922" y="3409058"/>
              <a:ext cx="161930" cy="180980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2714625" y="2618739"/>
              <a:ext cx="371475" cy="1076325"/>
            </a:xfrm>
            <a:custGeom>
              <a:avLst/>
              <a:gdLst/>
              <a:ahLst/>
              <a:cxnLst/>
              <a:rect l="l" t="t" r="r" b="b"/>
              <a:pathLst>
                <a:path w="371475" h="1076325">
                  <a:moveTo>
                    <a:pt x="309499" y="0"/>
                  </a:moveTo>
                  <a:lnTo>
                    <a:pt x="333648" y="4859"/>
                  </a:lnTo>
                  <a:lnTo>
                    <a:pt x="353345" y="18113"/>
                  </a:lnTo>
                  <a:lnTo>
                    <a:pt x="366613" y="37772"/>
                  </a:lnTo>
                  <a:lnTo>
                    <a:pt x="371475" y="61849"/>
                  </a:lnTo>
                  <a:lnTo>
                    <a:pt x="371475" y="1014095"/>
                  </a:lnTo>
                  <a:lnTo>
                    <a:pt x="366613" y="1038171"/>
                  </a:lnTo>
                  <a:lnTo>
                    <a:pt x="353345" y="1057830"/>
                  </a:lnTo>
                  <a:lnTo>
                    <a:pt x="333648" y="1071084"/>
                  </a:lnTo>
                  <a:lnTo>
                    <a:pt x="309499" y="1075944"/>
                  </a:lnTo>
                  <a:lnTo>
                    <a:pt x="61975" y="1075944"/>
                  </a:lnTo>
                  <a:lnTo>
                    <a:pt x="37826" y="1071084"/>
                  </a:lnTo>
                  <a:lnTo>
                    <a:pt x="18129" y="1057830"/>
                  </a:lnTo>
                  <a:lnTo>
                    <a:pt x="4861" y="1038171"/>
                  </a:lnTo>
                  <a:lnTo>
                    <a:pt x="0" y="1014095"/>
                  </a:lnTo>
                  <a:lnTo>
                    <a:pt x="0" y="61849"/>
                  </a:lnTo>
                  <a:lnTo>
                    <a:pt x="4861" y="37772"/>
                  </a:lnTo>
                  <a:lnTo>
                    <a:pt x="18129" y="18113"/>
                  </a:lnTo>
                  <a:lnTo>
                    <a:pt x="37826" y="4859"/>
                  </a:lnTo>
                  <a:lnTo>
                    <a:pt x="61975" y="0"/>
                  </a:lnTo>
                  <a:lnTo>
                    <a:pt x="309499" y="0"/>
                  </a:lnTo>
                  <a:close/>
                </a:path>
              </a:pathLst>
            </a:custGeom>
            <a:ln w="19055">
              <a:solidFill>
                <a:srgbClr val="8B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7096125" y="1209293"/>
              <a:ext cx="1884680" cy="2007870"/>
            </a:xfrm>
            <a:custGeom>
              <a:avLst/>
              <a:gdLst/>
              <a:ahLst/>
              <a:cxnLst/>
              <a:rect l="l" t="t" r="r" b="b"/>
              <a:pathLst>
                <a:path w="1884679" h="2007870">
                  <a:moveTo>
                    <a:pt x="1641602" y="1952244"/>
                  </a:moveTo>
                  <a:lnTo>
                    <a:pt x="1625282" y="1942719"/>
                  </a:lnTo>
                  <a:lnTo>
                    <a:pt x="1603908" y="1930247"/>
                  </a:lnTo>
                  <a:lnTo>
                    <a:pt x="1603908" y="1952180"/>
                  </a:lnTo>
                  <a:lnTo>
                    <a:pt x="1603908" y="1930247"/>
                  </a:lnTo>
                  <a:lnTo>
                    <a:pt x="1546733" y="1896872"/>
                  </a:lnTo>
                  <a:lnTo>
                    <a:pt x="1540891" y="1898396"/>
                  </a:lnTo>
                  <a:lnTo>
                    <a:pt x="1538224" y="1902968"/>
                  </a:lnTo>
                  <a:lnTo>
                    <a:pt x="1535684" y="1907413"/>
                  </a:lnTo>
                  <a:lnTo>
                    <a:pt x="1537208" y="1913255"/>
                  </a:lnTo>
                  <a:lnTo>
                    <a:pt x="1541653" y="1915922"/>
                  </a:lnTo>
                  <a:lnTo>
                    <a:pt x="1587665" y="1942719"/>
                  </a:lnTo>
                  <a:lnTo>
                    <a:pt x="0" y="1942719"/>
                  </a:lnTo>
                  <a:lnTo>
                    <a:pt x="0" y="1961769"/>
                  </a:lnTo>
                  <a:lnTo>
                    <a:pt x="1587449" y="1961769"/>
                  </a:lnTo>
                  <a:lnTo>
                    <a:pt x="1541653" y="1988439"/>
                  </a:lnTo>
                  <a:lnTo>
                    <a:pt x="1537208" y="1991106"/>
                  </a:lnTo>
                  <a:lnTo>
                    <a:pt x="1535684" y="1996948"/>
                  </a:lnTo>
                  <a:lnTo>
                    <a:pt x="1538224" y="2001393"/>
                  </a:lnTo>
                  <a:lnTo>
                    <a:pt x="1540891" y="2005965"/>
                  </a:lnTo>
                  <a:lnTo>
                    <a:pt x="1546733" y="2007489"/>
                  </a:lnTo>
                  <a:lnTo>
                    <a:pt x="1625244" y="1961769"/>
                  </a:lnTo>
                  <a:lnTo>
                    <a:pt x="1641602" y="1952244"/>
                  </a:lnTo>
                  <a:close/>
                </a:path>
                <a:path w="1884679" h="2007870">
                  <a:moveTo>
                    <a:pt x="1884172" y="94869"/>
                  </a:moveTo>
                  <a:lnTo>
                    <a:pt x="1839836" y="18923"/>
                  </a:lnTo>
                  <a:lnTo>
                    <a:pt x="1828800" y="0"/>
                  </a:lnTo>
                  <a:lnTo>
                    <a:pt x="1773428" y="94869"/>
                  </a:lnTo>
                  <a:lnTo>
                    <a:pt x="1774952" y="100711"/>
                  </a:lnTo>
                  <a:lnTo>
                    <a:pt x="1784096" y="106045"/>
                  </a:lnTo>
                  <a:lnTo>
                    <a:pt x="1789938" y="104521"/>
                  </a:lnTo>
                  <a:lnTo>
                    <a:pt x="1819275" y="54229"/>
                  </a:lnTo>
                  <a:lnTo>
                    <a:pt x="1819275" y="1409065"/>
                  </a:lnTo>
                  <a:lnTo>
                    <a:pt x="1838325" y="1409065"/>
                  </a:lnTo>
                  <a:lnTo>
                    <a:pt x="1838325" y="54229"/>
                  </a:lnTo>
                  <a:lnTo>
                    <a:pt x="1867662" y="104521"/>
                  </a:lnTo>
                  <a:lnTo>
                    <a:pt x="1873504" y="106045"/>
                  </a:lnTo>
                  <a:lnTo>
                    <a:pt x="1882648" y="100711"/>
                  </a:lnTo>
                  <a:lnTo>
                    <a:pt x="1884172" y="94869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848722" y="2713860"/>
              <a:ext cx="161930" cy="171455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848722" y="2951985"/>
              <a:ext cx="161930" cy="171455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848722" y="3180458"/>
              <a:ext cx="161930" cy="171455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848722" y="3409058"/>
              <a:ext cx="161930" cy="180980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8743950" y="2618739"/>
              <a:ext cx="361950" cy="1076325"/>
            </a:xfrm>
            <a:custGeom>
              <a:avLst/>
              <a:gdLst/>
              <a:ahLst/>
              <a:cxnLst/>
              <a:rect l="l" t="t" r="r" b="b"/>
              <a:pathLst>
                <a:path w="361950" h="1076325">
                  <a:moveTo>
                    <a:pt x="301625" y="0"/>
                  </a:moveTo>
                  <a:lnTo>
                    <a:pt x="325088" y="4728"/>
                  </a:lnTo>
                  <a:lnTo>
                    <a:pt x="344265" y="17637"/>
                  </a:lnTo>
                  <a:lnTo>
                    <a:pt x="357203" y="36808"/>
                  </a:lnTo>
                  <a:lnTo>
                    <a:pt x="361950" y="60325"/>
                  </a:lnTo>
                  <a:lnTo>
                    <a:pt x="361950" y="1015746"/>
                  </a:lnTo>
                  <a:lnTo>
                    <a:pt x="357203" y="1039189"/>
                  </a:lnTo>
                  <a:lnTo>
                    <a:pt x="344265" y="1058322"/>
                  </a:lnTo>
                  <a:lnTo>
                    <a:pt x="325088" y="1071217"/>
                  </a:lnTo>
                  <a:lnTo>
                    <a:pt x="301625" y="1075944"/>
                  </a:lnTo>
                  <a:lnTo>
                    <a:pt x="60325" y="1075944"/>
                  </a:lnTo>
                  <a:lnTo>
                    <a:pt x="36861" y="1071217"/>
                  </a:lnTo>
                  <a:lnTo>
                    <a:pt x="17684" y="1058322"/>
                  </a:lnTo>
                  <a:lnTo>
                    <a:pt x="4746" y="1039189"/>
                  </a:lnTo>
                  <a:lnTo>
                    <a:pt x="0" y="1015746"/>
                  </a:lnTo>
                  <a:lnTo>
                    <a:pt x="0" y="60325"/>
                  </a:lnTo>
                  <a:lnTo>
                    <a:pt x="4746" y="36808"/>
                  </a:lnTo>
                  <a:lnTo>
                    <a:pt x="17684" y="17637"/>
                  </a:lnTo>
                  <a:lnTo>
                    <a:pt x="36861" y="4728"/>
                  </a:lnTo>
                  <a:lnTo>
                    <a:pt x="60325" y="0"/>
                  </a:lnTo>
                  <a:lnTo>
                    <a:pt x="301625" y="0"/>
                  </a:lnTo>
                  <a:close/>
                </a:path>
              </a:pathLst>
            </a:custGeom>
            <a:ln w="19055">
              <a:solidFill>
                <a:srgbClr val="8B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5095875" y="3106165"/>
              <a:ext cx="1642110" cy="111125"/>
            </a:xfrm>
            <a:custGeom>
              <a:avLst/>
              <a:gdLst/>
              <a:ahLst/>
              <a:cxnLst/>
              <a:rect l="l" t="t" r="r" b="b"/>
              <a:pathLst>
                <a:path w="1642109" h="111125">
                  <a:moveTo>
                    <a:pt x="1617979" y="47117"/>
                  </a:moveTo>
                  <a:lnTo>
                    <a:pt x="1541652" y="91567"/>
                  </a:lnTo>
                  <a:lnTo>
                    <a:pt x="1537207" y="94234"/>
                  </a:lnTo>
                  <a:lnTo>
                    <a:pt x="1535683" y="100075"/>
                  </a:lnTo>
                  <a:lnTo>
                    <a:pt x="1538224" y="104521"/>
                  </a:lnTo>
                  <a:lnTo>
                    <a:pt x="1540891" y="109093"/>
                  </a:lnTo>
                  <a:lnTo>
                    <a:pt x="1546732" y="110617"/>
                  </a:lnTo>
                  <a:lnTo>
                    <a:pt x="1625245" y="64897"/>
                  </a:lnTo>
                  <a:lnTo>
                    <a:pt x="1622678" y="64897"/>
                  </a:lnTo>
                  <a:lnTo>
                    <a:pt x="1622678" y="63500"/>
                  </a:lnTo>
                  <a:lnTo>
                    <a:pt x="1617979" y="63500"/>
                  </a:lnTo>
                  <a:lnTo>
                    <a:pt x="1604023" y="55372"/>
                  </a:lnTo>
                  <a:lnTo>
                    <a:pt x="1617979" y="55372"/>
                  </a:lnTo>
                  <a:lnTo>
                    <a:pt x="1617979" y="47117"/>
                  </a:lnTo>
                  <a:close/>
                </a:path>
                <a:path w="1642109" h="111125">
                  <a:moveTo>
                    <a:pt x="1587667" y="45847"/>
                  </a:moveTo>
                  <a:lnTo>
                    <a:pt x="0" y="45847"/>
                  </a:lnTo>
                  <a:lnTo>
                    <a:pt x="0" y="64897"/>
                  </a:lnTo>
                  <a:lnTo>
                    <a:pt x="1587449" y="64897"/>
                  </a:lnTo>
                  <a:lnTo>
                    <a:pt x="1603804" y="55372"/>
                  </a:lnTo>
                  <a:lnTo>
                    <a:pt x="1604023" y="55372"/>
                  </a:lnTo>
                  <a:lnTo>
                    <a:pt x="1587667" y="45847"/>
                  </a:lnTo>
                  <a:close/>
                </a:path>
                <a:path w="1642109" h="111125">
                  <a:moveTo>
                    <a:pt x="1625283" y="45847"/>
                  </a:moveTo>
                  <a:lnTo>
                    <a:pt x="1622678" y="45847"/>
                  </a:lnTo>
                  <a:lnTo>
                    <a:pt x="1622678" y="64897"/>
                  </a:lnTo>
                  <a:lnTo>
                    <a:pt x="1625245" y="64897"/>
                  </a:lnTo>
                  <a:lnTo>
                    <a:pt x="1641602" y="55372"/>
                  </a:lnTo>
                  <a:lnTo>
                    <a:pt x="1625283" y="45847"/>
                  </a:lnTo>
                  <a:close/>
                </a:path>
                <a:path w="1642109" h="111125">
                  <a:moveTo>
                    <a:pt x="1617979" y="55372"/>
                  </a:moveTo>
                  <a:lnTo>
                    <a:pt x="1604023" y="55372"/>
                  </a:lnTo>
                  <a:lnTo>
                    <a:pt x="1617979" y="63500"/>
                  </a:lnTo>
                  <a:lnTo>
                    <a:pt x="1617979" y="55372"/>
                  </a:lnTo>
                  <a:close/>
                </a:path>
                <a:path w="1642109" h="111125">
                  <a:moveTo>
                    <a:pt x="1622678" y="47117"/>
                  </a:moveTo>
                  <a:lnTo>
                    <a:pt x="1617979" y="47117"/>
                  </a:lnTo>
                  <a:lnTo>
                    <a:pt x="1617979" y="63500"/>
                  </a:lnTo>
                  <a:lnTo>
                    <a:pt x="1622678" y="63500"/>
                  </a:lnTo>
                  <a:lnTo>
                    <a:pt x="1622678" y="47117"/>
                  </a:lnTo>
                  <a:close/>
                </a:path>
                <a:path w="1642109" h="111125">
                  <a:moveTo>
                    <a:pt x="1546732" y="0"/>
                  </a:moveTo>
                  <a:lnTo>
                    <a:pt x="1540891" y="1524"/>
                  </a:lnTo>
                  <a:lnTo>
                    <a:pt x="1538224" y="6096"/>
                  </a:lnTo>
                  <a:lnTo>
                    <a:pt x="1535683" y="10541"/>
                  </a:lnTo>
                  <a:lnTo>
                    <a:pt x="1537207" y="16383"/>
                  </a:lnTo>
                  <a:lnTo>
                    <a:pt x="1541652" y="19050"/>
                  </a:lnTo>
                  <a:lnTo>
                    <a:pt x="1604023" y="55372"/>
                  </a:lnTo>
                  <a:lnTo>
                    <a:pt x="1603804" y="55372"/>
                  </a:lnTo>
                  <a:lnTo>
                    <a:pt x="1617979" y="47117"/>
                  </a:lnTo>
                  <a:lnTo>
                    <a:pt x="1622678" y="47117"/>
                  </a:lnTo>
                  <a:lnTo>
                    <a:pt x="1622678" y="45847"/>
                  </a:lnTo>
                  <a:lnTo>
                    <a:pt x="1625283" y="45847"/>
                  </a:lnTo>
                  <a:lnTo>
                    <a:pt x="1546732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838947" y="2713860"/>
              <a:ext cx="161930" cy="171455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838947" y="2951985"/>
              <a:ext cx="161930" cy="171455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838947" y="3180458"/>
              <a:ext cx="161930" cy="171455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838947" y="3409058"/>
              <a:ext cx="161930" cy="180980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6734175" y="2618739"/>
              <a:ext cx="361950" cy="1076325"/>
            </a:xfrm>
            <a:custGeom>
              <a:avLst/>
              <a:gdLst/>
              <a:ahLst/>
              <a:cxnLst/>
              <a:rect l="l" t="t" r="r" b="b"/>
              <a:pathLst>
                <a:path w="361950" h="1076325">
                  <a:moveTo>
                    <a:pt x="301625" y="0"/>
                  </a:moveTo>
                  <a:lnTo>
                    <a:pt x="325088" y="4728"/>
                  </a:lnTo>
                  <a:lnTo>
                    <a:pt x="344265" y="17637"/>
                  </a:lnTo>
                  <a:lnTo>
                    <a:pt x="357203" y="36808"/>
                  </a:lnTo>
                  <a:lnTo>
                    <a:pt x="361950" y="60325"/>
                  </a:lnTo>
                  <a:lnTo>
                    <a:pt x="361950" y="1015746"/>
                  </a:lnTo>
                  <a:lnTo>
                    <a:pt x="357203" y="1039189"/>
                  </a:lnTo>
                  <a:lnTo>
                    <a:pt x="344265" y="1058322"/>
                  </a:lnTo>
                  <a:lnTo>
                    <a:pt x="325088" y="1071217"/>
                  </a:lnTo>
                  <a:lnTo>
                    <a:pt x="301625" y="1075944"/>
                  </a:lnTo>
                  <a:lnTo>
                    <a:pt x="60325" y="1075944"/>
                  </a:lnTo>
                  <a:lnTo>
                    <a:pt x="36861" y="1071217"/>
                  </a:lnTo>
                  <a:lnTo>
                    <a:pt x="17684" y="1058322"/>
                  </a:lnTo>
                  <a:lnTo>
                    <a:pt x="4746" y="1039189"/>
                  </a:lnTo>
                  <a:lnTo>
                    <a:pt x="0" y="1015746"/>
                  </a:lnTo>
                  <a:lnTo>
                    <a:pt x="0" y="60325"/>
                  </a:lnTo>
                  <a:lnTo>
                    <a:pt x="4746" y="36808"/>
                  </a:lnTo>
                  <a:lnTo>
                    <a:pt x="17684" y="17637"/>
                  </a:lnTo>
                  <a:lnTo>
                    <a:pt x="36861" y="4728"/>
                  </a:lnTo>
                  <a:lnTo>
                    <a:pt x="60325" y="0"/>
                  </a:lnTo>
                  <a:lnTo>
                    <a:pt x="301625" y="0"/>
                  </a:lnTo>
                  <a:close/>
                </a:path>
              </a:pathLst>
            </a:custGeom>
            <a:ln w="19055">
              <a:solidFill>
                <a:srgbClr val="8B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3086100" y="3106165"/>
              <a:ext cx="1642110" cy="111125"/>
            </a:xfrm>
            <a:custGeom>
              <a:avLst/>
              <a:gdLst/>
              <a:ahLst/>
              <a:cxnLst/>
              <a:rect l="l" t="t" r="r" b="b"/>
              <a:pathLst>
                <a:path w="1642110" h="111125">
                  <a:moveTo>
                    <a:pt x="1617979" y="47117"/>
                  </a:moveTo>
                  <a:lnTo>
                    <a:pt x="1541652" y="91567"/>
                  </a:lnTo>
                  <a:lnTo>
                    <a:pt x="1537208" y="94234"/>
                  </a:lnTo>
                  <a:lnTo>
                    <a:pt x="1535684" y="100075"/>
                  </a:lnTo>
                  <a:lnTo>
                    <a:pt x="1538224" y="104521"/>
                  </a:lnTo>
                  <a:lnTo>
                    <a:pt x="1540890" y="109093"/>
                  </a:lnTo>
                  <a:lnTo>
                    <a:pt x="1546733" y="110617"/>
                  </a:lnTo>
                  <a:lnTo>
                    <a:pt x="1625245" y="64897"/>
                  </a:lnTo>
                  <a:lnTo>
                    <a:pt x="1622678" y="64897"/>
                  </a:lnTo>
                  <a:lnTo>
                    <a:pt x="1622678" y="63500"/>
                  </a:lnTo>
                  <a:lnTo>
                    <a:pt x="1617979" y="63500"/>
                  </a:lnTo>
                  <a:lnTo>
                    <a:pt x="1604023" y="55372"/>
                  </a:lnTo>
                  <a:lnTo>
                    <a:pt x="1617979" y="55372"/>
                  </a:lnTo>
                  <a:lnTo>
                    <a:pt x="1617979" y="47117"/>
                  </a:lnTo>
                  <a:close/>
                </a:path>
                <a:path w="1642110" h="111125">
                  <a:moveTo>
                    <a:pt x="1587667" y="45847"/>
                  </a:moveTo>
                  <a:lnTo>
                    <a:pt x="0" y="45847"/>
                  </a:lnTo>
                  <a:lnTo>
                    <a:pt x="0" y="64897"/>
                  </a:lnTo>
                  <a:lnTo>
                    <a:pt x="1587449" y="64897"/>
                  </a:lnTo>
                  <a:lnTo>
                    <a:pt x="1603804" y="55372"/>
                  </a:lnTo>
                  <a:lnTo>
                    <a:pt x="1604023" y="55372"/>
                  </a:lnTo>
                  <a:lnTo>
                    <a:pt x="1587667" y="45847"/>
                  </a:lnTo>
                  <a:close/>
                </a:path>
                <a:path w="1642110" h="111125">
                  <a:moveTo>
                    <a:pt x="1625283" y="45847"/>
                  </a:moveTo>
                  <a:lnTo>
                    <a:pt x="1622678" y="45847"/>
                  </a:lnTo>
                  <a:lnTo>
                    <a:pt x="1622678" y="64897"/>
                  </a:lnTo>
                  <a:lnTo>
                    <a:pt x="1625245" y="64897"/>
                  </a:lnTo>
                  <a:lnTo>
                    <a:pt x="1641602" y="55372"/>
                  </a:lnTo>
                  <a:lnTo>
                    <a:pt x="1625283" y="45847"/>
                  </a:lnTo>
                  <a:close/>
                </a:path>
                <a:path w="1642110" h="111125">
                  <a:moveTo>
                    <a:pt x="1617979" y="55372"/>
                  </a:moveTo>
                  <a:lnTo>
                    <a:pt x="1604023" y="55372"/>
                  </a:lnTo>
                  <a:lnTo>
                    <a:pt x="1617979" y="63500"/>
                  </a:lnTo>
                  <a:lnTo>
                    <a:pt x="1617979" y="55372"/>
                  </a:lnTo>
                  <a:close/>
                </a:path>
                <a:path w="1642110" h="111125">
                  <a:moveTo>
                    <a:pt x="1622678" y="47117"/>
                  </a:moveTo>
                  <a:lnTo>
                    <a:pt x="1617979" y="47117"/>
                  </a:lnTo>
                  <a:lnTo>
                    <a:pt x="1617979" y="63500"/>
                  </a:lnTo>
                  <a:lnTo>
                    <a:pt x="1622678" y="63500"/>
                  </a:lnTo>
                  <a:lnTo>
                    <a:pt x="1622678" y="47117"/>
                  </a:lnTo>
                  <a:close/>
                </a:path>
                <a:path w="1642110" h="111125">
                  <a:moveTo>
                    <a:pt x="1546733" y="0"/>
                  </a:moveTo>
                  <a:lnTo>
                    <a:pt x="1540890" y="1524"/>
                  </a:lnTo>
                  <a:lnTo>
                    <a:pt x="1538224" y="6096"/>
                  </a:lnTo>
                  <a:lnTo>
                    <a:pt x="1535684" y="10541"/>
                  </a:lnTo>
                  <a:lnTo>
                    <a:pt x="1537208" y="16383"/>
                  </a:lnTo>
                  <a:lnTo>
                    <a:pt x="1541652" y="19050"/>
                  </a:lnTo>
                  <a:lnTo>
                    <a:pt x="1604023" y="55372"/>
                  </a:lnTo>
                  <a:lnTo>
                    <a:pt x="1603804" y="55372"/>
                  </a:lnTo>
                  <a:lnTo>
                    <a:pt x="1617979" y="47117"/>
                  </a:lnTo>
                  <a:lnTo>
                    <a:pt x="1622678" y="47117"/>
                  </a:lnTo>
                  <a:lnTo>
                    <a:pt x="1622678" y="45847"/>
                  </a:lnTo>
                  <a:lnTo>
                    <a:pt x="1625283" y="45847"/>
                  </a:lnTo>
                  <a:lnTo>
                    <a:pt x="1546733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829172" y="2713860"/>
              <a:ext cx="171455" cy="171455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829172" y="2951985"/>
              <a:ext cx="171455" cy="171455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829172" y="3180458"/>
              <a:ext cx="171455" cy="171455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829172" y="3409058"/>
              <a:ext cx="171455" cy="180980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4724400" y="2618739"/>
              <a:ext cx="371475" cy="1076325"/>
            </a:xfrm>
            <a:custGeom>
              <a:avLst/>
              <a:gdLst/>
              <a:ahLst/>
              <a:cxnLst/>
              <a:rect l="l" t="t" r="r" b="b"/>
              <a:pathLst>
                <a:path w="371475" h="1076325">
                  <a:moveTo>
                    <a:pt x="309499" y="0"/>
                  </a:moveTo>
                  <a:lnTo>
                    <a:pt x="333648" y="4859"/>
                  </a:lnTo>
                  <a:lnTo>
                    <a:pt x="353345" y="18113"/>
                  </a:lnTo>
                  <a:lnTo>
                    <a:pt x="366613" y="37772"/>
                  </a:lnTo>
                  <a:lnTo>
                    <a:pt x="371475" y="61849"/>
                  </a:lnTo>
                  <a:lnTo>
                    <a:pt x="371475" y="1014095"/>
                  </a:lnTo>
                  <a:lnTo>
                    <a:pt x="366613" y="1038171"/>
                  </a:lnTo>
                  <a:lnTo>
                    <a:pt x="353345" y="1057830"/>
                  </a:lnTo>
                  <a:lnTo>
                    <a:pt x="333648" y="1071084"/>
                  </a:lnTo>
                  <a:lnTo>
                    <a:pt x="309499" y="1075944"/>
                  </a:lnTo>
                  <a:lnTo>
                    <a:pt x="61975" y="1075944"/>
                  </a:lnTo>
                  <a:lnTo>
                    <a:pt x="37826" y="1071084"/>
                  </a:lnTo>
                  <a:lnTo>
                    <a:pt x="18129" y="1057830"/>
                  </a:lnTo>
                  <a:lnTo>
                    <a:pt x="4861" y="1038171"/>
                  </a:lnTo>
                  <a:lnTo>
                    <a:pt x="0" y="1014095"/>
                  </a:lnTo>
                  <a:lnTo>
                    <a:pt x="0" y="61849"/>
                  </a:lnTo>
                  <a:lnTo>
                    <a:pt x="4861" y="37772"/>
                  </a:lnTo>
                  <a:lnTo>
                    <a:pt x="18129" y="18113"/>
                  </a:lnTo>
                  <a:lnTo>
                    <a:pt x="37826" y="4859"/>
                  </a:lnTo>
                  <a:lnTo>
                    <a:pt x="61975" y="0"/>
                  </a:lnTo>
                  <a:lnTo>
                    <a:pt x="309499" y="0"/>
                  </a:lnTo>
                  <a:close/>
                </a:path>
              </a:pathLst>
            </a:custGeom>
            <a:ln w="19055">
              <a:solidFill>
                <a:srgbClr val="8B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754210" y="2876161"/>
              <a:ext cx="285750" cy="177436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774129" y="2876161"/>
              <a:ext cx="294409" cy="177436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783285" y="2876161"/>
              <a:ext cx="285750" cy="177436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581196" y="915577"/>
              <a:ext cx="666750" cy="265274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6457950" y="818895"/>
              <a:ext cx="2933700" cy="3190240"/>
            </a:xfrm>
            <a:custGeom>
              <a:avLst/>
              <a:gdLst/>
              <a:ahLst/>
              <a:cxnLst/>
              <a:rect l="l" t="t" r="r" b="b"/>
              <a:pathLst>
                <a:path w="2933700" h="3190240">
                  <a:moveTo>
                    <a:pt x="904875" y="1495044"/>
                  </a:moveTo>
                  <a:lnTo>
                    <a:pt x="0" y="1495044"/>
                  </a:lnTo>
                  <a:lnTo>
                    <a:pt x="0" y="3190113"/>
                  </a:lnTo>
                  <a:lnTo>
                    <a:pt x="904875" y="3190113"/>
                  </a:lnTo>
                  <a:lnTo>
                    <a:pt x="904875" y="1495044"/>
                  </a:lnTo>
                  <a:close/>
                </a:path>
                <a:path w="2933700" h="3190240">
                  <a:moveTo>
                    <a:pt x="2933700" y="0"/>
                  </a:moveTo>
                  <a:lnTo>
                    <a:pt x="1990725" y="0"/>
                  </a:lnTo>
                  <a:lnTo>
                    <a:pt x="1990725" y="447548"/>
                  </a:lnTo>
                  <a:lnTo>
                    <a:pt x="2933700" y="447548"/>
                  </a:lnTo>
                  <a:lnTo>
                    <a:pt x="2933700" y="0"/>
                  </a:lnTo>
                  <a:close/>
                </a:path>
              </a:pathLst>
            </a:custGeom>
            <a:solidFill>
              <a:srgbClr val="4285F4">
                <a:alpha val="34901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8924925" y="1266443"/>
              <a:ext cx="8255" cy="1923414"/>
            </a:xfrm>
            <a:custGeom>
              <a:avLst/>
              <a:gdLst/>
              <a:ahLst/>
              <a:cxnLst/>
              <a:rect l="l" t="t" r="r" b="b"/>
              <a:pathLst>
                <a:path w="8254" h="1923414">
                  <a:moveTo>
                    <a:pt x="0" y="0"/>
                  </a:moveTo>
                  <a:lnTo>
                    <a:pt x="8254" y="1923288"/>
                  </a:lnTo>
                </a:path>
              </a:pathLst>
            </a:custGeom>
            <a:ln w="19055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7362825" y="2875787"/>
              <a:ext cx="1642745" cy="571500"/>
            </a:xfrm>
            <a:custGeom>
              <a:avLst/>
              <a:gdLst/>
              <a:ahLst/>
              <a:cxnLst/>
              <a:rect l="l" t="t" r="r" b="b"/>
              <a:pathLst>
                <a:path w="1642745" h="571500">
                  <a:moveTo>
                    <a:pt x="571626" y="0"/>
                  </a:moveTo>
                  <a:lnTo>
                    <a:pt x="0" y="285750"/>
                  </a:lnTo>
                  <a:lnTo>
                    <a:pt x="571626" y="571500"/>
                  </a:lnTo>
                  <a:lnTo>
                    <a:pt x="571626" y="381000"/>
                  </a:lnTo>
                  <a:lnTo>
                    <a:pt x="476376" y="381000"/>
                  </a:lnTo>
                  <a:lnTo>
                    <a:pt x="476376" y="190500"/>
                  </a:lnTo>
                  <a:lnTo>
                    <a:pt x="571626" y="190500"/>
                  </a:lnTo>
                  <a:lnTo>
                    <a:pt x="571626" y="0"/>
                  </a:lnTo>
                  <a:close/>
                </a:path>
                <a:path w="1642745" h="571500">
                  <a:moveTo>
                    <a:pt x="571626" y="190500"/>
                  </a:moveTo>
                  <a:lnTo>
                    <a:pt x="476376" y="190500"/>
                  </a:lnTo>
                  <a:lnTo>
                    <a:pt x="476376" y="381000"/>
                  </a:lnTo>
                  <a:lnTo>
                    <a:pt x="571626" y="381000"/>
                  </a:lnTo>
                  <a:lnTo>
                    <a:pt x="571626" y="190500"/>
                  </a:lnTo>
                  <a:close/>
                </a:path>
                <a:path w="1642745" h="571500">
                  <a:moveTo>
                    <a:pt x="1642618" y="190500"/>
                  </a:moveTo>
                  <a:lnTo>
                    <a:pt x="571626" y="190500"/>
                  </a:lnTo>
                  <a:lnTo>
                    <a:pt x="571626" y="381000"/>
                  </a:lnTo>
                  <a:lnTo>
                    <a:pt x="1642618" y="381000"/>
                  </a:lnTo>
                  <a:lnTo>
                    <a:pt x="1642618" y="190500"/>
                  </a:lnTo>
                  <a:close/>
                </a:path>
              </a:pathLst>
            </a:custGeom>
            <a:solidFill>
              <a:srgbClr val="4285F4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7" name="object 3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435100">
              <a:lnSpc>
                <a:spcPct val="100000"/>
              </a:lnSpc>
              <a:spcBef>
                <a:spcPts val="130"/>
              </a:spcBef>
            </a:pPr>
            <a:r>
              <a:rPr dirty="0"/>
              <a:t>Vanishing</a:t>
            </a:r>
            <a:r>
              <a:rPr spc="-35" dirty="0"/>
              <a:t> </a:t>
            </a:r>
            <a:r>
              <a:rPr dirty="0"/>
              <a:t>gradient</a:t>
            </a:r>
            <a:r>
              <a:rPr spc="-75" dirty="0"/>
              <a:t> </a:t>
            </a:r>
            <a:r>
              <a:rPr spc="-10" dirty="0"/>
              <a:t>intuition</a:t>
            </a:r>
          </a:p>
        </p:txBody>
      </p:sp>
      <p:pic>
        <p:nvPicPr>
          <p:cNvPr id="38" name="object 38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2632001" y="4178288"/>
            <a:ext cx="824909" cy="551071"/>
          </a:xfrm>
          <a:prstGeom prst="rect">
            <a:avLst/>
          </a:prstGeom>
        </p:spPr>
      </p:pic>
      <p:pic>
        <p:nvPicPr>
          <p:cNvPr id="39" name="object 39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3729691" y="4180372"/>
            <a:ext cx="739308" cy="647532"/>
          </a:xfrm>
          <a:prstGeom prst="rect">
            <a:avLst/>
          </a:prstGeom>
        </p:spPr>
      </p:pic>
      <p:pic>
        <p:nvPicPr>
          <p:cNvPr id="40" name="object 40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5728501" y="4207662"/>
            <a:ext cx="732130" cy="547539"/>
          </a:xfrm>
          <a:prstGeom prst="rect">
            <a:avLst/>
          </a:prstGeom>
        </p:spPr>
      </p:pic>
      <p:pic>
        <p:nvPicPr>
          <p:cNvPr id="41" name="object 41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6703613" y="4202509"/>
            <a:ext cx="547658" cy="634920"/>
          </a:xfrm>
          <a:prstGeom prst="rect">
            <a:avLst/>
          </a:prstGeom>
        </p:spPr>
      </p:pic>
      <p:sp>
        <p:nvSpPr>
          <p:cNvPr id="42" name="object 42"/>
          <p:cNvSpPr txBox="1"/>
          <p:nvPr/>
        </p:nvSpPr>
        <p:spPr>
          <a:xfrm>
            <a:off x="5907404" y="4966652"/>
            <a:ext cx="102489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5D4A3B"/>
                </a:solidFill>
                <a:latin typeface="Calibri"/>
                <a:cs typeface="Calibri"/>
              </a:rPr>
              <a:t>chain</a:t>
            </a:r>
            <a:r>
              <a:rPr sz="1800" spc="-30" dirty="0">
                <a:solidFill>
                  <a:srgbClr val="5D4A3B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5D4A3B"/>
                </a:solidFill>
                <a:latin typeface="Calibri"/>
                <a:cs typeface="Calibri"/>
              </a:rPr>
              <a:t>rule!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3" name="object 43"/>
          <p:cNvSpPr txBox="1">
            <a:spLocks noGrp="1"/>
          </p:cNvSpPr>
          <p:nvPr>
            <p:ph type="sldNum" sz="quarter" idx="7"/>
          </p:nvPr>
        </p:nvSpPr>
        <p:spPr>
          <a:xfrm>
            <a:off x="460057" y="6543833"/>
            <a:ext cx="280034" cy="2063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1450"/>
              </a:lnSpc>
            </a:pPr>
            <a:fld id="{81D60167-4931-47E6-BA6A-407CBD079E47}" type="slidenum">
              <a:rPr lang="en-US" altLang="ja-JP" spc="-50" smtClean="0"/>
              <a:pPr marL="38100">
                <a:lnSpc>
                  <a:spcPts val="1450"/>
                </a:lnSpc>
              </a:pPr>
              <a:t>44</a:t>
            </a:fld>
            <a:endParaRPr spc="-25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99968" y="2373152"/>
            <a:ext cx="362931" cy="21443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516406" y="2352128"/>
            <a:ext cx="379168" cy="248076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487311" y="2352128"/>
            <a:ext cx="385893" cy="248076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2705097" y="818883"/>
            <a:ext cx="6686550" cy="3142615"/>
            <a:chOff x="2705097" y="818883"/>
            <a:chExt cx="6686550" cy="3142615"/>
          </a:xfrm>
        </p:grpSpPr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485876" y="2381561"/>
              <a:ext cx="380281" cy="218643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828922" y="2713860"/>
              <a:ext cx="161930" cy="171455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828922" y="2951985"/>
              <a:ext cx="161930" cy="17145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828922" y="3180458"/>
              <a:ext cx="161930" cy="171455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828922" y="3409058"/>
              <a:ext cx="161930" cy="180980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2714625" y="2618739"/>
              <a:ext cx="371475" cy="1076325"/>
            </a:xfrm>
            <a:custGeom>
              <a:avLst/>
              <a:gdLst/>
              <a:ahLst/>
              <a:cxnLst/>
              <a:rect l="l" t="t" r="r" b="b"/>
              <a:pathLst>
                <a:path w="371475" h="1076325">
                  <a:moveTo>
                    <a:pt x="309499" y="0"/>
                  </a:moveTo>
                  <a:lnTo>
                    <a:pt x="333648" y="4859"/>
                  </a:lnTo>
                  <a:lnTo>
                    <a:pt x="353345" y="18113"/>
                  </a:lnTo>
                  <a:lnTo>
                    <a:pt x="366613" y="37772"/>
                  </a:lnTo>
                  <a:lnTo>
                    <a:pt x="371475" y="61849"/>
                  </a:lnTo>
                  <a:lnTo>
                    <a:pt x="371475" y="1014095"/>
                  </a:lnTo>
                  <a:lnTo>
                    <a:pt x="366613" y="1038171"/>
                  </a:lnTo>
                  <a:lnTo>
                    <a:pt x="353345" y="1057830"/>
                  </a:lnTo>
                  <a:lnTo>
                    <a:pt x="333648" y="1071084"/>
                  </a:lnTo>
                  <a:lnTo>
                    <a:pt x="309499" y="1075944"/>
                  </a:lnTo>
                  <a:lnTo>
                    <a:pt x="61975" y="1075944"/>
                  </a:lnTo>
                  <a:lnTo>
                    <a:pt x="37826" y="1071084"/>
                  </a:lnTo>
                  <a:lnTo>
                    <a:pt x="18129" y="1057830"/>
                  </a:lnTo>
                  <a:lnTo>
                    <a:pt x="4861" y="1038171"/>
                  </a:lnTo>
                  <a:lnTo>
                    <a:pt x="0" y="1014095"/>
                  </a:lnTo>
                  <a:lnTo>
                    <a:pt x="0" y="61849"/>
                  </a:lnTo>
                  <a:lnTo>
                    <a:pt x="4861" y="37772"/>
                  </a:lnTo>
                  <a:lnTo>
                    <a:pt x="18129" y="18113"/>
                  </a:lnTo>
                  <a:lnTo>
                    <a:pt x="37826" y="4859"/>
                  </a:lnTo>
                  <a:lnTo>
                    <a:pt x="61975" y="0"/>
                  </a:lnTo>
                  <a:lnTo>
                    <a:pt x="309499" y="0"/>
                  </a:lnTo>
                  <a:close/>
                </a:path>
              </a:pathLst>
            </a:custGeom>
            <a:ln w="19055">
              <a:solidFill>
                <a:srgbClr val="8B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7096125" y="1209293"/>
              <a:ext cx="1884680" cy="2007870"/>
            </a:xfrm>
            <a:custGeom>
              <a:avLst/>
              <a:gdLst/>
              <a:ahLst/>
              <a:cxnLst/>
              <a:rect l="l" t="t" r="r" b="b"/>
              <a:pathLst>
                <a:path w="1884679" h="2007870">
                  <a:moveTo>
                    <a:pt x="1641602" y="1952244"/>
                  </a:moveTo>
                  <a:lnTo>
                    <a:pt x="1625282" y="1942719"/>
                  </a:lnTo>
                  <a:lnTo>
                    <a:pt x="1603908" y="1930247"/>
                  </a:lnTo>
                  <a:lnTo>
                    <a:pt x="1603908" y="1952180"/>
                  </a:lnTo>
                  <a:lnTo>
                    <a:pt x="1603908" y="1930247"/>
                  </a:lnTo>
                  <a:lnTo>
                    <a:pt x="1546733" y="1896872"/>
                  </a:lnTo>
                  <a:lnTo>
                    <a:pt x="1540891" y="1898396"/>
                  </a:lnTo>
                  <a:lnTo>
                    <a:pt x="1538224" y="1902968"/>
                  </a:lnTo>
                  <a:lnTo>
                    <a:pt x="1535684" y="1907413"/>
                  </a:lnTo>
                  <a:lnTo>
                    <a:pt x="1537208" y="1913255"/>
                  </a:lnTo>
                  <a:lnTo>
                    <a:pt x="1541653" y="1915922"/>
                  </a:lnTo>
                  <a:lnTo>
                    <a:pt x="1587665" y="1942719"/>
                  </a:lnTo>
                  <a:lnTo>
                    <a:pt x="0" y="1942719"/>
                  </a:lnTo>
                  <a:lnTo>
                    <a:pt x="0" y="1961769"/>
                  </a:lnTo>
                  <a:lnTo>
                    <a:pt x="1587449" y="1961769"/>
                  </a:lnTo>
                  <a:lnTo>
                    <a:pt x="1541653" y="1988439"/>
                  </a:lnTo>
                  <a:lnTo>
                    <a:pt x="1537208" y="1991106"/>
                  </a:lnTo>
                  <a:lnTo>
                    <a:pt x="1535684" y="1996948"/>
                  </a:lnTo>
                  <a:lnTo>
                    <a:pt x="1538224" y="2001393"/>
                  </a:lnTo>
                  <a:lnTo>
                    <a:pt x="1540891" y="2005965"/>
                  </a:lnTo>
                  <a:lnTo>
                    <a:pt x="1546733" y="2007489"/>
                  </a:lnTo>
                  <a:lnTo>
                    <a:pt x="1625244" y="1961769"/>
                  </a:lnTo>
                  <a:lnTo>
                    <a:pt x="1641602" y="1952244"/>
                  </a:lnTo>
                  <a:close/>
                </a:path>
                <a:path w="1884679" h="2007870">
                  <a:moveTo>
                    <a:pt x="1884172" y="94869"/>
                  </a:moveTo>
                  <a:lnTo>
                    <a:pt x="1839836" y="18923"/>
                  </a:lnTo>
                  <a:lnTo>
                    <a:pt x="1828800" y="0"/>
                  </a:lnTo>
                  <a:lnTo>
                    <a:pt x="1773428" y="94869"/>
                  </a:lnTo>
                  <a:lnTo>
                    <a:pt x="1774952" y="100711"/>
                  </a:lnTo>
                  <a:lnTo>
                    <a:pt x="1784096" y="106045"/>
                  </a:lnTo>
                  <a:lnTo>
                    <a:pt x="1789938" y="104521"/>
                  </a:lnTo>
                  <a:lnTo>
                    <a:pt x="1819275" y="54229"/>
                  </a:lnTo>
                  <a:lnTo>
                    <a:pt x="1819275" y="1409065"/>
                  </a:lnTo>
                  <a:lnTo>
                    <a:pt x="1838325" y="1409065"/>
                  </a:lnTo>
                  <a:lnTo>
                    <a:pt x="1838325" y="54229"/>
                  </a:lnTo>
                  <a:lnTo>
                    <a:pt x="1867662" y="104521"/>
                  </a:lnTo>
                  <a:lnTo>
                    <a:pt x="1873504" y="106045"/>
                  </a:lnTo>
                  <a:lnTo>
                    <a:pt x="1882648" y="100711"/>
                  </a:lnTo>
                  <a:lnTo>
                    <a:pt x="1884172" y="94869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848722" y="2713860"/>
              <a:ext cx="161930" cy="171455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848722" y="2951985"/>
              <a:ext cx="161930" cy="171455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848722" y="3180458"/>
              <a:ext cx="161930" cy="171455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848722" y="3409058"/>
              <a:ext cx="161930" cy="180980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8743950" y="2618739"/>
              <a:ext cx="361950" cy="1076325"/>
            </a:xfrm>
            <a:custGeom>
              <a:avLst/>
              <a:gdLst/>
              <a:ahLst/>
              <a:cxnLst/>
              <a:rect l="l" t="t" r="r" b="b"/>
              <a:pathLst>
                <a:path w="361950" h="1076325">
                  <a:moveTo>
                    <a:pt x="301625" y="0"/>
                  </a:moveTo>
                  <a:lnTo>
                    <a:pt x="325088" y="4728"/>
                  </a:lnTo>
                  <a:lnTo>
                    <a:pt x="344265" y="17637"/>
                  </a:lnTo>
                  <a:lnTo>
                    <a:pt x="357203" y="36808"/>
                  </a:lnTo>
                  <a:lnTo>
                    <a:pt x="361950" y="60325"/>
                  </a:lnTo>
                  <a:lnTo>
                    <a:pt x="361950" y="1015746"/>
                  </a:lnTo>
                  <a:lnTo>
                    <a:pt x="357203" y="1039189"/>
                  </a:lnTo>
                  <a:lnTo>
                    <a:pt x="344265" y="1058322"/>
                  </a:lnTo>
                  <a:lnTo>
                    <a:pt x="325088" y="1071217"/>
                  </a:lnTo>
                  <a:lnTo>
                    <a:pt x="301625" y="1075944"/>
                  </a:lnTo>
                  <a:lnTo>
                    <a:pt x="60325" y="1075944"/>
                  </a:lnTo>
                  <a:lnTo>
                    <a:pt x="36861" y="1071217"/>
                  </a:lnTo>
                  <a:lnTo>
                    <a:pt x="17684" y="1058322"/>
                  </a:lnTo>
                  <a:lnTo>
                    <a:pt x="4746" y="1039189"/>
                  </a:lnTo>
                  <a:lnTo>
                    <a:pt x="0" y="1015746"/>
                  </a:lnTo>
                  <a:lnTo>
                    <a:pt x="0" y="60325"/>
                  </a:lnTo>
                  <a:lnTo>
                    <a:pt x="4746" y="36808"/>
                  </a:lnTo>
                  <a:lnTo>
                    <a:pt x="17684" y="17637"/>
                  </a:lnTo>
                  <a:lnTo>
                    <a:pt x="36861" y="4728"/>
                  </a:lnTo>
                  <a:lnTo>
                    <a:pt x="60325" y="0"/>
                  </a:lnTo>
                  <a:lnTo>
                    <a:pt x="301625" y="0"/>
                  </a:lnTo>
                  <a:close/>
                </a:path>
              </a:pathLst>
            </a:custGeom>
            <a:ln w="19055">
              <a:solidFill>
                <a:srgbClr val="8B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5095875" y="3106165"/>
              <a:ext cx="1642110" cy="111125"/>
            </a:xfrm>
            <a:custGeom>
              <a:avLst/>
              <a:gdLst/>
              <a:ahLst/>
              <a:cxnLst/>
              <a:rect l="l" t="t" r="r" b="b"/>
              <a:pathLst>
                <a:path w="1642109" h="111125">
                  <a:moveTo>
                    <a:pt x="1617979" y="47117"/>
                  </a:moveTo>
                  <a:lnTo>
                    <a:pt x="1541652" y="91567"/>
                  </a:lnTo>
                  <a:lnTo>
                    <a:pt x="1537207" y="94234"/>
                  </a:lnTo>
                  <a:lnTo>
                    <a:pt x="1535683" y="100075"/>
                  </a:lnTo>
                  <a:lnTo>
                    <a:pt x="1538224" y="104521"/>
                  </a:lnTo>
                  <a:lnTo>
                    <a:pt x="1540891" y="109093"/>
                  </a:lnTo>
                  <a:lnTo>
                    <a:pt x="1546732" y="110617"/>
                  </a:lnTo>
                  <a:lnTo>
                    <a:pt x="1625245" y="64897"/>
                  </a:lnTo>
                  <a:lnTo>
                    <a:pt x="1622678" y="64897"/>
                  </a:lnTo>
                  <a:lnTo>
                    <a:pt x="1622678" y="63500"/>
                  </a:lnTo>
                  <a:lnTo>
                    <a:pt x="1617979" y="63500"/>
                  </a:lnTo>
                  <a:lnTo>
                    <a:pt x="1604023" y="55372"/>
                  </a:lnTo>
                  <a:lnTo>
                    <a:pt x="1617979" y="55372"/>
                  </a:lnTo>
                  <a:lnTo>
                    <a:pt x="1617979" y="47117"/>
                  </a:lnTo>
                  <a:close/>
                </a:path>
                <a:path w="1642109" h="111125">
                  <a:moveTo>
                    <a:pt x="1587667" y="45847"/>
                  </a:moveTo>
                  <a:lnTo>
                    <a:pt x="0" y="45847"/>
                  </a:lnTo>
                  <a:lnTo>
                    <a:pt x="0" y="64897"/>
                  </a:lnTo>
                  <a:lnTo>
                    <a:pt x="1587449" y="64897"/>
                  </a:lnTo>
                  <a:lnTo>
                    <a:pt x="1603804" y="55372"/>
                  </a:lnTo>
                  <a:lnTo>
                    <a:pt x="1604023" y="55372"/>
                  </a:lnTo>
                  <a:lnTo>
                    <a:pt x="1587667" y="45847"/>
                  </a:lnTo>
                  <a:close/>
                </a:path>
                <a:path w="1642109" h="111125">
                  <a:moveTo>
                    <a:pt x="1625283" y="45847"/>
                  </a:moveTo>
                  <a:lnTo>
                    <a:pt x="1622678" y="45847"/>
                  </a:lnTo>
                  <a:lnTo>
                    <a:pt x="1622678" y="64897"/>
                  </a:lnTo>
                  <a:lnTo>
                    <a:pt x="1625245" y="64897"/>
                  </a:lnTo>
                  <a:lnTo>
                    <a:pt x="1641602" y="55372"/>
                  </a:lnTo>
                  <a:lnTo>
                    <a:pt x="1625283" y="45847"/>
                  </a:lnTo>
                  <a:close/>
                </a:path>
                <a:path w="1642109" h="111125">
                  <a:moveTo>
                    <a:pt x="1617979" y="55372"/>
                  </a:moveTo>
                  <a:lnTo>
                    <a:pt x="1604023" y="55372"/>
                  </a:lnTo>
                  <a:lnTo>
                    <a:pt x="1617979" y="63500"/>
                  </a:lnTo>
                  <a:lnTo>
                    <a:pt x="1617979" y="55372"/>
                  </a:lnTo>
                  <a:close/>
                </a:path>
                <a:path w="1642109" h="111125">
                  <a:moveTo>
                    <a:pt x="1622678" y="47117"/>
                  </a:moveTo>
                  <a:lnTo>
                    <a:pt x="1617979" y="47117"/>
                  </a:lnTo>
                  <a:lnTo>
                    <a:pt x="1617979" y="63500"/>
                  </a:lnTo>
                  <a:lnTo>
                    <a:pt x="1622678" y="63500"/>
                  </a:lnTo>
                  <a:lnTo>
                    <a:pt x="1622678" y="47117"/>
                  </a:lnTo>
                  <a:close/>
                </a:path>
                <a:path w="1642109" h="111125">
                  <a:moveTo>
                    <a:pt x="1546732" y="0"/>
                  </a:moveTo>
                  <a:lnTo>
                    <a:pt x="1540891" y="1524"/>
                  </a:lnTo>
                  <a:lnTo>
                    <a:pt x="1538224" y="6096"/>
                  </a:lnTo>
                  <a:lnTo>
                    <a:pt x="1535683" y="10541"/>
                  </a:lnTo>
                  <a:lnTo>
                    <a:pt x="1537207" y="16383"/>
                  </a:lnTo>
                  <a:lnTo>
                    <a:pt x="1541652" y="19050"/>
                  </a:lnTo>
                  <a:lnTo>
                    <a:pt x="1604023" y="55372"/>
                  </a:lnTo>
                  <a:lnTo>
                    <a:pt x="1603804" y="55372"/>
                  </a:lnTo>
                  <a:lnTo>
                    <a:pt x="1617979" y="47117"/>
                  </a:lnTo>
                  <a:lnTo>
                    <a:pt x="1622678" y="47117"/>
                  </a:lnTo>
                  <a:lnTo>
                    <a:pt x="1622678" y="45847"/>
                  </a:lnTo>
                  <a:lnTo>
                    <a:pt x="1625283" y="45847"/>
                  </a:lnTo>
                  <a:lnTo>
                    <a:pt x="1546732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838947" y="2713860"/>
              <a:ext cx="161930" cy="171455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838947" y="2951985"/>
              <a:ext cx="161930" cy="171455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838947" y="3180458"/>
              <a:ext cx="161930" cy="171455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838947" y="3409058"/>
              <a:ext cx="161930" cy="180980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6734175" y="2618739"/>
              <a:ext cx="361950" cy="1076325"/>
            </a:xfrm>
            <a:custGeom>
              <a:avLst/>
              <a:gdLst/>
              <a:ahLst/>
              <a:cxnLst/>
              <a:rect l="l" t="t" r="r" b="b"/>
              <a:pathLst>
                <a:path w="361950" h="1076325">
                  <a:moveTo>
                    <a:pt x="301625" y="0"/>
                  </a:moveTo>
                  <a:lnTo>
                    <a:pt x="325088" y="4728"/>
                  </a:lnTo>
                  <a:lnTo>
                    <a:pt x="344265" y="17637"/>
                  </a:lnTo>
                  <a:lnTo>
                    <a:pt x="357203" y="36808"/>
                  </a:lnTo>
                  <a:lnTo>
                    <a:pt x="361950" y="60325"/>
                  </a:lnTo>
                  <a:lnTo>
                    <a:pt x="361950" y="1015746"/>
                  </a:lnTo>
                  <a:lnTo>
                    <a:pt x="357203" y="1039189"/>
                  </a:lnTo>
                  <a:lnTo>
                    <a:pt x="344265" y="1058322"/>
                  </a:lnTo>
                  <a:lnTo>
                    <a:pt x="325088" y="1071217"/>
                  </a:lnTo>
                  <a:lnTo>
                    <a:pt x="301625" y="1075944"/>
                  </a:lnTo>
                  <a:lnTo>
                    <a:pt x="60325" y="1075944"/>
                  </a:lnTo>
                  <a:lnTo>
                    <a:pt x="36861" y="1071217"/>
                  </a:lnTo>
                  <a:lnTo>
                    <a:pt x="17684" y="1058322"/>
                  </a:lnTo>
                  <a:lnTo>
                    <a:pt x="4746" y="1039189"/>
                  </a:lnTo>
                  <a:lnTo>
                    <a:pt x="0" y="1015746"/>
                  </a:lnTo>
                  <a:lnTo>
                    <a:pt x="0" y="60325"/>
                  </a:lnTo>
                  <a:lnTo>
                    <a:pt x="4746" y="36808"/>
                  </a:lnTo>
                  <a:lnTo>
                    <a:pt x="17684" y="17637"/>
                  </a:lnTo>
                  <a:lnTo>
                    <a:pt x="36861" y="4728"/>
                  </a:lnTo>
                  <a:lnTo>
                    <a:pt x="60325" y="0"/>
                  </a:lnTo>
                  <a:lnTo>
                    <a:pt x="301625" y="0"/>
                  </a:lnTo>
                  <a:close/>
                </a:path>
              </a:pathLst>
            </a:custGeom>
            <a:ln w="19055">
              <a:solidFill>
                <a:srgbClr val="8B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3086100" y="3106165"/>
              <a:ext cx="1642110" cy="111125"/>
            </a:xfrm>
            <a:custGeom>
              <a:avLst/>
              <a:gdLst/>
              <a:ahLst/>
              <a:cxnLst/>
              <a:rect l="l" t="t" r="r" b="b"/>
              <a:pathLst>
                <a:path w="1642110" h="111125">
                  <a:moveTo>
                    <a:pt x="1617979" y="47117"/>
                  </a:moveTo>
                  <a:lnTo>
                    <a:pt x="1541652" y="91567"/>
                  </a:lnTo>
                  <a:lnTo>
                    <a:pt x="1537208" y="94234"/>
                  </a:lnTo>
                  <a:lnTo>
                    <a:pt x="1535684" y="100075"/>
                  </a:lnTo>
                  <a:lnTo>
                    <a:pt x="1538224" y="104521"/>
                  </a:lnTo>
                  <a:lnTo>
                    <a:pt x="1540890" y="109093"/>
                  </a:lnTo>
                  <a:lnTo>
                    <a:pt x="1546733" y="110617"/>
                  </a:lnTo>
                  <a:lnTo>
                    <a:pt x="1625245" y="64897"/>
                  </a:lnTo>
                  <a:lnTo>
                    <a:pt x="1622678" y="64897"/>
                  </a:lnTo>
                  <a:lnTo>
                    <a:pt x="1622678" y="63500"/>
                  </a:lnTo>
                  <a:lnTo>
                    <a:pt x="1617979" y="63500"/>
                  </a:lnTo>
                  <a:lnTo>
                    <a:pt x="1604023" y="55372"/>
                  </a:lnTo>
                  <a:lnTo>
                    <a:pt x="1617979" y="55372"/>
                  </a:lnTo>
                  <a:lnTo>
                    <a:pt x="1617979" y="47117"/>
                  </a:lnTo>
                  <a:close/>
                </a:path>
                <a:path w="1642110" h="111125">
                  <a:moveTo>
                    <a:pt x="1587667" y="45847"/>
                  </a:moveTo>
                  <a:lnTo>
                    <a:pt x="0" y="45847"/>
                  </a:lnTo>
                  <a:lnTo>
                    <a:pt x="0" y="64897"/>
                  </a:lnTo>
                  <a:lnTo>
                    <a:pt x="1587449" y="64897"/>
                  </a:lnTo>
                  <a:lnTo>
                    <a:pt x="1603804" y="55372"/>
                  </a:lnTo>
                  <a:lnTo>
                    <a:pt x="1604023" y="55372"/>
                  </a:lnTo>
                  <a:lnTo>
                    <a:pt x="1587667" y="45847"/>
                  </a:lnTo>
                  <a:close/>
                </a:path>
                <a:path w="1642110" h="111125">
                  <a:moveTo>
                    <a:pt x="1625283" y="45847"/>
                  </a:moveTo>
                  <a:lnTo>
                    <a:pt x="1622678" y="45847"/>
                  </a:lnTo>
                  <a:lnTo>
                    <a:pt x="1622678" y="64897"/>
                  </a:lnTo>
                  <a:lnTo>
                    <a:pt x="1625245" y="64897"/>
                  </a:lnTo>
                  <a:lnTo>
                    <a:pt x="1641602" y="55372"/>
                  </a:lnTo>
                  <a:lnTo>
                    <a:pt x="1625283" y="45847"/>
                  </a:lnTo>
                  <a:close/>
                </a:path>
                <a:path w="1642110" h="111125">
                  <a:moveTo>
                    <a:pt x="1617979" y="55372"/>
                  </a:moveTo>
                  <a:lnTo>
                    <a:pt x="1604023" y="55372"/>
                  </a:lnTo>
                  <a:lnTo>
                    <a:pt x="1617979" y="63500"/>
                  </a:lnTo>
                  <a:lnTo>
                    <a:pt x="1617979" y="55372"/>
                  </a:lnTo>
                  <a:close/>
                </a:path>
                <a:path w="1642110" h="111125">
                  <a:moveTo>
                    <a:pt x="1622678" y="47117"/>
                  </a:moveTo>
                  <a:lnTo>
                    <a:pt x="1617979" y="47117"/>
                  </a:lnTo>
                  <a:lnTo>
                    <a:pt x="1617979" y="63500"/>
                  </a:lnTo>
                  <a:lnTo>
                    <a:pt x="1622678" y="63500"/>
                  </a:lnTo>
                  <a:lnTo>
                    <a:pt x="1622678" y="47117"/>
                  </a:lnTo>
                  <a:close/>
                </a:path>
                <a:path w="1642110" h="111125">
                  <a:moveTo>
                    <a:pt x="1546733" y="0"/>
                  </a:moveTo>
                  <a:lnTo>
                    <a:pt x="1540890" y="1524"/>
                  </a:lnTo>
                  <a:lnTo>
                    <a:pt x="1538224" y="6096"/>
                  </a:lnTo>
                  <a:lnTo>
                    <a:pt x="1535684" y="10541"/>
                  </a:lnTo>
                  <a:lnTo>
                    <a:pt x="1537208" y="16383"/>
                  </a:lnTo>
                  <a:lnTo>
                    <a:pt x="1541652" y="19050"/>
                  </a:lnTo>
                  <a:lnTo>
                    <a:pt x="1604023" y="55372"/>
                  </a:lnTo>
                  <a:lnTo>
                    <a:pt x="1603804" y="55372"/>
                  </a:lnTo>
                  <a:lnTo>
                    <a:pt x="1617979" y="47117"/>
                  </a:lnTo>
                  <a:lnTo>
                    <a:pt x="1622678" y="47117"/>
                  </a:lnTo>
                  <a:lnTo>
                    <a:pt x="1622678" y="45847"/>
                  </a:lnTo>
                  <a:lnTo>
                    <a:pt x="1625283" y="45847"/>
                  </a:lnTo>
                  <a:lnTo>
                    <a:pt x="1546733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829172" y="2713860"/>
              <a:ext cx="171455" cy="171455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829172" y="2951985"/>
              <a:ext cx="171455" cy="171455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829172" y="3180458"/>
              <a:ext cx="171455" cy="171455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829172" y="3409058"/>
              <a:ext cx="171455" cy="180980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4724400" y="2618739"/>
              <a:ext cx="371475" cy="1076325"/>
            </a:xfrm>
            <a:custGeom>
              <a:avLst/>
              <a:gdLst/>
              <a:ahLst/>
              <a:cxnLst/>
              <a:rect l="l" t="t" r="r" b="b"/>
              <a:pathLst>
                <a:path w="371475" h="1076325">
                  <a:moveTo>
                    <a:pt x="309499" y="0"/>
                  </a:moveTo>
                  <a:lnTo>
                    <a:pt x="333648" y="4859"/>
                  </a:lnTo>
                  <a:lnTo>
                    <a:pt x="353345" y="18113"/>
                  </a:lnTo>
                  <a:lnTo>
                    <a:pt x="366613" y="37772"/>
                  </a:lnTo>
                  <a:lnTo>
                    <a:pt x="371475" y="61849"/>
                  </a:lnTo>
                  <a:lnTo>
                    <a:pt x="371475" y="1014095"/>
                  </a:lnTo>
                  <a:lnTo>
                    <a:pt x="366613" y="1038171"/>
                  </a:lnTo>
                  <a:lnTo>
                    <a:pt x="353345" y="1057830"/>
                  </a:lnTo>
                  <a:lnTo>
                    <a:pt x="333648" y="1071084"/>
                  </a:lnTo>
                  <a:lnTo>
                    <a:pt x="309499" y="1075944"/>
                  </a:lnTo>
                  <a:lnTo>
                    <a:pt x="61975" y="1075944"/>
                  </a:lnTo>
                  <a:lnTo>
                    <a:pt x="37826" y="1071084"/>
                  </a:lnTo>
                  <a:lnTo>
                    <a:pt x="18129" y="1057830"/>
                  </a:lnTo>
                  <a:lnTo>
                    <a:pt x="4861" y="1038171"/>
                  </a:lnTo>
                  <a:lnTo>
                    <a:pt x="0" y="1014095"/>
                  </a:lnTo>
                  <a:lnTo>
                    <a:pt x="0" y="61849"/>
                  </a:lnTo>
                  <a:lnTo>
                    <a:pt x="4861" y="37772"/>
                  </a:lnTo>
                  <a:lnTo>
                    <a:pt x="18129" y="18113"/>
                  </a:lnTo>
                  <a:lnTo>
                    <a:pt x="37826" y="4859"/>
                  </a:lnTo>
                  <a:lnTo>
                    <a:pt x="61975" y="0"/>
                  </a:lnTo>
                  <a:lnTo>
                    <a:pt x="309499" y="0"/>
                  </a:lnTo>
                  <a:close/>
                </a:path>
              </a:pathLst>
            </a:custGeom>
            <a:ln w="19055">
              <a:solidFill>
                <a:srgbClr val="8B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754210" y="2876161"/>
              <a:ext cx="285750" cy="177436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774129" y="2876161"/>
              <a:ext cx="294409" cy="177436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783285" y="2876161"/>
              <a:ext cx="285750" cy="177436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581196" y="915577"/>
              <a:ext cx="666750" cy="265274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8448675" y="818895"/>
              <a:ext cx="942975" cy="3142615"/>
            </a:xfrm>
            <a:custGeom>
              <a:avLst/>
              <a:gdLst/>
              <a:ahLst/>
              <a:cxnLst/>
              <a:rect l="l" t="t" r="r" b="b"/>
              <a:pathLst>
                <a:path w="942975" h="3142615">
                  <a:moveTo>
                    <a:pt x="923925" y="1447419"/>
                  </a:moveTo>
                  <a:lnTo>
                    <a:pt x="19050" y="1447419"/>
                  </a:lnTo>
                  <a:lnTo>
                    <a:pt x="19050" y="3142488"/>
                  </a:lnTo>
                  <a:lnTo>
                    <a:pt x="923925" y="3142488"/>
                  </a:lnTo>
                  <a:lnTo>
                    <a:pt x="923925" y="1447419"/>
                  </a:lnTo>
                  <a:close/>
                </a:path>
                <a:path w="942975" h="3142615">
                  <a:moveTo>
                    <a:pt x="942975" y="0"/>
                  </a:moveTo>
                  <a:lnTo>
                    <a:pt x="0" y="0"/>
                  </a:lnTo>
                  <a:lnTo>
                    <a:pt x="0" y="447548"/>
                  </a:lnTo>
                  <a:lnTo>
                    <a:pt x="942975" y="447548"/>
                  </a:lnTo>
                  <a:lnTo>
                    <a:pt x="942975" y="0"/>
                  </a:lnTo>
                  <a:close/>
                </a:path>
              </a:pathLst>
            </a:custGeom>
            <a:solidFill>
              <a:srgbClr val="4285F4">
                <a:alpha val="34901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8630793" y="1266316"/>
              <a:ext cx="572135" cy="997585"/>
            </a:xfrm>
            <a:custGeom>
              <a:avLst/>
              <a:gdLst/>
              <a:ahLst/>
              <a:cxnLst/>
              <a:rect l="l" t="t" r="r" b="b"/>
              <a:pathLst>
                <a:path w="572134" h="997585">
                  <a:moveTo>
                    <a:pt x="0" y="425069"/>
                  </a:moveTo>
                  <a:lnTo>
                    <a:pt x="284606" y="997204"/>
                  </a:lnTo>
                  <a:lnTo>
                    <a:pt x="524034" y="521208"/>
                  </a:lnTo>
                  <a:lnTo>
                    <a:pt x="381000" y="521208"/>
                  </a:lnTo>
                  <a:lnTo>
                    <a:pt x="190373" y="520700"/>
                  </a:lnTo>
                  <a:lnTo>
                    <a:pt x="190580" y="426338"/>
                  </a:lnTo>
                  <a:lnTo>
                    <a:pt x="190581" y="425492"/>
                  </a:lnTo>
                  <a:lnTo>
                    <a:pt x="0" y="425069"/>
                  </a:lnTo>
                  <a:close/>
                </a:path>
                <a:path w="572134" h="997585">
                  <a:moveTo>
                    <a:pt x="190581" y="425492"/>
                  </a:moveTo>
                  <a:lnTo>
                    <a:pt x="190373" y="520700"/>
                  </a:lnTo>
                  <a:lnTo>
                    <a:pt x="381000" y="521208"/>
                  </a:lnTo>
                  <a:lnTo>
                    <a:pt x="381208" y="426338"/>
                  </a:lnTo>
                  <a:lnTo>
                    <a:pt x="381209" y="425915"/>
                  </a:lnTo>
                  <a:lnTo>
                    <a:pt x="190581" y="425492"/>
                  </a:lnTo>
                  <a:close/>
                </a:path>
                <a:path w="572134" h="997585">
                  <a:moveTo>
                    <a:pt x="381209" y="425915"/>
                  </a:moveTo>
                  <a:lnTo>
                    <a:pt x="381001" y="520700"/>
                  </a:lnTo>
                  <a:lnTo>
                    <a:pt x="381000" y="521208"/>
                  </a:lnTo>
                  <a:lnTo>
                    <a:pt x="524034" y="521208"/>
                  </a:lnTo>
                  <a:lnTo>
                    <a:pt x="571753" y="426338"/>
                  </a:lnTo>
                  <a:lnTo>
                    <a:pt x="381209" y="425915"/>
                  </a:lnTo>
                  <a:close/>
                </a:path>
                <a:path w="572134" h="997585">
                  <a:moveTo>
                    <a:pt x="191515" y="0"/>
                  </a:moveTo>
                  <a:lnTo>
                    <a:pt x="190582" y="425069"/>
                  </a:lnTo>
                  <a:lnTo>
                    <a:pt x="190581" y="425492"/>
                  </a:lnTo>
                  <a:lnTo>
                    <a:pt x="381209" y="425915"/>
                  </a:lnTo>
                  <a:lnTo>
                    <a:pt x="382142" y="381"/>
                  </a:lnTo>
                  <a:lnTo>
                    <a:pt x="191515" y="0"/>
                  </a:lnTo>
                  <a:close/>
                </a:path>
              </a:pathLst>
            </a:custGeom>
            <a:solidFill>
              <a:srgbClr val="4285F4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435100">
              <a:lnSpc>
                <a:spcPct val="100000"/>
              </a:lnSpc>
              <a:spcBef>
                <a:spcPts val="130"/>
              </a:spcBef>
            </a:pPr>
            <a:r>
              <a:rPr dirty="0"/>
              <a:t>Vanishing</a:t>
            </a:r>
            <a:r>
              <a:rPr spc="-35" dirty="0"/>
              <a:t> </a:t>
            </a:r>
            <a:r>
              <a:rPr dirty="0"/>
              <a:t>gradient</a:t>
            </a:r>
            <a:r>
              <a:rPr spc="-75" dirty="0"/>
              <a:t> </a:t>
            </a:r>
            <a:r>
              <a:rPr spc="-10" dirty="0"/>
              <a:t>intuition</a:t>
            </a:r>
          </a:p>
        </p:txBody>
      </p:sp>
      <p:pic>
        <p:nvPicPr>
          <p:cNvPr id="37" name="object 37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2632001" y="4178288"/>
            <a:ext cx="824909" cy="551071"/>
          </a:xfrm>
          <a:prstGeom prst="rect">
            <a:avLst/>
          </a:prstGeom>
        </p:spPr>
      </p:pic>
      <p:pic>
        <p:nvPicPr>
          <p:cNvPr id="38" name="object 38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3729691" y="4180372"/>
            <a:ext cx="739308" cy="647532"/>
          </a:xfrm>
          <a:prstGeom prst="rect">
            <a:avLst/>
          </a:prstGeom>
        </p:spPr>
      </p:pic>
      <p:pic>
        <p:nvPicPr>
          <p:cNvPr id="39" name="object 39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5728501" y="4207662"/>
            <a:ext cx="732130" cy="547539"/>
          </a:xfrm>
          <a:prstGeom prst="rect">
            <a:avLst/>
          </a:prstGeom>
        </p:spPr>
      </p:pic>
      <p:pic>
        <p:nvPicPr>
          <p:cNvPr id="40" name="object 40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7668281" y="4200340"/>
            <a:ext cx="726621" cy="547539"/>
          </a:xfrm>
          <a:prstGeom prst="rect">
            <a:avLst/>
          </a:prstGeom>
        </p:spPr>
      </p:pic>
      <p:pic>
        <p:nvPicPr>
          <p:cNvPr id="41" name="object 41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8608401" y="4189958"/>
            <a:ext cx="556113" cy="637946"/>
          </a:xfrm>
          <a:prstGeom prst="rect">
            <a:avLst/>
          </a:prstGeom>
        </p:spPr>
      </p:pic>
      <p:sp>
        <p:nvSpPr>
          <p:cNvPr id="42" name="object 42"/>
          <p:cNvSpPr txBox="1"/>
          <p:nvPr/>
        </p:nvSpPr>
        <p:spPr>
          <a:xfrm>
            <a:off x="7893304" y="4966652"/>
            <a:ext cx="102298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5D4A3B"/>
                </a:solidFill>
                <a:latin typeface="Calibri"/>
                <a:cs typeface="Calibri"/>
              </a:rPr>
              <a:t>chain</a:t>
            </a:r>
            <a:r>
              <a:rPr sz="1800" spc="-35" dirty="0">
                <a:solidFill>
                  <a:srgbClr val="5D4A3B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5D4A3B"/>
                </a:solidFill>
                <a:latin typeface="Calibri"/>
                <a:cs typeface="Calibri"/>
              </a:rPr>
              <a:t>rule!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3" name="object 43"/>
          <p:cNvSpPr txBox="1">
            <a:spLocks noGrp="1"/>
          </p:cNvSpPr>
          <p:nvPr>
            <p:ph type="sldNum" sz="quarter" idx="7"/>
          </p:nvPr>
        </p:nvSpPr>
        <p:spPr>
          <a:xfrm>
            <a:off x="460057" y="6543833"/>
            <a:ext cx="280034" cy="2063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1450"/>
              </a:lnSpc>
            </a:pPr>
            <a:fld id="{81D60167-4931-47E6-BA6A-407CBD079E47}" type="slidenum">
              <a:rPr lang="en-US" altLang="ja-JP" spc="-50" smtClean="0"/>
              <a:pPr marL="38100">
                <a:lnSpc>
                  <a:spcPts val="1450"/>
                </a:lnSpc>
              </a:pPr>
              <a:t>45</a:t>
            </a:fld>
            <a:endParaRPr spc="-25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99968" y="2373152"/>
            <a:ext cx="362931" cy="21443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516406" y="2352128"/>
            <a:ext cx="379168" cy="248076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487311" y="2352128"/>
            <a:ext cx="385893" cy="248076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1652523" y="818883"/>
            <a:ext cx="7739380" cy="2885440"/>
            <a:chOff x="1652523" y="818883"/>
            <a:chExt cx="7739380" cy="2885440"/>
          </a:xfrm>
        </p:grpSpPr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485876" y="2381561"/>
              <a:ext cx="380281" cy="218643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828922" y="2713860"/>
              <a:ext cx="161930" cy="171455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828922" y="2951985"/>
              <a:ext cx="161930" cy="17145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828922" y="3180458"/>
              <a:ext cx="161930" cy="171455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828922" y="3409058"/>
              <a:ext cx="161930" cy="180980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2714624" y="2618739"/>
              <a:ext cx="371475" cy="1076325"/>
            </a:xfrm>
            <a:custGeom>
              <a:avLst/>
              <a:gdLst/>
              <a:ahLst/>
              <a:cxnLst/>
              <a:rect l="l" t="t" r="r" b="b"/>
              <a:pathLst>
                <a:path w="371475" h="1076325">
                  <a:moveTo>
                    <a:pt x="309499" y="0"/>
                  </a:moveTo>
                  <a:lnTo>
                    <a:pt x="333648" y="4859"/>
                  </a:lnTo>
                  <a:lnTo>
                    <a:pt x="353345" y="18113"/>
                  </a:lnTo>
                  <a:lnTo>
                    <a:pt x="366613" y="37772"/>
                  </a:lnTo>
                  <a:lnTo>
                    <a:pt x="371475" y="61849"/>
                  </a:lnTo>
                  <a:lnTo>
                    <a:pt x="371475" y="1014095"/>
                  </a:lnTo>
                  <a:lnTo>
                    <a:pt x="366613" y="1038171"/>
                  </a:lnTo>
                  <a:lnTo>
                    <a:pt x="353345" y="1057830"/>
                  </a:lnTo>
                  <a:lnTo>
                    <a:pt x="333648" y="1071084"/>
                  </a:lnTo>
                  <a:lnTo>
                    <a:pt x="309499" y="1075944"/>
                  </a:lnTo>
                  <a:lnTo>
                    <a:pt x="61975" y="1075944"/>
                  </a:lnTo>
                  <a:lnTo>
                    <a:pt x="37826" y="1071084"/>
                  </a:lnTo>
                  <a:lnTo>
                    <a:pt x="18129" y="1057830"/>
                  </a:lnTo>
                  <a:lnTo>
                    <a:pt x="4861" y="1038171"/>
                  </a:lnTo>
                  <a:lnTo>
                    <a:pt x="0" y="1014095"/>
                  </a:lnTo>
                  <a:lnTo>
                    <a:pt x="0" y="61849"/>
                  </a:lnTo>
                  <a:lnTo>
                    <a:pt x="4861" y="37772"/>
                  </a:lnTo>
                  <a:lnTo>
                    <a:pt x="18129" y="18113"/>
                  </a:lnTo>
                  <a:lnTo>
                    <a:pt x="37826" y="4859"/>
                  </a:lnTo>
                  <a:lnTo>
                    <a:pt x="61975" y="0"/>
                  </a:lnTo>
                  <a:lnTo>
                    <a:pt x="309499" y="0"/>
                  </a:lnTo>
                  <a:close/>
                </a:path>
              </a:pathLst>
            </a:custGeom>
            <a:ln w="19055">
              <a:solidFill>
                <a:srgbClr val="8B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7096125" y="1209293"/>
              <a:ext cx="1884680" cy="2007870"/>
            </a:xfrm>
            <a:custGeom>
              <a:avLst/>
              <a:gdLst/>
              <a:ahLst/>
              <a:cxnLst/>
              <a:rect l="l" t="t" r="r" b="b"/>
              <a:pathLst>
                <a:path w="1884679" h="2007870">
                  <a:moveTo>
                    <a:pt x="1641602" y="1952244"/>
                  </a:moveTo>
                  <a:lnTo>
                    <a:pt x="1625282" y="1942719"/>
                  </a:lnTo>
                  <a:lnTo>
                    <a:pt x="1603908" y="1930247"/>
                  </a:lnTo>
                  <a:lnTo>
                    <a:pt x="1603908" y="1952180"/>
                  </a:lnTo>
                  <a:lnTo>
                    <a:pt x="1603908" y="1930247"/>
                  </a:lnTo>
                  <a:lnTo>
                    <a:pt x="1546733" y="1896872"/>
                  </a:lnTo>
                  <a:lnTo>
                    <a:pt x="1540891" y="1898396"/>
                  </a:lnTo>
                  <a:lnTo>
                    <a:pt x="1538224" y="1902968"/>
                  </a:lnTo>
                  <a:lnTo>
                    <a:pt x="1535684" y="1907413"/>
                  </a:lnTo>
                  <a:lnTo>
                    <a:pt x="1537208" y="1913255"/>
                  </a:lnTo>
                  <a:lnTo>
                    <a:pt x="1541653" y="1915922"/>
                  </a:lnTo>
                  <a:lnTo>
                    <a:pt x="1587665" y="1942719"/>
                  </a:lnTo>
                  <a:lnTo>
                    <a:pt x="0" y="1942719"/>
                  </a:lnTo>
                  <a:lnTo>
                    <a:pt x="0" y="1961769"/>
                  </a:lnTo>
                  <a:lnTo>
                    <a:pt x="1587449" y="1961769"/>
                  </a:lnTo>
                  <a:lnTo>
                    <a:pt x="1541653" y="1988439"/>
                  </a:lnTo>
                  <a:lnTo>
                    <a:pt x="1537208" y="1991106"/>
                  </a:lnTo>
                  <a:lnTo>
                    <a:pt x="1535684" y="1996948"/>
                  </a:lnTo>
                  <a:lnTo>
                    <a:pt x="1538224" y="2001393"/>
                  </a:lnTo>
                  <a:lnTo>
                    <a:pt x="1540891" y="2005965"/>
                  </a:lnTo>
                  <a:lnTo>
                    <a:pt x="1546733" y="2007489"/>
                  </a:lnTo>
                  <a:lnTo>
                    <a:pt x="1625244" y="1961769"/>
                  </a:lnTo>
                  <a:lnTo>
                    <a:pt x="1641602" y="1952244"/>
                  </a:lnTo>
                  <a:close/>
                </a:path>
                <a:path w="1884679" h="2007870">
                  <a:moveTo>
                    <a:pt x="1884172" y="94869"/>
                  </a:moveTo>
                  <a:lnTo>
                    <a:pt x="1839836" y="18923"/>
                  </a:lnTo>
                  <a:lnTo>
                    <a:pt x="1828800" y="0"/>
                  </a:lnTo>
                  <a:lnTo>
                    <a:pt x="1773428" y="94869"/>
                  </a:lnTo>
                  <a:lnTo>
                    <a:pt x="1774952" y="100711"/>
                  </a:lnTo>
                  <a:lnTo>
                    <a:pt x="1784096" y="106045"/>
                  </a:lnTo>
                  <a:lnTo>
                    <a:pt x="1789938" y="104521"/>
                  </a:lnTo>
                  <a:lnTo>
                    <a:pt x="1819275" y="54229"/>
                  </a:lnTo>
                  <a:lnTo>
                    <a:pt x="1819275" y="1409065"/>
                  </a:lnTo>
                  <a:lnTo>
                    <a:pt x="1838325" y="1409065"/>
                  </a:lnTo>
                  <a:lnTo>
                    <a:pt x="1838325" y="54229"/>
                  </a:lnTo>
                  <a:lnTo>
                    <a:pt x="1867662" y="104521"/>
                  </a:lnTo>
                  <a:lnTo>
                    <a:pt x="1873504" y="106045"/>
                  </a:lnTo>
                  <a:lnTo>
                    <a:pt x="1882648" y="100711"/>
                  </a:lnTo>
                  <a:lnTo>
                    <a:pt x="1884172" y="94869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848722" y="2713860"/>
              <a:ext cx="161930" cy="171455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848722" y="2951985"/>
              <a:ext cx="161930" cy="171455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848722" y="3180458"/>
              <a:ext cx="161930" cy="171455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848722" y="3409058"/>
              <a:ext cx="161930" cy="180980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8743950" y="2618739"/>
              <a:ext cx="361950" cy="1076325"/>
            </a:xfrm>
            <a:custGeom>
              <a:avLst/>
              <a:gdLst/>
              <a:ahLst/>
              <a:cxnLst/>
              <a:rect l="l" t="t" r="r" b="b"/>
              <a:pathLst>
                <a:path w="361950" h="1076325">
                  <a:moveTo>
                    <a:pt x="301625" y="0"/>
                  </a:moveTo>
                  <a:lnTo>
                    <a:pt x="325088" y="4728"/>
                  </a:lnTo>
                  <a:lnTo>
                    <a:pt x="344265" y="17637"/>
                  </a:lnTo>
                  <a:lnTo>
                    <a:pt x="357203" y="36808"/>
                  </a:lnTo>
                  <a:lnTo>
                    <a:pt x="361950" y="60325"/>
                  </a:lnTo>
                  <a:lnTo>
                    <a:pt x="361950" y="1015746"/>
                  </a:lnTo>
                  <a:lnTo>
                    <a:pt x="357203" y="1039189"/>
                  </a:lnTo>
                  <a:lnTo>
                    <a:pt x="344265" y="1058322"/>
                  </a:lnTo>
                  <a:lnTo>
                    <a:pt x="325088" y="1071217"/>
                  </a:lnTo>
                  <a:lnTo>
                    <a:pt x="301625" y="1075944"/>
                  </a:lnTo>
                  <a:lnTo>
                    <a:pt x="60325" y="1075944"/>
                  </a:lnTo>
                  <a:lnTo>
                    <a:pt x="36861" y="1071217"/>
                  </a:lnTo>
                  <a:lnTo>
                    <a:pt x="17684" y="1058322"/>
                  </a:lnTo>
                  <a:lnTo>
                    <a:pt x="4746" y="1039189"/>
                  </a:lnTo>
                  <a:lnTo>
                    <a:pt x="0" y="1015746"/>
                  </a:lnTo>
                  <a:lnTo>
                    <a:pt x="0" y="60325"/>
                  </a:lnTo>
                  <a:lnTo>
                    <a:pt x="4746" y="36808"/>
                  </a:lnTo>
                  <a:lnTo>
                    <a:pt x="17684" y="17637"/>
                  </a:lnTo>
                  <a:lnTo>
                    <a:pt x="36861" y="4728"/>
                  </a:lnTo>
                  <a:lnTo>
                    <a:pt x="60325" y="0"/>
                  </a:lnTo>
                  <a:lnTo>
                    <a:pt x="301625" y="0"/>
                  </a:lnTo>
                  <a:close/>
                </a:path>
              </a:pathLst>
            </a:custGeom>
            <a:ln w="19055">
              <a:solidFill>
                <a:srgbClr val="8B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5095875" y="3106165"/>
              <a:ext cx="1642110" cy="111125"/>
            </a:xfrm>
            <a:custGeom>
              <a:avLst/>
              <a:gdLst/>
              <a:ahLst/>
              <a:cxnLst/>
              <a:rect l="l" t="t" r="r" b="b"/>
              <a:pathLst>
                <a:path w="1642109" h="111125">
                  <a:moveTo>
                    <a:pt x="1617979" y="47117"/>
                  </a:moveTo>
                  <a:lnTo>
                    <a:pt x="1541652" y="91567"/>
                  </a:lnTo>
                  <a:lnTo>
                    <a:pt x="1537207" y="94234"/>
                  </a:lnTo>
                  <a:lnTo>
                    <a:pt x="1535683" y="100075"/>
                  </a:lnTo>
                  <a:lnTo>
                    <a:pt x="1538224" y="104521"/>
                  </a:lnTo>
                  <a:lnTo>
                    <a:pt x="1540891" y="109093"/>
                  </a:lnTo>
                  <a:lnTo>
                    <a:pt x="1546732" y="110617"/>
                  </a:lnTo>
                  <a:lnTo>
                    <a:pt x="1625245" y="64897"/>
                  </a:lnTo>
                  <a:lnTo>
                    <a:pt x="1622678" y="64897"/>
                  </a:lnTo>
                  <a:lnTo>
                    <a:pt x="1622678" y="63500"/>
                  </a:lnTo>
                  <a:lnTo>
                    <a:pt x="1617979" y="63500"/>
                  </a:lnTo>
                  <a:lnTo>
                    <a:pt x="1604023" y="55372"/>
                  </a:lnTo>
                  <a:lnTo>
                    <a:pt x="1617979" y="55372"/>
                  </a:lnTo>
                  <a:lnTo>
                    <a:pt x="1617979" y="47117"/>
                  </a:lnTo>
                  <a:close/>
                </a:path>
                <a:path w="1642109" h="111125">
                  <a:moveTo>
                    <a:pt x="1587667" y="45847"/>
                  </a:moveTo>
                  <a:lnTo>
                    <a:pt x="0" y="45847"/>
                  </a:lnTo>
                  <a:lnTo>
                    <a:pt x="0" y="64897"/>
                  </a:lnTo>
                  <a:lnTo>
                    <a:pt x="1587449" y="64897"/>
                  </a:lnTo>
                  <a:lnTo>
                    <a:pt x="1603804" y="55372"/>
                  </a:lnTo>
                  <a:lnTo>
                    <a:pt x="1604023" y="55372"/>
                  </a:lnTo>
                  <a:lnTo>
                    <a:pt x="1587667" y="45847"/>
                  </a:lnTo>
                  <a:close/>
                </a:path>
                <a:path w="1642109" h="111125">
                  <a:moveTo>
                    <a:pt x="1625283" y="45847"/>
                  </a:moveTo>
                  <a:lnTo>
                    <a:pt x="1622678" y="45847"/>
                  </a:lnTo>
                  <a:lnTo>
                    <a:pt x="1622678" y="64897"/>
                  </a:lnTo>
                  <a:lnTo>
                    <a:pt x="1625245" y="64897"/>
                  </a:lnTo>
                  <a:lnTo>
                    <a:pt x="1641602" y="55372"/>
                  </a:lnTo>
                  <a:lnTo>
                    <a:pt x="1625283" y="45847"/>
                  </a:lnTo>
                  <a:close/>
                </a:path>
                <a:path w="1642109" h="111125">
                  <a:moveTo>
                    <a:pt x="1617979" y="55372"/>
                  </a:moveTo>
                  <a:lnTo>
                    <a:pt x="1604023" y="55372"/>
                  </a:lnTo>
                  <a:lnTo>
                    <a:pt x="1617979" y="63500"/>
                  </a:lnTo>
                  <a:lnTo>
                    <a:pt x="1617979" y="55372"/>
                  </a:lnTo>
                  <a:close/>
                </a:path>
                <a:path w="1642109" h="111125">
                  <a:moveTo>
                    <a:pt x="1622678" y="47117"/>
                  </a:moveTo>
                  <a:lnTo>
                    <a:pt x="1617979" y="47117"/>
                  </a:lnTo>
                  <a:lnTo>
                    <a:pt x="1617979" y="63500"/>
                  </a:lnTo>
                  <a:lnTo>
                    <a:pt x="1622678" y="63500"/>
                  </a:lnTo>
                  <a:lnTo>
                    <a:pt x="1622678" y="47117"/>
                  </a:lnTo>
                  <a:close/>
                </a:path>
                <a:path w="1642109" h="111125">
                  <a:moveTo>
                    <a:pt x="1546732" y="0"/>
                  </a:moveTo>
                  <a:lnTo>
                    <a:pt x="1540891" y="1524"/>
                  </a:lnTo>
                  <a:lnTo>
                    <a:pt x="1538224" y="6096"/>
                  </a:lnTo>
                  <a:lnTo>
                    <a:pt x="1535683" y="10541"/>
                  </a:lnTo>
                  <a:lnTo>
                    <a:pt x="1537207" y="16383"/>
                  </a:lnTo>
                  <a:lnTo>
                    <a:pt x="1541652" y="19050"/>
                  </a:lnTo>
                  <a:lnTo>
                    <a:pt x="1604023" y="55372"/>
                  </a:lnTo>
                  <a:lnTo>
                    <a:pt x="1603804" y="55372"/>
                  </a:lnTo>
                  <a:lnTo>
                    <a:pt x="1617979" y="47117"/>
                  </a:lnTo>
                  <a:lnTo>
                    <a:pt x="1622678" y="47117"/>
                  </a:lnTo>
                  <a:lnTo>
                    <a:pt x="1622678" y="45847"/>
                  </a:lnTo>
                  <a:lnTo>
                    <a:pt x="1625283" y="45847"/>
                  </a:lnTo>
                  <a:lnTo>
                    <a:pt x="1546732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838947" y="2713860"/>
              <a:ext cx="161930" cy="171455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838947" y="2951985"/>
              <a:ext cx="161930" cy="171455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838947" y="3180458"/>
              <a:ext cx="161930" cy="171455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838947" y="3409058"/>
              <a:ext cx="161930" cy="180980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6734175" y="2618739"/>
              <a:ext cx="361950" cy="1076325"/>
            </a:xfrm>
            <a:custGeom>
              <a:avLst/>
              <a:gdLst/>
              <a:ahLst/>
              <a:cxnLst/>
              <a:rect l="l" t="t" r="r" b="b"/>
              <a:pathLst>
                <a:path w="361950" h="1076325">
                  <a:moveTo>
                    <a:pt x="301625" y="0"/>
                  </a:moveTo>
                  <a:lnTo>
                    <a:pt x="325088" y="4728"/>
                  </a:lnTo>
                  <a:lnTo>
                    <a:pt x="344265" y="17637"/>
                  </a:lnTo>
                  <a:lnTo>
                    <a:pt x="357203" y="36808"/>
                  </a:lnTo>
                  <a:lnTo>
                    <a:pt x="361950" y="60325"/>
                  </a:lnTo>
                  <a:lnTo>
                    <a:pt x="361950" y="1015746"/>
                  </a:lnTo>
                  <a:lnTo>
                    <a:pt x="357203" y="1039189"/>
                  </a:lnTo>
                  <a:lnTo>
                    <a:pt x="344265" y="1058322"/>
                  </a:lnTo>
                  <a:lnTo>
                    <a:pt x="325088" y="1071217"/>
                  </a:lnTo>
                  <a:lnTo>
                    <a:pt x="301625" y="1075944"/>
                  </a:lnTo>
                  <a:lnTo>
                    <a:pt x="60325" y="1075944"/>
                  </a:lnTo>
                  <a:lnTo>
                    <a:pt x="36861" y="1071217"/>
                  </a:lnTo>
                  <a:lnTo>
                    <a:pt x="17684" y="1058322"/>
                  </a:lnTo>
                  <a:lnTo>
                    <a:pt x="4746" y="1039189"/>
                  </a:lnTo>
                  <a:lnTo>
                    <a:pt x="0" y="1015746"/>
                  </a:lnTo>
                  <a:lnTo>
                    <a:pt x="0" y="60325"/>
                  </a:lnTo>
                  <a:lnTo>
                    <a:pt x="4746" y="36808"/>
                  </a:lnTo>
                  <a:lnTo>
                    <a:pt x="17684" y="17637"/>
                  </a:lnTo>
                  <a:lnTo>
                    <a:pt x="36861" y="4728"/>
                  </a:lnTo>
                  <a:lnTo>
                    <a:pt x="60325" y="0"/>
                  </a:lnTo>
                  <a:lnTo>
                    <a:pt x="301625" y="0"/>
                  </a:lnTo>
                  <a:close/>
                </a:path>
              </a:pathLst>
            </a:custGeom>
            <a:ln w="19055">
              <a:solidFill>
                <a:srgbClr val="8B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3086099" y="3106165"/>
              <a:ext cx="1642110" cy="111125"/>
            </a:xfrm>
            <a:custGeom>
              <a:avLst/>
              <a:gdLst/>
              <a:ahLst/>
              <a:cxnLst/>
              <a:rect l="l" t="t" r="r" b="b"/>
              <a:pathLst>
                <a:path w="1642110" h="111125">
                  <a:moveTo>
                    <a:pt x="1617979" y="47117"/>
                  </a:moveTo>
                  <a:lnTo>
                    <a:pt x="1541652" y="91567"/>
                  </a:lnTo>
                  <a:lnTo>
                    <a:pt x="1537208" y="94234"/>
                  </a:lnTo>
                  <a:lnTo>
                    <a:pt x="1535684" y="100075"/>
                  </a:lnTo>
                  <a:lnTo>
                    <a:pt x="1538224" y="104521"/>
                  </a:lnTo>
                  <a:lnTo>
                    <a:pt x="1540890" y="109093"/>
                  </a:lnTo>
                  <a:lnTo>
                    <a:pt x="1546733" y="110617"/>
                  </a:lnTo>
                  <a:lnTo>
                    <a:pt x="1625245" y="64897"/>
                  </a:lnTo>
                  <a:lnTo>
                    <a:pt x="1622678" y="64897"/>
                  </a:lnTo>
                  <a:lnTo>
                    <a:pt x="1622678" y="63500"/>
                  </a:lnTo>
                  <a:lnTo>
                    <a:pt x="1617979" y="63500"/>
                  </a:lnTo>
                  <a:lnTo>
                    <a:pt x="1604023" y="55372"/>
                  </a:lnTo>
                  <a:lnTo>
                    <a:pt x="1617979" y="55372"/>
                  </a:lnTo>
                  <a:lnTo>
                    <a:pt x="1617979" y="47117"/>
                  </a:lnTo>
                  <a:close/>
                </a:path>
                <a:path w="1642110" h="111125">
                  <a:moveTo>
                    <a:pt x="1587667" y="45847"/>
                  </a:moveTo>
                  <a:lnTo>
                    <a:pt x="0" y="45847"/>
                  </a:lnTo>
                  <a:lnTo>
                    <a:pt x="0" y="64897"/>
                  </a:lnTo>
                  <a:lnTo>
                    <a:pt x="1587449" y="64897"/>
                  </a:lnTo>
                  <a:lnTo>
                    <a:pt x="1603804" y="55372"/>
                  </a:lnTo>
                  <a:lnTo>
                    <a:pt x="1604023" y="55372"/>
                  </a:lnTo>
                  <a:lnTo>
                    <a:pt x="1587667" y="45847"/>
                  </a:lnTo>
                  <a:close/>
                </a:path>
                <a:path w="1642110" h="111125">
                  <a:moveTo>
                    <a:pt x="1625283" y="45847"/>
                  </a:moveTo>
                  <a:lnTo>
                    <a:pt x="1622678" y="45847"/>
                  </a:lnTo>
                  <a:lnTo>
                    <a:pt x="1622678" y="64897"/>
                  </a:lnTo>
                  <a:lnTo>
                    <a:pt x="1625245" y="64897"/>
                  </a:lnTo>
                  <a:lnTo>
                    <a:pt x="1641602" y="55372"/>
                  </a:lnTo>
                  <a:lnTo>
                    <a:pt x="1625283" y="45847"/>
                  </a:lnTo>
                  <a:close/>
                </a:path>
                <a:path w="1642110" h="111125">
                  <a:moveTo>
                    <a:pt x="1617979" y="55372"/>
                  </a:moveTo>
                  <a:lnTo>
                    <a:pt x="1604023" y="55372"/>
                  </a:lnTo>
                  <a:lnTo>
                    <a:pt x="1617979" y="63500"/>
                  </a:lnTo>
                  <a:lnTo>
                    <a:pt x="1617979" y="55372"/>
                  </a:lnTo>
                  <a:close/>
                </a:path>
                <a:path w="1642110" h="111125">
                  <a:moveTo>
                    <a:pt x="1622678" y="47117"/>
                  </a:moveTo>
                  <a:lnTo>
                    <a:pt x="1617979" y="47117"/>
                  </a:lnTo>
                  <a:lnTo>
                    <a:pt x="1617979" y="63500"/>
                  </a:lnTo>
                  <a:lnTo>
                    <a:pt x="1622678" y="63500"/>
                  </a:lnTo>
                  <a:lnTo>
                    <a:pt x="1622678" y="47117"/>
                  </a:lnTo>
                  <a:close/>
                </a:path>
                <a:path w="1642110" h="111125">
                  <a:moveTo>
                    <a:pt x="1546733" y="0"/>
                  </a:moveTo>
                  <a:lnTo>
                    <a:pt x="1540890" y="1524"/>
                  </a:lnTo>
                  <a:lnTo>
                    <a:pt x="1538224" y="6096"/>
                  </a:lnTo>
                  <a:lnTo>
                    <a:pt x="1535684" y="10541"/>
                  </a:lnTo>
                  <a:lnTo>
                    <a:pt x="1537208" y="16383"/>
                  </a:lnTo>
                  <a:lnTo>
                    <a:pt x="1541652" y="19050"/>
                  </a:lnTo>
                  <a:lnTo>
                    <a:pt x="1604023" y="55372"/>
                  </a:lnTo>
                  <a:lnTo>
                    <a:pt x="1603804" y="55372"/>
                  </a:lnTo>
                  <a:lnTo>
                    <a:pt x="1617979" y="47117"/>
                  </a:lnTo>
                  <a:lnTo>
                    <a:pt x="1622678" y="47117"/>
                  </a:lnTo>
                  <a:lnTo>
                    <a:pt x="1622678" y="45847"/>
                  </a:lnTo>
                  <a:lnTo>
                    <a:pt x="1625283" y="45847"/>
                  </a:lnTo>
                  <a:lnTo>
                    <a:pt x="1546733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829172" y="2713860"/>
              <a:ext cx="171455" cy="171455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829172" y="2951985"/>
              <a:ext cx="171455" cy="171455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829172" y="3180458"/>
              <a:ext cx="171455" cy="171455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829172" y="3409058"/>
              <a:ext cx="171455" cy="180980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4724400" y="2618739"/>
              <a:ext cx="371475" cy="1076325"/>
            </a:xfrm>
            <a:custGeom>
              <a:avLst/>
              <a:gdLst/>
              <a:ahLst/>
              <a:cxnLst/>
              <a:rect l="l" t="t" r="r" b="b"/>
              <a:pathLst>
                <a:path w="371475" h="1076325">
                  <a:moveTo>
                    <a:pt x="309499" y="0"/>
                  </a:moveTo>
                  <a:lnTo>
                    <a:pt x="333648" y="4859"/>
                  </a:lnTo>
                  <a:lnTo>
                    <a:pt x="353345" y="18113"/>
                  </a:lnTo>
                  <a:lnTo>
                    <a:pt x="366613" y="37772"/>
                  </a:lnTo>
                  <a:lnTo>
                    <a:pt x="371475" y="61849"/>
                  </a:lnTo>
                  <a:lnTo>
                    <a:pt x="371475" y="1014095"/>
                  </a:lnTo>
                  <a:lnTo>
                    <a:pt x="366613" y="1038171"/>
                  </a:lnTo>
                  <a:lnTo>
                    <a:pt x="353345" y="1057830"/>
                  </a:lnTo>
                  <a:lnTo>
                    <a:pt x="333648" y="1071084"/>
                  </a:lnTo>
                  <a:lnTo>
                    <a:pt x="309499" y="1075944"/>
                  </a:lnTo>
                  <a:lnTo>
                    <a:pt x="61975" y="1075944"/>
                  </a:lnTo>
                  <a:lnTo>
                    <a:pt x="37826" y="1071084"/>
                  </a:lnTo>
                  <a:lnTo>
                    <a:pt x="18129" y="1057830"/>
                  </a:lnTo>
                  <a:lnTo>
                    <a:pt x="4861" y="1038171"/>
                  </a:lnTo>
                  <a:lnTo>
                    <a:pt x="0" y="1014095"/>
                  </a:lnTo>
                  <a:lnTo>
                    <a:pt x="0" y="61849"/>
                  </a:lnTo>
                  <a:lnTo>
                    <a:pt x="4861" y="37772"/>
                  </a:lnTo>
                  <a:lnTo>
                    <a:pt x="18129" y="18113"/>
                  </a:lnTo>
                  <a:lnTo>
                    <a:pt x="37826" y="4859"/>
                  </a:lnTo>
                  <a:lnTo>
                    <a:pt x="61975" y="0"/>
                  </a:lnTo>
                  <a:lnTo>
                    <a:pt x="309499" y="0"/>
                  </a:lnTo>
                  <a:close/>
                </a:path>
              </a:pathLst>
            </a:custGeom>
            <a:ln w="19055">
              <a:solidFill>
                <a:srgbClr val="8B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754210" y="2876161"/>
              <a:ext cx="285750" cy="177436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774129" y="2876161"/>
              <a:ext cx="294409" cy="177436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783285" y="2876161"/>
              <a:ext cx="285750" cy="177436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581196" y="915577"/>
              <a:ext cx="666750" cy="265274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8448675" y="818883"/>
              <a:ext cx="942975" cy="447675"/>
            </a:xfrm>
            <a:custGeom>
              <a:avLst/>
              <a:gdLst/>
              <a:ahLst/>
              <a:cxnLst/>
              <a:rect l="l" t="t" r="r" b="b"/>
              <a:pathLst>
                <a:path w="942975" h="447675">
                  <a:moveTo>
                    <a:pt x="942975" y="0"/>
                  </a:moveTo>
                  <a:lnTo>
                    <a:pt x="0" y="0"/>
                  </a:lnTo>
                  <a:lnTo>
                    <a:pt x="0" y="447560"/>
                  </a:lnTo>
                  <a:lnTo>
                    <a:pt x="942975" y="447560"/>
                  </a:lnTo>
                  <a:lnTo>
                    <a:pt x="942975" y="0"/>
                  </a:lnTo>
                  <a:close/>
                </a:path>
              </a:pathLst>
            </a:custGeom>
            <a:solidFill>
              <a:srgbClr val="4285F4">
                <a:alpha val="34901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652524" y="1266062"/>
              <a:ext cx="7564120" cy="2181225"/>
            </a:xfrm>
            <a:custGeom>
              <a:avLst/>
              <a:gdLst/>
              <a:ahLst/>
              <a:cxnLst/>
              <a:rect l="l" t="t" r="r" b="b"/>
              <a:pathLst>
                <a:path w="7564120" h="2181225">
                  <a:moveTo>
                    <a:pt x="1070737" y="1874774"/>
                  </a:moveTo>
                  <a:lnTo>
                    <a:pt x="152527" y="1874774"/>
                  </a:lnTo>
                  <a:lnTo>
                    <a:pt x="152527" y="1823974"/>
                  </a:lnTo>
                  <a:lnTo>
                    <a:pt x="0" y="1900174"/>
                  </a:lnTo>
                  <a:lnTo>
                    <a:pt x="152527" y="1976374"/>
                  </a:lnTo>
                  <a:lnTo>
                    <a:pt x="152527" y="1925574"/>
                  </a:lnTo>
                  <a:lnTo>
                    <a:pt x="1070737" y="1925574"/>
                  </a:lnTo>
                  <a:lnTo>
                    <a:pt x="1070737" y="1874774"/>
                  </a:lnTo>
                  <a:close/>
                </a:path>
                <a:path w="7564120" h="2181225">
                  <a:moveTo>
                    <a:pt x="3079877" y="1849374"/>
                  </a:moveTo>
                  <a:lnTo>
                    <a:pt x="1743202" y="1849374"/>
                  </a:lnTo>
                  <a:lnTo>
                    <a:pt x="1743202" y="1747774"/>
                  </a:lnTo>
                  <a:lnTo>
                    <a:pt x="1438402" y="1900174"/>
                  </a:lnTo>
                  <a:lnTo>
                    <a:pt x="1743202" y="2052574"/>
                  </a:lnTo>
                  <a:lnTo>
                    <a:pt x="1743202" y="1950974"/>
                  </a:lnTo>
                  <a:lnTo>
                    <a:pt x="3079877" y="1950974"/>
                  </a:lnTo>
                  <a:lnTo>
                    <a:pt x="3079877" y="1849374"/>
                  </a:lnTo>
                  <a:close/>
                </a:path>
                <a:path w="7564120" h="2181225">
                  <a:moveTo>
                    <a:pt x="5084953" y="1819275"/>
                  </a:moveTo>
                  <a:lnTo>
                    <a:pt x="3900678" y="1819275"/>
                  </a:lnTo>
                  <a:lnTo>
                    <a:pt x="3900678" y="1666875"/>
                  </a:lnTo>
                  <a:lnTo>
                    <a:pt x="3443351" y="1895475"/>
                  </a:lnTo>
                  <a:lnTo>
                    <a:pt x="3900678" y="2124075"/>
                  </a:lnTo>
                  <a:lnTo>
                    <a:pt x="3900678" y="1971675"/>
                  </a:lnTo>
                  <a:lnTo>
                    <a:pt x="5084953" y="1971675"/>
                  </a:lnTo>
                  <a:lnTo>
                    <a:pt x="5084953" y="1819275"/>
                  </a:lnTo>
                  <a:close/>
                </a:path>
                <a:path w="7564120" h="2181225">
                  <a:moveTo>
                    <a:pt x="7085203" y="1800225"/>
                  </a:moveTo>
                  <a:lnTo>
                    <a:pt x="6015228" y="1800225"/>
                  </a:lnTo>
                  <a:lnTo>
                    <a:pt x="6015228" y="1609725"/>
                  </a:lnTo>
                  <a:lnTo>
                    <a:pt x="5443601" y="1895475"/>
                  </a:lnTo>
                  <a:lnTo>
                    <a:pt x="6015228" y="2181225"/>
                  </a:lnTo>
                  <a:lnTo>
                    <a:pt x="6015228" y="1990725"/>
                  </a:lnTo>
                  <a:lnTo>
                    <a:pt x="7085203" y="1990725"/>
                  </a:lnTo>
                  <a:lnTo>
                    <a:pt x="7085203" y="1800225"/>
                  </a:lnTo>
                  <a:close/>
                </a:path>
                <a:path w="7564120" h="2181225">
                  <a:moveTo>
                    <a:pt x="7564120" y="1353693"/>
                  </a:moveTo>
                  <a:lnTo>
                    <a:pt x="7373455" y="1354505"/>
                  </a:lnTo>
                  <a:lnTo>
                    <a:pt x="7367651" y="889"/>
                  </a:lnTo>
                  <a:lnTo>
                    <a:pt x="7367651" y="0"/>
                  </a:lnTo>
                  <a:lnTo>
                    <a:pt x="7177151" y="889"/>
                  </a:lnTo>
                  <a:lnTo>
                    <a:pt x="7182955" y="1353693"/>
                  </a:lnTo>
                  <a:lnTo>
                    <a:pt x="7182955" y="1355305"/>
                  </a:lnTo>
                  <a:lnTo>
                    <a:pt x="6992366" y="1356106"/>
                  </a:lnTo>
                  <a:lnTo>
                    <a:pt x="7280656" y="1926336"/>
                  </a:lnTo>
                  <a:lnTo>
                    <a:pt x="7516152" y="1450594"/>
                  </a:lnTo>
                  <a:lnTo>
                    <a:pt x="7564120" y="1353693"/>
                  </a:lnTo>
                  <a:close/>
                </a:path>
              </a:pathLst>
            </a:custGeom>
            <a:solidFill>
              <a:srgbClr val="4285F4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435100">
              <a:lnSpc>
                <a:spcPct val="100000"/>
              </a:lnSpc>
              <a:spcBef>
                <a:spcPts val="130"/>
              </a:spcBef>
            </a:pPr>
            <a:r>
              <a:rPr dirty="0"/>
              <a:t>Vanishing</a:t>
            </a:r>
            <a:r>
              <a:rPr spc="-35" dirty="0"/>
              <a:t> </a:t>
            </a:r>
            <a:r>
              <a:rPr dirty="0"/>
              <a:t>gradient</a:t>
            </a:r>
            <a:r>
              <a:rPr spc="-75" dirty="0"/>
              <a:t> </a:t>
            </a:r>
            <a:r>
              <a:rPr spc="-10" dirty="0"/>
              <a:t>intuition</a:t>
            </a:r>
          </a:p>
        </p:txBody>
      </p:sp>
      <p:pic>
        <p:nvPicPr>
          <p:cNvPr id="37" name="object 37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2632001" y="4178288"/>
            <a:ext cx="824909" cy="551071"/>
          </a:xfrm>
          <a:prstGeom prst="rect">
            <a:avLst/>
          </a:prstGeom>
        </p:spPr>
      </p:pic>
      <p:grpSp>
        <p:nvGrpSpPr>
          <p:cNvPr id="38" name="object 38"/>
          <p:cNvGrpSpPr/>
          <p:nvPr/>
        </p:nvGrpSpPr>
        <p:grpSpPr>
          <a:xfrm>
            <a:off x="3657597" y="4066118"/>
            <a:ext cx="4737735" cy="1789430"/>
            <a:chOff x="3657597" y="4066118"/>
            <a:chExt cx="4737735" cy="1789430"/>
          </a:xfrm>
        </p:grpSpPr>
        <p:pic>
          <p:nvPicPr>
            <p:cNvPr id="39" name="object 39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729691" y="4180373"/>
              <a:ext cx="739308" cy="647532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728501" y="4207663"/>
              <a:ext cx="732130" cy="547539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668281" y="4200340"/>
              <a:ext cx="726621" cy="547539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3667124" y="4075646"/>
              <a:ext cx="4581525" cy="809625"/>
            </a:xfrm>
            <a:custGeom>
              <a:avLst/>
              <a:gdLst/>
              <a:ahLst/>
              <a:cxnLst/>
              <a:rect l="l" t="t" r="r" b="b"/>
              <a:pathLst>
                <a:path w="4581525" h="809625">
                  <a:moveTo>
                    <a:pt x="3924300" y="809409"/>
                  </a:moveTo>
                  <a:lnTo>
                    <a:pt x="4581525" y="809409"/>
                  </a:lnTo>
                  <a:lnTo>
                    <a:pt x="4581525" y="0"/>
                  </a:lnTo>
                  <a:lnTo>
                    <a:pt x="3924300" y="0"/>
                  </a:lnTo>
                  <a:lnTo>
                    <a:pt x="3924300" y="809409"/>
                  </a:lnTo>
                  <a:close/>
                </a:path>
                <a:path w="4581525" h="809625">
                  <a:moveTo>
                    <a:pt x="1981200" y="809409"/>
                  </a:moveTo>
                  <a:lnTo>
                    <a:pt x="2638425" y="809409"/>
                  </a:lnTo>
                  <a:lnTo>
                    <a:pt x="2638425" y="0"/>
                  </a:lnTo>
                  <a:lnTo>
                    <a:pt x="1981200" y="0"/>
                  </a:lnTo>
                  <a:lnTo>
                    <a:pt x="1981200" y="809409"/>
                  </a:lnTo>
                  <a:close/>
                </a:path>
                <a:path w="4581525" h="809625">
                  <a:moveTo>
                    <a:pt x="0" y="809409"/>
                  </a:moveTo>
                  <a:lnTo>
                    <a:pt x="657225" y="809409"/>
                  </a:lnTo>
                  <a:lnTo>
                    <a:pt x="657225" y="0"/>
                  </a:lnTo>
                  <a:lnTo>
                    <a:pt x="0" y="0"/>
                  </a:lnTo>
                  <a:lnTo>
                    <a:pt x="0" y="809409"/>
                  </a:lnTo>
                  <a:close/>
                </a:path>
              </a:pathLst>
            </a:custGeom>
            <a:ln w="19055">
              <a:solidFill>
                <a:srgbClr val="5D4A3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3944366" y="4854575"/>
              <a:ext cx="3971925" cy="1000760"/>
            </a:xfrm>
            <a:custGeom>
              <a:avLst/>
              <a:gdLst/>
              <a:ahLst/>
              <a:cxnLst/>
              <a:rect l="l" t="t" r="r" b="b"/>
              <a:pathLst>
                <a:path w="3971925" h="1000760">
                  <a:moveTo>
                    <a:pt x="3971798" y="30480"/>
                  </a:moveTo>
                  <a:lnTo>
                    <a:pt x="3833114" y="0"/>
                  </a:lnTo>
                  <a:lnTo>
                    <a:pt x="3846334" y="52387"/>
                  </a:lnTo>
                  <a:lnTo>
                    <a:pt x="248132" y="961847"/>
                  </a:lnTo>
                  <a:lnTo>
                    <a:pt x="1921764" y="97282"/>
                  </a:lnTo>
                  <a:lnTo>
                    <a:pt x="1946529" y="145161"/>
                  </a:lnTo>
                  <a:lnTo>
                    <a:pt x="1998052" y="74549"/>
                  </a:lnTo>
                  <a:lnTo>
                    <a:pt x="2030222" y="30480"/>
                  </a:lnTo>
                  <a:lnTo>
                    <a:pt x="1888236" y="32385"/>
                  </a:lnTo>
                  <a:lnTo>
                    <a:pt x="1913026" y="80378"/>
                  </a:lnTo>
                  <a:lnTo>
                    <a:pt x="178803" y="976274"/>
                  </a:lnTo>
                  <a:lnTo>
                    <a:pt x="72364" y="155181"/>
                  </a:lnTo>
                  <a:lnTo>
                    <a:pt x="125857" y="148209"/>
                  </a:lnTo>
                  <a:lnTo>
                    <a:pt x="122085" y="142621"/>
                  </a:lnTo>
                  <a:lnTo>
                    <a:pt x="46609" y="30480"/>
                  </a:lnTo>
                  <a:lnTo>
                    <a:pt x="0" y="164592"/>
                  </a:lnTo>
                  <a:lnTo>
                    <a:pt x="53441" y="157645"/>
                  </a:lnTo>
                  <a:lnTo>
                    <a:pt x="161671" y="992505"/>
                  </a:lnTo>
                  <a:lnTo>
                    <a:pt x="170446" y="991387"/>
                  </a:lnTo>
                  <a:lnTo>
                    <a:pt x="172720" y="1000518"/>
                  </a:lnTo>
                  <a:lnTo>
                    <a:pt x="3850995" y="70815"/>
                  </a:lnTo>
                  <a:lnTo>
                    <a:pt x="3864229" y="123190"/>
                  </a:lnTo>
                  <a:lnTo>
                    <a:pt x="3949979" y="49276"/>
                  </a:lnTo>
                  <a:lnTo>
                    <a:pt x="3971798" y="30480"/>
                  </a:lnTo>
                  <a:close/>
                </a:path>
              </a:pathLst>
            </a:custGeom>
            <a:solidFill>
              <a:srgbClr val="5D4A3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44" name="object 44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8608401" y="4189958"/>
            <a:ext cx="556113" cy="637946"/>
          </a:xfrm>
          <a:prstGeom prst="rect">
            <a:avLst/>
          </a:prstGeom>
        </p:spPr>
      </p:pic>
      <p:sp>
        <p:nvSpPr>
          <p:cNvPr id="45" name="object 45"/>
          <p:cNvSpPr txBox="1"/>
          <p:nvPr/>
        </p:nvSpPr>
        <p:spPr>
          <a:xfrm>
            <a:off x="2049145" y="5868034"/>
            <a:ext cx="414591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2FED"/>
                </a:solidFill>
                <a:latin typeface="Calibri"/>
                <a:cs typeface="Calibri"/>
              </a:rPr>
              <a:t>What</a:t>
            </a:r>
            <a:r>
              <a:rPr sz="2400" spc="-55" dirty="0">
                <a:solidFill>
                  <a:srgbClr val="FF2FE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2FED"/>
                </a:solidFill>
                <a:latin typeface="Calibri"/>
                <a:cs typeface="Calibri"/>
              </a:rPr>
              <a:t>happens</a:t>
            </a:r>
            <a:r>
              <a:rPr sz="2400" spc="-35" dirty="0">
                <a:solidFill>
                  <a:srgbClr val="FF2FE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2FED"/>
                </a:solidFill>
                <a:latin typeface="Calibri"/>
                <a:cs typeface="Calibri"/>
              </a:rPr>
              <a:t>if</a:t>
            </a:r>
            <a:r>
              <a:rPr sz="2400" spc="-70" dirty="0">
                <a:solidFill>
                  <a:srgbClr val="FF2FE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2FED"/>
                </a:solidFill>
                <a:latin typeface="Calibri"/>
                <a:cs typeface="Calibri"/>
              </a:rPr>
              <a:t>these</a:t>
            </a:r>
            <a:r>
              <a:rPr sz="2400" spc="-65" dirty="0">
                <a:solidFill>
                  <a:srgbClr val="FF2FE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2FED"/>
                </a:solidFill>
                <a:latin typeface="Calibri"/>
                <a:cs typeface="Calibri"/>
              </a:rPr>
              <a:t>are</a:t>
            </a:r>
            <a:r>
              <a:rPr sz="2400" spc="-40" dirty="0">
                <a:solidFill>
                  <a:srgbClr val="FF2FED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2FED"/>
                </a:solidFill>
                <a:latin typeface="Calibri"/>
                <a:cs typeface="Calibri"/>
              </a:rPr>
              <a:t>small?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7" name="object 47"/>
          <p:cNvSpPr txBox="1">
            <a:spLocks noGrp="1"/>
          </p:cNvSpPr>
          <p:nvPr>
            <p:ph type="sldNum" sz="quarter" idx="7"/>
          </p:nvPr>
        </p:nvSpPr>
        <p:spPr>
          <a:xfrm>
            <a:off x="460057" y="6543833"/>
            <a:ext cx="280034" cy="2063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1450"/>
              </a:lnSpc>
            </a:pPr>
            <a:fld id="{81D60167-4931-47E6-BA6A-407CBD079E47}" type="slidenum">
              <a:rPr lang="en-US" altLang="ja-JP" spc="-50" smtClean="0"/>
              <a:pPr marL="38100">
                <a:lnSpc>
                  <a:spcPts val="1450"/>
                </a:lnSpc>
              </a:pPr>
              <a:t>46</a:t>
            </a:fld>
            <a:endParaRPr spc="-25" dirty="0"/>
          </a:p>
        </p:txBody>
      </p:sp>
      <p:sp>
        <p:nvSpPr>
          <p:cNvPr id="46" name="object 46"/>
          <p:cNvSpPr txBox="1"/>
          <p:nvPr/>
        </p:nvSpPr>
        <p:spPr>
          <a:xfrm>
            <a:off x="7277100" y="5189804"/>
            <a:ext cx="4000500" cy="1323975"/>
          </a:xfrm>
          <a:prstGeom prst="rect">
            <a:avLst/>
          </a:prstGeom>
          <a:ln w="19055">
            <a:solidFill>
              <a:srgbClr val="4285F4"/>
            </a:solidFill>
          </a:ln>
        </p:spPr>
        <p:txBody>
          <a:bodyPr vert="horz" wrap="square" lIns="0" tIns="32384" rIns="0" bIns="0" rtlCol="0">
            <a:spAutoFit/>
          </a:bodyPr>
          <a:lstStyle/>
          <a:p>
            <a:pPr marL="186055" marR="165735" indent="-3810" algn="ctr">
              <a:lnSpc>
                <a:spcPct val="100000"/>
              </a:lnSpc>
              <a:spcBef>
                <a:spcPts val="254"/>
              </a:spcBef>
            </a:pPr>
            <a:r>
              <a:rPr sz="2000" b="1" spc="-10" dirty="0">
                <a:solidFill>
                  <a:srgbClr val="4285F4"/>
                </a:solidFill>
                <a:latin typeface="Calibri"/>
                <a:cs typeface="Calibri"/>
              </a:rPr>
              <a:t>Vanishing</a:t>
            </a:r>
            <a:r>
              <a:rPr sz="2000" b="1" spc="-45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4285F4"/>
                </a:solidFill>
                <a:latin typeface="Calibri"/>
                <a:cs typeface="Calibri"/>
              </a:rPr>
              <a:t>gradient</a:t>
            </a:r>
            <a:r>
              <a:rPr sz="2000" b="1" spc="-75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4285F4"/>
                </a:solidFill>
                <a:latin typeface="Calibri"/>
                <a:cs typeface="Calibri"/>
              </a:rPr>
              <a:t>problem:</a:t>
            </a:r>
            <a:r>
              <a:rPr sz="2000" b="1" spc="500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285F4"/>
                </a:solidFill>
                <a:latin typeface="Calibri"/>
                <a:cs typeface="Calibri"/>
              </a:rPr>
              <a:t>When</a:t>
            </a:r>
            <a:r>
              <a:rPr sz="2000" spc="-45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285F4"/>
                </a:solidFill>
                <a:latin typeface="Calibri"/>
                <a:cs typeface="Calibri"/>
              </a:rPr>
              <a:t>these</a:t>
            </a:r>
            <a:r>
              <a:rPr sz="2000" spc="-55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285F4"/>
                </a:solidFill>
                <a:latin typeface="Calibri"/>
                <a:cs typeface="Calibri"/>
              </a:rPr>
              <a:t>are</a:t>
            </a:r>
            <a:r>
              <a:rPr sz="2000" spc="-60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285F4"/>
                </a:solidFill>
                <a:latin typeface="Calibri"/>
                <a:cs typeface="Calibri"/>
              </a:rPr>
              <a:t>small,</a:t>
            </a:r>
            <a:r>
              <a:rPr sz="2000" spc="-10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285F4"/>
                </a:solidFill>
                <a:latin typeface="Calibri"/>
                <a:cs typeface="Calibri"/>
              </a:rPr>
              <a:t>the</a:t>
            </a:r>
            <a:r>
              <a:rPr sz="2000" spc="-60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4285F4"/>
                </a:solidFill>
                <a:latin typeface="Calibri"/>
                <a:cs typeface="Calibri"/>
              </a:rPr>
              <a:t>gradient </a:t>
            </a:r>
            <a:r>
              <a:rPr sz="2000" dirty="0">
                <a:solidFill>
                  <a:srgbClr val="4285F4"/>
                </a:solidFill>
                <a:latin typeface="Calibri"/>
                <a:cs typeface="Calibri"/>
              </a:rPr>
              <a:t>signal</a:t>
            </a:r>
            <a:r>
              <a:rPr sz="2000" spc="-40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285F4"/>
                </a:solidFill>
                <a:latin typeface="Calibri"/>
                <a:cs typeface="Calibri"/>
              </a:rPr>
              <a:t>gets</a:t>
            </a:r>
            <a:r>
              <a:rPr sz="2000" spc="-70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285F4"/>
                </a:solidFill>
                <a:latin typeface="Calibri"/>
                <a:cs typeface="Calibri"/>
              </a:rPr>
              <a:t>smaller</a:t>
            </a:r>
            <a:r>
              <a:rPr sz="2000" spc="-55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285F4"/>
                </a:solidFill>
                <a:latin typeface="Calibri"/>
                <a:cs typeface="Calibri"/>
              </a:rPr>
              <a:t>and</a:t>
            </a:r>
            <a:r>
              <a:rPr sz="2000" spc="-35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285F4"/>
                </a:solidFill>
                <a:latin typeface="Calibri"/>
                <a:cs typeface="Calibri"/>
              </a:rPr>
              <a:t>smaller</a:t>
            </a:r>
            <a:r>
              <a:rPr sz="2000" spc="-55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285F4"/>
                </a:solidFill>
                <a:latin typeface="Calibri"/>
                <a:cs typeface="Calibri"/>
              </a:rPr>
              <a:t>as</a:t>
            </a:r>
            <a:r>
              <a:rPr sz="2000" spc="5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2000" spc="-25" dirty="0">
                <a:solidFill>
                  <a:srgbClr val="4285F4"/>
                </a:solidFill>
                <a:latin typeface="Calibri"/>
                <a:cs typeface="Calibri"/>
              </a:rPr>
              <a:t>it </a:t>
            </a:r>
            <a:r>
              <a:rPr sz="2000" spc="-10" dirty="0">
                <a:solidFill>
                  <a:srgbClr val="4285F4"/>
                </a:solidFill>
                <a:latin typeface="Calibri"/>
                <a:cs typeface="Calibri"/>
              </a:rPr>
              <a:t>backpropagates</a:t>
            </a:r>
            <a:r>
              <a:rPr sz="2000" spc="-85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4285F4"/>
                </a:solidFill>
                <a:latin typeface="Calibri"/>
                <a:cs typeface="Calibri"/>
              </a:rPr>
              <a:t>further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/>
              <a:t>Vanishing</a:t>
            </a:r>
            <a:r>
              <a:rPr spc="-25" dirty="0"/>
              <a:t> </a:t>
            </a:r>
            <a:r>
              <a:rPr dirty="0"/>
              <a:t>gradient</a:t>
            </a:r>
            <a:r>
              <a:rPr spc="-65" dirty="0"/>
              <a:t> </a:t>
            </a:r>
            <a:r>
              <a:rPr dirty="0"/>
              <a:t>proof</a:t>
            </a:r>
            <a:r>
              <a:rPr spc="-40" dirty="0"/>
              <a:t> </a:t>
            </a:r>
            <a:r>
              <a:rPr dirty="0"/>
              <a:t>sketch</a:t>
            </a:r>
            <a:r>
              <a:rPr spc="-40" dirty="0"/>
              <a:t> </a:t>
            </a:r>
            <a:r>
              <a:rPr b="0" dirty="0">
                <a:latin typeface="Calibri"/>
                <a:cs typeface="Calibri"/>
              </a:rPr>
              <a:t>(linear</a:t>
            </a:r>
            <a:r>
              <a:rPr b="0" spc="-70" dirty="0">
                <a:latin typeface="Calibri"/>
                <a:cs typeface="Calibri"/>
              </a:rPr>
              <a:t> </a:t>
            </a:r>
            <a:r>
              <a:rPr b="0" spc="-10" dirty="0">
                <a:latin typeface="Calibri"/>
                <a:cs typeface="Calibri"/>
              </a:rPr>
              <a:t>case)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85457" y="1085786"/>
            <a:ext cx="1282700" cy="902969"/>
          </a:xfrm>
          <a:prstGeom prst="rect">
            <a:avLst/>
          </a:prstGeom>
        </p:spPr>
        <p:txBody>
          <a:bodyPr vert="horz" wrap="square" lIns="0" tIns="8509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670"/>
              </a:spcBef>
              <a:buClr>
                <a:srgbClr val="8B1515"/>
              </a:buClr>
              <a:buFont typeface="Times New Roman"/>
              <a:buChar char="•"/>
              <a:tabLst>
                <a:tab pos="355600" algn="l"/>
              </a:tabLst>
            </a:pPr>
            <a:r>
              <a:rPr sz="2400" spc="-10" dirty="0">
                <a:latin typeface="Calibri"/>
                <a:cs typeface="Calibri"/>
              </a:rPr>
              <a:t>Recall:</a:t>
            </a:r>
            <a:endParaRPr sz="24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575"/>
              </a:spcBef>
              <a:buClr>
                <a:srgbClr val="8B1515"/>
              </a:buClr>
              <a:buFont typeface="Times New Roman"/>
              <a:buChar char="•"/>
              <a:tabLst>
                <a:tab pos="355600" algn="l"/>
              </a:tabLst>
            </a:pPr>
            <a:r>
              <a:rPr sz="2400" dirty="0">
                <a:latin typeface="Calibri"/>
                <a:cs typeface="Calibri"/>
              </a:rPr>
              <a:t>What</a:t>
            </a:r>
            <a:r>
              <a:rPr sz="2400" spc="1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if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156241" y="1596961"/>
            <a:ext cx="334454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were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identity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function,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778235" y="1596961"/>
            <a:ext cx="16700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0" dirty="0">
                <a:latin typeface="Calibri"/>
                <a:cs typeface="Calibri"/>
              </a:rPr>
              <a:t>?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85457" y="2951162"/>
            <a:ext cx="439991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lr>
                <a:srgbClr val="8B1515"/>
              </a:buClr>
              <a:buFont typeface="Times New Roman"/>
              <a:buChar char="•"/>
              <a:tabLst>
                <a:tab pos="355600" algn="l"/>
              </a:tabLst>
            </a:pPr>
            <a:r>
              <a:rPr sz="2400" dirty="0">
                <a:latin typeface="Calibri"/>
                <a:cs typeface="Calibri"/>
              </a:rPr>
              <a:t>Consider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gradient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loss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822235" y="2951162"/>
            <a:ext cx="275717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062355" algn="l"/>
              </a:tabLst>
            </a:pPr>
            <a:r>
              <a:rPr sz="2400" dirty="0">
                <a:latin typeface="Calibri"/>
                <a:cs typeface="Calibri"/>
              </a:rPr>
              <a:t>on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step</a:t>
            </a:r>
            <a:r>
              <a:rPr sz="2400" dirty="0">
                <a:latin typeface="Calibri"/>
                <a:cs typeface="Calibri"/>
              </a:rPr>
              <a:t>	,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with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respect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28675" y="3322891"/>
            <a:ext cx="6537959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000375" algn="l"/>
                <a:tab pos="6003290" algn="l"/>
              </a:tabLst>
            </a:pPr>
            <a:r>
              <a:rPr sz="2400" dirty="0">
                <a:latin typeface="Calibri"/>
                <a:cs typeface="Calibri"/>
              </a:rPr>
              <a:t>to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hidden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state</a:t>
            </a:r>
            <a:r>
              <a:rPr sz="2400" dirty="0">
                <a:latin typeface="Calibri"/>
                <a:cs typeface="Calibri"/>
              </a:rPr>
              <a:t>	on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some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previous</a:t>
            </a:r>
            <a:r>
              <a:rPr sz="2400" spc="-20" dirty="0">
                <a:latin typeface="Calibri"/>
                <a:cs typeface="Calibri"/>
              </a:rPr>
              <a:t> step</a:t>
            </a:r>
            <a:r>
              <a:rPr sz="2400" dirty="0">
                <a:latin typeface="Calibri"/>
                <a:cs typeface="Calibri"/>
              </a:rPr>
              <a:t>	</a:t>
            </a:r>
            <a:r>
              <a:rPr sz="2400" i="1" dirty="0">
                <a:latin typeface="Calibri"/>
                <a:cs typeface="Calibri"/>
              </a:rPr>
              <a:t>.</a:t>
            </a:r>
            <a:r>
              <a:rPr sz="2400" i="1" spc="-20" dirty="0">
                <a:latin typeface="Calibri"/>
                <a:cs typeface="Calibri"/>
              </a:rPr>
              <a:t> </a:t>
            </a:r>
            <a:r>
              <a:rPr sz="2400" i="1" spc="-25" dirty="0">
                <a:latin typeface="Calibri"/>
                <a:cs typeface="Calibri"/>
              </a:rPr>
              <a:t>Let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85457" y="6498590"/>
            <a:ext cx="216535" cy="24257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400" spc="-25" dirty="0">
                <a:latin typeface="Calibri"/>
                <a:cs typeface="Calibri"/>
              </a:rPr>
              <a:t>50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98031" y="1131952"/>
            <a:ext cx="3225673" cy="372535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9110344" y="2115248"/>
            <a:ext cx="108394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(chain</a:t>
            </a:r>
            <a:r>
              <a:rPr sz="1800" spc="-6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rule)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967229" y="5449252"/>
            <a:ext cx="9772015" cy="12827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85900" algn="ctr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2FED"/>
                </a:solidFill>
                <a:latin typeface="Calibri"/>
                <a:cs typeface="Calibri"/>
              </a:rPr>
              <a:t>If</a:t>
            </a:r>
            <a:r>
              <a:rPr sz="1800" spc="-15" dirty="0">
                <a:solidFill>
                  <a:srgbClr val="FF2FED"/>
                </a:solidFill>
                <a:latin typeface="Calibri"/>
                <a:cs typeface="Calibri"/>
              </a:rPr>
              <a:t> </a:t>
            </a:r>
            <a:r>
              <a:rPr sz="1800" i="1" dirty="0">
                <a:solidFill>
                  <a:srgbClr val="FF2FED"/>
                </a:solidFill>
                <a:latin typeface="Calibri"/>
                <a:cs typeface="Calibri"/>
              </a:rPr>
              <a:t>W</a:t>
            </a:r>
            <a:r>
              <a:rPr sz="1800" i="1" baseline="-18518" dirty="0">
                <a:solidFill>
                  <a:srgbClr val="FF2FED"/>
                </a:solidFill>
                <a:latin typeface="Calibri"/>
                <a:cs typeface="Calibri"/>
              </a:rPr>
              <a:t>h</a:t>
            </a:r>
            <a:r>
              <a:rPr sz="1800" i="1" spc="179" baseline="-18518" dirty="0">
                <a:solidFill>
                  <a:srgbClr val="FF2FED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2FED"/>
                </a:solidFill>
                <a:latin typeface="Calibri"/>
                <a:cs typeface="Calibri"/>
              </a:rPr>
              <a:t>is</a:t>
            </a:r>
            <a:r>
              <a:rPr sz="1800" spc="-85" dirty="0">
                <a:solidFill>
                  <a:srgbClr val="FF2FED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FF2FED"/>
                </a:solidFill>
                <a:latin typeface="Calibri"/>
                <a:cs typeface="Calibri"/>
              </a:rPr>
              <a:t>“small”,</a:t>
            </a:r>
            <a:r>
              <a:rPr sz="1800" spc="20" dirty="0">
                <a:solidFill>
                  <a:srgbClr val="FF2FED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2FED"/>
                </a:solidFill>
                <a:latin typeface="Calibri"/>
                <a:cs typeface="Calibri"/>
              </a:rPr>
              <a:t>then</a:t>
            </a:r>
            <a:r>
              <a:rPr sz="1800" spc="-25" dirty="0">
                <a:solidFill>
                  <a:srgbClr val="FF2FED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2FED"/>
                </a:solidFill>
                <a:latin typeface="Calibri"/>
                <a:cs typeface="Calibri"/>
              </a:rPr>
              <a:t>this</a:t>
            </a:r>
            <a:r>
              <a:rPr sz="1800" spc="-10" dirty="0">
                <a:solidFill>
                  <a:srgbClr val="FF2FED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2FED"/>
                </a:solidFill>
                <a:latin typeface="Calibri"/>
                <a:cs typeface="Calibri"/>
              </a:rPr>
              <a:t>term</a:t>
            </a:r>
            <a:r>
              <a:rPr sz="1800" spc="5" dirty="0">
                <a:solidFill>
                  <a:srgbClr val="FF2FED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FF2FED"/>
                </a:solidFill>
                <a:latin typeface="Calibri"/>
                <a:cs typeface="Calibri"/>
              </a:rPr>
              <a:t>gets</a:t>
            </a:r>
            <a:endParaRPr sz="1800">
              <a:latin typeface="Calibri"/>
              <a:cs typeface="Calibri"/>
            </a:endParaRPr>
          </a:p>
          <a:p>
            <a:pPr marL="1476375" algn="ctr">
              <a:lnSpc>
                <a:spcPct val="100000"/>
              </a:lnSpc>
              <a:spcBef>
                <a:spcPts val="15"/>
              </a:spcBef>
              <a:tabLst>
                <a:tab pos="4359275" algn="l"/>
              </a:tabLst>
            </a:pPr>
            <a:r>
              <a:rPr sz="1800" spc="-10" dirty="0">
                <a:solidFill>
                  <a:srgbClr val="FF2FED"/>
                </a:solidFill>
                <a:latin typeface="Calibri"/>
                <a:cs typeface="Calibri"/>
              </a:rPr>
              <a:t>exponentially</a:t>
            </a:r>
            <a:r>
              <a:rPr sz="1800" spc="5" dirty="0">
                <a:solidFill>
                  <a:srgbClr val="FF2FED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2FED"/>
                </a:solidFill>
                <a:latin typeface="Calibri"/>
                <a:cs typeface="Calibri"/>
              </a:rPr>
              <a:t>problematic </a:t>
            </a:r>
            <a:r>
              <a:rPr sz="1800" spc="-25" dirty="0">
                <a:solidFill>
                  <a:srgbClr val="FF2FED"/>
                </a:solidFill>
                <a:latin typeface="Calibri"/>
                <a:cs typeface="Calibri"/>
              </a:rPr>
              <a:t>as</a:t>
            </a:r>
            <a:r>
              <a:rPr sz="1800" dirty="0">
                <a:solidFill>
                  <a:srgbClr val="FF2FED"/>
                </a:solidFill>
                <a:latin typeface="Calibri"/>
                <a:cs typeface="Calibri"/>
              </a:rPr>
              <a:t>	becomes</a:t>
            </a:r>
            <a:r>
              <a:rPr sz="1800" spc="-100" dirty="0">
                <a:solidFill>
                  <a:srgbClr val="FF2FED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2FED"/>
                </a:solidFill>
                <a:latin typeface="Calibri"/>
                <a:cs typeface="Calibri"/>
              </a:rPr>
              <a:t>large</a:t>
            </a:r>
            <a:endParaRPr sz="1800">
              <a:latin typeface="Calibri"/>
              <a:cs typeface="Calibri"/>
            </a:endParaRPr>
          </a:p>
          <a:p>
            <a:pPr marR="30480" algn="r">
              <a:lnSpc>
                <a:spcPct val="100000"/>
              </a:lnSpc>
              <a:spcBef>
                <a:spcPts val="2150"/>
              </a:spcBef>
            </a:pPr>
            <a:r>
              <a:rPr sz="1400" b="1" u="sng" spc="-1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Source</a:t>
            </a:r>
            <a:r>
              <a:rPr sz="1400" u="none" spc="-10" dirty="0">
                <a:latin typeface="Calibri"/>
                <a:cs typeface="Calibri"/>
              </a:rPr>
              <a:t>:</a:t>
            </a:r>
            <a:r>
              <a:rPr sz="1400" u="none" spc="-40" dirty="0">
                <a:latin typeface="Calibri"/>
                <a:cs typeface="Calibri"/>
              </a:rPr>
              <a:t> </a:t>
            </a:r>
            <a:r>
              <a:rPr sz="1400" u="none" dirty="0">
                <a:latin typeface="Calibri"/>
                <a:cs typeface="Calibri"/>
              </a:rPr>
              <a:t>“On</a:t>
            </a:r>
            <a:r>
              <a:rPr sz="1400" u="none" spc="-20" dirty="0">
                <a:latin typeface="Calibri"/>
                <a:cs typeface="Calibri"/>
              </a:rPr>
              <a:t> </a:t>
            </a:r>
            <a:r>
              <a:rPr sz="1400" u="none" dirty="0">
                <a:latin typeface="Calibri"/>
                <a:cs typeface="Calibri"/>
              </a:rPr>
              <a:t>the</a:t>
            </a:r>
            <a:r>
              <a:rPr sz="1400" u="none" spc="15" dirty="0">
                <a:latin typeface="Calibri"/>
                <a:cs typeface="Calibri"/>
              </a:rPr>
              <a:t> </a:t>
            </a:r>
            <a:r>
              <a:rPr sz="1400" u="none" spc="-10" dirty="0">
                <a:latin typeface="Calibri"/>
                <a:cs typeface="Calibri"/>
              </a:rPr>
              <a:t>difficulty</a:t>
            </a:r>
            <a:r>
              <a:rPr sz="1400" u="none" spc="-70" dirty="0">
                <a:latin typeface="Calibri"/>
                <a:cs typeface="Calibri"/>
              </a:rPr>
              <a:t> </a:t>
            </a:r>
            <a:r>
              <a:rPr sz="1400" u="none" dirty="0">
                <a:latin typeface="Calibri"/>
                <a:cs typeface="Calibri"/>
              </a:rPr>
              <a:t>of</a:t>
            </a:r>
            <a:r>
              <a:rPr sz="1400" u="none" spc="-15" dirty="0">
                <a:latin typeface="Calibri"/>
                <a:cs typeface="Calibri"/>
              </a:rPr>
              <a:t> </a:t>
            </a:r>
            <a:r>
              <a:rPr sz="1400" u="none" dirty="0">
                <a:latin typeface="Calibri"/>
                <a:cs typeface="Calibri"/>
              </a:rPr>
              <a:t>training</a:t>
            </a:r>
            <a:r>
              <a:rPr sz="1400" u="none" spc="-20" dirty="0">
                <a:latin typeface="Calibri"/>
                <a:cs typeface="Calibri"/>
              </a:rPr>
              <a:t> </a:t>
            </a:r>
            <a:r>
              <a:rPr sz="1400" u="none" spc="-10" dirty="0">
                <a:latin typeface="Calibri"/>
                <a:cs typeface="Calibri"/>
              </a:rPr>
              <a:t>recurrent</a:t>
            </a:r>
            <a:r>
              <a:rPr sz="1400" u="none" spc="-55" dirty="0">
                <a:latin typeface="Calibri"/>
                <a:cs typeface="Calibri"/>
              </a:rPr>
              <a:t> </a:t>
            </a:r>
            <a:r>
              <a:rPr sz="1400" u="none" dirty="0">
                <a:latin typeface="Calibri"/>
                <a:cs typeface="Calibri"/>
              </a:rPr>
              <a:t>neural</a:t>
            </a:r>
            <a:r>
              <a:rPr sz="1400" u="none" spc="-50" dirty="0">
                <a:latin typeface="Calibri"/>
                <a:cs typeface="Calibri"/>
              </a:rPr>
              <a:t> </a:t>
            </a:r>
            <a:r>
              <a:rPr sz="1400" u="none" spc="-20" dirty="0">
                <a:latin typeface="Calibri"/>
                <a:cs typeface="Calibri"/>
              </a:rPr>
              <a:t>networks”, </a:t>
            </a:r>
            <a:r>
              <a:rPr sz="1400" u="none" dirty="0">
                <a:latin typeface="Calibri"/>
                <a:cs typeface="Calibri"/>
              </a:rPr>
              <a:t>Pascanu</a:t>
            </a:r>
            <a:r>
              <a:rPr sz="1400" u="none" spc="-10" dirty="0">
                <a:latin typeface="Calibri"/>
                <a:cs typeface="Calibri"/>
              </a:rPr>
              <a:t> </a:t>
            </a:r>
            <a:r>
              <a:rPr sz="1400" u="none" dirty="0">
                <a:latin typeface="Calibri"/>
                <a:cs typeface="Calibri"/>
              </a:rPr>
              <a:t>et</a:t>
            </a:r>
            <a:r>
              <a:rPr sz="1400" u="none" spc="20" dirty="0">
                <a:latin typeface="Calibri"/>
                <a:cs typeface="Calibri"/>
              </a:rPr>
              <a:t> </a:t>
            </a:r>
            <a:r>
              <a:rPr sz="1400" u="none" dirty="0">
                <a:latin typeface="Calibri"/>
                <a:cs typeface="Calibri"/>
              </a:rPr>
              <a:t>al,</a:t>
            </a:r>
            <a:r>
              <a:rPr sz="1400" u="none" spc="-5" dirty="0">
                <a:latin typeface="Calibri"/>
                <a:cs typeface="Calibri"/>
              </a:rPr>
              <a:t> </a:t>
            </a:r>
            <a:r>
              <a:rPr sz="1400" u="none" dirty="0">
                <a:latin typeface="Calibri"/>
                <a:cs typeface="Calibri"/>
              </a:rPr>
              <a:t>2013.</a:t>
            </a:r>
            <a:r>
              <a:rPr sz="1400" u="none" spc="-35" dirty="0">
                <a:latin typeface="Calibri"/>
                <a:cs typeface="Calibri"/>
              </a:rPr>
              <a:t> </a:t>
            </a:r>
            <a:r>
              <a:rPr sz="1400" u="sng" spc="-10" dirty="0">
                <a:solidFill>
                  <a:srgbClr val="4197B5"/>
                </a:solidFill>
                <a:uFill>
                  <a:solidFill>
                    <a:srgbClr val="4197B5"/>
                  </a:solidFill>
                </a:uFill>
                <a:latin typeface="Calibri"/>
                <a:cs typeface="Calibri"/>
                <a:hlinkClick r:id="rId3"/>
              </a:rPr>
              <a:t>http://proceedings.mlr.press/v28/pascanu13.pdf</a:t>
            </a:r>
            <a:endParaRPr sz="1400">
              <a:latin typeface="Calibri"/>
              <a:cs typeface="Calibri"/>
            </a:endParaRPr>
          </a:p>
          <a:p>
            <a:pPr marR="31750" algn="r">
              <a:lnSpc>
                <a:spcPct val="100000"/>
              </a:lnSpc>
              <a:spcBef>
                <a:spcPts val="45"/>
              </a:spcBef>
            </a:pPr>
            <a:r>
              <a:rPr sz="1400" dirty="0">
                <a:latin typeface="Calibri"/>
                <a:cs typeface="Calibri"/>
              </a:rPr>
              <a:t>(and</a:t>
            </a:r>
            <a:r>
              <a:rPr sz="1400" spc="8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supplemental</a:t>
            </a:r>
            <a:r>
              <a:rPr sz="1400" spc="4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materials),</a:t>
            </a:r>
            <a:r>
              <a:rPr sz="1400" spc="10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at</a:t>
            </a:r>
            <a:r>
              <a:rPr sz="1400" spc="90" dirty="0">
                <a:latin typeface="Calibri"/>
                <a:cs typeface="Calibri"/>
              </a:rPr>
              <a:t> </a:t>
            </a:r>
            <a:r>
              <a:rPr sz="1400" u="sng" spc="-20" dirty="0">
                <a:solidFill>
                  <a:srgbClr val="4197B5"/>
                </a:solidFill>
                <a:uFill>
                  <a:solidFill>
                    <a:srgbClr val="4197B5"/>
                  </a:solidFill>
                </a:uFill>
                <a:latin typeface="Calibri"/>
                <a:cs typeface="Calibri"/>
                <a:hlinkClick r:id="rId4"/>
              </a:rPr>
              <a:t>http://proceedings.mlr.press/v28/pascanu13-</a:t>
            </a:r>
            <a:r>
              <a:rPr sz="1400" u="sng" spc="-10" dirty="0">
                <a:solidFill>
                  <a:srgbClr val="4197B5"/>
                </a:solidFill>
                <a:uFill>
                  <a:solidFill>
                    <a:srgbClr val="4197B5"/>
                  </a:solidFill>
                </a:uFill>
                <a:latin typeface="Calibri"/>
                <a:cs typeface="Calibri"/>
                <a:hlinkClick r:id="rId4"/>
              </a:rPr>
              <a:t>supp.pdf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13" name="object 1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289069" y="3387701"/>
            <a:ext cx="428105" cy="237461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467600" y="3428060"/>
            <a:ext cx="1257300" cy="304723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762750" y="3026511"/>
            <a:ext cx="180975" cy="306349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657975" y="3406622"/>
            <a:ext cx="153276" cy="306349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3870579" y="3810765"/>
            <a:ext cx="2848907" cy="573887"/>
          </a:xfrm>
          <a:prstGeom prst="rect">
            <a:avLst/>
          </a:prstGeom>
        </p:spPr>
      </p:pic>
      <p:sp>
        <p:nvSpPr>
          <p:cNvPr id="18" name="object 18"/>
          <p:cNvSpPr txBox="1"/>
          <p:nvPr/>
        </p:nvSpPr>
        <p:spPr>
          <a:xfrm>
            <a:off x="9282430" y="3946461"/>
            <a:ext cx="108394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(chain</a:t>
            </a:r>
            <a:r>
              <a:rPr sz="1800" spc="-7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rule)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4648868" y="4561230"/>
            <a:ext cx="3085465" cy="865505"/>
            <a:chOff x="4648868" y="4561230"/>
            <a:chExt cx="3085465" cy="865505"/>
          </a:xfrm>
        </p:grpSpPr>
        <p:sp>
          <p:nvSpPr>
            <p:cNvPr id="20" name="object 20"/>
            <p:cNvSpPr/>
            <p:nvPr/>
          </p:nvSpPr>
          <p:spPr>
            <a:xfrm>
              <a:off x="7527925" y="4961255"/>
              <a:ext cx="127000" cy="465455"/>
            </a:xfrm>
            <a:custGeom>
              <a:avLst/>
              <a:gdLst/>
              <a:ahLst/>
              <a:cxnLst/>
              <a:rect l="l" t="t" r="r" b="b"/>
              <a:pathLst>
                <a:path w="127000" h="465454">
                  <a:moveTo>
                    <a:pt x="73025" y="114300"/>
                  </a:moveTo>
                  <a:lnTo>
                    <a:pt x="53975" y="114300"/>
                  </a:lnTo>
                  <a:lnTo>
                    <a:pt x="53975" y="465074"/>
                  </a:lnTo>
                  <a:lnTo>
                    <a:pt x="73025" y="465074"/>
                  </a:lnTo>
                  <a:lnTo>
                    <a:pt x="73025" y="114300"/>
                  </a:lnTo>
                  <a:close/>
                </a:path>
                <a:path w="127000" h="465454">
                  <a:moveTo>
                    <a:pt x="63500" y="0"/>
                  </a:moveTo>
                  <a:lnTo>
                    <a:pt x="0" y="127000"/>
                  </a:lnTo>
                  <a:lnTo>
                    <a:pt x="53975" y="127000"/>
                  </a:lnTo>
                  <a:lnTo>
                    <a:pt x="53975" y="114300"/>
                  </a:lnTo>
                  <a:lnTo>
                    <a:pt x="120650" y="114300"/>
                  </a:lnTo>
                  <a:lnTo>
                    <a:pt x="63500" y="0"/>
                  </a:lnTo>
                  <a:close/>
                </a:path>
                <a:path w="127000" h="465454">
                  <a:moveTo>
                    <a:pt x="120650" y="114300"/>
                  </a:moveTo>
                  <a:lnTo>
                    <a:pt x="73025" y="114300"/>
                  </a:lnTo>
                  <a:lnTo>
                    <a:pt x="73025" y="127000"/>
                  </a:lnTo>
                  <a:lnTo>
                    <a:pt x="127000" y="127000"/>
                  </a:lnTo>
                  <a:lnTo>
                    <a:pt x="120650" y="114300"/>
                  </a:lnTo>
                  <a:close/>
                </a:path>
              </a:pathLst>
            </a:custGeom>
            <a:solidFill>
              <a:srgbClr val="5D4A3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581650" y="4561230"/>
              <a:ext cx="2152650" cy="561822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648868" y="4819820"/>
              <a:ext cx="133684" cy="53961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810125" y="4561243"/>
              <a:ext cx="781050" cy="647534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638925" y="4847018"/>
              <a:ext cx="647700" cy="247586"/>
            </a:xfrm>
            <a:prstGeom prst="rect">
              <a:avLst/>
            </a:prstGeom>
          </p:spPr>
        </p:pic>
      </p:grpSp>
      <p:pic>
        <p:nvPicPr>
          <p:cNvPr id="25" name="object 25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8191500" y="5789688"/>
            <a:ext cx="133350" cy="209499"/>
          </a:xfrm>
          <a:prstGeom prst="rect">
            <a:avLst/>
          </a:prstGeom>
        </p:spPr>
      </p:pic>
      <p:sp>
        <p:nvSpPr>
          <p:cNvPr id="26" name="object 26"/>
          <p:cNvSpPr/>
          <p:nvPr/>
        </p:nvSpPr>
        <p:spPr>
          <a:xfrm>
            <a:off x="7391400" y="4580356"/>
            <a:ext cx="390525" cy="381000"/>
          </a:xfrm>
          <a:custGeom>
            <a:avLst/>
            <a:gdLst/>
            <a:ahLst/>
            <a:cxnLst/>
            <a:rect l="l" t="t" r="r" b="b"/>
            <a:pathLst>
              <a:path w="390525" h="381000">
                <a:moveTo>
                  <a:pt x="0" y="380898"/>
                </a:moveTo>
                <a:lnTo>
                  <a:pt x="390525" y="380898"/>
                </a:lnTo>
                <a:lnTo>
                  <a:pt x="390525" y="0"/>
                </a:lnTo>
                <a:lnTo>
                  <a:pt x="0" y="0"/>
                </a:lnTo>
                <a:lnTo>
                  <a:pt x="0" y="380898"/>
                </a:lnTo>
                <a:close/>
              </a:path>
            </a:pathLst>
          </a:custGeom>
          <a:ln w="19055">
            <a:solidFill>
              <a:srgbClr val="5D4A3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7" name="object 27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5648325" y="1695005"/>
            <a:ext cx="990600" cy="257111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1895475" y="1685493"/>
            <a:ext cx="133350" cy="253161"/>
          </a:xfrm>
          <a:prstGeom prst="rect">
            <a:avLst/>
          </a:prstGeom>
        </p:spPr>
      </p:pic>
      <p:pic>
        <p:nvPicPr>
          <p:cNvPr id="29" name="object 29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5760839" y="2642677"/>
            <a:ext cx="308371" cy="180598"/>
          </a:xfrm>
          <a:prstGeom prst="rect">
            <a:avLst/>
          </a:prstGeom>
        </p:spPr>
      </p:pic>
      <p:grpSp>
        <p:nvGrpSpPr>
          <p:cNvPr id="30" name="object 30"/>
          <p:cNvGrpSpPr/>
          <p:nvPr/>
        </p:nvGrpSpPr>
        <p:grpSpPr>
          <a:xfrm>
            <a:off x="3847434" y="2020585"/>
            <a:ext cx="4679315" cy="1278890"/>
            <a:chOff x="3847434" y="2020585"/>
            <a:chExt cx="4679315" cy="1278890"/>
          </a:xfrm>
        </p:grpSpPr>
        <p:pic>
          <p:nvPicPr>
            <p:cNvPr id="31" name="object 31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847434" y="2020585"/>
              <a:ext cx="4679312" cy="474934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942071" y="2987199"/>
              <a:ext cx="734966" cy="311837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467350" y="2428252"/>
              <a:ext cx="209550" cy="533260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629150" y="2647226"/>
              <a:ext cx="762000" cy="171411"/>
            </a:xfrm>
            <a:prstGeom prst="rect">
              <a:avLst/>
            </a:prstGeom>
          </p:spPr>
        </p:pic>
      </p:grpSp>
      <p:sp>
        <p:nvSpPr>
          <p:cNvPr id="35" name="object 35"/>
          <p:cNvSpPr txBox="1"/>
          <p:nvPr/>
        </p:nvSpPr>
        <p:spPr>
          <a:xfrm>
            <a:off x="8676005" y="4639309"/>
            <a:ext cx="83946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(value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of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0280319" y="4639309"/>
            <a:ext cx="952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latin typeface="Calibri"/>
                <a:cs typeface="Calibri"/>
              </a:rPr>
              <a:t>)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37" name="object 37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9596930" y="4604388"/>
            <a:ext cx="607410" cy="435747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/>
              <a:t>Vanishing</a:t>
            </a:r>
            <a:r>
              <a:rPr spc="-25" dirty="0"/>
              <a:t> </a:t>
            </a:r>
            <a:r>
              <a:rPr dirty="0"/>
              <a:t>gradient</a:t>
            </a:r>
            <a:r>
              <a:rPr spc="-65" dirty="0"/>
              <a:t> </a:t>
            </a:r>
            <a:r>
              <a:rPr dirty="0"/>
              <a:t>proof</a:t>
            </a:r>
            <a:r>
              <a:rPr spc="-40" dirty="0"/>
              <a:t> </a:t>
            </a:r>
            <a:r>
              <a:rPr dirty="0"/>
              <a:t>sketch</a:t>
            </a:r>
            <a:r>
              <a:rPr spc="-40" dirty="0"/>
              <a:t> </a:t>
            </a:r>
            <a:r>
              <a:rPr b="0" dirty="0">
                <a:latin typeface="Calibri"/>
                <a:cs typeface="Calibri"/>
              </a:rPr>
              <a:t>(linear</a:t>
            </a:r>
            <a:r>
              <a:rPr b="0" spc="-70" dirty="0">
                <a:latin typeface="Calibri"/>
                <a:cs typeface="Calibri"/>
              </a:rPr>
              <a:t> </a:t>
            </a:r>
            <a:r>
              <a:rPr b="0" spc="-10" dirty="0">
                <a:latin typeface="Calibri"/>
                <a:cs typeface="Calibri"/>
              </a:rPr>
              <a:t>case)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907920" y="1034986"/>
            <a:ext cx="6817995" cy="902969"/>
          </a:xfrm>
          <a:prstGeom prst="rect">
            <a:avLst/>
          </a:prstGeom>
        </p:spPr>
        <p:txBody>
          <a:bodyPr vert="horz" wrap="square" lIns="0" tIns="8509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670"/>
              </a:spcBef>
              <a:buClr>
                <a:srgbClr val="8B1515"/>
              </a:buClr>
              <a:buFont typeface="Times New Roman"/>
              <a:buChar char="•"/>
              <a:tabLst>
                <a:tab pos="355600" algn="l"/>
                <a:tab pos="3257550" algn="l"/>
              </a:tabLst>
            </a:pPr>
            <a:r>
              <a:rPr sz="2400" dirty="0">
                <a:latin typeface="Calibri"/>
                <a:cs typeface="Calibri"/>
              </a:rPr>
              <a:t>What’s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wrong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with</a:t>
            </a:r>
            <a:r>
              <a:rPr sz="2400" dirty="0">
                <a:latin typeface="Calibri"/>
                <a:cs typeface="Calibri"/>
              </a:rPr>
              <a:t>	</a:t>
            </a:r>
            <a:r>
              <a:rPr sz="2400" spc="-50" dirty="0">
                <a:latin typeface="Calibri"/>
                <a:cs typeface="Calibri"/>
              </a:rPr>
              <a:t>?</a:t>
            </a:r>
            <a:endParaRPr sz="24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575"/>
              </a:spcBef>
              <a:buClr>
                <a:srgbClr val="8B1515"/>
              </a:buClr>
              <a:buFont typeface="Times New Roman"/>
              <a:buChar char="•"/>
              <a:tabLst>
                <a:tab pos="355600" algn="l"/>
                <a:tab pos="4574540" algn="l"/>
              </a:tabLst>
            </a:pPr>
            <a:r>
              <a:rPr sz="2400" dirty="0">
                <a:latin typeface="Calibri"/>
                <a:cs typeface="Calibri"/>
              </a:rPr>
              <a:t>Consider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if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eigenvalues</a:t>
            </a:r>
            <a:r>
              <a:rPr sz="2400" spc="-25" dirty="0">
                <a:latin typeface="Calibri"/>
                <a:cs typeface="Calibri"/>
              </a:rPr>
              <a:t> of</a:t>
            </a:r>
            <a:r>
              <a:rPr sz="2400" dirty="0">
                <a:latin typeface="Calibri"/>
                <a:cs typeface="Calibri"/>
              </a:rPr>
              <a:t>	are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all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less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than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1: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907920" y="2680906"/>
            <a:ext cx="2018664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lr>
                <a:srgbClr val="8B1515"/>
              </a:buClr>
              <a:buFont typeface="Times New Roman"/>
              <a:buChar char="•"/>
              <a:tabLst>
                <a:tab pos="355600" algn="l"/>
              </a:tabLst>
            </a:pPr>
            <a:r>
              <a:rPr sz="2400" dirty="0">
                <a:latin typeface="Calibri"/>
                <a:cs typeface="Calibri"/>
              </a:rPr>
              <a:t>We can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write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802330" y="2680906"/>
            <a:ext cx="127190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as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basis: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907920" y="4791773"/>
            <a:ext cx="7449820" cy="1360805"/>
          </a:xfrm>
          <a:prstGeom prst="rect">
            <a:avLst/>
          </a:prstGeom>
        </p:spPr>
        <p:txBody>
          <a:bodyPr vert="horz" wrap="square" lIns="0" tIns="9525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750"/>
              </a:spcBef>
              <a:buClr>
                <a:srgbClr val="8B1515"/>
              </a:buClr>
              <a:buFont typeface="Times New Roman"/>
              <a:buChar char="•"/>
              <a:tabLst>
                <a:tab pos="355600" algn="l"/>
                <a:tab pos="4773295" algn="l"/>
              </a:tabLst>
            </a:pPr>
            <a:r>
              <a:rPr sz="2400" dirty="0">
                <a:latin typeface="Calibri"/>
                <a:cs typeface="Calibri"/>
              </a:rPr>
              <a:t>What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about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nonlinear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activations</a:t>
            </a:r>
            <a:r>
              <a:rPr sz="2400" dirty="0">
                <a:latin typeface="Calibri"/>
                <a:cs typeface="Calibri"/>
              </a:rPr>
              <a:t>	(i.e.,</a:t>
            </a:r>
            <a:r>
              <a:rPr sz="2400" spc="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what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we</a:t>
            </a:r>
            <a:r>
              <a:rPr sz="2400" spc="5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use?)</a:t>
            </a:r>
            <a:endParaRPr sz="2400">
              <a:latin typeface="Calibri"/>
              <a:cs typeface="Calibri"/>
            </a:endParaRPr>
          </a:p>
          <a:p>
            <a:pPr marL="697865" lvl="1" indent="-227965">
              <a:lnSpc>
                <a:spcPct val="100000"/>
              </a:lnSpc>
              <a:spcBef>
                <a:spcPts val="650"/>
              </a:spcBef>
              <a:buClr>
                <a:srgbClr val="007B92"/>
              </a:buClr>
              <a:buFont typeface="Times New Roman"/>
              <a:buChar char="•"/>
              <a:tabLst>
                <a:tab pos="697865" algn="l"/>
              </a:tabLst>
            </a:pPr>
            <a:r>
              <a:rPr sz="2400" dirty="0">
                <a:latin typeface="Calibri"/>
                <a:cs typeface="Calibri"/>
              </a:rPr>
              <a:t>Pretty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much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same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thing,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except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proof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requires</a:t>
            </a:r>
            <a:endParaRPr sz="2400">
              <a:latin typeface="Calibri"/>
              <a:cs typeface="Calibri"/>
            </a:endParaRPr>
          </a:p>
          <a:p>
            <a:pPr marL="469900">
              <a:lnSpc>
                <a:spcPct val="100000"/>
              </a:lnSpc>
              <a:spcBef>
                <a:spcPts val="570"/>
              </a:spcBef>
              <a:tabLst>
                <a:tab pos="1915795" algn="l"/>
              </a:tabLst>
            </a:pPr>
            <a:r>
              <a:rPr sz="2400" dirty="0">
                <a:latin typeface="Calibri"/>
                <a:cs typeface="Calibri"/>
              </a:rPr>
              <a:t>for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some</a:t>
            </a:r>
            <a:r>
              <a:rPr sz="2400" dirty="0">
                <a:latin typeface="Calibri"/>
                <a:cs typeface="Calibri"/>
              </a:rPr>
              <a:t>	dependent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on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dimensionality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and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85457" y="6498590"/>
            <a:ext cx="216535" cy="24257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400" spc="-25" dirty="0">
                <a:latin typeface="Calibri"/>
                <a:cs typeface="Calibri"/>
              </a:rPr>
              <a:t>51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500501" y="6448425"/>
            <a:ext cx="6991984" cy="3270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R="18415" algn="r">
              <a:lnSpc>
                <a:spcPct val="100000"/>
              </a:lnSpc>
              <a:spcBef>
                <a:spcPts val="125"/>
              </a:spcBef>
            </a:pPr>
            <a:r>
              <a:rPr sz="950" b="1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Source</a:t>
            </a:r>
            <a:r>
              <a:rPr sz="950" u="none" dirty="0">
                <a:latin typeface="Calibri"/>
                <a:cs typeface="Calibri"/>
              </a:rPr>
              <a:t>:</a:t>
            </a:r>
            <a:r>
              <a:rPr sz="950" u="none" spc="175" dirty="0">
                <a:latin typeface="Calibri"/>
                <a:cs typeface="Calibri"/>
              </a:rPr>
              <a:t> </a:t>
            </a:r>
            <a:r>
              <a:rPr sz="950" u="none" dirty="0">
                <a:latin typeface="Calibri"/>
                <a:cs typeface="Calibri"/>
              </a:rPr>
              <a:t>“On</a:t>
            </a:r>
            <a:r>
              <a:rPr sz="950" u="none" spc="135" dirty="0">
                <a:latin typeface="Calibri"/>
                <a:cs typeface="Calibri"/>
              </a:rPr>
              <a:t> </a:t>
            </a:r>
            <a:r>
              <a:rPr sz="950" u="none" dirty="0">
                <a:latin typeface="Calibri"/>
                <a:cs typeface="Calibri"/>
              </a:rPr>
              <a:t>the</a:t>
            </a:r>
            <a:r>
              <a:rPr sz="950" u="none" spc="175" dirty="0">
                <a:latin typeface="Calibri"/>
                <a:cs typeface="Calibri"/>
              </a:rPr>
              <a:t> </a:t>
            </a:r>
            <a:r>
              <a:rPr sz="950" u="none" dirty="0">
                <a:latin typeface="Calibri"/>
                <a:cs typeface="Calibri"/>
              </a:rPr>
              <a:t>difficulty</a:t>
            </a:r>
            <a:r>
              <a:rPr sz="950" u="none" spc="130" dirty="0">
                <a:latin typeface="Calibri"/>
                <a:cs typeface="Calibri"/>
              </a:rPr>
              <a:t> </a:t>
            </a:r>
            <a:r>
              <a:rPr sz="950" u="none" dirty="0">
                <a:latin typeface="Calibri"/>
                <a:cs typeface="Calibri"/>
              </a:rPr>
              <a:t>of</a:t>
            </a:r>
            <a:r>
              <a:rPr sz="950" u="none" spc="125" dirty="0">
                <a:latin typeface="Calibri"/>
                <a:cs typeface="Calibri"/>
              </a:rPr>
              <a:t> </a:t>
            </a:r>
            <a:r>
              <a:rPr sz="950" u="none" dirty="0">
                <a:latin typeface="Calibri"/>
                <a:cs typeface="Calibri"/>
              </a:rPr>
              <a:t>training</a:t>
            </a:r>
            <a:r>
              <a:rPr sz="950" u="none" spc="110" dirty="0">
                <a:latin typeface="Calibri"/>
                <a:cs typeface="Calibri"/>
              </a:rPr>
              <a:t> </a:t>
            </a:r>
            <a:r>
              <a:rPr sz="950" u="none" dirty="0">
                <a:latin typeface="Calibri"/>
                <a:cs typeface="Calibri"/>
              </a:rPr>
              <a:t>recurrent</a:t>
            </a:r>
            <a:r>
              <a:rPr sz="950" u="none" spc="190" dirty="0">
                <a:latin typeface="Calibri"/>
                <a:cs typeface="Calibri"/>
              </a:rPr>
              <a:t> </a:t>
            </a:r>
            <a:r>
              <a:rPr sz="950" u="none" dirty="0">
                <a:latin typeface="Calibri"/>
                <a:cs typeface="Calibri"/>
              </a:rPr>
              <a:t>neural</a:t>
            </a:r>
            <a:r>
              <a:rPr sz="950" u="none" spc="120" dirty="0">
                <a:latin typeface="Calibri"/>
                <a:cs typeface="Calibri"/>
              </a:rPr>
              <a:t> </a:t>
            </a:r>
            <a:r>
              <a:rPr sz="950" u="none" dirty="0">
                <a:latin typeface="Calibri"/>
                <a:cs typeface="Calibri"/>
              </a:rPr>
              <a:t>networks”,</a:t>
            </a:r>
            <a:r>
              <a:rPr sz="950" u="none" spc="245" dirty="0">
                <a:latin typeface="Calibri"/>
                <a:cs typeface="Calibri"/>
              </a:rPr>
              <a:t> </a:t>
            </a:r>
            <a:r>
              <a:rPr sz="950" u="none" dirty="0">
                <a:latin typeface="Calibri"/>
                <a:cs typeface="Calibri"/>
              </a:rPr>
              <a:t>Pascanu</a:t>
            </a:r>
            <a:r>
              <a:rPr sz="950" u="none" spc="190" dirty="0">
                <a:latin typeface="Calibri"/>
                <a:cs typeface="Calibri"/>
              </a:rPr>
              <a:t> </a:t>
            </a:r>
            <a:r>
              <a:rPr sz="950" u="none" dirty="0">
                <a:latin typeface="Calibri"/>
                <a:cs typeface="Calibri"/>
              </a:rPr>
              <a:t>et</a:t>
            </a:r>
            <a:r>
              <a:rPr sz="950" u="none" spc="80" dirty="0">
                <a:latin typeface="Calibri"/>
                <a:cs typeface="Calibri"/>
              </a:rPr>
              <a:t> </a:t>
            </a:r>
            <a:r>
              <a:rPr sz="950" u="none" dirty="0">
                <a:latin typeface="Calibri"/>
                <a:cs typeface="Calibri"/>
              </a:rPr>
              <a:t>al,</a:t>
            </a:r>
            <a:r>
              <a:rPr sz="950" u="none" spc="90" dirty="0">
                <a:latin typeface="Calibri"/>
                <a:cs typeface="Calibri"/>
              </a:rPr>
              <a:t> </a:t>
            </a:r>
            <a:r>
              <a:rPr sz="950" u="none" dirty="0">
                <a:latin typeface="Calibri"/>
                <a:cs typeface="Calibri"/>
              </a:rPr>
              <a:t>2013.</a:t>
            </a:r>
            <a:r>
              <a:rPr sz="950" u="none" spc="35" dirty="0">
                <a:latin typeface="Calibri"/>
                <a:cs typeface="Calibri"/>
              </a:rPr>
              <a:t> </a:t>
            </a:r>
            <a:r>
              <a:rPr sz="950" u="sng" spc="-90" dirty="0">
                <a:solidFill>
                  <a:srgbClr val="4197B5"/>
                </a:solidFill>
                <a:uFill>
                  <a:solidFill>
                    <a:srgbClr val="4197B5"/>
                  </a:solidFill>
                </a:uFill>
                <a:latin typeface="Calibri"/>
                <a:cs typeface="Calibri"/>
              </a:rPr>
              <a:t> </a:t>
            </a:r>
            <a:r>
              <a:rPr sz="950" u="sng" spc="-10" dirty="0">
                <a:solidFill>
                  <a:srgbClr val="4197B5"/>
                </a:solidFill>
                <a:uFill>
                  <a:solidFill>
                    <a:srgbClr val="4197B5"/>
                  </a:solidFill>
                </a:uFill>
                <a:latin typeface="Calibri"/>
                <a:cs typeface="Calibri"/>
                <a:hlinkClick r:id="rId2"/>
              </a:rPr>
              <a:t>http://proceedings.mlr.press/v28/pascanu13.pdf</a:t>
            </a:r>
            <a:endParaRPr sz="950">
              <a:latin typeface="Calibri"/>
              <a:cs typeface="Calibri"/>
            </a:endParaRPr>
          </a:p>
          <a:p>
            <a:pPr marR="5080" algn="r">
              <a:lnSpc>
                <a:spcPct val="100000"/>
              </a:lnSpc>
              <a:spcBef>
                <a:spcPts val="60"/>
              </a:spcBef>
            </a:pPr>
            <a:r>
              <a:rPr sz="950" spc="10" dirty="0">
                <a:latin typeface="Calibri"/>
                <a:cs typeface="Calibri"/>
              </a:rPr>
              <a:t>(and</a:t>
            </a:r>
            <a:r>
              <a:rPr sz="950" spc="155" dirty="0">
                <a:latin typeface="Calibri"/>
                <a:cs typeface="Calibri"/>
              </a:rPr>
              <a:t> </a:t>
            </a:r>
            <a:r>
              <a:rPr sz="950" spc="10" dirty="0">
                <a:latin typeface="Calibri"/>
                <a:cs typeface="Calibri"/>
              </a:rPr>
              <a:t>supplemental</a:t>
            </a:r>
            <a:r>
              <a:rPr sz="950" spc="135" dirty="0">
                <a:latin typeface="Calibri"/>
                <a:cs typeface="Calibri"/>
              </a:rPr>
              <a:t> </a:t>
            </a:r>
            <a:r>
              <a:rPr sz="950" spc="10" dirty="0">
                <a:latin typeface="Calibri"/>
                <a:cs typeface="Calibri"/>
              </a:rPr>
              <a:t>materials),</a:t>
            </a:r>
            <a:r>
              <a:rPr sz="950" spc="114" dirty="0">
                <a:latin typeface="Calibri"/>
                <a:cs typeface="Calibri"/>
              </a:rPr>
              <a:t> </a:t>
            </a:r>
            <a:r>
              <a:rPr sz="950" spc="10" dirty="0">
                <a:latin typeface="Calibri"/>
                <a:cs typeface="Calibri"/>
              </a:rPr>
              <a:t>at</a:t>
            </a:r>
            <a:r>
              <a:rPr sz="950" spc="130" dirty="0">
                <a:latin typeface="Calibri"/>
                <a:cs typeface="Calibri"/>
              </a:rPr>
              <a:t> </a:t>
            </a:r>
            <a:r>
              <a:rPr sz="950" u="sng" spc="-110" dirty="0">
                <a:solidFill>
                  <a:srgbClr val="4197B5"/>
                </a:solidFill>
                <a:uFill>
                  <a:solidFill>
                    <a:srgbClr val="4197B5"/>
                  </a:solidFill>
                </a:uFill>
                <a:latin typeface="Calibri"/>
                <a:cs typeface="Calibri"/>
              </a:rPr>
              <a:t> </a:t>
            </a:r>
            <a:r>
              <a:rPr sz="950" u="sng" spc="10" dirty="0">
                <a:solidFill>
                  <a:srgbClr val="4197B5"/>
                </a:solidFill>
                <a:uFill>
                  <a:solidFill>
                    <a:srgbClr val="4197B5"/>
                  </a:solidFill>
                </a:uFill>
                <a:latin typeface="Calibri"/>
                <a:cs typeface="Calibri"/>
                <a:hlinkClick r:id="rId3"/>
              </a:rPr>
              <a:t>http://proceedings.mlr.press/v28/pascanu13-</a:t>
            </a:r>
            <a:r>
              <a:rPr sz="950" u="sng" spc="-10" dirty="0">
                <a:solidFill>
                  <a:srgbClr val="4197B5"/>
                </a:solidFill>
                <a:uFill>
                  <a:solidFill>
                    <a:srgbClr val="4197B5"/>
                  </a:solidFill>
                </a:uFill>
                <a:latin typeface="Calibri"/>
                <a:cs typeface="Calibri"/>
                <a:hlinkClick r:id="rId3"/>
              </a:rPr>
              <a:t>supp.pdf</a:t>
            </a:r>
            <a:endParaRPr sz="950">
              <a:latin typeface="Calibri"/>
              <a:cs typeface="Calibri"/>
            </a:endParaRP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002552" y="1687312"/>
            <a:ext cx="354227" cy="211211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600575" y="2037778"/>
            <a:ext cx="2085975" cy="247586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600575" y="2380665"/>
            <a:ext cx="1581150" cy="199974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5137181" y="2249741"/>
            <a:ext cx="3133725" cy="822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179195">
              <a:lnSpc>
                <a:spcPct val="109000"/>
              </a:lnSpc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(eigenvectors) </a:t>
            </a:r>
            <a:r>
              <a:rPr sz="2400" dirty="0">
                <a:latin typeface="Calibri"/>
                <a:cs typeface="Calibri"/>
              </a:rPr>
              <a:t>using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eigenvectors</a:t>
            </a:r>
            <a:r>
              <a:rPr sz="2400" spc="-9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of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13" name="object 1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695825" y="1142644"/>
            <a:ext cx="371475" cy="571347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326652" y="2807936"/>
            <a:ext cx="354227" cy="207635"/>
          </a:xfrm>
          <a:prstGeom prst="rect">
            <a:avLst/>
          </a:prstGeom>
        </p:spPr>
      </p:pic>
      <p:grpSp>
        <p:nvGrpSpPr>
          <p:cNvPr id="15" name="object 15"/>
          <p:cNvGrpSpPr/>
          <p:nvPr/>
        </p:nvGrpSpPr>
        <p:grpSpPr>
          <a:xfrm>
            <a:off x="3924300" y="2666276"/>
            <a:ext cx="1143000" cy="647700"/>
            <a:chOff x="3924300" y="2666276"/>
            <a:chExt cx="1143000" cy="647700"/>
          </a:xfrm>
        </p:grpSpPr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990975" y="2713862"/>
              <a:ext cx="1076325" cy="504698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924300" y="2666276"/>
              <a:ext cx="790575" cy="647534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5198109" y="4196460"/>
            <a:ext cx="15424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F2FED"/>
                </a:solidFill>
                <a:latin typeface="Calibri"/>
                <a:cs typeface="Calibri"/>
              </a:rPr>
              <a:t>Approaches </a:t>
            </a:r>
            <a:r>
              <a:rPr sz="1800" dirty="0">
                <a:solidFill>
                  <a:srgbClr val="FF2FED"/>
                </a:solidFill>
                <a:latin typeface="Calibri"/>
                <a:cs typeface="Calibri"/>
              </a:rPr>
              <a:t>0</a:t>
            </a:r>
            <a:r>
              <a:rPr sz="1800" spc="5" dirty="0">
                <a:solidFill>
                  <a:srgbClr val="FF2FED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FF2FED"/>
                </a:solidFill>
                <a:latin typeface="Calibri"/>
                <a:cs typeface="Calibri"/>
              </a:rPr>
              <a:t>as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920027" y="4196460"/>
            <a:ext cx="25793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2FED"/>
                </a:solidFill>
                <a:latin typeface="Calibri"/>
                <a:cs typeface="Calibri"/>
              </a:rPr>
              <a:t>grows,</a:t>
            </a:r>
            <a:r>
              <a:rPr sz="1800" spc="-75" dirty="0">
                <a:solidFill>
                  <a:srgbClr val="FF2FED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2FED"/>
                </a:solidFill>
                <a:latin typeface="Calibri"/>
                <a:cs typeface="Calibri"/>
              </a:rPr>
              <a:t>so</a:t>
            </a:r>
            <a:r>
              <a:rPr sz="1800" spc="15" dirty="0">
                <a:solidFill>
                  <a:srgbClr val="FF2FED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2FED"/>
                </a:solidFill>
                <a:latin typeface="Calibri"/>
                <a:cs typeface="Calibri"/>
              </a:rPr>
              <a:t>gradient</a:t>
            </a:r>
            <a:r>
              <a:rPr sz="1800" spc="-70" dirty="0">
                <a:solidFill>
                  <a:srgbClr val="FF2FED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2FED"/>
                </a:solidFill>
                <a:latin typeface="Calibri"/>
                <a:cs typeface="Calibri"/>
              </a:rPr>
              <a:t>vanishes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20" name="object 20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6800850" y="4247070"/>
            <a:ext cx="133350" cy="238061"/>
          </a:xfrm>
          <a:prstGeom prst="rect">
            <a:avLst/>
          </a:prstGeom>
        </p:spPr>
      </p:pic>
      <p:grpSp>
        <p:nvGrpSpPr>
          <p:cNvPr id="21" name="object 21"/>
          <p:cNvGrpSpPr/>
          <p:nvPr/>
        </p:nvGrpSpPr>
        <p:grpSpPr>
          <a:xfrm>
            <a:off x="4143375" y="3390074"/>
            <a:ext cx="4295775" cy="812165"/>
            <a:chOff x="4143375" y="3390074"/>
            <a:chExt cx="4295775" cy="812165"/>
          </a:xfrm>
        </p:grpSpPr>
        <p:sp>
          <p:nvSpPr>
            <p:cNvPr id="22" name="object 22"/>
            <p:cNvSpPr/>
            <p:nvPr/>
          </p:nvSpPr>
          <p:spPr>
            <a:xfrm>
              <a:off x="6286500" y="3475710"/>
              <a:ext cx="247650" cy="381000"/>
            </a:xfrm>
            <a:custGeom>
              <a:avLst/>
              <a:gdLst/>
              <a:ahLst/>
              <a:cxnLst/>
              <a:rect l="l" t="t" r="r" b="b"/>
              <a:pathLst>
                <a:path w="247650" h="381000">
                  <a:moveTo>
                    <a:pt x="0" y="380898"/>
                  </a:moveTo>
                  <a:lnTo>
                    <a:pt x="247650" y="380898"/>
                  </a:lnTo>
                  <a:lnTo>
                    <a:pt x="247650" y="0"/>
                  </a:lnTo>
                  <a:lnTo>
                    <a:pt x="0" y="0"/>
                  </a:lnTo>
                  <a:lnTo>
                    <a:pt x="0" y="380898"/>
                  </a:lnTo>
                  <a:close/>
                </a:path>
              </a:pathLst>
            </a:custGeom>
            <a:ln w="19055">
              <a:solidFill>
                <a:srgbClr val="5D4A3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6346825" y="3856608"/>
              <a:ext cx="127000" cy="345440"/>
            </a:xfrm>
            <a:custGeom>
              <a:avLst/>
              <a:gdLst/>
              <a:ahLst/>
              <a:cxnLst/>
              <a:rect l="l" t="t" r="r" b="b"/>
              <a:pathLst>
                <a:path w="127000" h="345439">
                  <a:moveTo>
                    <a:pt x="73025" y="114300"/>
                  </a:moveTo>
                  <a:lnTo>
                    <a:pt x="53975" y="114300"/>
                  </a:lnTo>
                  <a:lnTo>
                    <a:pt x="53975" y="345440"/>
                  </a:lnTo>
                  <a:lnTo>
                    <a:pt x="73025" y="345440"/>
                  </a:lnTo>
                  <a:lnTo>
                    <a:pt x="73025" y="114300"/>
                  </a:lnTo>
                  <a:close/>
                </a:path>
                <a:path w="127000" h="345439">
                  <a:moveTo>
                    <a:pt x="63500" y="0"/>
                  </a:moveTo>
                  <a:lnTo>
                    <a:pt x="0" y="127000"/>
                  </a:lnTo>
                  <a:lnTo>
                    <a:pt x="53975" y="127000"/>
                  </a:lnTo>
                  <a:lnTo>
                    <a:pt x="53975" y="114300"/>
                  </a:lnTo>
                  <a:lnTo>
                    <a:pt x="120650" y="114300"/>
                  </a:lnTo>
                  <a:lnTo>
                    <a:pt x="63500" y="0"/>
                  </a:lnTo>
                  <a:close/>
                </a:path>
                <a:path w="127000" h="345439">
                  <a:moveTo>
                    <a:pt x="120650" y="114300"/>
                  </a:moveTo>
                  <a:lnTo>
                    <a:pt x="73025" y="114300"/>
                  </a:lnTo>
                  <a:lnTo>
                    <a:pt x="73025" y="127000"/>
                  </a:lnTo>
                  <a:lnTo>
                    <a:pt x="127000" y="127000"/>
                  </a:lnTo>
                  <a:lnTo>
                    <a:pt x="120650" y="114300"/>
                  </a:lnTo>
                  <a:close/>
                </a:path>
              </a:pathLst>
            </a:custGeom>
            <a:solidFill>
              <a:srgbClr val="5D4A3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181475" y="3399574"/>
              <a:ext cx="4257675" cy="638009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143375" y="3390074"/>
              <a:ext cx="866775" cy="714184"/>
            </a:xfrm>
            <a:prstGeom prst="rect">
              <a:avLst/>
            </a:prstGeom>
          </p:spPr>
        </p:pic>
      </p:grpSp>
      <p:pic>
        <p:nvPicPr>
          <p:cNvPr id="26" name="object 26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6477000" y="4961204"/>
            <a:ext cx="133350" cy="262178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9420225" y="5408790"/>
            <a:ext cx="800100" cy="266636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3524250" y="5856351"/>
            <a:ext cx="200025" cy="247586"/>
          </a:xfrm>
          <a:prstGeom prst="rect">
            <a:avLst/>
          </a:prstGeom>
        </p:spPr>
      </p:pic>
      <p:pic>
        <p:nvPicPr>
          <p:cNvPr id="29" name="object 29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8096250" y="5865876"/>
            <a:ext cx="133350" cy="262191"/>
          </a:xfrm>
          <a:prstGeom prst="rect">
            <a:avLst/>
          </a:prstGeom>
        </p:spPr>
      </p:pic>
      <p:sp>
        <p:nvSpPr>
          <p:cNvPr id="30" name="object 30"/>
          <p:cNvSpPr txBox="1"/>
          <p:nvPr/>
        </p:nvSpPr>
        <p:spPr>
          <a:xfrm>
            <a:off x="7177658" y="893190"/>
            <a:ext cx="1050290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10" dirty="0">
                <a:solidFill>
                  <a:srgbClr val="FF2FED"/>
                </a:solidFill>
                <a:latin typeface="Calibri"/>
                <a:cs typeface="Calibri"/>
              </a:rPr>
              <a:t>sufficient</a:t>
            </a:r>
            <a:r>
              <a:rPr sz="1500" spc="10" dirty="0">
                <a:solidFill>
                  <a:srgbClr val="FF2FED"/>
                </a:solidFill>
                <a:latin typeface="Calibri"/>
                <a:cs typeface="Calibri"/>
              </a:rPr>
              <a:t> </a:t>
            </a:r>
            <a:r>
              <a:rPr sz="1500" spc="-25" dirty="0">
                <a:solidFill>
                  <a:srgbClr val="FF2FED"/>
                </a:solidFill>
                <a:latin typeface="Calibri"/>
                <a:cs typeface="Calibri"/>
              </a:rPr>
              <a:t>but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7177658" y="1121473"/>
            <a:ext cx="1092200" cy="254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dirty="0">
                <a:solidFill>
                  <a:srgbClr val="FF2FED"/>
                </a:solidFill>
                <a:latin typeface="Calibri"/>
                <a:cs typeface="Calibri"/>
              </a:rPr>
              <a:t>not</a:t>
            </a:r>
            <a:r>
              <a:rPr sz="1500" spc="-35" dirty="0">
                <a:solidFill>
                  <a:srgbClr val="FF2FED"/>
                </a:solidFill>
                <a:latin typeface="Calibri"/>
                <a:cs typeface="Calibri"/>
              </a:rPr>
              <a:t> </a:t>
            </a:r>
            <a:r>
              <a:rPr sz="1500" spc="-10" dirty="0">
                <a:solidFill>
                  <a:srgbClr val="FF2FED"/>
                </a:solidFill>
                <a:latin typeface="Calibri"/>
                <a:cs typeface="Calibri"/>
              </a:rPr>
              <a:t>necessary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7029450" y="1409319"/>
            <a:ext cx="1476375" cy="228600"/>
          </a:xfrm>
          <a:custGeom>
            <a:avLst/>
            <a:gdLst/>
            <a:ahLst/>
            <a:cxnLst/>
            <a:rect l="l" t="t" r="r" b="b"/>
            <a:pathLst>
              <a:path w="1476375" h="228600">
                <a:moveTo>
                  <a:pt x="0" y="228600"/>
                </a:moveTo>
                <a:lnTo>
                  <a:pt x="1494" y="184112"/>
                </a:lnTo>
                <a:lnTo>
                  <a:pt x="5572" y="147780"/>
                </a:lnTo>
                <a:lnTo>
                  <a:pt x="11626" y="123283"/>
                </a:lnTo>
                <a:lnTo>
                  <a:pt x="19050" y="114300"/>
                </a:lnTo>
                <a:lnTo>
                  <a:pt x="719201" y="114300"/>
                </a:lnTo>
                <a:lnTo>
                  <a:pt x="726551" y="105316"/>
                </a:lnTo>
                <a:lnTo>
                  <a:pt x="732567" y="80819"/>
                </a:lnTo>
                <a:lnTo>
                  <a:pt x="736631" y="44487"/>
                </a:lnTo>
                <a:lnTo>
                  <a:pt x="738124" y="0"/>
                </a:lnTo>
                <a:lnTo>
                  <a:pt x="739636" y="44487"/>
                </a:lnTo>
                <a:lnTo>
                  <a:pt x="743743" y="80819"/>
                </a:lnTo>
                <a:lnTo>
                  <a:pt x="749804" y="105316"/>
                </a:lnTo>
                <a:lnTo>
                  <a:pt x="757174" y="114300"/>
                </a:lnTo>
                <a:lnTo>
                  <a:pt x="1457325" y="114300"/>
                </a:lnTo>
                <a:lnTo>
                  <a:pt x="1464748" y="123283"/>
                </a:lnTo>
                <a:lnTo>
                  <a:pt x="1470802" y="147780"/>
                </a:lnTo>
                <a:lnTo>
                  <a:pt x="1474880" y="184112"/>
                </a:lnTo>
                <a:lnTo>
                  <a:pt x="1476375" y="228600"/>
                </a:lnTo>
              </a:path>
            </a:pathLst>
          </a:custGeom>
          <a:ln w="19055">
            <a:solidFill>
              <a:srgbClr val="FF2FE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99968" y="2373152"/>
            <a:ext cx="362931" cy="21443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516406" y="2352128"/>
            <a:ext cx="379168" cy="248076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487311" y="2352128"/>
            <a:ext cx="385893" cy="248076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2705100" y="818883"/>
            <a:ext cx="6705600" cy="2885440"/>
            <a:chOff x="2705100" y="818883"/>
            <a:chExt cx="6705600" cy="2885440"/>
          </a:xfrm>
        </p:grpSpPr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485876" y="2381561"/>
              <a:ext cx="380281" cy="218643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828922" y="2713860"/>
              <a:ext cx="161930" cy="171455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828922" y="2951985"/>
              <a:ext cx="161930" cy="17145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828922" y="3180458"/>
              <a:ext cx="161930" cy="171455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828922" y="3409058"/>
              <a:ext cx="161930" cy="180980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2714625" y="2618739"/>
              <a:ext cx="371475" cy="1076325"/>
            </a:xfrm>
            <a:custGeom>
              <a:avLst/>
              <a:gdLst/>
              <a:ahLst/>
              <a:cxnLst/>
              <a:rect l="l" t="t" r="r" b="b"/>
              <a:pathLst>
                <a:path w="371475" h="1076325">
                  <a:moveTo>
                    <a:pt x="309499" y="0"/>
                  </a:moveTo>
                  <a:lnTo>
                    <a:pt x="333648" y="4859"/>
                  </a:lnTo>
                  <a:lnTo>
                    <a:pt x="353345" y="18113"/>
                  </a:lnTo>
                  <a:lnTo>
                    <a:pt x="366613" y="37772"/>
                  </a:lnTo>
                  <a:lnTo>
                    <a:pt x="371475" y="61849"/>
                  </a:lnTo>
                  <a:lnTo>
                    <a:pt x="371475" y="1014095"/>
                  </a:lnTo>
                  <a:lnTo>
                    <a:pt x="366613" y="1038171"/>
                  </a:lnTo>
                  <a:lnTo>
                    <a:pt x="353345" y="1057830"/>
                  </a:lnTo>
                  <a:lnTo>
                    <a:pt x="333648" y="1071084"/>
                  </a:lnTo>
                  <a:lnTo>
                    <a:pt x="309499" y="1075944"/>
                  </a:lnTo>
                  <a:lnTo>
                    <a:pt x="61975" y="1075944"/>
                  </a:lnTo>
                  <a:lnTo>
                    <a:pt x="37826" y="1071084"/>
                  </a:lnTo>
                  <a:lnTo>
                    <a:pt x="18129" y="1057830"/>
                  </a:lnTo>
                  <a:lnTo>
                    <a:pt x="4861" y="1038171"/>
                  </a:lnTo>
                  <a:lnTo>
                    <a:pt x="0" y="1014095"/>
                  </a:lnTo>
                  <a:lnTo>
                    <a:pt x="0" y="61849"/>
                  </a:lnTo>
                  <a:lnTo>
                    <a:pt x="4861" y="37772"/>
                  </a:lnTo>
                  <a:lnTo>
                    <a:pt x="18129" y="18113"/>
                  </a:lnTo>
                  <a:lnTo>
                    <a:pt x="37826" y="4859"/>
                  </a:lnTo>
                  <a:lnTo>
                    <a:pt x="61975" y="0"/>
                  </a:lnTo>
                  <a:lnTo>
                    <a:pt x="309499" y="0"/>
                  </a:lnTo>
                  <a:close/>
                </a:path>
              </a:pathLst>
            </a:custGeom>
            <a:ln w="19055">
              <a:solidFill>
                <a:srgbClr val="8B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7096125" y="1266443"/>
              <a:ext cx="1891664" cy="1950720"/>
            </a:xfrm>
            <a:custGeom>
              <a:avLst/>
              <a:gdLst/>
              <a:ahLst/>
              <a:cxnLst/>
              <a:rect l="l" t="t" r="r" b="b"/>
              <a:pathLst>
                <a:path w="1891665" h="1950720">
                  <a:moveTo>
                    <a:pt x="1641602" y="1895094"/>
                  </a:moveTo>
                  <a:lnTo>
                    <a:pt x="1625282" y="1885569"/>
                  </a:lnTo>
                  <a:lnTo>
                    <a:pt x="1603908" y="1873097"/>
                  </a:lnTo>
                  <a:lnTo>
                    <a:pt x="1603908" y="1895030"/>
                  </a:lnTo>
                  <a:lnTo>
                    <a:pt x="1603908" y="1873097"/>
                  </a:lnTo>
                  <a:lnTo>
                    <a:pt x="1546733" y="1839722"/>
                  </a:lnTo>
                  <a:lnTo>
                    <a:pt x="1540891" y="1841246"/>
                  </a:lnTo>
                  <a:lnTo>
                    <a:pt x="1538224" y="1845818"/>
                  </a:lnTo>
                  <a:lnTo>
                    <a:pt x="1535684" y="1850263"/>
                  </a:lnTo>
                  <a:lnTo>
                    <a:pt x="1537208" y="1856105"/>
                  </a:lnTo>
                  <a:lnTo>
                    <a:pt x="1541653" y="1858772"/>
                  </a:lnTo>
                  <a:lnTo>
                    <a:pt x="1587665" y="1885569"/>
                  </a:lnTo>
                  <a:lnTo>
                    <a:pt x="0" y="1885569"/>
                  </a:lnTo>
                  <a:lnTo>
                    <a:pt x="0" y="1904619"/>
                  </a:lnTo>
                  <a:lnTo>
                    <a:pt x="1587449" y="1904619"/>
                  </a:lnTo>
                  <a:lnTo>
                    <a:pt x="1541653" y="1931289"/>
                  </a:lnTo>
                  <a:lnTo>
                    <a:pt x="1537208" y="1933956"/>
                  </a:lnTo>
                  <a:lnTo>
                    <a:pt x="1535684" y="1939798"/>
                  </a:lnTo>
                  <a:lnTo>
                    <a:pt x="1538224" y="1944243"/>
                  </a:lnTo>
                  <a:lnTo>
                    <a:pt x="1540891" y="1948815"/>
                  </a:lnTo>
                  <a:lnTo>
                    <a:pt x="1546733" y="1950339"/>
                  </a:lnTo>
                  <a:lnTo>
                    <a:pt x="1625244" y="1904619"/>
                  </a:lnTo>
                  <a:lnTo>
                    <a:pt x="1641602" y="1895094"/>
                  </a:lnTo>
                  <a:close/>
                </a:path>
                <a:path w="1891665" h="1950720">
                  <a:moveTo>
                    <a:pt x="1891665" y="95123"/>
                  </a:moveTo>
                  <a:lnTo>
                    <a:pt x="1888998" y="90678"/>
                  </a:lnTo>
                  <a:lnTo>
                    <a:pt x="1847786" y="18923"/>
                  </a:lnTo>
                  <a:lnTo>
                    <a:pt x="1846211" y="16179"/>
                  </a:lnTo>
                  <a:lnTo>
                    <a:pt x="1846211" y="37757"/>
                  </a:lnTo>
                  <a:lnTo>
                    <a:pt x="1846110" y="54013"/>
                  </a:lnTo>
                  <a:lnTo>
                    <a:pt x="1846008" y="53848"/>
                  </a:lnTo>
                  <a:lnTo>
                    <a:pt x="1846211" y="37757"/>
                  </a:lnTo>
                  <a:lnTo>
                    <a:pt x="1846211" y="16179"/>
                  </a:lnTo>
                  <a:lnTo>
                    <a:pt x="1836928" y="0"/>
                  </a:lnTo>
                  <a:lnTo>
                    <a:pt x="1783588" y="90043"/>
                  </a:lnTo>
                  <a:lnTo>
                    <a:pt x="1780921" y="94488"/>
                  </a:lnTo>
                  <a:lnTo>
                    <a:pt x="1782267" y="99695"/>
                  </a:lnTo>
                  <a:lnTo>
                    <a:pt x="1782368" y="100076"/>
                  </a:lnTo>
                  <a:lnTo>
                    <a:pt x="1782445" y="100330"/>
                  </a:lnTo>
                  <a:lnTo>
                    <a:pt x="1787017" y="102997"/>
                  </a:lnTo>
                  <a:lnTo>
                    <a:pt x="1791462" y="105664"/>
                  </a:lnTo>
                  <a:lnTo>
                    <a:pt x="1797304" y="104267"/>
                  </a:lnTo>
                  <a:lnTo>
                    <a:pt x="1800098" y="99695"/>
                  </a:lnTo>
                  <a:lnTo>
                    <a:pt x="1826958" y="54190"/>
                  </a:lnTo>
                  <a:lnTo>
                    <a:pt x="1827060" y="54013"/>
                  </a:lnTo>
                  <a:lnTo>
                    <a:pt x="1819262" y="1355471"/>
                  </a:lnTo>
                  <a:lnTo>
                    <a:pt x="1838325" y="1355471"/>
                  </a:lnTo>
                  <a:lnTo>
                    <a:pt x="1846110" y="54190"/>
                  </a:lnTo>
                  <a:lnTo>
                    <a:pt x="1872488" y="100076"/>
                  </a:lnTo>
                  <a:lnTo>
                    <a:pt x="1875155" y="104648"/>
                  </a:lnTo>
                  <a:lnTo>
                    <a:pt x="1880997" y="106299"/>
                  </a:lnTo>
                  <a:lnTo>
                    <a:pt x="1885569" y="103632"/>
                  </a:lnTo>
                  <a:lnTo>
                    <a:pt x="1890014" y="100965"/>
                  </a:lnTo>
                  <a:lnTo>
                    <a:pt x="1891665" y="95123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848722" y="2713860"/>
              <a:ext cx="161930" cy="171455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848722" y="2951985"/>
              <a:ext cx="161930" cy="171455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848722" y="3180458"/>
              <a:ext cx="161930" cy="171455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848722" y="3409058"/>
              <a:ext cx="161930" cy="180980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8743950" y="2618739"/>
              <a:ext cx="361950" cy="1076325"/>
            </a:xfrm>
            <a:custGeom>
              <a:avLst/>
              <a:gdLst/>
              <a:ahLst/>
              <a:cxnLst/>
              <a:rect l="l" t="t" r="r" b="b"/>
              <a:pathLst>
                <a:path w="361950" h="1076325">
                  <a:moveTo>
                    <a:pt x="301625" y="0"/>
                  </a:moveTo>
                  <a:lnTo>
                    <a:pt x="325088" y="4728"/>
                  </a:lnTo>
                  <a:lnTo>
                    <a:pt x="344265" y="17637"/>
                  </a:lnTo>
                  <a:lnTo>
                    <a:pt x="357203" y="36808"/>
                  </a:lnTo>
                  <a:lnTo>
                    <a:pt x="361950" y="60325"/>
                  </a:lnTo>
                  <a:lnTo>
                    <a:pt x="361950" y="1015746"/>
                  </a:lnTo>
                  <a:lnTo>
                    <a:pt x="357203" y="1039189"/>
                  </a:lnTo>
                  <a:lnTo>
                    <a:pt x="344265" y="1058322"/>
                  </a:lnTo>
                  <a:lnTo>
                    <a:pt x="325088" y="1071217"/>
                  </a:lnTo>
                  <a:lnTo>
                    <a:pt x="301625" y="1075944"/>
                  </a:lnTo>
                  <a:lnTo>
                    <a:pt x="60325" y="1075944"/>
                  </a:lnTo>
                  <a:lnTo>
                    <a:pt x="36861" y="1071217"/>
                  </a:lnTo>
                  <a:lnTo>
                    <a:pt x="17684" y="1058322"/>
                  </a:lnTo>
                  <a:lnTo>
                    <a:pt x="4746" y="1039189"/>
                  </a:lnTo>
                  <a:lnTo>
                    <a:pt x="0" y="1015746"/>
                  </a:lnTo>
                  <a:lnTo>
                    <a:pt x="0" y="60325"/>
                  </a:lnTo>
                  <a:lnTo>
                    <a:pt x="4746" y="36808"/>
                  </a:lnTo>
                  <a:lnTo>
                    <a:pt x="17684" y="17637"/>
                  </a:lnTo>
                  <a:lnTo>
                    <a:pt x="36861" y="4728"/>
                  </a:lnTo>
                  <a:lnTo>
                    <a:pt x="60325" y="0"/>
                  </a:lnTo>
                  <a:lnTo>
                    <a:pt x="301625" y="0"/>
                  </a:lnTo>
                  <a:close/>
                </a:path>
              </a:pathLst>
            </a:custGeom>
            <a:ln w="19055">
              <a:solidFill>
                <a:srgbClr val="8B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5095875" y="3106165"/>
              <a:ext cx="1642110" cy="111125"/>
            </a:xfrm>
            <a:custGeom>
              <a:avLst/>
              <a:gdLst/>
              <a:ahLst/>
              <a:cxnLst/>
              <a:rect l="l" t="t" r="r" b="b"/>
              <a:pathLst>
                <a:path w="1642109" h="111125">
                  <a:moveTo>
                    <a:pt x="1617979" y="47117"/>
                  </a:moveTo>
                  <a:lnTo>
                    <a:pt x="1541652" y="91567"/>
                  </a:lnTo>
                  <a:lnTo>
                    <a:pt x="1537207" y="94234"/>
                  </a:lnTo>
                  <a:lnTo>
                    <a:pt x="1535683" y="100075"/>
                  </a:lnTo>
                  <a:lnTo>
                    <a:pt x="1538224" y="104521"/>
                  </a:lnTo>
                  <a:lnTo>
                    <a:pt x="1540891" y="109093"/>
                  </a:lnTo>
                  <a:lnTo>
                    <a:pt x="1546732" y="110617"/>
                  </a:lnTo>
                  <a:lnTo>
                    <a:pt x="1625245" y="64897"/>
                  </a:lnTo>
                  <a:lnTo>
                    <a:pt x="1622678" y="64897"/>
                  </a:lnTo>
                  <a:lnTo>
                    <a:pt x="1622678" y="63500"/>
                  </a:lnTo>
                  <a:lnTo>
                    <a:pt x="1617979" y="63500"/>
                  </a:lnTo>
                  <a:lnTo>
                    <a:pt x="1604023" y="55372"/>
                  </a:lnTo>
                  <a:lnTo>
                    <a:pt x="1617979" y="55372"/>
                  </a:lnTo>
                  <a:lnTo>
                    <a:pt x="1617979" y="47117"/>
                  </a:lnTo>
                  <a:close/>
                </a:path>
                <a:path w="1642109" h="111125">
                  <a:moveTo>
                    <a:pt x="1587667" y="45847"/>
                  </a:moveTo>
                  <a:lnTo>
                    <a:pt x="0" y="45847"/>
                  </a:lnTo>
                  <a:lnTo>
                    <a:pt x="0" y="64897"/>
                  </a:lnTo>
                  <a:lnTo>
                    <a:pt x="1587449" y="64897"/>
                  </a:lnTo>
                  <a:lnTo>
                    <a:pt x="1603804" y="55372"/>
                  </a:lnTo>
                  <a:lnTo>
                    <a:pt x="1604023" y="55372"/>
                  </a:lnTo>
                  <a:lnTo>
                    <a:pt x="1587667" y="45847"/>
                  </a:lnTo>
                  <a:close/>
                </a:path>
                <a:path w="1642109" h="111125">
                  <a:moveTo>
                    <a:pt x="1625283" y="45847"/>
                  </a:moveTo>
                  <a:lnTo>
                    <a:pt x="1622678" y="45847"/>
                  </a:lnTo>
                  <a:lnTo>
                    <a:pt x="1622678" y="64897"/>
                  </a:lnTo>
                  <a:lnTo>
                    <a:pt x="1625245" y="64897"/>
                  </a:lnTo>
                  <a:lnTo>
                    <a:pt x="1641602" y="55372"/>
                  </a:lnTo>
                  <a:lnTo>
                    <a:pt x="1625283" y="45847"/>
                  </a:lnTo>
                  <a:close/>
                </a:path>
                <a:path w="1642109" h="111125">
                  <a:moveTo>
                    <a:pt x="1617979" y="55372"/>
                  </a:moveTo>
                  <a:lnTo>
                    <a:pt x="1604023" y="55372"/>
                  </a:lnTo>
                  <a:lnTo>
                    <a:pt x="1617979" y="63500"/>
                  </a:lnTo>
                  <a:lnTo>
                    <a:pt x="1617979" y="55372"/>
                  </a:lnTo>
                  <a:close/>
                </a:path>
                <a:path w="1642109" h="111125">
                  <a:moveTo>
                    <a:pt x="1622678" y="47117"/>
                  </a:moveTo>
                  <a:lnTo>
                    <a:pt x="1617979" y="47117"/>
                  </a:lnTo>
                  <a:lnTo>
                    <a:pt x="1617979" y="63500"/>
                  </a:lnTo>
                  <a:lnTo>
                    <a:pt x="1622678" y="63500"/>
                  </a:lnTo>
                  <a:lnTo>
                    <a:pt x="1622678" y="47117"/>
                  </a:lnTo>
                  <a:close/>
                </a:path>
                <a:path w="1642109" h="111125">
                  <a:moveTo>
                    <a:pt x="1546732" y="0"/>
                  </a:moveTo>
                  <a:lnTo>
                    <a:pt x="1540891" y="1524"/>
                  </a:lnTo>
                  <a:lnTo>
                    <a:pt x="1538224" y="6096"/>
                  </a:lnTo>
                  <a:lnTo>
                    <a:pt x="1535683" y="10541"/>
                  </a:lnTo>
                  <a:lnTo>
                    <a:pt x="1537207" y="16383"/>
                  </a:lnTo>
                  <a:lnTo>
                    <a:pt x="1541652" y="19050"/>
                  </a:lnTo>
                  <a:lnTo>
                    <a:pt x="1604023" y="55372"/>
                  </a:lnTo>
                  <a:lnTo>
                    <a:pt x="1603804" y="55372"/>
                  </a:lnTo>
                  <a:lnTo>
                    <a:pt x="1617979" y="47117"/>
                  </a:lnTo>
                  <a:lnTo>
                    <a:pt x="1622678" y="47117"/>
                  </a:lnTo>
                  <a:lnTo>
                    <a:pt x="1622678" y="45847"/>
                  </a:lnTo>
                  <a:lnTo>
                    <a:pt x="1625283" y="45847"/>
                  </a:lnTo>
                  <a:lnTo>
                    <a:pt x="1546732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838947" y="2713860"/>
              <a:ext cx="161930" cy="171455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838947" y="2951985"/>
              <a:ext cx="161930" cy="171455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838947" y="3180458"/>
              <a:ext cx="161930" cy="171455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838947" y="3409058"/>
              <a:ext cx="161930" cy="180980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6734175" y="2618739"/>
              <a:ext cx="361950" cy="1076325"/>
            </a:xfrm>
            <a:custGeom>
              <a:avLst/>
              <a:gdLst/>
              <a:ahLst/>
              <a:cxnLst/>
              <a:rect l="l" t="t" r="r" b="b"/>
              <a:pathLst>
                <a:path w="361950" h="1076325">
                  <a:moveTo>
                    <a:pt x="301625" y="0"/>
                  </a:moveTo>
                  <a:lnTo>
                    <a:pt x="325088" y="4728"/>
                  </a:lnTo>
                  <a:lnTo>
                    <a:pt x="344265" y="17637"/>
                  </a:lnTo>
                  <a:lnTo>
                    <a:pt x="357203" y="36808"/>
                  </a:lnTo>
                  <a:lnTo>
                    <a:pt x="361950" y="60325"/>
                  </a:lnTo>
                  <a:lnTo>
                    <a:pt x="361950" y="1015746"/>
                  </a:lnTo>
                  <a:lnTo>
                    <a:pt x="357203" y="1039189"/>
                  </a:lnTo>
                  <a:lnTo>
                    <a:pt x="344265" y="1058322"/>
                  </a:lnTo>
                  <a:lnTo>
                    <a:pt x="325088" y="1071217"/>
                  </a:lnTo>
                  <a:lnTo>
                    <a:pt x="301625" y="1075944"/>
                  </a:lnTo>
                  <a:lnTo>
                    <a:pt x="60325" y="1075944"/>
                  </a:lnTo>
                  <a:lnTo>
                    <a:pt x="36861" y="1071217"/>
                  </a:lnTo>
                  <a:lnTo>
                    <a:pt x="17684" y="1058322"/>
                  </a:lnTo>
                  <a:lnTo>
                    <a:pt x="4746" y="1039189"/>
                  </a:lnTo>
                  <a:lnTo>
                    <a:pt x="0" y="1015746"/>
                  </a:lnTo>
                  <a:lnTo>
                    <a:pt x="0" y="60325"/>
                  </a:lnTo>
                  <a:lnTo>
                    <a:pt x="4746" y="36808"/>
                  </a:lnTo>
                  <a:lnTo>
                    <a:pt x="17684" y="17637"/>
                  </a:lnTo>
                  <a:lnTo>
                    <a:pt x="36861" y="4728"/>
                  </a:lnTo>
                  <a:lnTo>
                    <a:pt x="60325" y="0"/>
                  </a:lnTo>
                  <a:lnTo>
                    <a:pt x="301625" y="0"/>
                  </a:lnTo>
                  <a:close/>
                </a:path>
              </a:pathLst>
            </a:custGeom>
            <a:ln w="19055">
              <a:solidFill>
                <a:srgbClr val="8B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3086100" y="3106165"/>
              <a:ext cx="1642110" cy="111125"/>
            </a:xfrm>
            <a:custGeom>
              <a:avLst/>
              <a:gdLst/>
              <a:ahLst/>
              <a:cxnLst/>
              <a:rect l="l" t="t" r="r" b="b"/>
              <a:pathLst>
                <a:path w="1642110" h="111125">
                  <a:moveTo>
                    <a:pt x="1617979" y="47117"/>
                  </a:moveTo>
                  <a:lnTo>
                    <a:pt x="1541652" y="91567"/>
                  </a:lnTo>
                  <a:lnTo>
                    <a:pt x="1537208" y="94234"/>
                  </a:lnTo>
                  <a:lnTo>
                    <a:pt x="1535684" y="100075"/>
                  </a:lnTo>
                  <a:lnTo>
                    <a:pt x="1538224" y="104521"/>
                  </a:lnTo>
                  <a:lnTo>
                    <a:pt x="1540890" y="109093"/>
                  </a:lnTo>
                  <a:lnTo>
                    <a:pt x="1546733" y="110617"/>
                  </a:lnTo>
                  <a:lnTo>
                    <a:pt x="1625245" y="64897"/>
                  </a:lnTo>
                  <a:lnTo>
                    <a:pt x="1622678" y="64897"/>
                  </a:lnTo>
                  <a:lnTo>
                    <a:pt x="1622678" y="63500"/>
                  </a:lnTo>
                  <a:lnTo>
                    <a:pt x="1617979" y="63500"/>
                  </a:lnTo>
                  <a:lnTo>
                    <a:pt x="1604023" y="55372"/>
                  </a:lnTo>
                  <a:lnTo>
                    <a:pt x="1617979" y="55372"/>
                  </a:lnTo>
                  <a:lnTo>
                    <a:pt x="1617979" y="47117"/>
                  </a:lnTo>
                  <a:close/>
                </a:path>
                <a:path w="1642110" h="111125">
                  <a:moveTo>
                    <a:pt x="1587667" y="45847"/>
                  </a:moveTo>
                  <a:lnTo>
                    <a:pt x="0" y="45847"/>
                  </a:lnTo>
                  <a:lnTo>
                    <a:pt x="0" y="64897"/>
                  </a:lnTo>
                  <a:lnTo>
                    <a:pt x="1587449" y="64897"/>
                  </a:lnTo>
                  <a:lnTo>
                    <a:pt x="1603804" y="55372"/>
                  </a:lnTo>
                  <a:lnTo>
                    <a:pt x="1604023" y="55372"/>
                  </a:lnTo>
                  <a:lnTo>
                    <a:pt x="1587667" y="45847"/>
                  </a:lnTo>
                  <a:close/>
                </a:path>
                <a:path w="1642110" h="111125">
                  <a:moveTo>
                    <a:pt x="1625283" y="45847"/>
                  </a:moveTo>
                  <a:lnTo>
                    <a:pt x="1622678" y="45847"/>
                  </a:lnTo>
                  <a:lnTo>
                    <a:pt x="1622678" y="64897"/>
                  </a:lnTo>
                  <a:lnTo>
                    <a:pt x="1625245" y="64897"/>
                  </a:lnTo>
                  <a:lnTo>
                    <a:pt x="1641602" y="55372"/>
                  </a:lnTo>
                  <a:lnTo>
                    <a:pt x="1625283" y="45847"/>
                  </a:lnTo>
                  <a:close/>
                </a:path>
                <a:path w="1642110" h="111125">
                  <a:moveTo>
                    <a:pt x="1617979" y="55372"/>
                  </a:moveTo>
                  <a:lnTo>
                    <a:pt x="1604023" y="55372"/>
                  </a:lnTo>
                  <a:lnTo>
                    <a:pt x="1617979" y="63500"/>
                  </a:lnTo>
                  <a:lnTo>
                    <a:pt x="1617979" y="55372"/>
                  </a:lnTo>
                  <a:close/>
                </a:path>
                <a:path w="1642110" h="111125">
                  <a:moveTo>
                    <a:pt x="1622678" y="47117"/>
                  </a:moveTo>
                  <a:lnTo>
                    <a:pt x="1617979" y="47117"/>
                  </a:lnTo>
                  <a:lnTo>
                    <a:pt x="1617979" y="63500"/>
                  </a:lnTo>
                  <a:lnTo>
                    <a:pt x="1622678" y="63500"/>
                  </a:lnTo>
                  <a:lnTo>
                    <a:pt x="1622678" y="47117"/>
                  </a:lnTo>
                  <a:close/>
                </a:path>
                <a:path w="1642110" h="111125">
                  <a:moveTo>
                    <a:pt x="1546733" y="0"/>
                  </a:moveTo>
                  <a:lnTo>
                    <a:pt x="1540890" y="1524"/>
                  </a:lnTo>
                  <a:lnTo>
                    <a:pt x="1538224" y="6096"/>
                  </a:lnTo>
                  <a:lnTo>
                    <a:pt x="1535684" y="10541"/>
                  </a:lnTo>
                  <a:lnTo>
                    <a:pt x="1537208" y="16383"/>
                  </a:lnTo>
                  <a:lnTo>
                    <a:pt x="1541652" y="19050"/>
                  </a:lnTo>
                  <a:lnTo>
                    <a:pt x="1604023" y="55372"/>
                  </a:lnTo>
                  <a:lnTo>
                    <a:pt x="1603804" y="55372"/>
                  </a:lnTo>
                  <a:lnTo>
                    <a:pt x="1617979" y="47117"/>
                  </a:lnTo>
                  <a:lnTo>
                    <a:pt x="1622678" y="47117"/>
                  </a:lnTo>
                  <a:lnTo>
                    <a:pt x="1622678" y="45847"/>
                  </a:lnTo>
                  <a:lnTo>
                    <a:pt x="1625283" y="45847"/>
                  </a:lnTo>
                  <a:lnTo>
                    <a:pt x="1546733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829172" y="2713860"/>
              <a:ext cx="171455" cy="171455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829172" y="2951985"/>
              <a:ext cx="171455" cy="171455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829172" y="3180458"/>
              <a:ext cx="171455" cy="171455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829172" y="3409058"/>
              <a:ext cx="171455" cy="180980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4724400" y="2618739"/>
              <a:ext cx="371475" cy="1076325"/>
            </a:xfrm>
            <a:custGeom>
              <a:avLst/>
              <a:gdLst/>
              <a:ahLst/>
              <a:cxnLst/>
              <a:rect l="l" t="t" r="r" b="b"/>
              <a:pathLst>
                <a:path w="371475" h="1076325">
                  <a:moveTo>
                    <a:pt x="309499" y="0"/>
                  </a:moveTo>
                  <a:lnTo>
                    <a:pt x="333648" y="4859"/>
                  </a:lnTo>
                  <a:lnTo>
                    <a:pt x="353345" y="18113"/>
                  </a:lnTo>
                  <a:lnTo>
                    <a:pt x="366613" y="37772"/>
                  </a:lnTo>
                  <a:lnTo>
                    <a:pt x="371475" y="61849"/>
                  </a:lnTo>
                  <a:lnTo>
                    <a:pt x="371475" y="1014095"/>
                  </a:lnTo>
                  <a:lnTo>
                    <a:pt x="366613" y="1038171"/>
                  </a:lnTo>
                  <a:lnTo>
                    <a:pt x="353345" y="1057830"/>
                  </a:lnTo>
                  <a:lnTo>
                    <a:pt x="333648" y="1071084"/>
                  </a:lnTo>
                  <a:lnTo>
                    <a:pt x="309499" y="1075944"/>
                  </a:lnTo>
                  <a:lnTo>
                    <a:pt x="61975" y="1075944"/>
                  </a:lnTo>
                  <a:lnTo>
                    <a:pt x="37826" y="1071084"/>
                  </a:lnTo>
                  <a:lnTo>
                    <a:pt x="18129" y="1057830"/>
                  </a:lnTo>
                  <a:lnTo>
                    <a:pt x="4861" y="1038171"/>
                  </a:lnTo>
                  <a:lnTo>
                    <a:pt x="0" y="1014095"/>
                  </a:lnTo>
                  <a:lnTo>
                    <a:pt x="0" y="61849"/>
                  </a:lnTo>
                  <a:lnTo>
                    <a:pt x="4861" y="37772"/>
                  </a:lnTo>
                  <a:lnTo>
                    <a:pt x="18129" y="18113"/>
                  </a:lnTo>
                  <a:lnTo>
                    <a:pt x="37826" y="4859"/>
                  </a:lnTo>
                  <a:lnTo>
                    <a:pt x="61975" y="0"/>
                  </a:lnTo>
                  <a:lnTo>
                    <a:pt x="309499" y="0"/>
                  </a:lnTo>
                  <a:close/>
                </a:path>
              </a:pathLst>
            </a:custGeom>
            <a:ln w="19055">
              <a:solidFill>
                <a:srgbClr val="8B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754210" y="2876161"/>
              <a:ext cx="285750" cy="177436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774129" y="2876161"/>
              <a:ext cx="294409" cy="177436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783285" y="2876161"/>
              <a:ext cx="285750" cy="177436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581196" y="915577"/>
              <a:ext cx="666750" cy="265274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8458200" y="818883"/>
              <a:ext cx="952500" cy="447675"/>
            </a:xfrm>
            <a:custGeom>
              <a:avLst/>
              <a:gdLst/>
              <a:ahLst/>
              <a:cxnLst/>
              <a:rect l="l" t="t" r="r" b="b"/>
              <a:pathLst>
                <a:path w="952500" h="447675">
                  <a:moveTo>
                    <a:pt x="952500" y="0"/>
                  </a:moveTo>
                  <a:lnTo>
                    <a:pt x="0" y="0"/>
                  </a:lnTo>
                  <a:lnTo>
                    <a:pt x="0" y="447560"/>
                  </a:lnTo>
                  <a:lnTo>
                    <a:pt x="952500" y="447560"/>
                  </a:lnTo>
                  <a:lnTo>
                    <a:pt x="952500" y="0"/>
                  </a:lnTo>
                  <a:close/>
                </a:path>
              </a:pathLst>
            </a:custGeom>
            <a:solidFill>
              <a:srgbClr val="4285F4">
                <a:alpha val="34901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3090926" y="1266316"/>
              <a:ext cx="6130290" cy="2181225"/>
            </a:xfrm>
            <a:custGeom>
              <a:avLst/>
              <a:gdLst/>
              <a:ahLst/>
              <a:cxnLst/>
              <a:rect l="l" t="t" r="r" b="b"/>
              <a:pathLst>
                <a:path w="6130290" h="2181225">
                  <a:moveTo>
                    <a:pt x="1641475" y="1868170"/>
                  </a:moveTo>
                  <a:lnTo>
                    <a:pt x="190500" y="1868170"/>
                  </a:lnTo>
                  <a:lnTo>
                    <a:pt x="190500" y="1804670"/>
                  </a:lnTo>
                  <a:lnTo>
                    <a:pt x="0" y="1899920"/>
                  </a:lnTo>
                  <a:lnTo>
                    <a:pt x="190500" y="1995170"/>
                  </a:lnTo>
                  <a:lnTo>
                    <a:pt x="190500" y="1931670"/>
                  </a:lnTo>
                  <a:lnTo>
                    <a:pt x="1641475" y="1931670"/>
                  </a:lnTo>
                  <a:lnTo>
                    <a:pt x="1641475" y="1868170"/>
                  </a:lnTo>
                  <a:close/>
                </a:path>
                <a:path w="6130290" h="2181225">
                  <a:moveTo>
                    <a:pt x="3651250" y="1836420"/>
                  </a:moveTo>
                  <a:lnTo>
                    <a:pt x="2390775" y="1836420"/>
                  </a:lnTo>
                  <a:lnTo>
                    <a:pt x="2390775" y="1709420"/>
                  </a:lnTo>
                  <a:lnTo>
                    <a:pt x="2009775" y="1899920"/>
                  </a:lnTo>
                  <a:lnTo>
                    <a:pt x="2390775" y="2090420"/>
                  </a:lnTo>
                  <a:lnTo>
                    <a:pt x="2390775" y="1963420"/>
                  </a:lnTo>
                  <a:lnTo>
                    <a:pt x="3651250" y="1963420"/>
                  </a:lnTo>
                  <a:lnTo>
                    <a:pt x="3651250" y="1836420"/>
                  </a:lnTo>
                  <a:close/>
                </a:path>
                <a:path w="6130290" h="2181225">
                  <a:moveTo>
                    <a:pt x="5646801" y="1799971"/>
                  </a:moveTo>
                  <a:lnTo>
                    <a:pt x="4576826" y="1799971"/>
                  </a:lnTo>
                  <a:lnTo>
                    <a:pt x="4576826" y="1609471"/>
                  </a:lnTo>
                  <a:lnTo>
                    <a:pt x="4005199" y="1895221"/>
                  </a:lnTo>
                  <a:lnTo>
                    <a:pt x="4576826" y="2180971"/>
                  </a:lnTo>
                  <a:lnTo>
                    <a:pt x="4576826" y="1990471"/>
                  </a:lnTo>
                  <a:lnTo>
                    <a:pt x="5646801" y="1990471"/>
                  </a:lnTo>
                  <a:lnTo>
                    <a:pt x="5646801" y="1799971"/>
                  </a:lnTo>
                  <a:close/>
                </a:path>
                <a:path w="6130290" h="2181225">
                  <a:moveTo>
                    <a:pt x="6130163" y="1352296"/>
                  </a:moveTo>
                  <a:lnTo>
                    <a:pt x="5939523" y="1352042"/>
                  </a:lnTo>
                  <a:lnTo>
                    <a:pt x="5941314" y="254"/>
                  </a:lnTo>
                  <a:lnTo>
                    <a:pt x="5750814" y="0"/>
                  </a:lnTo>
                  <a:lnTo>
                    <a:pt x="5749023" y="1351534"/>
                  </a:lnTo>
                  <a:lnTo>
                    <a:pt x="5749023" y="1351800"/>
                  </a:lnTo>
                  <a:lnTo>
                    <a:pt x="5558409" y="1351534"/>
                  </a:lnTo>
                  <a:lnTo>
                    <a:pt x="5843524" y="1923415"/>
                  </a:lnTo>
                  <a:lnTo>
                    <a:pt x="6082474" y="1447292"/>
                  </a:lnTo>
                  <a:lnTo>
                    <a:pt x="6130163" y="1352296"/>
                  </a:lnTo>
                  <a:close/>
                </a:path>
              </a:pathLst>
            </a:custGeom>
            <a:solidFill>
              <a:srgbClr val="4285F4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4852542" y="1256918"/>
              <a:ext cx="111125" cy="1363345"/>
            </a:xfrm>
            <a:custGeom>
              <a:avLst/>
              <a:gdLst/>
              <a:ahLst/>
              <a:cxnLst/>
              <a:rect l="l" t="t" r="r" b="b"/>
              <a:pathLst>
                <a:path w="111125" h="1363345">
                  <a:moveTo>
                    <a:pt x="55406" y="37781"/>
                  </a:moveTo>
                  <a:lnTo>
                    <a:pt x="45904" y="54001"/>
                  </a:lnTo>
                  <a:lnTo>
                    <a:pt x="43307" y="1362836"/>
                  </a:lnTo>
                  <a:lnTo>
                    <a:pt x="62357" y="1362836"/>
                  </a:lnTo>
                  <a:lnTo>
                    <a:pt x="64851" y="106044"/>
                  </a:lnTo>
                  <a:lnTo>
                    <a:pt x="64954" y="54001"/>
                  </a:lnTo>
                  <a:lnTo>
                    <a:pt x="55406" y="37781"/>
                  </a:lnTo>
                  <a:close/>
                </a:path>
                <a:path w="111125" h="1363345">
                  <a:moveTo>
                    <a:pt x="55499" y="0"/>
                  </a:moveTo>
                  <a:lnTo>
                    <a:pt x="0" y="94741"/>
                  </a:lnTo>
                  <a:lnTo>
                    <a:pt x="1524" y="100583"/>
                  </a:lnTo>
                  <a:lnTo>
                    <a:pt x="6186" y="103377"/>
                  </a:lnTo>
                  <a:lnTo>
                    <a:pt x="10758" y="106044"/>
                  </a:lnTo>
                  <a:lnTo>
                    <a:pt x="10054" y="106044"/>
                  </a:lnTo>
                  <a:lnTo>
                    <a:pt x="15896" y="104520"/>
                  </a:lnTo>
                  <a:lnTo>
                    <a:pt x="16308" y="104520"/>
                  </a:lnTo>
                  <a:lnTo>
                    <a:pt x="45790" y="54195"/>
                  </a:lnTo>
                  <a:lnTo>
                    <a:pt x="45904" y="54001"/>
                  </a:lnTo>
                  <a:lnTo>
                    <a:pt x="45974" y="18922"/>
                  </a:lnTo>
                  <a:lnTo>
                    <a:pt x="66475" y="18922"/>
                  </a:lnTo>
                  <a:lnTo>
                    <a:pt x="55499" y="0"/>
                  </a:lnTo>
                  <a:close/>
                </a:path>
                <a:path w="111125" h="1363345">
                  <a:moveTo>
                    <a:pt x="66475" y="18922"/>
                  </a:moveTo>
                  <a:lnTo>
                    <a:pt x="65024" y="18922"/>
                  </a:lnTo>
                  <a:lnTo>
                    <a:pt x="64954" y="54195"/>
                  </a:lnTo>
                  <a:lnTo>
                    <a:pt x="91567" y="99948"/>
                  </a:lnTo>
                  <a:lnTo>
                    <a:pt x="94107" y="104520"/>
                  </a:lnTo>
                  <a:lnTo>
                    <a:pt x="99949" y="106044"/>
                  </a:lnTo>
                  <a:lnTo>
                    <a:pt x="104521" y="103377"/>
                  </a:lnTo>
                  <a:lnTo>
                    <a:pt x="109093" y="100837"/>
                  </a:lnTo>
                  <a:lnTo>
                    <a:pt x="110617" y="94995"/>
                  </a:lnTo>
                  <a:lnTo>
                    <a:pt x="66475" y="18922"/>
                  </a:lnTo>
                  <a:close/>
                </a:path>
                <a:path w="111125" h="1363345">
                  <a:moveTo>
                    <a:pt x="65024" y="18922"/>
                  </a:moveTo>
                  <a:lnTo>
                    <a:pt x="45974" y="18922"/>
                  </a:lnTo>
                  <a:lnTo>
                    <a:pt x="45904" y="54001"/>
                  </a:lnTo>
                  <a:lnTo>
                    <a:pt x="55406" y="37781"/>
                  </a:lnTo>
                  <a:lnTo>
                    <a:pt x="47244" y="23748"/>
                  </a:lnTo>
                  <a:lnTo>
                    <a:pt x="65014" y="23748"/>
                  </a:lnTo>
                  <a:lnTo>
                    <a:pt x="65024" y="18922"/>
                  </a:lnTo>
                  <a:close/>
                </a:path>
                <a:path w="111125" h="1363345">
                  <a:moveTo>
                    <a:pt x="65014" y="23748"/>
                  </a:moveTo>
                  <a:lnTo>
                    <a:pt x="63627" y="23748"/>
                  </a:lnTo>
                  <a:lnTo>
                    <a:pt x="55406" y="37781"/>
                  </a:lnTo>
                  <a:lnTo>
                    <a:pt x="64840" y="54001"/>
                  </a:lnTo>
                  <a:lnTo>
                    <a:pt x="64986" y="37781"/>
                  </a:lnTo>
                  <a:lnTo>
                    <a:pt x="65014" y="23748"/>
                  </a:lnTo>
                  <a:close/>
                </a:path>
                <a:path w="111125" h="1363345">
                  <a:moveTo>
                    <a:pt x="63627" y="23748"/>
                  </a:moveTo>
                  <a:lnTo>
                    <a:pt x="47244" y="23748"/>
                  </a:lnTo>
                  <a:lnTo>
                    <a:pt x="55406" y="37781"/>
                  </a:lnTo>
                  <a:lnTo>
                    <a:pt x="63627" y="23748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7" name="object 37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547870" y="906151"/>
              <a:ext cx="685164" cy="274582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4438650" y="818883"/>
              <a:ext cx="942975" cy="438150"/>
            </a:xfrm>
            <a:custGeom>
              <a:avLst/>
              <a:gdLst/>
              <a:ahLst/>
              <a:cxnLst/>
              <a:rect l="l" t="t" r="r" b="b"/>
              <a:pathLst>
                <a:path w="942975" h="438150">
                  <a:moveTo>
                    <a:pt x="942975" y="0"/>
                  </a:moveTo>
                  <a:lnTo>
                    <a:pt x="0" y="0"/>
                  </a:lnTo>
                  <a:lnTo>
                    <a:pt x="0" y="438035"/>
                  </a:lnTo>
                  <a:lnTo>
                    <a:pt x="942975" y="438035"/>
                  </a:lnTo>
                  <a:lnTo>
                    <a:pt x="942975" y="0"/>
                  </a:lnTo>
                  <a:close/>
                </a:path>
              </a:pathLst>
            </a:custGeom>
            <a:solidFill>
              <a:srgbClr val="E98300">
                <a:alpha val="34901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3086100" y="1256664"/>
              <a:ext cx="2118360" cy="2190750"/>
            </a:xfrm>
            <a:custGeom>
              <a:avLst/>
              <a:gdLst/>
              <a:ahLst/>
              <a:cxnLst/>
              <a:rect l="l" t="t" r="r" b="b"/>
              <a:pathLst>
                <a:path w="2118360" h="2190750">
                  <a:moveTo>
                    <a:pt x="1641602" y="1809623"/>
                  </a:moveTo>
                  <a:lnTo>
                    <a:pt x="571627" y="1809623"/>
                  </a:lnTo>
                  <a:lnTo>
                    <a:pt x="571627" y="1619123"/>
                  </a:lnTo>
                  <a:lnTo>
                    <a:pt x="0" y="1904873"/>
                  </a:lnTo>
                  <a:lnTo>
                    <a:pt x="571627" y="2190623"/>
                  </a:lnTo>
                  <a:lnTo>
                    <a:pt x="571627" y="2000123"/>
                  </a:lnTo>
                  <a:lnTo>
                    <a:pt x="1641602" y="2000123"/>
                  </a:lnTo>
                  <a:lnTo>
                    <a:pt x="1641602" y="1809623"/>
                  </a:lnTo>
                  <a:close/>
                </a:path>
                <a:path w="2118360" h="2190750">
                  <a:moveTo>
                    <a:pt x="2118360" y="1356487"/>
                  </a:moveTo>
                  <a:lnTo>
                    <a:pt x="1927720" y="1357007"/>
                  </a:lnTo>
                  <a:lnTo>
                    <a:pt x="1924050" y="508"/>
                  </a:lnTo>
                  <a:lnTo>
                    <a:pt x="1924050" y="0"/>
                  </a:lnTo>
                  <a:lnTo>
                    <a:pt x="1733550" y="508"/>
                  </a:lnTo>
                  <a:lnTo>
                    <a:pt x="1737220" y="1356487"/>
                  </a:lnTo>
                  <a:lnTo>
                    <a:pt x="1737220" y="1357515"/>
                  </a:lnTo>
                  <a:lnTo>
                    <a:pt x="1546733" y="1358011"/>
                  </a:lnTo>
                  <a:lnTo>
                    <a:pt x="1834134" y="1928749"/>
                  </a:lnTo>
                  <a:lnTo>
                    <a:pt x="2070544" y="1452753"/>
                  </a:lnTo>
                  <a:lnTo>
                    <a:pt x="2118360" y="1356487"/>
                  </a:lnTo>
                  <a:close/>
                </a:path>
              </a:pathLst>
            </a:custGeom>
            <a:solidFill>
              <a:srgbClr val="E98300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0" name="object 4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435100">
              <a:lnSpc>
                <a:spcPct val="100000"/>
              </a:lnSpc>
              <a:spcBef>
                <a:spcPts val="130"/>
              </a:spcBef>
            </a:pPr>
            <a:r>
              <a:rPr dirty="0"/>
              <a:t>Why</a:t>
            </a:r>
            <a:r>
              <a:rPr spc="-85" dirty="0"/>
              <a:t> </a:t>
            </a:r>
            <a:r>
              <a:rPr dirty="0"/>
              <a:t>is</a:t>
            </a:r>
            <a:r>
              <a:rPr spc="15" dirty="0"/>
              <a:t> </a:t>
            </a:r>
            <a:r>
              <a:rPr dirty="0"/>
              <a:t>vanishing</a:t>
            </a:r>
            <a:r>
              <a:rPr spc="-15" dirty="0"/>
              <a:t> </a:t>
            </a:r>
            <a:r>
              <a:rPr dirty="0"/>
              <a:t>gradient</a:t>
            </a:r>
            <a:r>
              <a:rPr spc="25" dirty="0"/>
              <a:t> </a:t>
            </a:r>
            <a:r>
              <a:rPr dirty="0"/>
              <a:t>a</a:t>
            </a:r>
            <a:r>
              <a:rPr spc="-65" dirty="0"/>
              <a:t> </a:t>
            </a:r>
            <a:r>
              <a:rPr spc="-10" dirty="0"/>
              <a:t>problem?</a:t>
            </a:r>
          </a:p>
        </p:txBody>
      </p:sp>
      <p:sp>
        <p:nvSpPr>
          <p:cNvPr id="41" name="object 41"/>
          <p:cNvSpPr txBox="1"/>
          <p:nvPr/>
        </p:nvSpPr>
        <p:spPr>
          <a:xfrm>
            <a:off x="409575" y="4675555"/>
            <a:ext cx="11249025" cy="1019175"/>
          </a:xfrm>
          <a:prstGeom prst="rect">
            <a:avLst/>
          </a:prstGeom>
          <a:ln w="19055">
            <a:solidFill>
              <a:srgbClr val="7E7E7E"/>
            </a:solidFill>
          </a:ln>
        </p:spPr>
        <p:txBody>
          <a:bodyPr vert="horz" wrap="square" lIns="0" tIns="38100" rIns="0" bIns="0" rtlCol="0">
            <a:spAutoFit/>
          </a:bodyPr>
          <a:lstStyle/>
          <a:p>
            <a:pPr marL="8255" algn="ctr">
              <a:lnSpc>
                <a:spcPct val="100000"/>
              </a:lnSpc>
              <a:spcBef>
                <a:spcPts val="300"/>
              </a:spcBef>
            </a:pPr>
            <a:r>
              <a:rPr sz="2000" dirty="0">
                <a:solidFill>
                  <a:srgbClr val="4285F4"/>
                </a:solidFill>
                <a:latin typeface="Calibri"/>
                <a:cs typeface="Calibri"/>
              </a:rPr>
              <a:t>Gradient</a:t>
            </a:r>
            <a:r>
              <a:rPr sz="2000" spc="-50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285F4"/>
                </a:solidFill>
                <a:latin typeface="Calibri"/>
                <a:cs typeface="Calibri"/>
              </a:rPr>
              <a:t>signal</a:t>
            </a:r>
            <a:r>
              <a:rPr sz="2000" spc="-50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285F4"/>
                </a:solidFill>
                <a:latin typeface="Calibri"/>
                <a:cs typeface="Calibri"/>
              </a:rPr>
              <a:t>from</a:t>
            </a:r>
            <a:r>
              <a:rPr sz="2000" spc="-75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285F4"/>
                </a:solidFill>
                <a:latin typeface="Calibri"/>
                <a:cs typeface="Calibri"/>
              </a:rPr>
              <a:t>far</a:t>
            </a:r>
            <a:r>
              <a:rPr sz="2000" spc="-65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4285F4"/>
                </a:solidFill>
                <a:latin typeface="Calibri"/>
                <a:cs typeface="Calibri"/>
              </a:rPr>
              <a:t>away</a:t>
            </a:r>
            <a:r>
              <a:rPr sz="2000" spc="-100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7E7E7E"/>
                </a:solidFill>
                <a:latin typeface="Calibri"/>
                <a:cs typeface="Calibri"/>
              </a:rPr>
              <a:t>is</a:t>
            </a:r>
            <a:r>
              <a:rPr sz="2000" spc="-1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7E7E7E"/>
                </a:solidFill>
                <a:latin typeface="Calibri"/>
                <a:cs typeface="Calibri"/>
              </a:rPr>
              <a:t>lost</a:t>
            </a:r>
            <a:r>
              <a:rPr sz="2000" spc="-5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7E7E7E"/>
                </a:solidFill>
                <a:latin typeface="Calibri"/>
                <a:cs typeface="Calibri"/>
              </a:rPr>
              <a:t>because</a:t>
            </a:r>
            <a:r>
              <a:rPr sz="2000" spc="-8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7E7E7E"/>
                </a:solidFill>
                <a:latin typeface="Calibri"/>
                <a:cs typeface="Calibri"/>
              </a:rPr>
              <a:t>it’s</a:t>
            </a:r>
            <a:r>
              <a:rPr sz="2000" spc="-1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7E7E7E"/>
                </a:solidFill>
                <a:latin typeface="Calibri"/>
                <a:cs typeface="Calibri"/>
              </a:rPr>
              <a:t>much</a:t>
            </a:r>
            <a:r>
              <a:rPr sz="2000" spc="-6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7E7E7E"/>
                </a:solidFill>
                <a:latin typeface="Calibri"/>
                <a:cs typeface="Calibri"/>
              </a:rPr>
              <a:t>smaller</a:t>
            </a:r>
            <a:r>
              <a:rPr sz="2000" spc="-7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7E7E7E"/>
                </a:solidFill>
                <a:latin typeface="Calibri"/>
                <a:cs typeface="Calibri"/>
              </a:rPr>
              <a:t>than</a:t>
            </a:r>
            <a:r>
              <a:rPr sz="2000" spc="-2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E98300"/>
                </a:solidFill>
                <a:latin typeface="Calibri"/>
                <a:cs typeface="Calibri"/>
              </a:rPr>
              <a:t>gradient</a:t>
            </a:r>
            <a:r>
              <a:rPr sz="2000" spc="-50" dirty="0">
                <a:solidFill>
                  <a:srgbClr val="E9830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E98300"/>
                </a:solidFill>
                <a:latin typeface="Calibri"/>
                <a:cs typeface="Calibri"/>
              </a:rPr>
              <a:t>signal</a:t>
            </a:r>
            <a:r>
              <a:rPr sz="2000" spc="10" dirty="0">
                <a:solidFill>
                  <a:srgbClr val="E9830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E98300"/>
                </a:solidFill>
                <a:latin typeface="Calibri"/>
                <a:cs typeface="Calibri"/>
              </a:rPr>
              <a:t>from</a:t>
            </a:r>
            <a:r>
              <a:rPr sz="2000" spc="-85" dirty="0">
                <a:solidFill>
                  <a:srgbClr val="E98300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E98300"/>
                </a:solidFill>
                <a:latin typeface="Calibri"/>
                <a:cs typeface="Calibri"/>
              </a:rPr>
              <a:t>close-</a:t>
            </a:r>
            <a:r>
              <a:rPr sz="2000" spc="-25" dirty="0">
                <a:solidFill>
                  <a:srgbClr val="E98300"/>
                </a:solidFill>
                <a:latin typeface="Calibri"/>
                <a:cs typeface="Calibri"/>
              </a:rPr>
              <a:t>by</a:t>
            </a:r>
            <a:r>
              <a:rPr sz="2000" spc="-25" dirty="0">
                <a:solidFill>
                  <a:srgbClr val="7E7E7E"/>
                </a:solidFill>
                <a:latin typeface="Calibri"/>
                <a:cs typeface="Calibri"/>
              </a:rPr>
              <a:t>.</a:t>
            </a:r>
            <a:endParaRPr sz="2000">
              <a:latin typeface="Calibri"/>
              <a:cs typeface="Calibri"/>
            </a:endParaRPr>
          </a:p>
          <a:p>
            <a:pPr marL="8890" algn="ctr">
              <a:lnSpc>
                <a:spcPct val="100000"/>
              </a:lnSpc>
              <a:spcBef>
                <a:spcPts val="2405"/>
              </a:spcBef>
            </a:pPr>
            <a:r>
              <a:rPr sz="2000" dirty="0">
                <a:solidFill>
                  <a:srgbClr val="7E7E7E"/>
                </a:solidFill>
                <a:latin typeface="Calibri"/>
                <a:cs typeface="Calibri"/>
              </a:rPr>
              <a:t>So,</a:t>
            </a:r>
            <a:r>
              <a:rPr sz="2000" spc="-2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7E7E7E"/>
                </a:solidFill>
                <a:latin typeface="Calibri"/>
                <a:cs typeface="Calibri"/>
              </a:rPr>
              <a:t>model</a:t>
            </a:r>
            <a:r>
              <a:rPr sz="2000" spc="-5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7E7E7E"/>
                </a:solidFill>
                <a:latin typeface="Calibri"/>
                <a:cs typeface="Calibri"/>
              </a:rPr>
              <a:t>weights</a:t>
            </a:r>
            <a:r>
              <a:rPr sz="2000" spc="-8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7E7E7E"/>
                </a:solidFill>
                <a:latin typeface="Calibri"/>
                <a:cs typeface="Calibri"/>
              </a:rPr>
              <a:t>are</a:t>
            </a:r>
            <a:r>
              <a:rPr sz="2000" spc="-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7E7E7E"/>
                </a:solidFill>
                <a:latin typeface="Calibri"/>
                <a:cs typeface="Calibri"/>
              </a:rPr>
              <a:t>updated</a:t>
            </a:r>
            <a:r>
              <a:rPr sz="2000" spc="-5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7E7E7E"/>
                </a:solidFill>
                <a:latin typeface="Calibri"/>
                <a:cs typeface="Calibri"/>
              </a:rPr>
              <a:t>only</a:t>
            </a:r>
            <a:r>
              <a:rPr sz="2000" spc="-5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7E7E7E"/>
                </a:solidFill>
                <a:latin typeface="Calibri"/>
                <a:cs typeface="Calibri"/>
              </a:rPr>
              <a:t>with</a:t>
            </a:r>
            <a:r>
              <a:rPr sz="2000" spc="-5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7E7E7E"/>
                </a:solidFill>
                <a:latin typeface="Calibri"/>
                <a:cs typeface="Calibri"/>
              </a:rPr>
              <a:t>respect</a:t>
            </a:r>
            <a:r>
              <a:rPr sz="2000" spc="-4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7E7E7E"/>
                </a:solidFill>
                <a:latin typeface="Calibri"/>
                <a:cs typeface="Calibri"/>
              </a:rPr>
              <a:t>to</a:t>
            </a:r>
            <a:r>
              <a:rPr sz="2000" spc="-3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E98300"/>
                </a:solidFill>
                <a:latin typeface="Calibri"/>
                <a:cs typeface="Calibri"/>
              </a:rPr>
              <a:t>near</a:t>
            </a:r>
            <a:r>
              <a:rPr sz="2000" spc="5" dirty="0">
                <a:solidFill>
                  <a:srgbClr val="E98300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E98300"/>
                </a:solidFill>
                <a:latin typeface="Calibri"/>
                <a:cs typeface="Calibri"/>
              </a:rPr>
              <a:t>effects</a:t>
            </a:r>
            <a:r>
              <a:rPr sz="2000" spc="-10" dirty="0">
                <a:solidFill>
                  <a:srgbClr val="7E7E7E"/>
                </a:solidFill>
                <a:latin typeface="Calibri"/>
                <a:cs typeface="Calibri"/>
              </a:rPr>
              <a:t>,</a:t>
            </a:r>
            <a:r>
              <a:rPr sz="2000" spc="-2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7E7E7E"/>
                </a:solidFill>
                <a:latin typeface="Calibri"/>
                <a:cs typeface="Calibri"/>
              </a:rPr>
              <a:t>not</a:t>
            </a:r>
            <a:r>
              <a:rPr sz="2000" spc="-6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4285F4"/>
                </a:solidFill>
                <a:latin typeface="Calibri"/>
                <a:cs typeface="Calibri"/>
              </a:rPr>
              <a:t>long-</a:t>
            </a:r>
            <a:r>
              <a:rPr sz="2000" dirty="0">
                <a:solidFill>
                  <a:srgbClr val="4285F4"/>
                </a:solidFill>
                <a:latin typeface="Calibri"/>
                <a:cs typeface="Calibri"/>
              </a:rPr>
              <a:t>term</a:t>
            </a:r>
            <a:r>
              <a:rPr sz="2000" spc="-15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4285F4"/>
                </a:solidFill>
                <a:latin typeface="Calibri"/>
                <a:cs typeface="Calibri"/>
              </a:rPr>
              <a:t>effects</a:t>
            </a:r>
            <a:r>
              <a:rPr sz="2000" spc="-10" dirty="0">
                <a:solidFill>
                  <a:srgbClr val="7E7E7E"/>
                </a:solidFill>
                <a:latin typeface="Calibri"/>
                <a:cs typeface="Calibri"/>
              </a:rPr>
              <a:t>.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4048125" y="3580510"/>
            <a:ext cx="1990089" cy="1109980"/>
          </a:xfrm>
          <a:custGeom>
            <a:avLst/>
            <a:gdLst/>
            <a:ahLst/>
            <a:cxnLst/>
            <a:rect l="l" t="t" r="r" b="b"/>
            <a:pathLst>
              <a:path w="1990089" h="1109979">
                <a:moveTo>
                  <a:pt x="115695" y="53244"/>
                </a:moveTo>
                <a:lnTo>
                  <a:pt x="106453" y="69898"/>
                </a:lnTo>
                <a:lnTo>
                  <a:pt x="1980564" y="1109471"/>
                </a:lnTo>
                <a:lnTo>
                  <a:pt x="1989836" y="1092708"/>
                </a:lnTo>
                <a:lnTo>
                  <a:pt x="115695" y="53244"/>
                </a:lnTo>
                <a:close/>
              </a:path>
              <a:path w="1990089" h="1109979">
                <a:moveTo>
                  <a:pt x="0" y="0"/>
                </a:moveTo>
                <a:lnTo>
                  <a:pt x="80263" y="117093"/>
                </a:lnTo>
                <a:lnTo>
                  <a:pt x="106453" y="69898"/>
                </a:lnTo>
                <a:lnTo>
                  <a:pt x="95376" y="63753"/>
                </a:lnTo>
                <a:lnTo>
                  <a:pt x="104648" y="47116"/>
                </a:lnTo>
                <a:lnTo>
                  <a:pt x="119095" y="47116"/>
                </a:lnTo>
                <a:lnTo>
                  <a:pt x="141859" y="6096"/>
                </a:lnTo>
                <a:lnTo>
                  <a:pt x="0" y="0"/>
                </a:lnTo>
                <a:close/>
              </a:path>
              <a:path w="1990089" h="1109979">
                <a:moveTo>
                  <a:pt x="104648" y="47116"/>
                </a:moveTo>
                <a:lnTo>
                  <a:pt x="95376" y="63753"/>
                </a:lnTo>
                <a:lnTo>
                  <a:pt x="106453" y="69898"/>
                </a:lnTo>
                <a:lnTo>
                  <a:pt x="115695" y="53244"/>
                </a:lnTo>
                <a:lnTo>
                  <a:pt x="104648" y="47116"/>
                </a:lnTo>
                <a:close/>
              </a:path>
              <a:path w="1990089" h="1109979">
                <a:moveTo>
                  <a:pt x="119095" y="47116"/>
                </a:moveTo>
                <a:lnTo>
                  <a:pt x="104648" y="47116"/>
                </a:lnTo>
                <a:lnTo>
                  <a:pt x="115695" y="53244"/>
                </a:lnTo>
                <a:lnTo>
                  <a:pt x="119095" y="47116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>
            <a:spLocks noGrp="1"/>
          </p:cNvSpPr>
          <p:nvPr>
            <p:ph type="sldNum" sz="quarter" idx="7"/>
          </p:nvPr>
        </p:nvSpPr>
        <p:spPr>
          <a:xfrm>
            <a:off x="460057" y="6543833"/>
            <a:ext cx="280034" cy="2063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1450"/>
              </a:lnSpc>
            </a:pPr>
            <a:fld id="{81D60167-4931-47E6-BA6A-407CBD079E47}" type="slidenum">
              <a:rPr lang="en-US" altLang="ja-JP" spc="-50" smtClean="0"/>
              <a:pPr marL="38100">
                <a:lnSpc>
                  <a:spcPts val="1450"/>
                </a:lnSpc>
              </a:pPr>
              <a:t>49</a:t>
            </a:fld>
            <a:endParaRPr spc="-25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9649E63-8758-4136-2715-6E2612413F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/>
              <a:t>Recap: Statistical Language Model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3BE147B-5B55-9CB9-8322-C425636FA3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Bag-of-Word Model – co-occurrence/collocation in a sentence (or window)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Object 7">
                <a:extLst>
                  <a:ext uri="{FF2B5EF4-FFF2-40B4-BE49-F238E27FC236}">
                    <a16:creationId xmlns:a16="http://schemas.microsoft.com/office/drawing/2014/main" id="{716F9F2F-1C34-841A-FF22-AF6A2B39FF41}"/>
                  </a:ext>
                </a:extLst>
              </p:cNvPr>
              <p:cNvSpPr txBox="1"/>
              <p:nvPr/>
            </p:nvSpPr>
            <p:spPr bwMode="auto">
              <a:xfrm>
                <a:off x="5525224" y="2350377"/>
                <a:ext cx="1616835" cy="51435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ja-JP" altLang="en-US" sz="28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ja-JP" altLang="en-US" sz="28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ja-JP" altLang="en-US" sz="28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𝑤𝑐</m:t>
                      </m:r>
                      <m:r>
                        <a:rPr lang="ja-JP" alt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ja-JP" alt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𝑤𝑜</m:t>
                      </m:r>
                      <m:r>
                        <a:rPr lang="ja-JP" alt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ja-JP" altLang="en-US" sz="2800" dirty="0"/>
              </a:p>
            </p:txBody>
          </p:sp>
        </mc:Choice>
        <mc:Fallback xmlns="">
          <p:sp>
            <p:nvSpPr>
              <p:cNvPr id="4" name="Object 7">
                <a:extLst>
                  <a:ext uri="{FF2B5EF4-FFF2-40B4-BE49-F238E27FC236}">
                    <a16:creationId xmlns:a16="http://schemas.microsoft.com/office/drawing/2014/main" id="{716F9F2F-1C34-841A-FF22-AF6A2B39FF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525224" y="2350377"/>
                <a:ext cx="1616835" cy="51435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2" descr="「bag of words slide」の画像検索結果">
            <a:extLst>
              <a:ext uri="{FF2B5EF4-FFF2-40B4-BE49-F238E27FC236}">
                <a16:creationId xmlns:a16="http://schemas.microsoft.com/office/drawing/2014/main" id="{A85C19E4-8432-99D0-95FC-E62A40DB9D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0437" y="2932195"/>
            <a:ext cx="6592638" cy="3616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317520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/>
              <a:t>Effect</a:t>
            </a:r>
            <a:r>
              <a:rPr spc="15" dirty="0"/>
              <a:t> </a:t>
            </a:r>
            <a:r>
              <a:rPr dirty="0"/>
              <a:t>of</a:t>
            </a:r>
            <a:r>
              <a:rPr spc="-30" dirty="0"/>
              <a:t> </a:t>
            </a:r>
            <a:r>
              <a:rPr dirty="0"/>
              <a:t>vanishing</a:t>
            </a:r>
            <a:r>
              <a:rPr spc="-100" dirty="0"/>
              <a:t> </a:t>
            </a:r>
            <a:r>
              <a:rPr dirty="0"/>
              <a:t>gradient</a:t>
            </a:r>
            <a:r>
              <a:rPr spc="15" dirty="0"/>
              <a:t> </a:t>
            </a:r>
            <a:r>
              <a:rPr dirty="0"/>
              <a:t>on</a:t>
            </a:r>
            <a:r>
              <a:rPr spc="-70" dirty="0"/>
              <a:t> </a:t>
            </a:r>
            <a:r>
              <a:rPr spc="-10" dirty="0"/>
              <a:t>RNN-</a:t>
            </a:r>
            <a:r>
              <a:rPr spc="-25" dirty="0"/>
              <a:t>LM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xfrm>
            <a:off x="460057" y="6543833"/>
            <a:ext cx="280034" cy="2063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1450"/>
              </a:lnSpc>
            </a:pPr>
            <a:fld id="{81D60167-4931-47E6-BA6A-407CBD079E47}" type="slidenum">
              <a:rPr lang="en-US" altLang="ja-JP" spc="-50" smtClean="0"/>
              <a:pPr marL="38100">
                <a:lnSpc>
                  <a:spcPts val="1450"/>
                </a:lnSpc>
              </a:pPr>
              <a:t>50</a:t>
            </a:fld>
            <a:endParaRPr spc="-25" dirty="0"/>
          </a:p>
        </p:txBody>
      </p:sp>
      <p:sp>
        <p:nvSpPr>
          <p:cNvPr id="3" name="object 3"/>
          <p:cNvSpPr txBox="1"/>
          <p:nvPr/>
        </p:nvSpPr>
        <p:spPr>
          <a:xfrm>
            <a:off x="472757" y="1158303"/>
            <a:ext cx="11233785" cy="369125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68300" marR="17780" indent="-343535">
              <a:lnSpc>
                <a:spcPct val="100400"/>
              </a:lnSpc>
              <a:spcBef>
                <a:spcPts val="90"/>
              </a:spcBef>
              <a:buClr>
                <a:srgbClr val="8B1515"/>
              </a:buClr>
              <a:buFont typeface="Times New Roman"/>
              <a:buChar char="•"/>
              <a:tabLst>
                <a:tab pos="368300" algn="l"/>
                <a:tab pos="8841740" algn="l"/>
              </a:tabLst>
            </a:pPr>
            <a:r>
              <a:rPr sz="2400" b="1" dirty="0">
                <a:latin typeface="Calibri"/>
                <a:cs typeface="Calibri"/>
              </a:rPr>
              <a:t>LM</a:t>
            </a:r>
            <a:r>
              <a:rPr sz="2400" b="1" spc="-7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task:</a:t>
            </a:r>
            <a:r>
              <a:rPr sz="2400" b="1" spc="-65" dirty="0">
                <a:latin typeface="Calibri"/>
                <a:cs typeface="Calibri"/>
              </a:rPr>
              <a:t> </a:t>
            </a:r>
            <a:r>
              <a:rPr sz="2400" i="1" dirty="0">
                <a:latin typeface="Calibri"/>
                <a:cs typeface="Calibri"/>
              </a:rPr>
              <a:t>When</a:t>
            </a:r>
            <a:r>
              <a:rPr sz="2400" i="1" spc="-30" dirty="0">
                <a:latin typeface="Calibri"/>
                <a:cs typeface="Calibri"/>
              </a:rPr>
              <a:t> </a:t>
            </a:r>
            <a:r>
              <a:rPr sz="2400" i="1" dirty="0">
                <a:latin typeface="Calibri"/>
                <a:cs typeface="Calibri"/>
              </a:rPr>
              <a:t>she</a:t>
            </a:r>
            <a:r>
              <a:rPr sz="2400" i="1" spc="-20" dirty="0">
                <a:latin typeface="Calibri"/>
                <a:cs typeface="Calibri"/>
              </a:rPr>
              <a:t> </a:t>
            </a:r>
            <a:r>
              <a:rPr sz="2400" i="1" dirty="0">
                <a:latin typeface="Calibri"/>
                <a:cs typeface="Calibri"/>
              </a:rPr>
              <a:t>tried</a:t>
            </a:r>
            <a:r>
              <a:rPr sz="2400" i="1" spc="-35" dirty="0">
                <a:latin typeface="Calibri"/>
                <a:cs typeface="Calibri"/>
              </a:rPr>
              <a:t> </a:t>
            </a:r>
            <a:r>
              <a:rPr sz="2400" i="1" dirty="0">
                <a:latin typeface="Calibri"/>
                <a:cs typeface="Calibri"/>
              </a:rPr>
              <a:t>to</a:t>
            </a:r>
            <a:r>
              <a:rPr sz="2400" i="1" spc="-35" dirty="0">
                <a:latin typeface="Calibri"/>
                <a:cs typeface="Calibri"/>
              </a:rPr>
              <a:t> </a:t>
            </a:r>
            <a:r>
              <a:rPr sz="2400" i="1" dirty="0">
                <a:latin typeface="Calibri"/>
                <a:cs typeface="Calibri"/>
              </a:rPr>
              <a:t>print</a:t>
            </a:r>
            <a:r>
              <a:rPr sz="2400" i="1" spc="-45" dirty="0">
                <a:latin typeface="Calibri"/>
                <a:cs typeface="Calibri"/>
              </a:rPr>
              <a:t> </a:t>
            </a:r>
            <a:r>
              <a:rPr sz="2400" i="1" dirty="0">
                <a:latin typeface="Calibri"/>
                <a:cs typeface="Calibri"/>
              </a:rPr>
              <a:t>her</a:t>
            </a:r>
            <a:r>
              <a:rPr sz="2400" i="1" spc="-70" dirty="0">
                <a:latin typeface="Calibri"/>
                <a:cs typeface="Calibri"/>
              </a:rPr>
              <a:t> </a:t>
            </a:r>
            <a:r>
              <a:rPr sz="2400" i="1" dirty="0">
                <a:latin typeface="Calibri"/>
                <a:cs typeface="Calibri"/>
              </a:rPr>
              <a:t>tickets, she</a:t>
            </a:r>
            <a:r>
              <a:rPr sz="2400" i="1" spc="-85" dirty="0">
                <a:latin typeface="Calibri"/>
                <a:cs typeface="Calibri"/>
              </a:rPr>
              <a:t> </a:t>
            </a:r>
            <a:r>
              <a:rPr sz="2400" i="1" dirty="0">
                <a:latin typeface="Calibri"/>
                <a:cs typeface="Calibri"/>
              </a:rPr>
              <a:t>found</a:t>
            </a:r>
            <a:r>
              <a:rPr sz="2400" i="1" spc="-30" dirty="0">
                <a:latin typeface="Calibri"/>
                <a:cs typeface="Calibri"/>
              </a:rPr>
              <a:t> </a:t>
            </a:r>
            <a:r>
              <a:rPr sz="2400" i="1" dirty="0">
                <a:latin typeface="Calibri"/>
                <a:cs typeface="Calibri"/>
              </a:rPr>
              <a:t>that</a:t>
            </a:r>
            <a:r>
              <a:rPr sz="2400" i="1" spc="-50" dirty="0">
                <a:latin typeface="Calibri"/>
                <a:cs typeface="Calibri"/>
              </a:rPr>
              <a:t> </a:t>
            </a:r>
            <a:r>
              <a:rPr sz="2400" i="1" dirty="0">
                <a:latin typeface="Calibri"/>
                <a:cs typeface="Calibri"/>
              </a:rPr>
              <a:t>the</a:t>
            </a:r>
            <a:r>
              <a:rPr sz="2400" i="1" spc="-85" dirty="0">
                <a:latin typeface="Calibri"/>
                <a:cs typeface="Calibri"/>
              </a:rPr>
              <a:t> </a:t>
            </a:r>
            <a:r>
              <a:rPr sz="2400" i="1" dirty="0">
                <a:latin typeface="Calibri"/>
                <a:cs typeface="Calibri"/>
              </a:rPr>
              <a:t>printer</a:t>
            </a:r>
            <a:r>
              <a:rPr sz="2400" i="1" spc="-65" dirty="0">
                <a:latin typeface="Calibri"/>
                <a:cs typeface="Calibri"/>
              </a:rPr>
              <a:t> </a:t>
            </a:r>
            <a:r>
              <a:rPr sz="2400" i="1" dirty="0">
                <a:latin typeface="Calibri"/>
                <a:cs typeface="Calibri"/>
              </a:rPr>
              <a:t>was</a:t>
            </a:r>
            <a:r>
              <a:rPr sz="2400" i="1" spc="-30" dirty="0">
                <a:latin typeface="Calibri"/>
                <a:cs typeface="Calibri"/>
              </a:rPr>
              <a:t> </a:t>
            </a:r>
            <a:r>
              <a:rPr sz="2400" i="1" dirty="0">
                <a:latin typeface="Calibri"/>
                <a:cs typeface="Calibri"/>
              </a:rPr>
              <a:t>out</a:t>
            </a:r>
            <a:r>
              <a:rPr sz="2400" i="1" spc="-50" dirty="0">
                <a:latin typeface="Calibri"/>
                <a:cs typeface="Calibri"/>
              </a:rPr>
              <a:t> </a:t>
            </a:r>
            <a:r>
              <a:rPr sz="2400" i="1" dirty="0">
                <a:latin typeface="Calibri"/>
                <a:cs typeface="Calibri"/>
              </a:rPr>
              <a:t>of</a:t>
            </a:r>
            <a:r>
              <a:rPr sz="2400" i="1" spc="-55" dirty="0">
                <a:latin typeface="Calibri"/>
                <a:cs typeface="Calibri"/>
              </a:rPr>
              <a:t> </a:t>
            </a:r>
            <a:r>
              <a:rPr sz="2400" i="1" spc="-10" dirty="0">
                <a:latin typeface="Calibri"/>
                <a:cs typeface="Calibri"/>
              </a:rPr>
              <a:t>toner. </a:t>
            </a:r>
            <a:r>
              <a:rPr sz="2400" i="1" dirty="0">
                <a:latin typeface="Calibri"/>
                <a:cs typeface="Calibri"/>
              </a:rPr>
              <a:t>She</a:t>
            </a:r>
            <a:r>
              <a:rPr sz="2400" i="1" spc="-15" dirty="0">
                <a:latin typeface="Calibri"/>
                <a:cs typeface="Calibri"/>
              </a:rPr>
              <a:t> </a:t>
            </a:r>
            <a:r>
              <a:rPr sz="2400" i="1" dirty="0">
                <a:latin typeface="Calibri"/>
                <a:cs typeface="Calibri"/>
              </a:rPr>
              <a:t>went</a:t>
            </a:r>
            <a:r>
              <a:rPr sz="2400" i="1" spc="-40" dirty="0">
                <a:latin typeface="Calibri"/>
                <a:cs typeface="Calibri"/>
              </a:rPr>
              <a:t> </a:t>
            </a:r>
            <a:r>
              <a:rPr sz="2400" i="1" dirty="0">
                <a:latin typeface="Calibri"/>
                <a:cs typeface="Calibri"/>
              </a:rPr>
              <a:t>to</a:t>
            </a:r>
            <a:r>
              <a:rPr sz="2400" i="1" spc="-85" dirty="0">
                <a:latin typeface="Calibri"/>
                <a:cs typeface="Calibri"/>
              </a:rPr>
              <a:t> </a:t>
            </a:r>
            <a:r>
              <a:rPr sz="2400" i="1" dirty="0">
                <a:latin typeface="Calibri"/>
                <a:cs typeface="Calibri"/>
              </a:rPr>
              <a:t>the</a:t>
            </a:r>
            <a:r>
              <a:rPr sz="2400" i="1" spc="-80" dirty="0">
                <a:latin typeface="Calibri"/>
                <a:cs typeface="Calibri"/>
              </a:rPr>
              <a:t> </a:t>
            </a:r>
            <a:r>
              <a:rPr sz="2400" i="1" dirty="0">
                <a:latin typeface="Calibri"/>
                <a:cs typeface="Calibri"/>
              </a:rPr>
              <a:t>stationery</a:t>
            </a:r>
            <a:r>
              <a:rPr sz="2400" i="1" spc="-10" dirty="0">
                <a:latin typeface="Calibri"/>
                <a:cs typeface="Calibri"/>
              </a:rPr>
              <a:t> </a:t>
            </a:r>
            <a:r>
              <a:rPr sz="2400" i="1" dirty="0">
                <a:latin typeface="Calibri"/>
                <a:cs typeface="Calibri"/>
              </a:rPr>
              <a:t>store</a:t>
            </a:r>
            <a:r>
              <a:rPr sz="2400" i="1" spc="-5" dirty="0">
                <a:latin typeface="Calibri"/>
                <a:cs typeface="Calibri"/>
              </a:rPr>
              <a:t> </a:t>
            </a:r>
            <a:r>
              <a:rPr sz="2400" i="1" dirty="0">
                <a:latin typeface="Calibri"/>
                <a:cs typeface="Calibri"/>
              </a:rPr>
              <a:t>to</a:t>
            </a:r>
            <a:r>
              <a:rPr sz="2400" i="1" spc="-25" dirty="0">
                <a:latin typeface="Calibri"/>
                <a:cs typeface="Calibri"/>
              </a:rPr>
              <a:t> </a:t>
            </a:r>
            <a:r>
              <a:rPr sz="2400" i="1" dirty="0">
                <a:latin typeface="Calibri"/>
                <a:cs typeface="Calibri"/>
              </a:rPr>
              <a:t>buy</a:t>
            </a:r>
            <a:r>
              <a:rPr sz="2400" i="1" spc="-10" dirty="0">
                <a:latin typeface="Calibri"/>
                <a:cs typeface="Calibri"/>
              </a:rPr>
              <a:t> </a:t>
            </a:r>
            <a:r>
              <a:rPr sz="2400" i="1" dirty="0">
                <a:latin typeface="Calibri"/>
                <a:cs typeface="Calibri"/>
              </a:rPr>
              <a:t>more</a:t>
            </a:r>
            <a:r>
              <a:rPr sz="2400" i="1" spc="-10" dirty="0">
                <a:latin typeface="Calibri"/>
                <a:cs typeface="Calibri"/>
              </a:rPr>
              <a:t> </a:t>
            </a:r>
            <a:r>
              <a:rPr sz="2400" i="1" dirty="0">
                <a:latin typeface="Calibri"/>
                <a:cs typeface="Calibri"/>
              </a:rPr>
              <a:t>toner.</a:t>
            </a:r>
            <a:r>
              <a:rPr sz="2400" i="1" spc="-65" dirty="0">
                <a:latin typeface="Calibri"/>
                <a:cs typeface="Calibri"/>
              </a:rPr>
              <a:t> </a:t>
            </a:r>
            <a:r>
              <a:rPr sz="2400" i="1" dirty="0">
                <a:latin typeface="Calibri"/>
                <a:cs typeface="Calibri"/>
              </a:rPr>
              <a:t>It</a:t>
            </a:r>
            <a:r>
              <a:rPr sz="2400" i="1" spc="-45" dirty="0">
                <a:latin typeface="Calibri"/>
                <a:cs typeface="Calibri"/>
              </a:rPr>
              <a:t> </a:t>
            </a:r>
            <a:r>
              <a:rPr sz="2400" i="1" dirty="0">
                <a:latin typeface="Calibri"/>
                <a:cs typeface="Calibri"/>
              </a:rPr>
              <a:t>was</a:t>
            </a:r>
            <a:r>
              <a:rPr sz="2400" i="1" spc="-20" dirty="0">
                <a:latin typeface="Calibri"/>
                <a:cs typeface="Calibri"/>
              </a:rPr>
              <a:t> </a:t>
            </a:r>
            <a:r>
              <a:rPr sz="2400" i="1" dirty="0">
                <a:latin typeface="Calibri"/>
                <a:cs typeface="Calibri"/>
              </a:rPr>
              <a:t>very</a:t>
            </a:r>
            <a:r>
              <a:rPr sz="2400" i="1" spc="-80" dirty="0">
                <a:latin typeface="Calibri"/>
                <a:cs typeface="Calibri"/>
              </a:rPr>
              <a:t> </a:t>
            </a:r>
            <a:r>
              <a:rPr sz="2400" i="1" dirty="0">
                <a:latin typeface="Calibri"/>
                <a:cs typeface="Calibri"/>
              </a:rPr>
              <a:t>overpriced.</a:t>
            </a:r>
            <a:r>
              <a:rPr sz="2400" i="1" spc="5" dirty="0">
                <a:latin typeface="Calibri"/>
                <a:cs typeface="Calibri"/>
              </a:rPr>
              <a:t> </a:t>
            </a:r>
            <a:r>
              <a:rPr sz="2400" i="1" spc="-10" dirty="0">
                <a:latin typeface="Calibri"/>
                <a:cs typeface="Calibri"/>
              </a:rPr>
              <a:t>After </a:t>
            </a:r>
            <a:r>
              <a:rPr sz="2400" i="1" dirty="0">
                <a:latin typeface="Calibri"/>
                <a:cs typeface="Calibri"/>
              </a:rPr>
              <a:t>installing the</a:t>
            </a:r>
            <a:r>
              <a:rPr sz="2400" i="1" spc="-45" dirty="0">
                <a:latin typeface="Calibri"/>
                <a:cs typeface="Calibri"/>
              </a:rPr>
              <a:t> </a:t>
            </a:r>
            <a:r>
              <a:rPr sz="2400" i="1" dirty="0">
                <a:latin typeface="Calibri"/>
                <a:cs typeface="Calibri"/>
              </a:rPr>
              <a:t>toner</a:t>
            </a:r>
            <a:r>
              <a:rPr sz="2400" i="1" spc="45" dirty="0">
                <a:latin typeface="Calibri"/>
                <a:cs typeface="Calibri"/>
              </a:rPr>
              <a:t> </a:t>
            </a:r>
            <a:r>
              <a:rPr sz="2400" i="1" dirty="0">
                <a:latin typeface="Calibri"/>
                <a:cs typeface="Calibri"/>
              </a:rPr>
              <a:t>into the</a:t>
            </a:r>
            <a:r>
              <a:rPr sz="2400" i="1" spc="-45" dirty="0">
                <a:latin typeface="Calibri"/>
                <a:cs typeface="Calibri"/>
              </a:rPr>
              <a:t> </a:t>
            </a:r>
            <a:r>
              <a:rPr sz="2400" i="1" dirty="0">
                <a:latin typeface="Calibri"/>
                <a:cs typeface="Calibri"/>
              </a:rPr>
              <a:t>printer,</a:t>
            </a:r>
            <a:r>
              <a:rPr sz="2400" i="1" spc="-20" dirty="0">
                <a:latin typeface="Calibri"/>
                <a:cs typeface="Calibri"/>
              </a:rPr>
              <a:t> </a:t>
            </a:r>
            <a:r>
              <a:rPr sz="2400" i="1" dirty="0">
                <a:latin typeface="Calibri"/>
                <a:cs typeface="Calibri"/>
              </a:rPr>
              <a:t>she</a:t>
            </a:r>
            <a:r>
              <a:rPr sz="2400" i="1" spc="-45" dirty="0">
                <a:latin typeface="Calibri"/>
                <a:cs typeface="Calibri"/>
              </a:rPr>
              <a:t> </a:t>
            </a:r>
            <a:r>
              <a:rPr sz="2400" i="1" dirty="0">
                <a:latin typeface="Calibri"/>
                <a:cs typeface="Calibri"/>
              </a:rPr>
              <a:t>finally printed her</a:t>
            </a:r>
            <a:r>
              <a:rPr sz="2400" i="1" spc="-25" dirty="0">
                <a:latin typeface="Calibri"/>
                <a:cs typeface="Calibri"/>
              </a:rPr>
              <a:t> </a:t>
            </a:r>
            <a:r>
              <a:rPr sz="2400" i="1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	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215"/>
              </a:spcBef>
              <a:buClr>
                <a:srgbClr val="8B1515"/>
              </a:buClr>
              <a:buFont typeface="Times New Roman"/>
              <a:buChar char="•"/>
            </a:pPr>
            <a:endParaRPr sz="2400">
              <a:latin typeface="Calibri"/>
              <a:cs typeface="Calibri"/>
            </a:endParaRPr>
          </a:p>
          <a:p>
            <a:pPr marL="368300" marR="757555" indent="-343535">
              <a:lnSpc>
                <a:spcPts val="2850"/>
              </a:lnSpc>
              <a:buClr>
                <a:srgbClr val="8B1515"/>
              </a:buClr>
              <a:buFont typeface="Times New Roman"/>
              <a:buChar char="•"/>
              <a:tabLst>
                <a:tab pos="368300" algn="l"/>
              </a:tabLst>
            </a:pPr>
            <a:r>
              <a:rPr sz="2400" dirty="0">
                <a:latin typeface="Calibri"/>
                <a:cs typeface="Calibri"/>
              </a:rPr>
              <a:t>To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learn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from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this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training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example,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RNN-</a:t>
            </a:r>
            <a:r>
              <a:rPr sz="2400" dirty="0">
                <a:latin typeface="Calibri"/>
                <a:cs typeface="Calibri"/>
              </a:rPr>
              <a:t>LM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needs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to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2FED"/>
                </a:solidFill>
                <a:latin typeface="Calibri"/>
                <a:cs typeface="Calibri"/>
              </a:rPr>
              <a:t>model the</a:t>
            </a:r>
            <a:r>
              <a:rPr sz="2400" spc="-40" dirty="0">
                <a:solidFill>
                  <a:srgbClr val="FF2FED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2FED"/>
                </a:solidFill>
                <a:latin typeface="Calibri"/>
                <a:cs typeface="Calibri"/>
              </a:rPr>
              <a:t>dependency </a:t>
            </a:r>
            <a:r>
              <a:rPr sz="2400" dirty="0">
                <a:latin typeface="Calibri"/>
                <a:cs typeface="Calibri"/>
              </a:rPr>
              <a:t>between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i="1" dirty="0">
                <a:latin typeface="Calibri"/>
                <a:cs typeface="Calibri"/>
              </a:rPr>
              <a:t>“tickets”</a:t>
            </a:r>
            <a:r>
              <a:rPr sz="2400" i="1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on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7</a:t>
            </a:r>
            <a:r>
              <a:rPr sz="2325" baseline="26881" dirty="0">
                <a:latin typeface="Calibri"/>
                <a:cs typeface="Calibri"/>
              </a:rPr>
              <a:t>th</a:t>
            </a:r>
            <a:r>
              <a:rPr sz="2325" spc="262" baseline="26881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step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target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word </a:t>
            </a:r>
            <a:r>
              <a:rPr sz="2400" i="1" dirty="0">
                <a:latin typeface="Calibri"/>
                <a:cs typeface="Calibri"/>
              </a:rPr>
              <a:t>“tickets”</a:t>
            </a:r>
            <a:r>
              <a:rPr sz="2400" i="1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at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end.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10"/>
              </a:spcBef>
              <a:buClr>
                <a:srgbClr val="8B1515"/>
              </a:buClr>
              <a:buFont typeface="Times New Roman"/>
              <a:buChar char="•"/>
            </a:pPr>
            <a:endParaRPr sz="2400">
              <a:latin typeface="Calibri"/>
              <a:cs typeface="Calibri"/>
            </a:endParaRPr>
          </a:p>
          <a:p>
            <a:pPr marL="368300" indent="-342900">
              <a:lnSpc>
                <a:spcPct val="100000"/>
              </a:lnSpc>
              <a:spcBef>
                <a:spcPts val="5"/>
              </a:spcBef>
              <a:buClr>
                <a:srgbClr val="8B1515"/>
              </a:buClr>
              <a:buFont typeface="Times New Roman"/>
              <a:buChar char="•"/>
              <a:tabLst>
                <a:tab pos="368300" algn="l"/>
              </a:tabLst>
            </a:pPr>
            <a:r>
              <a:rPr sz="2400" dirty="0">
                <a:latin typeface="Calibri"/>
                <a:cs typeface="Calibri"/>
              </a:rPr>
              <a:t>But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if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gradient</a:t>
            </a:r>
            <a:r>
              <a:rPr sz="2400" spc="-9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small,</a:t>
            </a:r>
            <a:r>
              <a:rPr sz="2400" spc="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model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2FED"/>
                </a:solidFill>
                <a:latin typeface="Calibri"/>
                <a:cs typeface="Calibri"/>
              </a:rPr>
              <a:t>can’t</a:t>
            </a:r>
            <a:r>
              <a:rPr sz="2400" spc="-25" dirty="0">
                <a:solidFill>
                  <a:srgbClr val="FF2FE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2FED"/>
                </a:solidFill>
                <a:latin typeface="Calibri"/>
                <a:cs typeface="Calibri"/>
              </a:rPr>
              <a:t>learn</a:t>
            </a:r>
            <a:r>
              <a:rPr sz="2400" spc="-40" dirty="0">
                <a:solidFill>
                  <a:srgbClr val="FF2FE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2FED"/>
                </a:solidFill>
                <a:latin typeface="Calibri"/>
                <a:cs typeface="Calibri"/>
              </a:rPr>
              <a:t>this</a:t>
            </a:r>
            <a:r>
              <a:rPr sz="2400" spc="-10" dirty="0">
                <a:solidFill>
                  <a:srgbClr val="FF2FED"/>
                </a:solidFill>
                <a:latin typeface="Calibri"/>
                <a:cs typeface="Calibri"/>
              </a:rPr>
              <a:t> dependency</a:t>
            </a:r>
            <a:endParaRPr sz="2400">
              <a:latin typeface="Calibri"/>
              <a:cs typeface="Calibri"/>
            </a:endParaRPr>
          </a:p>
          <a:p>
            <a:pPr marL="711835" lvl="1" indent="-228600">
              <a:lnSpc>
                <a:spcPct val="100000"/>
              </a:lnSpc>
              <a:spcBef>
                <a:spcPts val="645"/>
              </a:spcBef>
              <a:buClr>
                <a:srgbClr val="007B92"/>
              </a:buClr>
              <a:buFont typeface="Times New Roman"/>
              <a:buChar char="•"/>
              <a:tabLst>
                <a:tab pos="711835" algn="l"/>
              </a:tabLst>
            </a:pPr>
            <a:r>
              <a:rPr sz="2400" dirty="0">
                <a:latin typeface="Calibri"/>
                <a:cs typeface="Calibri"/>
              </a:rPr>
              <a:t>So,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model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 </a:t>
            </a:r>
            <a:r>
              <a:rPr sz="2400" dirty="0">
                <a:solidFill>
                  <a:srgbClr val="FF2FED"/>
                </a:solidFill>
                <a:latin typeface="Calibri"/>
                <a:cs typeface="Calibri"/>
              </a:rPr>
              <a:t>unable</a:t>
            </a:r>
            <a:r>
              <a:rPr sz="2400" spc="-55" dirty="0">
                <a:solidFill>
                  <a:srgbClr val="FF2FE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2FED"/>
                </a:solidFill>
                <a:latin typeface="Calibri"/>
                <a:cs typeface="Calibri"/>
              </a:rPr>
              <a:t>to</a:t>
            </a:r>
            <a:r>
              <a:rPr sz="2400" spc="-50" dirty="0">
                <a:solidFill>
                  <a:srgbClr val="FF2FE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2FED"/>
                </a:solidFill>
                <a:latin typeface="Calibri"/>
                <a:cs typeface="Calibri"/>
              </a:rPr>
              <a:t>predict</a:t>
            </a:r>
            <a:r>
              <a:rPr sz="2400" spc="-40" dirty="0">
                <a:solidFill>
                  <a:srgbClr val="FF2FE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2FED"/>
                </a:solidFill>
                <a:latin typeface="Calibri"/>
                <a:cs typeface="Calibri"/>
              </a:rPr>
              <a:t>similar</a:t>
            </a:r>
            <a:r>
              <a:rPr sz="2400" spc="-70" dirty="0">
                <a:solidFill>
                  <a:srgbClr val="FF2FED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2FED"/>
                </a:solidFill>
                <a:latin typeface="Calibri"/>
                <a:cs typeface="Calibri"/>
              </a:rPr>
              <a:t>long-</a:t>
            </a:r>
            <a:r>
              <a:rPr sz="2400" dirty="0">
                <a:solidFill>
                  <a:srgbClr val="FF2FED"/>
                </a:solidFill>
                <a:latin typeface="Calibri"/>
                <a:cs typeface="Calibri"/>
              </a:rPr>
              <a:t>distance</a:t>
            </a:r>
            <a:r>
              <a:rPr sz="2400" spc="-50" dirty="0">
                <a:solidFill>
                  <a:srgbClr val="FF2FE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2FED"/>
                </a:solidFill>
                <a:latin typeface="Calibri"/>
                <a:cs typeface="Calibri"/>
              </a:rPr>
              <a:t>dependencies</a:t>
            </a:r>
            <a:r>
              <a:rPr sz="2400" spc="-20" dirty="0">
                <a:solidFill>
                  <a:srgbClr val="FF2FED"/>
                </a:solidFill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at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test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time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/>
              <a:t>Why</a:t>
            </a:r>
            <a:r>
              <a:rPr spc="-90" dirty="0"/>
              <a:t> </a:t>
            </a:r>
            <a:r>
              <a:rPr dirty="0"/>
              <a:t>is</a:t>
            </a:r>
            <a:r>
              <a:rPr spc="15" dirty="0"/>
              <a:t> </a:t>
            </a:r>
            <a:r>
              <a:rPr dirty="0"/>
              <a:t>exploding</a:t>
            </a:r>
            <a:r>
              <a:rPr spc="-10" dirty="0"/>
              <a:t> </a:t>
            </a:r>
            <a:r>
              <a:rPr dirty="0"/>
              <a:t>gradient</a:t>
            </a:r>
            <a:r>
              <a:rPr spc="25" dirty="0"/>
              <a:t> </a:t>
            </a:r>
            <a:r>
              <a:rPr dirty="0"/>
              <a:t>a</a:t>
            </a:r>
            <a:r>
              <a:rPr spc="-70" dirty="0"/>
              <a:t> </a:t>
            </a:r>
            <a:r>
              <a:rPr spc="-10" dirty="0"/>
              <a:t>problem?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85457" y="1158303"/>
            <a:ext cx="9799320" cy="930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lr>
                <a:srgbClr val="8B1515"/>
              </a:buClr>
              <a:buFont typeface="Times New Roman"/>
              <a:buChar char="•"/>
              <a:tabLst>
                <a:tab pos="355600" algn="l"/>
              </a:tabLst>
            </a:pPr>
            <a:r>
              <a:rPr sz="2400" dirty="0">
                <a:latin typeface="Calibri"/>
                <a:cs typeface="Calibri"/>
              </a:rPr>
              <a:t>If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gradient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becomes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too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big,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then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SGD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update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step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becomes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too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big:</a:t>
            </a:r>
            <a:endParaRPr sz="2400">
              <a:latin typeface="Calibri"/>
              <a:cs typeface="Calibri"/>
            </a:endParaRPr>
          </a:p>
          <a:p>
            <a:pPr marL="5478780">
              <a:lnSpc>
                <a:spcPct val="100000"/>
              </a:lnSpc>
              <a:spcBef>
                <a:spcPts val="1840"/>
              </a:spcBef>
            </a:pPr>
            <a:r>
              <a:rPr sz="2000" dirty="0">
                <a:solidFill>
                  <a:srgbClr val="FF2FED"/>
                </a:solidFill>
                <a:latin typeface="Calibri"/>
                <a:cs typeface="Calibri"/>
              </a:rPr>
              <a:t>learning</a:t>
            </a:r>
            <a:r>
              <a:rPr sz="2000" spc="-85" dirty="0">
                <a:solidFill>
                  <a:srgbClr val="FF2FED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FF2FED"/>
                </a:solidFill>
                <a:latin typeface="Calibri"/>
                <a:cs typeface="Calibri"/>
              </a:rPr>
              <a:t>rate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05024" y="2213480"/>
            <a:ext cx="4629525" cy="515771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485457" y="2723653"/>
            <a:ext cx="10219055" cy="3069590"/>
          </a:xfrm>
          <a:prstGeom prst="rect">
            <a:avLst/>
          </a:prstGeom>
        </p:spPr>
        <p:txBody>
          <a:bodyPr vert="horz" wrap="square" lIns="0" tIns="161925" rIns="0" bIns="0" rtlCol="0">
            <a:spAutoFit/>
          </a:bodyPr>
          <a:lstStyle/>
          <a:p>
            <a:pPr marL="6642734">
              <a:lnSpc>
                <a:spcPct val="100000"/>
              </a:lnSpc>
              <a:spcBef>
                <a:spcPts val="1275"/>
              </a:spcBef>
            </a:pPr>
            <a:r>
              <a:rPr sz="2000" spc="-10" dirty="0">
                <a:solidFill>
                  <a:srgbClr val="00AF50"/>
                </a:solidFill>
                <a:latin typeface="Calibri"/>
                <a:cs typeface="Calibri"/>
              </a:rPr>
              <a:t>gradient</a:t>
            </a:r>
            <a:endParaRPr sz="2000">
              <a:latin typeface="Calibri"/>
              <a:cs typeface="Calibri"/>
            </a:endParaRPr>
          </a:p>
          <a:p>
            <a:pPr marL="355600" marR="5080" indent="-343535">
              <a:lnSpc>
                <a:spcPct val="101600"/>
              </a:lnSpc>
              <a:spcBef>
                <a:spcPts val="1325"/>
              </a:spcBef>
              <a:buClr>
                <a:srgbClr val="8B1515"/>
              </a:buClr>
              <a:buFont typeface="Times New Roman"/>
              <a:buChar char="•"/>
              <a:tabLst>
                <a:tab pos="355600" algn="l"/>
              </a:tabLst>
            </a:pPr>
            <a:r>
              <a:rPr sz="2400" dirty="0">
                <a:latin typeface="Calibri"/>
                <a:cs typeface="Calibri"/>
              </a:rPr>
              <a:t>This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can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cause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C00000"/>
                </a:solidFill>
                <a:latin typeface="Calibri"/>
                <a:cs typeface="Calibri"/>
              </a:rPr>
              <a:t>bad</a:t>
            </a:r>
            <a:r>
              <a:rPr sz="2400" spc="-3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C00000"/>
                </a:solidFill>
                <a:latin typeface="Calibri"/>
                <a:cs typeface="Calibri"/>
              </a:rPr>
              <a:t>updates</a:t>
            </a:r>
            <a:r>
              <a:rPr sz="2400" dirty="0">
                <a:latin typeface="Calibri"/>
                <a:cs typeface="Calibri"/>
              </a:rPr>
              <a:t>: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we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take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too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large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step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reach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weird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bad </a:t>
            </a:r>
            <a:r>
              <a:rPr sz="2400" dirty="0">
                <a:latin typeface="Calibri"/>
                <a:cs typeface="Calibri"/>
              </a:rPr>
              <a:t>parameter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configuration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(with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large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loss)</a:t>
            </a:r>
            <a:endParaRPr sz="2400">
              <a:latin typeface="Calibri"/>
              <a:cs typeface="Calibri"/>
            </a:endParaRPr>
          </a:p>
          <a:p>
            <a:pPr marL="699135" lvl="1" indent="-228600">
              <a:lnSpc>
                <a:spcPct val="100000"/>
              </a:lnSpc>
              <a:spcBef>
                <a:spcPts val="575"/>
              </a:spcBef>
              <a:buClr>
                <a:srgbClr val="007B92"/>
              </a:buClr>
              <a:buFont typeface="Times New Roman"/>
              <a:buChar char="•"/>
              <a:tabLst>
                <a:tab pos="699135" algn="l"/>
              </a:tabLst>
            </a:pPr>
            <a:r>
              <a:rPr sz="2400" dirty="0">
                <a:latin typeface="Calibri"/>
                <a:cs typeface="Calibri"/>
              </a:rPr>
              <a:t>You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think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you’ve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found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hill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to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climb,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but</a:t>
            </a:r>
            <a:r>
              <a:rPr sz="2400" spc="-1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suddenly</a:t>
            </a:r>
            <a:r>
              <a:rPr sz="2400" spc="-9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you’re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Iowa</a:t>
            </a:r>
            <a:endParaRPr sz="24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1215"/>
              </a:spcBef>
              <a:buClr>
                <a:srgbClr val="007B92"/>
              </a:buClr>
              <a:buFont typeface="Times New Roman"/>
              <a:buChar char="•"/>
            </a:pPr>
            <a:endParaRPr sz="2400">
              <a:latin typeface="Calibri"/>
              <a:cs typeface="Calibri"/>
            </a:endParaRPr>
          </a:p>
          <a:p>
            <a:pPr marL="355600" marR="2199640" indent="-343535">
              <a:lnSpc>
                <a:spcPts val="2850"/>
              </a:lnSpc>
              <a:spcBef>
                <a:spcPts val="5"/>
              </a:spcBef>
              <a:buClr>
                <a:srgbClr val="8B1515"/>
              </a:buClr>
              <a:buFont typeface="Times New Roman"/>
              <a:buChar char="•"/>
              <a:tabLst>
                <a:tab pos="355600" algn="l"/>
              </a:tabLst>
            </a:pPr>
            <a:r>
              <a:rPr sz="2400" dirty="0">
                <a:latin typeface="Calibri"/>
                <a:cs typeface="Calibri"/>
              </a:rPr>
              <a:t>In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worst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case,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this will</a:t>
            </a:r>
            <a:r>
              <a:rPr sz="2400" spc="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result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C00000"/>
                </a:solidFill>
                <a:latin typeface="Calibri"/>
                <a:cs typeface="Calibri"/>
              </a:rPr>
              <a:t>Inf</a:t>
            </a:r>
            <a:r>
              <a:rPr sz="2400" spc="-3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or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C00000"/>
                </a:solidFill>
                <a:latin typeface="Calibri"/>
                <a:cs typeface="Calibri"/>
              </a:rPr>
              <a:t>NaN</a:t>
            </a:r>
            <a:r>
              <a:rPr sz="2400" spc="-1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your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network </a:t>
            </a:r>
            <a:r>
              <a:rPr sz="2400" dirty="0">
                <a:latin typeface="Calibri"/>
                <a:cs typeface="Calibri"/>
              </a:rPr>
              <a:t>(then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you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have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to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restart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training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from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earlier</a:t>
            </a:r>
            <a:r>
              <a:rPr sz="2400" spc="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checkpoint)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6448422" y="2114039"/>
            <a:ext cx="1800225" cy="800100"/>
            <a:chOff x="6448422" y="2114039"/>
            <a:chExt cx="1800225" cy="800100"/>
          </a:xfrm>
        </p:grpSpPr>
        <p:sp>
          <p:nvSpPr>
            <p:cNvPr id="7" name="object 7"/>
            <p:cNvSpPr/>
            <p:nvPr/>
          </p:nvSpPr>
          <p:spPr>
            <a:xfrm>
              <a:off x="6877049" y="2751962"/>
              <a:ext cx="1362075" cy="152400"/>
            </a:xfrm>
            <a:custGeom>
              <a:avLst/>
              <a:gdLst/>
              <a:ahLst/>
              <a:cxnLst/>
              <a:rect l="l" t="t" r="r" b="b"/>
              <a:pathLst>
                <a:path w="1362075" h="152400">
                  <a:moveTo>
                    <a:pt x="1362075" y="0"/>
                  </a:moveTo>
                  <a:lnTo>
                    <a:pt x="1358997" y="29694"/>
                  </a:lnTo>
                  <a:lnTo>
                    <a:pt x="1350597" y="53911"/>
                  </a:lnTo>
                  <a:lnTo>
                    <a:pt x="1338125" y="70223"/>
                  </a:lnTo>
                  <a:lnTo>
                    <a:pt x="1322831" y="76200"/>
                  </a:lnTo>
                  <a:lnTo>
                    <a:pt x="720217" y="76200"/>
                  </a:lnTo>
                  <a:lnTo>
                    <a:pt x="704996" y="82194"/>
                  </a:lnTo>
                  <a:lnTo>
                    <a:pt x="692562" y="98536"/>
                  </a:lnTo>
                  <a:lnTo>
                    <a:pt x="684176" y="122759"/>
                  </a:lnTo>
                  <a:lnTo>
                    <a:pt x="681101" y="152400"/>
                  </a:lnTo>
                  <a:lnTo>
                    <a:pt x="678005" y="122759"/>
                  </a:lnTo>
                  <a:lnTo>
                    <a:pt x="669575" y="98536"/>
                  </a:lnTo>
                  <a:lnTo>
                    <a:pt x="657098" y="82194"/>
                  </a:lnTo>
                  <a:lnTo>
                    <a:pt x="641857" y="76200"/>
                  </a:lnTo>
                  <a:lnTo>
                    <a:pt x="39243" y="76200"/>
                  </a:lnTo>
                  <a:lnTo>
                    <a:pt x="23949" y="70223"/>
                  </a:lnTo>
                  <a:lnTo>
                    <a:pt x="11477" y="53911"/>
                  </a:lnTo>
                  <a:lnTo>
                    <a:pt x="3077" y="29694"/>
                  </a:lnTo>
                  <a:lnTo>
                    <a:pt x="0" y="0"/>
                  </a:lnTo>
                </a:path>
              </a:pathLst>
            </a:custGeom>
            <a:ln w="19055">
              <a:solidFill>
                <a:srgbClr val="00AF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457949" y="2123566"/>
              <a:ext cx="314325" cy="152400"/>
            </a:xfrm>
            <a:custGeom>
              <a:avLst/>
              <a:gdLst/>
              <a:ahLst/>
              <a:cxnLst/>
              <a:rect l="l" t="t" r="r" b="b"/>
              <a:pathLst>
                <a:path w="314325" h="152400">
                  <a:moveTo>
                    <a:pt x="0" y="152273"/>
                  </a:moveTo>
                  <a:lnTo>
                    <a:pt x="3077" y="122632"/>
                  </a:lnTo>
                  <a:lnTo>
                    <a:pt x="11477" y="98409"/>
                  </a:lnTo>
                  <a:lnTo>
                    <a:pt x="23949" y="82067"/>
                  </a:lnTo>
                  <a:lnTo>
                    <a:pt x="39242" y="76073"/>
                  </a:lnTo>
                  <a:lnTo>
                    <a:pt x="117982" y="76073"/>
                  </a:lnTo>
                  <a:lnTo>
                    <a:pt x="133203" y="70098"/>
                  </a:lnTo>
                  <a:lnTo>
                    <a:pt x="145637" y="53800"/>
                  </a:lnTo>
                  <a:lnTo>
                    <a:pt x="154023" y="29620"/>
                  </a:lnTo>
                  <a:lnTo>
                    <a:pt x="157099" y="0"/>
                  </a:lnTo>
                  <a:lnTo>
                    <a:pt x="160194" y="29620"/>
                  </a:lnTo>
                  <a:lnTo>
                    <a:pt x="168624" y="53800"/>
                  </a:lnTo>
                  <a:lnTo>
                    <a:pt x="181101" y="70098"/>
                  </a:lnTo>
                  <a:lnTo>
                    <a:pt x="196342" y="76073"/>
                  </a:lnTo>
                  <a:lnTo>
                    <a:pt x="275081" y="76073"/>
                  </a:lnTo>
                  <a:lnTo>
                    <a:pt x="290375" y="82067"/>
                  </a:lnTo>
                  <a:lnTo>
                    <a:pt x="302847" y="98409"/>
                  </a:lnTo>
                  <a:lnTo>
                    <a:pt x="311247" y="122632"/>
                  </a:lnTo>
                  <a:lnTo>
                    <a:pt x="314325" y="152273"/>
                  </a:lnTo>
                </a:path>
              </a:pathLst>
            </a:custGeom>
            <a:ln w="19055">
              <a:solidFill>
                <a:srgbClr val="FF2FE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xfrm>
            <a:off x="460057" y="6543833"/>
            <a:ext cx="280034" cy="2063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1450"/>
              </a:lnSpc>
            </a:pPr>
            <a:fld id="{81D60167-4931-47E6-BA6A-407CBD079E47}" type="slidenum">
              <a:rPr lang="en-US" altLang="ja-JP" spc="-50" smtClean="0"/>
              <a:pPr marL="38100">
                <a:lnSpc>
                  <a:spcPts val="1450"/>
                </a:lnSpc>
              </a:pPr>
              <a:t>51</a:t>
            </a:fld>
            <a:endParaRPr spc="-25" dirty="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/>
              <a:t>Gradient</a:t>
            </a:r>
            <a:r>
              <a:rPr spc="-5" dirty="0"/>
              <a:t> </a:t>
            </a:r>
            <a:r>
              <a:rPr dirty="0"/>
              <a:t>clipping:</a:t>
            </a:r>
            <a:r>
              <a:rPr spc="-70" dirty="0"/>
              <a:t> </a:t>
            </a:r>
            <a:r>
              <a:rPr dirty="0"/>
              <a:t>solution</a:t>
            </a:r>
            <a:r>
              <a:rPr spc="-80" dirty="0"/>
              <a:t> </a:t>
            </a:r>
            <a:r>
              <a:rPr dirty="0"/>
              <a:t>for</a:t>
            </a:r>
            <a:r>
              <a:rPr spc="-25" dirty="0"/>
              <a:t> </a:t>
            </a:r>
            <a:r>
              <a:rPr dirty="0"/>
              <a:t>exploding</a:t>
            </a:r>
            <a:r>
              <a:rPr spc="-35" dirty="0"/>
              <a:t> </a:t>
            </a:r>
            <a:r>
              <a:rPr spc="-10" dirty="0"/>
              <a:t>gradient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85457" y="6498590"/>
            <a:ext cx="216535" cy="24257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400" spc="-25" dirty="0">
                <a:latin typeface="Calibri"/>
                <a:cs typeface="Calibri"/>
              </a:rPr>
              <a:t>55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85457" y="1158303"/>
            <a:ext cx="10876280" cy="754380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355600" marR="5080" indent="-343535">
              <a:lnSpc>
                <a:spcPts val="2850"/>
              </a:lnSpc>
              <a:spcBef>
                <a:spcPts val="220"/>
              </a:spcBef>
              <a:buClr>
                <a:srgbClr val="8B1515"/>
              </a:buClr>
              <a:buFont typeface="Times New Roman"/>
              <a:buChar char="•"/>
              <a:tabLst>
                <a:tab pos="355600" algn="l"/>
              </a:tabLst>
            </a:pPr>
            <a:r>
              <a:rPr sz="2400" b="1" dirty="0">
                <a:solidFill>
                  <a:srgbClr val="FF2FED"/>
                </a:solidFill>
                <a:latin typeface="Calibri"/>
                <a:cs typeface="Calibri"/>
              </a:rPr>
              <a:t>Gradient</a:t>
            </a:r>
            <a:r>
              <a:rPr sz="2400" b="1" spc="-65" dirty="0">
                <a:solidFill>
                  <a:srgbClr val="FF2FED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FF2FED"/>
                </a:solidFill>
                <a:latin typeface="Calibri"/>
                <a:cs typeface="Calibri"/>
              </a:rPr>
              <a:t>clipping</a:t>
            </a:r>
            <a:r>
              <a:rPr sz="2400" dirty="0">
                <a:latin typeface="Calibri"/>
                <a:cs typeface="Calibri"/>
              </a:rPr>
              <a:t>: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if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norm</a:t>
            </a:r>
            <a:r>
              <a:rPr sz="2400" spc="-9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gradient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greater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than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some</a:t>
            </a:r>
            <a:r>
              <a:rPr sz="2400" spc="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threshold,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scale</a:t>
            </a:r>
            <a:r>
              <a:rPr sz="2400" spc="1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it </a:t>
            </a:r>
            <a:r>
              <a:rPr sz="2400" dirty="0">
                <a:latin typeface="Calibri"/>
                <a:cs typeface="Calibri"/>
              </a:rPr>
              <a:t>down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before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applying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SGD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update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85457" y="4600511"/>
            <a:ext cx="11176000" cy="16319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lr>
                <a:srgbClr val="8B1515"/>
              </a:buClr>
              <a:buFont typeface="Times New Roman"/>
              <a:buChar char="•"/>
              <a:tabLst>
                <a:tab pos="355600" algn="l"/>
              </a:tabLst>
            </a:pPr>
            <a:r>
              <a:rPr sz="2400" b="1" dirty="0">
                <a:solidFill>
                  <a:srgbClr val="FF2FED"/>
                </a:solidFill>
                <a:latin typeface="Calibri"/>
                <a:cs typeface="Calibri"/>
              </a:rPr>
              <a:t>Intuition</a:t>
            </a:r>
            <a:r>
              <a:rPr sz="2400" dirty="0">
                <a:latin typeface="Calibri"/>
                <a:cs typeface="Calibri"/>
              </a:rPr>
              <a:t>: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take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step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same</a:t>
            </a:r>
            <a:r>
              <a:rPr sz="2400" spc="2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direction,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but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smaller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step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100"/>
              </a:spcBef>
              <a:buClr>
                <a:srgbClr val="8B1515"/>
              </a:buClr>
              <a:buFont typeface="Times New Roman"/>
              <a:buChar char="•"/>
            </a:pPr>
            <a:endParaRPr sz="2400">
              <a:latin typeface="Calibri"/>
              <a:cs typeface="Calibri"/>
            </a:endParaRPr>
          </a:p>
          <a:p>
            <a:pPr marL="355600" indent="-342900">
              <a:lnSpc>
                <a:spcPts val="2870"/>
              </a:lnSpc>
              <a:buClr>
                <a:srgbClr val="8B1515"/>
              </a:buClr>
              <a:buFont typeface="Times New Roman"/>
              <a:buChar char="•"/>
              <a:tabLst>
                <a:tab pos="355600" algn="l"/>
              </a:tabLst>
            </a:pPr>
            <a:r>
              <a:rPr sz="2400" dirty="0">
                <a:latin typeface="Calibri"/>
                <a:cs typeface="Calibri"/>
              </a:rPr>
              <a:t>In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practice,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remembering to</a:t>
            </a:r>
            <a:r>
              <a:rPr sz="2400" b="1" spc="-7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clip </a:t>
            </a:r>
            <a:r>
              <a:rPr sz="2400" b="1" spc="-10" dirty="0">
                <a:latin typeface="Calibri"/>
                <a:cs typeface="Calibri"/>
              </a:rPr>
              <a:t>gradients</a:t>
            </a:r>
            <a:r>
              <a:rPr sz="2400" b="1" spc="-4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is</a:t>
            </a:r>
            <a:r>
              <a:rPr sz="2400" b="1" spc="-4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important</a:t>
            </a:r>
            <a:r>
              <a:rPr sz="2400" dirty="0">
                <a:latin typeface="Calibri"/>
                <a:cs typeface="Calibri"/>
              </a:rPr>
              <a:t>,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but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exploding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gradients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are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an</a:t>
            </a:r>
            <a:endParaRPr sz="2400">
              <a:latin typeface="Calibri"/>
              <a:cs typeface="Calibri"/>
            </a:endParaRPr>
          </a:p>
          <a:p>
            <a:pPr marL="355600">
              <a:lnSpc>
                <a:spcPts val="2870"/>
              </a:lnSpc>
            </a:pPr>
            <a:r>
              <a:rPr sz="2400" dirty="0">
                <a:latin typeface="Calibri"/>
                <a:cs typeface="Calibri"/>
              </a:rPr>
              <a:t>easy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problem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to</a:t>
            </a:r>
            <a:r>
              <a:rPr sz="2400" spc="-20" dirty="0">
                <a:latin typeface="Calibri"/>
                <a:cs typeface="Calibri"/>
              </a:rPr>
              <a:t> solve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167635" y="6448425"/>
            <a:ext cx="831532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Source</a:t>
            </a:r>
            <a:r>
              <a:rPr sz="1200" u="none" dirty="0">
                <a:latin typeface="Calibri"/>
                <a:cs typeface="Calibri"/>
              </a:rPr>
              <a:t>:</a:t>
            </a:r>
            <a:r>
              <a:rPr sz="1200" u="none" spc="-40" dirty="0">
                <a:latin typeface="Calibri"/>
                <a:cs typeface="Calibri"/>
              </a:rPr>
              <a:t> </a:t>
            </a:r>
            <a:r>
              <a:rPr sz="1200" u="none" dirty="0">
                <a:latin typeface="Calibri"/>
                <a:cs typeface="Calibri"/>
              </a:rPr>
              <a:t>“On</a:t>
            </a:r>
            <a:r>
              <a:rPr sz="1200" u="none" spc="-15" dirty="0">
                <a:latin typeface="Calibri"/>
                <a:cs typeface="Calibri"/>
              </a:rPr>
              <a:t> </a:t>
            </a:r>
            <a:r>
              <a:rPr sz="1200" u="none" dirty="0">
                <a:latin typeface="Calibri"/>
                <a:cs typeface="Calibri"/>
              </a:rPr>
              <a:t>the</a:t>
            </a:r>
            <a:r>
              <a:rPr sz="1200" u="none" spc="10" dirty="0">
                <a:latin typeface="Calibri"/>
                <a:cs typeface="Calibri"/>
              </a:rPr>
              <a:t> </a:t>
            </a:r>
            <a:r>
              <a:rPr sz="1200" u="none" dirty="0">
                <a:latin typeface="Calibri"/>
                <a:cs typeface="Calibri"/>
              </a:rPr>
              <a:t>difficulty</a:t>
            </a:r>
            <a:r>
              <a:rPr sz="1200" u="none" spc="-10" dirty="0">
                <a:latin typeface="Calibri"/>
                <a:cs typeface="Calibri"/>
              </a:rPr>
              <a:t> </a:t>
            </a:r>
            <a:r>
              <a:rPr sz="1200" u="none" dirty="0">
                <a:latin typeface="Calibri"/>
                <a:cs typeface="Calibri"/>
              </a:rPr>
              <a:t>of</a:t>
            </a:r>
            <a:r>
              <a:rPr sz="1200" u="none" spc="20" dirty="0">
                <a:latin typeface="Calibri"/>
                <a:cs typeface="Calibri"/>
              </a:rPr>
              <a:t> </a:t>
            </a:r>
            <a:r>
              <a:rPr sz="1200" u="none" dirty="0">
                <a:latin typeface="Calibri"/>
                <a:cs typeface="Calibri"/>
              </a:rPr>
              <a:t>training</a:t>
            </a:r>
            <a:r>
              <a:rPr sz="1200" u="none" spc="-25" dirty="0">
                <a:latin typeface="Calibri"/>
                <a:cs typeface="Calibri"/>
              </a:rPr>
              <a:t> </a:t>
            </a:r>
            <a:r>
              <a:rPr sz="1200" u="none" dirty="0">
                <a:latin typeface="Calibri"/>
                <a:cs typeface="Calibri"/>
              </a:rPr>
              <a:t>recurrent</a:t>
            </a:r>
            <a:r>
              <a:rPr sz="1200" u="none" spc="-15" dirty="0">
                <a:latin typeface="Calibri"/>
                <a:cs typeface="Calibri"/>
              </a:rPr>
              <a:t> </a:t>
            </a:r>
            <a:r>
              <a:rPr sz="1200" u="none" spc="-10" dirty="0">
                <a:latin typeface="Calibri"/>
                <a:cs typeface="Calibri"/>
              </a:rPr>
              <a:t>neural</a:t>
            </a:r>
            <a:r>
              <a:rPr sz="1200" u="none" spc="-35" dirty="0">
                <a:latin typeface="Calibri"/>
                <a:cs typeface="Calibri"/>
              </a:rPr>
              <a:t> </a:t>
            </a:r>
            <a:r>
              <a:rPr sz="1200" u="none" spc="-20" dirty="0">
                <a:latin typeface="Calibri"/>
                <a:cs typeface="Calibri"/>
              </a:rPr>
              <a:t>networks”,</a:t>
            </a:r>
            <a:r>
              <a:rPr sz="1200" u="none" spc="-100" dirty="0">
                <a:latin typeface="Calibri"/>
                <a:cs typeface="Calibri"/>
              </a:rPr>
              <a:t> </a:t>
            </a:r>
            <a:r>
              <a:rPr sz="1200" u="none" spc="-10" dirty="0">
                <a:latin typeface="Calibri"/>
                <a:cs typeface="Calibri"/>
              </a:rPr>
              <a:t>Pascanu</a:t>
            </a:r>
            <a:r>
              <a:rPr sz="1200" u="none" spc="-40" dirty="0">
                <a:latin typeface="Calibri"/>
                <a:cs typeface="Calibri"/>
              </a:rPr>
              <a:t> </a:t>
            </a:r>
            <a:r>
              <a:rPr sz="1200" u="none" dirty="0">
                <a:latin typeface="Calibri"/>
                <a:cs typeface="Calibri"/>
              </a:rPr>
              <a:t>et</a:t>
            </a:r>
            <a:r>
              <a:rPr sz="1200" u="none" spc="-15" dirty="0">
                <a:latin typeface="Calibri"/>
                <a:cs typeface="Calibri"/>
              </a:rPr>
              <a:t> </a:t>
            </a:r>
            <a:r>
              <a:rPr sz="1200" u="none" dirty="0">
                <a:latin typeface="Calibri"/>
                <a:cs typeface="Calibri"/>
              </a:rPr>
              <a:t>al,</a:t>
            </a:r>
            <a:r>
              <a:rPr sz="1200" u="none" spc="5" dirty="0">
                <a:latin typeface="Calibri"/>
                <a:cs typeface="Calibri"/>
              </a:rPr>
              <a:t> </a:t>
            </a:r>
            <a:r>
              <a:rPr sz="1200" u="none" dirty="0">
                <a:latin typeface="Calibri"/>
                <a:cs typeface="Calibri"/>
              </a:rPr>
              <a:t>2013.</a:t>
            </a:r>
            <a:r>
              <a:rPr sz="1200" u="none" spc="-85" dirty="0">
                <a:latin typeface="Calibri"/>
                <a:cs typeface="Calibri"/>
              </a:rPr>
              <a:t> </a:t>
            </a:r>
            <a:r>
              <a:rPr sz="1200" u="sng" spc="-220" dirty="0">
                <a:solidFill>
                  <a:srgbClr val="4197B5"/>
                </a:solidFill>
                <a:uFill>
                  <a:solidFill>
                    <a:srgbClr val="4197B5"/>
                  </a:solidFill>
                </a:uFill>
                <a:latin typeface="Calibri"/>
                <a:cs typeface="Calibri"/>
              </a:rPr>
              <a:t> </a:t>
            </a:r>
            <a:r>
              <a:rPr sz="1200" u="sng" spc="-10" dirty="0">
                <a:solidFill>
                  <a:srgbClr val="4197B5"/>
                </a:solidFill>
                <a:uFill>
                  <a:solidFill>
                    <a:srgbClr val="4197B5"/>
                  </a:solidFill>
                </a:uFill>
                <a:latin typeface="Calibri"/>
                <a:cs typeface="Calibri"/>
                <a:hlinkClick r:id="rId2"/>
              </a:rPr>
              <a:t>http://proceedings.mlr.press/v28/pascanu13.pdf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737854" y="2303169"/>
            <a:ext cx="6807466" cy="1886552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/>
              <a:t>How</a:t>
            </a:r>
            <a:r>
              <a:rPr spc="-5" dirty="0"/>
              <a:t> </a:t>
            </a:r>
            <a:r>
              <a:rPr dirty="0"/>
              <a:t>to</a:t>
            </a:r>
            <a:r>
              <a:rPr spc="-10" dirty="0"/>
              <a:t> </a:t>
            </a:r>
            <a:r>
              <a:rPr dirty="0"/>
              <a:t>fix</a:t>
            </a:r>
            <a:r>
              <a:rPr spc="-60" dirty="0"/>
              <a:t> </a:t>
            </a:r>
            <a:r>
              <a:rPr dirty="0"/>
              <a:t>the</a:t>
            </a:r>
            <a:r>
              <a:rPr spc="-45" dirty="0"/>
              <a:t> </a:t>
            </a:r>
            <a:r>
              <a:rPr dirty="0"/>
              <a:t>vanishing</a:t>
            </a:r>
            <a:r>
              <a:rPr spc="-35" dirty="0"/>
              <a:t> </a:t>
            </a:r>
            <a:r>
              <a:rPr dirty="0"/>
              <a:t>gradient</a:t>
            </a:r>
            <a:r>
              <a:rPr spc="-70" dirty="0"/>
              <a:t> </a:t>
            </a:r>
            <a:r>
              <a:rPr spc="-10" dirty="0"/>
              <a:t>problem?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85457" y="1158303"/>
            <a:ext cx="10944225" cy="1640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ts val="2865"/>
              </a:lnSpc>
              <a:spcBef>
                <a:spcPts val="100"/>
              </a:spcBef>
              <a:buClr>
                <a:srgbClr val="8B1515"/>
              </a:buClr>
              <a:buFont typeface="Times New Roman"/>
              <a:buChar char="•"/>
              <a:tabLst>
                <a:tab pos="355600" algn="l"/>
              </a:tabLst>
            </a:pPr>
            <a:r>
              <a:rPr sz="2400" dirty="0">
                <a:latin typeface="Calibri"/>
                <a:cs typeface="Calibri"/>
              </a:rPr>
              <a:t>The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main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problem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that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i="1" dirty="0">
                <a:solidFill>
                  <a:srgbClr val="FF2FED"/>
                </a:solidFill>
                <a:latin typeface="Calibri"/>
                <a:cs typeface="Calibri"/>
              </a:rPr>
              <a:t>it’s</a:t>
            </a:r>
            <a:r>
              <a:rPr sz="2400" i="1" spc="-15" dirty="0">
                <a:solidFill>
                  <a:srgbClr val="FF2FED"/>
                </a:solidFill>
                <a:latin typeface="Calibri"/>
                <a:cs typeface="Calibri"/>
              </a:rPr>
              <a:t> </a:t>
            </a:r>
            <a:r>
              <a:rPr sz="2400" i="1" dirty="0">
                <a:solidFill>
                  <a:srgbClr val="FF2FED"/>
                </a:solidFill>
                <a:latin typeface="Calibri"/>
                <a:cs typeface="Calibri"/>
              </a:rPr>
              <a:t>too</a:t>
            </a:r>
            <a:r>
              <a:rPr sz="2400" i="1" spc="-20" dirty="0">
                <a:solidFill>
                  <a:srgbClr val="FF2FED"/>
                </a:solidFill>
                <a:latin typeface="Calibri"/>
                <a:cs typeface="Calibri"/>
              </a:rPr>
              <a:t> </a:t>
            </a:r>
            <a:r>
              <a:rPr sz="2400" i="1" spc="-10" dirty="0">
                <a:solidFill>
                  <a:srgbClr val="FF2FED"/>
                </a:solidFill>
                <a:latin typeface="Calibri"/>
                <a:cs typeface="Calibri"/>
              </a:rPr>
              <a:t>difficult</a:t>
            </a:r>
            <a:r>
              <a:rPr sz="2400" i="1" spc="-105" dirty="0">
                <a:solidFill>
                  <a:srgbClr val="FF2FED"/>
                </a:solidFill>
                <a:latin typeface="Calibri"/>
                <a:cs typeface="Calibri"/>
              </a:rPr>
              <a:t> </a:t>
            </a:r>
            <a:r>
              <a:rPr sz="2400" i="1" dirty="0">
                <a:solidFill>
                  <a:srgbClr val="FF2FED"/>
                </a:solidFill>
                <a:latin typeface="Calibri"/>
                <a:cs typeface="Calibri"/>
              </a:rPr>
              <a:t>for</a:t>
            </a:r>
            <a:r>
              <a:rPr sz="2400" i="1" spc="-55" dirty="0">
                <a:solidFill>
                  <a:srgbClr val="FF2FED"/>
                </a:solidFill>
                <a:latin typeface="Calibri"/>
                <a:cs typeface="Calibri"/>
              </a:rPr>
              <a:t> </a:t>
            </a:r>
            <a:r>
              <a:rPr sz="2400" i="1" dirty="0">
                <a:solidFill>
                  <a:srgbClr val="FF2FED"/>
                </a:solidFill>
                <a:latin typeface="Calibri"/>
                <a:cs typeface="Calibri"/>
              </a:rPr>
              <a:t>the</a:t>
            </a:r>
            <a:r>
              <a:rPr sz="2400" i="1" spc="-10" dirty="0">
                <a:solidFill>
                  <a:srgbClr val="FF2FED"/>
                </a:solidFill>
                <a:latin typeface="Calibri"/>
                <a:cs typeface="Calibri"/>
              </a:rPr>
              <a:t> </a:t>
            </a:r>
            <a:r>
              <a:rPr sz="2400" i="1" dirty="0">
                <a:solidFill>
                  <a:srgbClr val="FF2FED"/>
                </a:solidFill>
                <a:latin typeface="Calibri"/>
                <a:cs typeface="Calibri"/>
              </a:rPr>
              <a:t>RNN</a:t>
            </a:r>
            <a:r>
              <a:rPr sz="2400" i="1" spc="-100" dirty="0">
                <a:solidFill>
                  <a:srgbClr val="FF2FED"/>
                </a:solidFill>
                <a:latin typeface="Calibri"/>
                <a:cs typeface="Calibri"/>
              </a:rPr>
              <a:t> </a:t>
            </a:r>
            <a:r>
              <a:rPr sz="2400" i="1" dirty="0">
                <a:solidFill>
                  <a:srgbClr val="FF2FED"/>
                </a:solidFill>
                <a:latin typeface="Calibri"/>
                <a:cs typeface="Calibri"/>
              </a:rPr>
              <a:t>to</a:t>
            </a:r>
            <a:r>
              <a:rPr sz="2400" i="1" spc="-15" dirty="0">
                <a:solidFill>
                  <a:srgbClr val="FF2FED"/>
                </a:solidFill>
                <a:latin typeface="Calibri"/>
                <a:cs typeface="Calibri"/>
              </a:rPr>
              <a:t> </a:t>
            </a:r>
            <a:r>
              <a:rPr sz="2400" i="1" dirty="0">
                <a:solidFill>
                  <a:srgbClr val="FF2FED"/>
                </a:solidFill>
                <a:latin typeface="Calibri"/>
                <a:cs typeface="Calibri"/>
              </a:rPr>
              <a:t>learn</a:t>
            </a:r>
            <a:r>
              <a:rPr sz="2400" i="1" spc="-20" dirty="0">
                <a:solidFill>
                  <a:srgbClr val="FF2FED"/>
                </a:solidFill>
                <a:latin typeface="Calibri"/>
                <a:cs typeface="Calibri"/>
              </a:rPr>
              <a:t> </a:t>
            </a:r>
            <a:r>
              <a:rPr sz="2400" i="1" dirty="0">
                <a:solidFill>
                  <a:srgbClr val="FF2FED"/>
                </a:solidFill>
                <a:latin typeface="Calibri"/>
                <a:cs typeface="Calibri"/>
              </a:rPr>
              <a:t>to</a:t>
            </a:r>
            <a:r>
              <a:rPr sz="2400" i="1" spc="-15" dirty="0">
                <a:solidFill>
                  <a:srgbClr val="FF2FED"/>
                </a:solidFill>
                <a:latin typeface="Calibri"/>
                <a:cs typeface="Calibri"/>
              </a:rPr>
              <a:t> </a:t>
            </a:r>
            <a:r>
              <a:rPr sz="2400" i="1" dirty="0">
                <a:solidFill>
                  <a:srgbClr val="FF2FED"/>
                </a:solidFill>
                <a:latin typeface="Calibri"/>
                <a:cs typeface="Calibri"/>
              </a:rPr>
              <a:t>preserve</a:t>
            </a:r>
            <a:r>
              <a:rPr sz="2400" i="1" spc="-75" dirty="0">
                <a:solidFill>
                  <a:srgbClr val="FF2FED"/>
                </a:solidFill>
                <a:latin typeface="Calibri"/>
                <a:cs typeface="Calibri"/>
              </a:rPr>
              <a:t> </a:t>
            </a:r>
            <a:r>
              <a:rPr sz="2400" i="1" spc="-10" dirty="0">
                <a:solidFill>
                  <a:srgbClr val="FF2FED"/>
                </a:solidFill>
                <a:latin typeface="Calibri"/>
                <a:cs typeface="Calibri"/>
              </a:rPr>
              <a:t>information</a:t>
            </a:r>
            <a:endParaRPr sz="2400">
              <a:latin typeface="Calibri"/>
              <a:cs typeface="Calibri"/>
            </a:endParaRPr>
          </a:p>
          <a:p>
            <a:pPr marL="355600">
              <a:lnSpc>
                <a:spcPts val="2865"/>
              </a:lnSpc>
            </a:pPr>
            <a:r>
              <a:rPr sz="2400" i="1" dirty="0">
                <a:solidFill>
                  <a:srgbClr val="FF2FED"/>
                </a:solidFill>
                <a:latin typeface="Calibri"/>
                <a:cs typeface="Calibri"/>
              </a:rPr>
              <a:t>over</a:t>
            </a:r>
            <a:r>
              <a:rPr sz="2400" i="1" spc="-30" dirty="0">
                <a:solidFill>
                  <a:srgbClr val="FF2FED"/>
                </a:solidFill>
                <a:latin typeface="Calibri"/>
                <a:cs typeface="Calibri"/>
              </a:rPr>
              <a:t> </a:t>
            </a:r>
            <a:r>
              <a:rPr sz="2400" i="1" dirty="0">
                <a:solidFill>
                  <a:srgbClr val="FF2FED"/>
                </a:solidFill>
                <a:latin typeface="Calibri"/>
                <a:cs typeface="Calibri"/>
              </a:rPr>
              <a:t>many</a:t>
            </a:r>
            <a:r>
              <a:rPr sz="2400" i="1" spc="-55" dirty="0">
                <a:solidFill>
                  <a:srgbClr val="FF2FED"/>
                </a:solidFill>
                <a:latin typeface="Calibri"/>
                <a:cs typeface="Calibri"/>
              </a:rPr>
              <a:t> </a:t>
            </a:r>
            <a:r>
              <a:rPr sz="2400" i="1" spc="-10" dirty="0">
                <a:solidFill>
                  <a:srgbClr val="FF2FED"/>
                </a:solidFill>
                <a:latin typeface="Calibri"/>
                <a:cs typeface="Calibri"/>
              </a:rPr>
              <a:t>timesteps</a:t>
            </a:r>
            <a:r>
              <a:rPr sz="2400" i="1" spc="-10" dirty="0">
                <a:latin typeface="Calibri"/>
                <a:cs typeface="Calibri"/>
              </a:rPr>
              <a:t>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175"/>
              </a:spcBef>
            </a:pPr>
            <a:endParaRPr sz="24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buClr>
                <a:srgbClr val="8B1515"/>
              </a:buClr>
              <a:buFont typeface="Times New Roman"/>
              <a:buChar char="•"/>
              <a:tabLst>
                <a:tab pos="355600" algn="l"/>
              </a:tabLst>
            </a:pPr>
            <a:r>
              <a:rPr sz="2400" dirty="0">
                <a:latin typeface="Calibri"/>
                <a:cs typeface="Calibri"/>
              </a:rPr>
              <a:t>In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vanilla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RNN,</a:t>
            </a:r>
            <a:r>
              <a:rPr sz="2400" spc="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hidden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state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constantly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being</a:t>
            </a:r>
            <a:r>
              <a:rPr sz="2400" spc="-114" dirty="0"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2FED"/>
                </a:solidFill>
                <a:latin typeface="Calibri"/>
                <a:cs typeface="Calibri"/>
              </a:rPr>
              <a:t>rewritten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85457" y="3927411"/>
            <a:ext cx="10359390" cy="2238375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745"/>
              </a:spcBef>
              <a:buClr>
                <a:srgbClr val="8B1515"/>
              </a:buClr>
              <a:buFont typeface="Times New Roman"/>
              <a:buChar char="•"/>
              <a:tabLst>
                <a:tab pos="355600" algn="l"/>
              </a:tabLst>
            </a:pPr>
            <a:r>
              <a:rPr sz="2400" dirty="0">
                <a:latin typeface="Calibri"/>
                <a:cs typeface="Calibri"/>
              </a:rPr>
              <a:t>First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off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next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time: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How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about</a:t>
            </a:r>
            <a:r>
              <a:rPr sz="2400" spc="-9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RNN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with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separate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2FED"/>
                </a:solidFill>
                <a:latin typeface="Calibri"/>
                <a:cs typeface="Calibri"/>
              </a:rPr>
              <a:t>memory</a:t>
            </a:r>
            <a:r>
              <a:rPr sz="2400" spc="-30" dirty="0">
                <a:solidFill>
                  <a:srgbClr val="FF2FED"/>
                </a:solidFill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which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added</a:t>
            </a:r>
            <a:r>
              <a:rPr sz="2400" spc="-25" dirty="0">
                <a:latin typeface="Calibri"/>
                <a:cs typeface="Calibri"/>
              </a:rPr>
              <a:t> to?</a:t>
            </a:r>
            <a:endParaRPr sz="2400">
              <a:latin typeface="Calibri"/>
              <a:cs typeface="Calibri"/>
            </a:endParaRPr>
          </a:p>
          <a:p>
            <a:pPr marL="699135" lvl="1" indent="-228600">
              <a:lnSpc>
                <a:spcPct val="100000"/>
              </a:lnSpc>
              <a:spcBef>
                <a:spcPts val="650"/>
              </a:spcBef>
              <a:buClr>
                <a:srgbClr val="007B92"/>
              </a:buClr>
              <a:buFont typeface="Times New Roman"/>
              <a:buChar char="•"/>
              <a:tabLst>
                <a:tab pos="699135" algn="l"/>
              </a:tabLst>
            </a:pPr>
            <a:r>
              <a:rPr sz="2400" spc="-10" dirty="0">
                <a:latin typeface="Calibri"/>
                <a:cs typeface="Calibri"/>
              </a:rPr>
              <a:t>LSTMs</a:t>
            </a:r>
            <a:endParaRPr sz="24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1100"/>
              </a:spcBef>
              <a:buClr>
                <a:srgbClr val="007B92"/>
              </a:buClr>
              <a:buFont typeface="Times New Roman"/>
              <a:buChar char="•"/>
            </a:pPr>
            <a:endParaRPr sz="24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buClr>
                <a:srgbClr val="8B1515"/>
              </a:buClr>
              <a:buFont typeface="Times New Roman"/>
              <a:buChar char="•"/>
              <a:tabLst>
                <a:tab pos="355600" algn="l"/>
              </a:tabLst>
            </a:pPr>
            <a:r>
              <a:rPr sz="2400" dirty="0">
                <a:latin typeface="Calibri"/>
                <a:cs typeface="Calibri"/>
              </a:rPr>
              <a:t>And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then: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Creating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more</a:t>
            </a:r>
            <a:r>
              <a:rPr sz="2400" spc="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direct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linear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pass-</a:t>
            </a:r>
            <a:r>
              <a:rPr sz="2400" dirty="0">
                <a:latin typeface="Calibri"/>
                <a:cs typeface="Calibri"/>
              </a:rPr>
              <a:t>through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connections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model</a:t>
            </a:r>
            <a:endParaRPr sz="2400">
              <a:latin typeface="Calibri"/>
              <a:cs typeface="Calibri"/>
            </a:endParaRPr>
          </a:p>
          <a:p>
            <a:pPr marL="699135" lvl="1" indent="-228600">
              <a:lnSpc>
                <a:spcPct val="100000"/>
              </a:lnSpc>
              <a:spcBef>
                <a:spcPts val="575"/>
              </a:spcBef>
              <a:buClr>
                <a:srgbClr val="007B92"/>
              </a:buClr>
              <a:buFont typeface="Times New Roman"/>
              <a:buChar char="•"/>
              <a:tabLst>
                <a:tab pos="699135" algn="l"/>
              </a:tabLst>
            </a:pPr>
            <a:r>
              <a:rPr sz="2400" dirty="0">
                <a:latin typeface="Calibri"/>
                <a:cs typeface="Calibri"/>
              </a:rPr>
              <a:t>Attention,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residual</a:t>
            </a:r>
            <a:r>
              <a:rPr sz="2400" spc="-1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connections,</a:t>
            </a:r>
            <a:r>
              <a:rPr sz="2400" spc="-12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etc.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84314" y="2901158"/>
            <a:ext cx="3855405" cy="464219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xfrm>
            <a:off x="460057" y="6543833"/>
            <a:ext cx="280034" cy="2063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1450"/>
              </a:lnSpc>
            </a:pPr>
            <a:fld id="{81D60167-4931-47E6-BA6A-407CBD079E47}" type="slidenum">
              <a:rPr lang="en-US" altLang="ja-JP" spc="-50" smtClean="0"/>
              <a:pPr marL="38100">
                <a:lnSpc>
                  <a:spcPts val="1450"/>
                </a:lnSpc>
              </a:pPr>
              <a:t>53</a:t>
            </a:fld>
            <a:endParaRPr spc="-25" dirty="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97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/>
              <a:t>Long</a:t>
            </a:r>
            <a:r>
              <a:rPr spc="-20" dirty="0"/>
              <a:t> </a:t>
            </a:r>
            <a:r>
              <a:rPr spc="-25" dirty="0"/>
              <a:t>Short-</a:t>
            </a:r>
            <a:r>
              <a:rPr dirty="0"/>
              <a:t>Term</a:t>
            </a:r>
            <a:r>
              <a:rPr spc="-60" dirty="0"/>
              <a:t> </a:t>
            </a:r>
            <a:r>
              <a:rPr dirty="0"/>
              <a:t>Memory</a:t>
            </a:r>
            <a:r>
              <a:rPr spc="-20" dirty="0"/>
              <a:t> </a:t>
            </a:r>
            <a:r>
              <a:rPr dirty="0"/>
              <a:t>RNNs </a:t>
            </a:r>
            <a:r>
              <a:rPr spc="-10" dirty="0"/>
              <a:t>(LSTMs)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915650" y="1771586"/>
            <a:ext cx="785812" cy="633412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485457" y="1158303"/>
            <a:ext cx="10788650" cy="327152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55600" marR="518795" indent="-343535">
              <a:lnSpc>
                <a:spcPct val="100000"/>
              </a:lnSpc>
              <a:spcBef>
                <a:spcPts val="125"/>
              </a:spcBef>
              <a:buClr>
                <a:srgbClr val="8B1515"/>
              </a:buClr>
              <a:buFont typeface="Times New Roman"/>
              <a:buChar char="•"/>
              <a:tabLst>
                <a:tab pos="355600" algn="l"/>
              </a:tabLst>
            </a:pPr>
            <a:r>
              <a:rPr sz="2000" dirty="0">
                <a:latin typeface="Calibri"/>
                <a:cs typeface="Calibri"/>
              </a:rPr>
              <a:t>A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type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of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RNN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proposed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by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Hochreiter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and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Schmidhuber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in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1997</a:t>
            </a:r>
            <a:r>
              <a:rPr sz="2000" spc="-7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as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9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solution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to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problem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25" dirty="0">
                <a:latin typeface="Calibri"/>
                <a:cs typeface="Calibri"/>
              </a:rPr>
              <a:t>of </a:t>
            </a:r>
            <a:r>
              <a:rPr sz="2000" dirty="0">
                <a:latin typeface="Calibri"/>
                <a:cs typeface="Calibri"/>
              </a:rPr>
              <a:t>vanishing</a:t>
            </a:r>
            <a:r>
              <a:rPr sz="2000" spc="-6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gradients</a:t>
            </a:r>
            <a:endParaRPr sz="2000">
              <a:latin typeface="Calibri"/>
              <a:cs typeface="Calibri"/>
            </a:endParaRPr>
          </a:p>
          <a:p>
            <a:pPr marL="699135" lvl="1" indent="-228600">
              <a:lnSpc>
                <a:spcPct val="100000"/>
              </a:lnSpc>
              <a:spcBef>
                <a:spcPts val="985"/>
              </a:spcBef>
              <a:buClr>
                <a:srgbClr val="007B92"/>
              </a:buClr>
              <a:buFont typeface="Times New Roman"/>
              <a:buChar char="•"/>
              <a:tabLst>
                <a:tab pos="699135" algn="l"/>
              </a:tabLst>
            </a:pPr>
            <a:r>
              <a:rPr sz="2000" dirty="0">
                <a:latin typeface="Calibri"/>
                <a:cs typeface="Calibri"/>
              </a:rPr>
              <a:t>Everyone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cites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that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paper</a:t>
            </a:r>
            <a:r>
              <a:rPr sz="2000" spc="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but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really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8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crucial</a:t>
            </a:r>
            <a:r>
              <a:rPr sz="2000" spc="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part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of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modern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LSTM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is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from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Gers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et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al.</a:t>
            </a:r>
            <a:r>
              <a:rPr sz="2000" spc="-7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(2000)</a:t>
            </a:r>
            <a:endParaRPr sz="20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1010"/>
              </a:spcBef>
              <a:buClr>
                <a:srgbClr val="007B92"/>
              </a:buClr>
              <a:buFont typeface="Times New Roman"/>
              <a:buChar char="•"/>
            </a:pPr>
            <a:endParaRPr sz="20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buClr>
                <a:srgbClr val="8B1515"/>
              </a:buClr>
              <a:buFont typeface="Times New Roman"/>
              <a:buChar char="•"/>
              <a:tabLst>
                <a:tab pos="355600" algn="l"/>
              </a:tabLst>
            </a:pPr>
            <a:r>
              <a:rPr sz="2000" dirty="0">
                <a:latin typeface="Calibri"/>
                <a:cs typeface="Calibri"/>
              </a:rPr>
              <a:t>Only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started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to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be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recognized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as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promising</a:t>
            </a:r>
            <a:r>
              <a:rPr sz="2000" spc="-7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through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work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of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S’s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student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Alex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Graves</a:t>
            </a:r>
            <a:r>
              <a:rPr sz="2000" spc="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c.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2006</a:t>
            </a:r>
            <a:endParaRPr sz="2000">
              <a:latin typeface="Calibri"/>
              <a:cs typeface="Calibri"/>
            </a:endParaRPr>
          </a:p>
          <a:p>
            <a:pPr marL="699135" lvl="1" indent="-228600">
              <a:lnSpc>
                <a:spcPct val="100000"/>
              </a:lnSpc>
              <a:spcBef>
                <a:spcPts val="455"/>
              </a:spcBef>
              <a:buClr>
                <a:srgbClr val="007B92"/>
              </a:buClr>
              <a:buFont typeface="Times New Roman"/>
              <a:buChar char="•"/>
              <a:tabLst>
                <a:tab pos="699135" algn="l"/>
              </a:tabLst>
            </a:pPr>
            <a:r>
              <a:rPr sz="2000" dirty="0">
                <a:latin typeface="Calibri"/>
                <a:cs typeface="Calibri"/>
              </a:rPr>
              <a:t>Work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in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which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he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also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invented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CTC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(connectionist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temporal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classification)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for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speech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recognition</a:t>
            </a:r>
            <a:endParaRPr sz="20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940"/>
              </a:spcBef>
              <a:buClr>
                <a:srgbClr val="007B92"/>
              </a:buClr>
              <a:buFont typeface="Times New Roman"/>
              <a:buChar char="•"/>
            </a:pPr>
            <a:endParaRPr sz="20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buClr>
                <a:srgbClr val="8B1515"/>
              </a:buClr>
              <a:buFont typeface="Times New Roman"/>
              <a:buChar char="•"/>
              <a:tabLst>
                <a:tab pos="355600" algn="l"/>
              </a:tabLst>
            </a:pPr>
            <a:r>
              <a:rPr sz="2000" dirty="0">
                <a:latin typeface="Calibri"/>
                <a:cs typeface="Calibri"/>
              </a:rPr>
              <a:t>But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only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really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became</a:t>
            </a:r>
            <a:r>
              <a:rPr sz="2000" spc="20" dirty="0">
                <a:latin typeface="Calibri"/>
                <a:cs typeface="Calibri"/>
              </a:rPr>
              <a:t> </a:t>
            </a:r>
            <a:r>
              <a:rPr sz="2000" spc="-25" dirty="0">
                <a:latin typeface="Calibri"/>
                <a:cs typeface="Calibri"/>
              </a:rPr>
              <a:t>well-</a:t>
            </a:r>
            <a:r>
              <a:rPr sz="2000" dirty="0">
                <a:latin typeface="Calibri"/>
                <a:cs typeface="Calibri"/>
              </a:rPr>
              <a:t>known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after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Hinton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brought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it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to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Google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in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2013</a:t>
            </a:r>
            <a:endParaRPr sz="2000">
              <a:latin typeface="Calibri"/>
              <a:cs typeface="Calibri"/>
            </a:endParaRPr>
          </a:p>
          <a:p>
            <a:pPr marL="699135" lvl="1" indent="-228600">
              <a:lnSpc>
                <a:spcPct val="100000"/>
              </a:lnSpc>
              <a:spcBef>
                <a:spcPts val="450"/>
              </a:spcBef>
              <a:buClr>
                <a:srgbClr val="007B92"/>
              </a:buClr>
              <a:buFont typeface="Times New Roman"/>
              <a:buChar char="•"/>
              <a:tabLst>
                <a:tab pos="699135" algn="l"/>
              </a:tabLst>
            </a:pPr>
            <a:r>
              <a:rPr sz="2000" dirty="0">
                <a:latin typeface="Calibri"/>
                <a:cs typeface="Calibri"/>
              </a:rPr>
              <a:t>Following</a:t>
            </a:r>
            <a:r>
              <a:rPr sz="2000" spc="-8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Graves</a:t>
            </a:r>
            <a:r>
              <a:rPr sz="2000" spc="-6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having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been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postdoc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with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Hinton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xfrm>
            <a:off x="311150" y="6465490"/>
            <a:ext cx="428942" cy="28471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186690">
              <a:lnSpc>
                <a:spcPts val="1450"/>
              </a:lnSpc>
            </a:pPr>
            <a:fld id="{81D60167-4931-47E6-BA6A-407CBD079E47}" type="slidenum">
              <a:rPr lang="en-US" altLang="ja-JP" spc="-50" smtClean="0"/>
              <a:pPr marL="186690">
                <a:lnSpc>
                  <a:spcPts val="1450"/>
                </a:lnSpc>
              </a:pPr>
              <a:t>54</a:t>
            </a:fld>
            <a:endParaRPr spc="-50" dirty="0"/>
          </a:p>
        </p:txBody>
      </p:sp>
      <p:sp>
        <p:nvSpPr>
          <p:cNvPr id="5" name="object 5"/>
          <p:cNvSpPr txBox="1"/>
          <p:nvPr/>
        </p:nvSpPr>
        <p:spPr>
          <a:xfrm>
            <a:off x="1144587" y="5614034"/>
            <a:ext cx="10547985" cy="821055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564515" marR="13335" indent="2122170" algn="r">
              <a:lnSpc>
                <a:spcPct val="105200"/>
              </a:lnSpc>
              <a:spcBef>
                <a:spcPts val="50"/>
              </a:spcBef>
            </a:pPr>
            <a:r>
              <a:rPr sz="1250" dirty="0">
                <a:latin typeface="Calibri"/>
                <a:cs typeface="Calibri"/>
              </a:rPr>
              <a:t>Hochreiter</a:t>
            </a:r>
            <a:r>
              <a:rPr sz="1250" spc="155" dirty="0">
                <a:latin typeface="Calibri"/>
                <a:cs typeface="Calibri"/>
              </a:rPr>
              <a:t> </a:t>
            </a:r>
            <a:r>
              <a:rPr sz="1250" dirty="0">
                <a:latin typeface="Calibri"/>
                <a:cs typeface="Calibri"/>
              </a:rPr>
              <a:t>and</a:t>
            </a:r>
            <a:r>
              <a:rPr sz="1250" spc="85" dirty="0">
                <a:latin typeface="Calibri"/>
                <a:cs typeface="Calibri"/>
              </a:rPr>
              <a:t> </a:t>
            </a:r>
            <a:r>
              <a:rPr sz="1250" dirty="0">
                <a:latin typeface="Calibri"/>
                <a:cs typeface="Calibri"/>
              </a:rPr>
              <a:t>Schmidhuber,</a:t>
            </a:r>
            <a:r>
              <a:rPr sz="1250" spc="85" dirty="0">
                <a:latin typeface="Calibri"/>
                <a:cs typeface="Calibri"/>
              </a:rPr>
              <a:t> </a:t>
            </a:r>
            <a:r>
              <a:rPr sz="1250" dirty="0">
                <a:latin typeface="Calibri"/>
                <a:cs typeface="Calibri"/>
              </a:rPr>
              <a:t>1997.</a:t>
            </a:r>
            <a:r>
              <a:rPr sz="1250" spc="75" dirty="0">
                <a:latin typeface="Calibri"/>
                <a:cs typeface="Calibri"/>
              </a:rPr>
              <a:t> </a:t>
            </a:r>
            <a:r>
              <a:rPr sz="1250" dirty="0">
                <a:latin typeface="Calibri"/>
                <a:cs typeface="Calibri"/>
              </a:rPr>
              <a:t>Long</a:t>
            </a:r>
            <a:r>
              <a:rPr sz="1250" spc="114" dirty="0">
                <a:latin typeface="Calibri"/>
                <a:cs typeface="Calibri"/>
              </a:rPr>
              <a:t> </a:t>
            </a:r>
            <a:r>
              <a:rPr sz="1250" dirty="0">
                <a:latin typeface="Calibri"/>
                <a:cs typeface="Calibri"/>
              </a:rPr>
              <a:t>short-term</a:t>
            </a:r>
            <a:r>
              <a:rPr sz="1250" spc="140" dirty="0">
                <a:latin typeface="Calibri"/>
                <a:cs typeface="Calibri"/>
              </a:rPr>
              <a:t> </a:t>
            </a:r>
            <a:r>
              <a:rPr sz="1250" dirty="0">
                <a:latin typeface="Calibri"/>
                <a:cs typeface="Calibri"/>
              </a:rPr>
              <a:t>memory.</a:t>
            </a:r>
            <a:r>
              <a:rPr sz="1250" spc="100" dirty="0">
                <a:latin typeface="Calibri"/>
                <a:cs typeface="Calibri"/>
              </a:rPr>
              <a:t> </a:t>
            </a:r>
            <a:r>
              <a:rPr sz="1250" u="sng" spc="-204" dirty="0">
                <a:solidFill>
                  <a:srgbClr val="4197B5"/>
                </a:solidFill>
                <a:uFill>
                  <a:solidFill>
                    <a:srgbClr val="4197B5"/>
                  </a:solidFill>
                </a:uFill>
                <a:latin typeface="Calibri"/>
                <a:cs typeface="Calibri"/>
                <a:hlinkClick r:id="rId3"/>
              </a:rPr>
              <a:t> </a:t>
            </a:r>
            <a:r>
              <a:rPr sz="1250" u="sng" spc="-10" dirty="0">
                <a:solidFill>
                  <a:srgbClr val="4197B5"/>
                </a:solidFill>
                <a:uFill>
                  <a:solidFill>
                    <a:srgbClr val="4197B5"/>
                  </a:solidFill>
                </a:uFill>
                <a:latin typeface="Calibri"/>
                <a:cs typeface="Calibri"/>
                <a:hlinkClick r:id="rId3"/>
              </a:rPr>
              <a:t>https://www.bioinf.jku.at/publications/older/2604.pdf</a:t>
            </a:r>
            <a:r>
              <a:rPr sz="1250" u="none" spc="500" dirty="0">
                <a:solidFill>
                  <a:srgbClr val="4197B5"/>
                </a:solidFill>
                <a:latin typeface="Calibri"/>
                <a:cs typeface="Calibri"/>
              </a:rPr>
              <a:t> </a:t>
            </a:r>
            <a:r>
              <a:rPr sz="1250" u="none" dirty="0">
                <a:latin typeface="Calibri"/>
                <a:cs typeface="Calibri"/>
              </a:rPr>
              <a:t>Gers,</a:t>
            </a:r>
            <a:r>
              <a:rPr sz="1250" u="none" spc="185" dirty="0">
                <a:latin typeface="Calibri"/>
                <a:cs typeface="Calibri"/>
              </a:rPr>
              <a:t> </a:t>
            </a:r>
            <a:r>
              <a:rPr sz="1250" u="none" dirty="0">
                <a:latin typeface="Calibri"/>
                <a:cs typeface="Calibri"/>
              </a:rPr>
              <a:t>Schmidhuber,</a:t>
            </a:r>
            <a:r>
              <a:rPr sz="1250" u="none" spc="120" dirty="0">
                <a:latin typeface="Calibri"/>
                <a:cs typeface="Calibri"/>
              </a:rPr>
              <a:t> </a:t>
            </a:r>
            <a:r>
              <a:rPr sz="1250" u="none" dirty="0">
                <a:latin typeface="Calibri"/>
                <a:cs typeface="Calibri"/>
              </a:rPr>
              <a:t>and</a:t>
            </a:r>
            <a:r>
              <a:rPr sz="1250" u="none" spc="145" dirty="0">
                <a:latin typeface="Calibri"/>
                <a:cs typeface="Calibri"/>
              </a:rPr>
              <a:t> </a:t>
            </a:r>
            <a:r>
              <a:rPr sz="1250" u="none" dirty="0">
                <a:latin typeface="Calibri"/>
                <a:cs typeface="Calibri"/>
              </a:rPr>
              <a:t>Cummins,</a:t>
            </a:r>
            <a:r>
              <a:rPr sz="1250" u="none" spc="120" dirty="0">
                <a:latin typeface="Calibri"/>
                <a:cs typeface="Calibri"/>
              </a:rPr>
              <a:t> </a:t>
            </a:r>
            <a:r>
              <a:rPr sz="1250" u="none" dirty="0">
                <a:latin typeface="Calibri"/>
                <a:cs typeface="Calibri"/>
              </a:rPr>
              <a:t>2000.</a:t>
            </a:r>
            <a:r>
              <a:rPr sz="1250" u="none" spc="110" dirty="0">
                <a:latin typeface="Calibri"/>
                <a:cs typeface="Calibri"/>
              </a:rPr>
              <a:t> </a:t>
            </a:r>
            <a:r>
              <a:rPr sz="1250" u="none" dirty="0">
                <a:latin typeface="Calibri"/>
                <a:cs typeface="Calibri"/>
              </a:rPr>
              <a:t>Learning</a:t>
            </a:r>
            <a:r>
              <a:rPr sz="1250" u="none" spc="145" dirty="0">
                <a:latin typeface="Calibri"/>
                <a:cs typeface="Calibri"/>
              </a:rPr>
              <a:t> </a:t>
            </a:r>
            <a:r>
              <a:rPr sz="1250" u="none" dirty="0">
                <a:latin typeface="Calibri"/>
                <a:cs typeface="Calibri"/>
              </a:rPr>
              <a:t>to</a:t>
            </a:r>
            <a:r>
              <a:rPr sz="1250" u="none" spc="150" dirty="0">
                <a:latin typeface="Calibri"/>
                <a:cs typeface="Calibri"/>
              </a:rPr>
              <a:t> </a:t>
            </a:r>
            <a:r>
              <a:rPr sz="1250" u="none" dirty="0">
                <a:latin typeface="Calibri"/>
                <a:cs typeface="Calibri"/>
              </a:rPr>
              <a:t>Forget:</a:t>
            </a:r>
            <a:r>
              <a:rPr sz="1250" u="none" spc="190" dirty="0">
                <a:latin typeface="Calibri"/>
                <a:cs typeface="Calibri"/>
              </a:rPr>
              <a:t> </a:t>
            </a:r>
            <a:r>
              <a:rPr sz="1250" u="none" dirty="0">
                <a:latin typeface="Calibri"/>
                <a:cs typeface="Calibri"/>
              </a:rPr>
              <a:t>Continual</a:t>
            </a:r>
            <a:r>
              <a:rPr sz="1250" u="none" spc="150" dirty="0">
                <a:latin typeface="Calibri"/>
                <a:cs typeface="Calibri"/>
              </a:rPr>
              <a:t> </a:t>
            </a:r>
            <a:r>
              <a:rPr sz="1250" u="none" dirty="0">
                <a:latin typeface="Calibri"/>
                <a:cs typeface="Calibri"/>
              </a:rPr>
              <a:t>Prediction</a:t>
            </a:r>
            <a:r>
              <a:rPr sz="1250" u="none" spc="265" dirty="0">
                <a:latin typeface="Calibri"/>
                <a:cs typeface="Calibri"/>
              </a:rPr>
              <a:t> </a:t>
            </a:r>
            <a:r>
              <a:rPr sz="1250" u="none" dirty="0">
                <a:latin typeface="Calibri"/>
                <a:cs typeface="Calibri"/>
              </a:rPr>
              <a:t>with</a:t>
            </a:r>
            <a:r>
              <a:rPr sz="1250" u="none" spc="145" dirty="0">
                <a:latin typeface="Calibri"/>
                <a:cs typeface="Calibri"/>
              </a:rPr>
              <a:t> </a:t>
            </a:r>
            <a:r>
              <a:rPr sz="1250" u="none" dirty="0">
                <a:latin typeface="Calibri"/>
                <a:cs typeface="Calibri"/>
              </a:rPr>
              <a:t>LSTM.</a:t>
            </a:r>
            <a:r>
              <a:rPr sz="1250" u="none" spc="340" dirty="0">
                <a:latin typeface="Calibri"/>
                <a:cs typeface="Calibri"/>
              </a:rPr>
              <a:t> </a:t>
            </a:r>
            <a:r>
              <a:rPr sz="1250" u="sng" spc="-10" dirty="0">
                <a:solidFill>
                  <a:srgbClr val="4197B5"/>
                </a:solidFill>
                <a:uFill>
                  <a:solidFill>
                    <a:srgbClr val="4197B5"/>
                  </a:solidFill>
                </a:uFill>
                <a:latin typeface="Calibri"/>
                <a:cs typeface="Calibri"/>
                <a:hlinkClick r:id="rId4"/>
              </a:rPr>
              <a:t>https://dl.acm.org/doi/10.1162/089976600300015015</a:t>
            </a:r>
            <a:endParaRPr sz="1250">
              <a:latin typeface="Calibri"/>
              <a:cs typeface="Calibri"/>
            </a:endParaRPr>
          </a:p>
          <a:p>
            <a:pPr marR="5080" algn="r">
              <a:lnSpc>
                <a:spcPct val="100000"/>
              </a:lnSpc>
              <a:spcBef>
                <a:spcPts val="75"/>
              </a:spcBef>
            </a:pPr>
            <a:r>
              <a:rPr sz="1250" spc="10" dirty="0">
                <a:solidFill>
                  <a:srgbClr val="1F2021"/>
                </a:solidFill>
                <a:latin typeface="Calibri"/>
                <a:cs typeface="Calibri"/>
              </a:rPr>
              <a:t>Graves,</a:t>
            </a:r>
            <a:r>
              <a:rPr sz="1250" spc="20" dirty="0">
                <a:solidFill>
                  <a:srgbClr val="1F2021"/>
                </a:solidFill>
                <a:latin typeface="Calibri"/>
                <a:cs typeface="Calibri"/>
              </a:rPr>
              <a:t> </a:t>
            </a:r>
            <a:r>
              <a:rPr sz="1250" spc="10" dirty="0">
                <a:solidFill>
                  <a:srgbClr val="1F2021"/>
                </a:solidFill>
                <a:latin typeface="Calibri"/>
                <a:cs typeface="Calibri"/>
              </a:rPr>
              <a:t>Fernandez,</a:t>
            </a:r>
            <a:r>
              <a:rPr sz="1250" spc="20" dirty="0">
                <a:solidFill>
                  <a:srgbClr val="1F2021"/>
                </a:solidFill>
                <a:latin typeface="Calibri"/>
                <a:cs typeface="Calibri"/>
              </a:rPr>
              <a:t> </a:t>
            </a:r>
            <a:r>
              <a:rPr sz="1250" spc="10" dirty="0">
                <a:solidFill>
                  <a:srgbClr val="1F2021"/>
                </a:solidFill>
                <a:latin typeface="Calibri"/>
                <a:cs typeface="Calibri"/>
              </a:rPr>
              <a:t>Gomez,</a:t>
            </a:r>
            <a:r>
              <a:rPr sz="1250" spc="105" dirty="0">
                <a:solidFill>
                  <a:srgbClr val="1F2021"/>
                </a:solidFill>
                <a:latin typeface="Calibri"/>
                <a:cs typeface="Calibri"/>
              </a:rPr>
              <a:t> </a:t>
            </a:r>
            <a:r>
              <a:rPr sz="1250" spc="10" dirty="0">
                <a:solidFill>
                  <a:srgbClr val="1F2021"/>
                </a:solidFill>
                <a:latin typeface="Calibri"/>
                <a:cs typeface="Calibri"/>
              </a:rPr>
              <a:t>and</a:t>
            </a:r>
            <a:r>
              <a:rPr sz="1250" spc="135" dirty="0">
                <a:solidFill>
                  <a:srgbClr val="1F2021"/>
                </a:solidFill>
                <a:latin typeface="Calibri"/>
                <a:cs typeface="Calibri"/>
              </a:rPr>
              <a:t> </a:t>
            </a:r>
            <a:r>
              <a:rPr sz="1250" spc="10" dirty="0">
                <a:solidFill>
                  <a:srgbClr val="1F2021"/>
                </a:solidFill>
                <a:latin typeface="Calibri"/>
                <a:cs typeface="Calibri"/>
              </a:rPr>
              <a:t>Schmidhuber,</a:t>
            </a:r>
            <a:r>
              <a:rPr sz="1250" spc="50" dirty="0">
                <a:solidFill>
                  <a:srgbClr val="1F2021"/>
                </a:solidFill>
                <a:latin typeface="Calibri"/>
                <a:cs typeface="Calibri"/>
              </a:rPr>
              <a:t> </a:t>
            </a:r>
            <a:r>
              <a:rPr sz="1250" spc="10" dirty="0">
                <a:solidFill>
                  <a:srgbClr val="1F2021"/>
                </a:solidFill>
                <a:latin typeface="Calibri"/>
                <a:cs typeface="Calibri"/>
              </a:rPr>
              <a:t>2006.</a:t>
            </a:r>
            <a:r>
              <a:rPr sz="1250" spc="105" dirty="0">
                <a:solidFill>
                  <a:srgbClr val="1F2021"/>
                </a:solidFill>
                <a:latin typeface="Calibri"/>
                <a:cs typeface="Calibri"/>
              </a:rPr>
              <a:t> </a:t>
            </a:r>
            <a:r>
              <a:rPr sz="1250" spc="10" dirty="0">
                <a:solidFill>
                  <a:srgbClr val="1F2021"/>
                </a:solidFill>
                <a:latin typeface="Calibri"/>
                <a:cs typeface="Calibri"/>
              </a:rPr>
              <a:t>Connectionist</a:t>
            </a:r>
            <a:r>
              <a:rPr sz="1250" spc="70" dirty="0">
                <a:solidFill>
                  <a:srgbClr val="1F2021"/>
                </a:solidFill>
                <a:latin typeface="Calibri"/>
                <a:cs typeface="Calibri"/>
              </a:rPr>
              <a:t> </a:t>
            </a:r>
            <a:r>
              <a:rPr sz="1250" spc="10" dirty="0">
                <a:solidFill>
                  <a:srgbClr val="1F2021"/>
                </a:solidFill>
                <a:latin typeface="Calibri"/>
                <a:cs typeface="Calibri"/>
              </a:rPr>
              <a:t>temporal</a:t>
            </a:r>
            <a:r>
              <a:rPr sz="1250" spc="50" dirty="0">
                <a:solidFill>
                  <a:srgbClr val="1F2021"/>
                </a:solidFill>
                <a:latin typeface="Calibri"/>
                <a:cs typeface="Calibri"/>
              </a:rPr>
              <a:t> </a:t>
            </a:r>
            <a:r>
              <a:rPr sz="1250" spc="10" dirty="0">
                <a:solidFill>
                  <a:srgbClr val="1F2021"/>
                </a:solidFill>
                <a:latin typeface="Calibri"/>
                <a:cs typeface="Calibri"/>
              </a:rPr>
              <a:t>classification:</a:t>
            </a:r>
            <a:r>
              <a:rPr sz="1250" spc="-5" dirty="0">
                <a:solidFill>
                  <a:srgbClr val="1F2021"/>
                </a:solidFill>
                <a:latin typeface="Calibri"/>
                <a:cs typeface="Calibri"/>
              </a:rPr>
              <a:t> </a:t>
            </a:r>
            <a:r>
              <a:rPr sz="1250" spc="10" dirty="0">
                <a:solidFill>
                  <a:srgbClr val="1F2021"/>
                </a:solidFill>
                <a:latin typeface="Calibri"/>
                <a:cs typeface="Calibri"/>
              </a:rPr>
              <a:t>Labelling</a:t>
            </a:r>
            <a:r>
              <a:rPr sz="1250" spc="40" dirty="0">
                <a:solidFill>
                  <a:srgbClr val="1F2021"/>
                </a:solidFill>
                <a:latin typeface="Calibri"/>
                <a:cs typeface="Calibri"/>
              </a:rPr>
              <a:t> </a:t>
            </a:r>
            <a:r>
              <a:rPr sz="1250" spc="10" dirty="0">
                <a:solidFill>
                  <a:srgbClr val="1F2021"/>
                </a:solidFill>
                <a:latin typeface="Calibri"/>
                <a:cs typeface="Calibri"/>
              </a:rPr>
              <a:t>unsegmented</a:t>
            </a:r>
            <a:r>
              <a:rPr sz="1250" spc="50" dirty="0">
                <a:solidFill>
                  <a:srgbClr val="1F2021"/>
                </a:solidFill>
                <a:latin typeface="Calibri"/>
                <a:cs typeface="Calibri"/>
              </a:rPr>
              <a:t> </a:t>
            </a:r>
            <a:r>
              <a:rPr sz="1250" spc="10" dirty="0">
                <a:solidFill>
                  <a:srgbClr val="1F2021"/>
                </a:solidFill>
                <a:latin typeface="Calibri"/>
                <a:cs typeface="Calibri"/>
              </a:rPr>
              <a:t>sequence</a:t>
            </a:r>
            <a:r>
              <a:rPr sz="1250" spc="90" dirty="0">
                <a:solidFill>
                  <a:srgbClr val="1F2021"/>
                </a:solidFill>
                <a:latin typeface="Calibri"/>
                <a:cs typeface="Calibri"/>
              </a:rPr>
              <a:t> </a:t>
            </a:r>
            <a:r>
              <a:rPr sz="1250" spc="10" dirty="0">
                <a:solidFill>
                  <a:srgbClr val="1F2021"/>
                </a:solidFill>
                <a:latin typeface="Calibri"/>
                <a:cs typeface="Calibri"/>
              </a:rPr>
              <a:t>data</a:t>
            </a:r>
            <a:r>
              <a:rPr sz="1250" spc="30" dirty="0">
                <a:solidFill>
                  <a:srgbClr val="1F2021"/>
                </a:solidFill>
                <a:latin typeface="Calibri"/>
                <a:cs typeface="Calibri"/>
              </a:rPr>
              <a:t> </a:t>
            </a:r>
            <a:r>
              <a:rPr sz="1250" spc="10" dirty="0">
                <a:solidFill>
                  <a:srgbClr val="1F2021"/>
                </a:solidFill>
                <a:latin typeface="Calibri"/>
                <a:cs typeface="Calibri"/>
              </a:rPr>
              <a:t>with</a:t>
            </a:r>
            <a:r>
              <a:rPr sz="1250" spc="135" dirty="0">
                <a:solidFill>
                  <a:srgbClr val="1F2021"/>
                </a:solidFill>
                <a:latin typeface="Calibri"/>
                <a:cs typeface="Calibri"/>
              </a:rPr>
              <a:t> </a:t>
            </a:r>
            <a:r>
              <a:rPr sz="1250" spc="10" dirty="0">
                <a:solidFill>
                  <a:srgbClr val="1F2021"/>
                </a:solidFill>
                <a:latin typeface="Calibri"/>
                <a:cs typeface="Calibri"/>
              </a:rPr>
              <a:t>recurrent</a:t>
            </a:r>
            <a:r>
              <a:rPr sz="1250" spc="70" dirty="0">
                <a:solidFill>
                  <a:srgbClr val="1F2021"/>
                </a:solidFill>
                <a:latin typeface="Calibri"/>
                <a:cs typeface="Calibri"/>
              </a:rPr>
              <a:t> </a:t>
            </a:r>
            <a:r>
              <a:rPr sz="1250" spc="10" dirty="0">
                <a:solidFill>
                  <a:srgbClr val="1F2021"/>
                </a:solidFill>
                <a:latin typeface="Calibri"/>
                <a:cs typeface="Calibri"/>
              </a:rPr>
              <a:t>neural</a:t>
            </a:r>
            <a:r>
              <a:rPr sz="1250" spc="50" dirty="0">
                <a:solidFill>
                  <a:srgbClr val="1F2021"/>
                </a:solidFill>
                <a:latin typeface="Calibri"/>
                <a:cs typeface="Calibri"/>
              </a:rPr>
              <a:t> </a:t>
            </a:r>
            <a:r>
              <a:rPr sz="1250" spc="-10" dirty="0">
                <a:solidFill>
                  <a:srgbClr val="1F2021"/>
                </a:solidFill>
                <a:latin typeface="Calibri"/>
                <a:cs typeface="Calibri"/>
              </a:rPr>
              <a:t>nets.</a:t>
            </a:r>
            <a:endParaRPr sz="1250">
              <a:latin typeface="Calibri"/>
              <a:cs typeface="Calibri"/>
            </a:endParaRPr>
          </a:p>
          <a:p>
            <a:pPr marR="12700" algn="r">
              <a:lnSpc>
                <a:spcPct val="100000"/>
              </a:lnSpc>
              <a:spcBef>
                <a:spcPts val="75"/>
              </a:spcBef>
            </a:pPr>
            <a:r>
              <a:rPr sz="1250" u="sng" spc="-10" dirty="0">
                <a:solidFill>
                  <a:srgbClr val="4197B5"/>
                </a:solidFill>
                <a:uFill>
                  <a:solidFill>
                    <a:srgbClr val="4197B5"/>
                  </a:solidFill>
                </a:uFill>
                <a:latin typeface="Calibri"/>
                <a:cs typeface="Calibri"/>
                <a:hlinkClick r:id="rId5"/>
              </a:rPr>
              <a:t>https://www.cs.toronto.edu/~graves/icml_2006.pdf</a:t>
            </a:r>
            <a:endParaRPr sz="12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97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/>
              <a:t>Long</a:t>
            </a:r>
            <a:r>
              <a:rPr spc="-20" dirty="0"/>
              <a:t> </a:t>
            </a:r>
            <a:r>
              <a:rPr spc="-25" dirty="0"/>
              <a:t>Short-</a:t>
            </a:r>
            <a:r>
              <a:rPr dirty="0"/>
              <a:t>Term</a:t>
            </a:r>
            <a:r>
              <a:rPr spc="-60" dirty="0"/>
              <a:t> </a:t>
            </a:r>
            <a:r>
              <a:rPr dirty="0"/>
              <a:t>Memory</a:t>
            </a:r>
            <a:r>
              <a:rPr spc="-20" dirty="0"/>
              <a:t> </a:t>
            </a:r>
            <a:r>
              <a:rPr dirty="0"/>
              <a:t>RNNs </a:t>
            </a:r>
            <a:r>
              <a:rPr spc="-10" dirty="0"/>
              <a:t>(LSTMs)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xfrm>
            <a:off x="311150" y="6465490"/>
            <a:ext cx="428942" cy="28471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186690">
              <a:lnSpc>
                <a:spcPts val="1450"/>
              </a:lnSpc>
            </a:pPr>
            <a:fld id="{81D60167-4931-47E6-BA6A-407CBD079E47}" type="slidenum">
              <a:rPr lang="en-US" altLang="ja-JP" spc="-50" smtClean="0"/>
              <a:pPr marL="186690">
                <a:lnSpc>
                  <a:spcPts val="1450"/>
                </a:lnSpc>
              </a:pPr>
              <a:t>55</a:t>
            </a:fld>
            <a:endParaRPr spc="-50" dirty="0"/>
          </a:p>
        </p:txBody>
      </p:sp>
      <p:sp>
        <p:nvSpPr>
          <p:cNvPr id="3" name="object 3"/>
          <p:cNvSpPr txBox="1"/>
          <p:nvPr/>
        </p:nvSpPr>
        <p:spPr>
          <a:xfrm>
            <a:off x="472757" y="1124140"/>
            <a:ext cx="11037570" cy="3477260"/>
          </a:xfrm>
          <a:prstGeom prst="rect">
            <a:avLst/>
          </a:prstGeom>
        </p:spPr>
        <p:txBody>
          <a:bodyPr vert="horz" wrap="square" lIns="0" tIns="69215" rIns="0" bIns="0" rtlCol="0">
            <a:spAutoFit/>
          </a:bodyPr>
          <a:lstStyle/>
          <a:p>
            <a:pPr marL="368300" indent="-342900">
              <a:lnSpc>
                <a:spcPct val="100000"/>
              </a:lnSpc>
              <a:spcBef>
                <a:spcPts val="545"/>
              </a:spcBef>
              <a:buClr>
                <a:srgbClr val="8B1515"/>
              </a:buClr>
              <a:buFont typeface="Times New Roman"/>
              <a:buChar char="•"/>
              <a:tabLst>
                <a:tab pos="368300" algn="l"/>
              </a:tabLst>
            </a:pPr>
            <a:r>
              <a:rPr sz="2000" dirty="0">
                <a:latin typeface="Calibri"/>
                <a:cs typeface="Calibri"/>
              </a:rPr>
              <a:t>On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step</a:t>
            </a:r>
            <a:r>
              <a:rPr sz="2000" spc="-70" dirty="0">
                <a:latin typeface="Calibri"/>
                <a:cs typeface="Calibri"/>
              </a:rPr>
              <a:t> </a:t>
            </a:r>
            <a:r>
              <a:rPr sz="2000" i="1" dirty="0">
                <a:latin typeface="Calibri"/>
                <a:cs typeface="Calibri"/>
              </a:rPr>
              <a:t>t</a:t>
            </a:r>
            <a:r>
              <a:rPr sz="2000" dirty="0">
                <a:latin typeface="Calibri"/>
                <a:cs typeface="Calibri"/>
              </a:rPr>
              <a:t>,</a:t>
            </a:r>
            <a:r>
              <a:rPr sz="2000" spc="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there</a:t>
            </a:r>
            <a:r>
              <a:rPr sz="2000" spc="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is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2FED"/>
                </a:solidFill>
                <a:latin typeface="Calibri"/>
                <a:cs typeface="Calibri"/>
              </a:rPr>
              <a:t>hidden</a:t>
            </a:r>
            <a:r>
              <a:rPr sz="2000" spc="-30" dirty="0">
                <a:solidFill>
                  <a:srgbClr val="FF2FED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2FED"/>
                </a:solidFill>
                <a:latin typeface="Calibri"/>
                <a:cs typeface="Calibri"/>
              </a:rPr>
              <a:t>state</a:t>
            </a:r>
            <a:r>
              <a:rPr sz="2000" spc="-25" dirty="0">
                <a:solidFill>
                  <a:srgbClr val="FF2FED"/>
                </a:solidFill>
                <a:latin typeface="Calibri"/>
                <a:cs typeface="Calibri"/>
              </a:rPr>
              <a:t> </a:t>
            </a:r>
            <a:r>
              <a:rPr sz="2000" dirty="0">
                <a:latin typeface="Cambria Math"/>
                <a:cs typeface="Cambria Math"/>
              </a:rPr>
              <a:t>𝒉</a:t>
            </a:r>
            <a:r>
              <a:rPr sz="2250" baseline="27777" dirty="0">
                <a:latin typeface="Cambria Math"/>
                <a:cs typeface="Cambria Math"/>
              </a:rPr>
              <a:t>(𝑡)</a:t>
            </a:r>
            <a:r>
              <a:rPr sz="2250" spc="247" baseline="27777" dirty="0">
                <a:latin typeface="Cambria Math"/>
                <a:cs typeface="Cambria Math"/>
              </a:rPr>
              <a:t> </a:t>
            </a:r>
            <a:r>
              <a:rPr sz="2000" dirty="0">
                <a:latin typeface="Calibri"/>
                <a:cs typeface="Calibri"/>
              </a:rPr>
              <a:t>and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2FED"/>
                </a:solidFill>
                <a:latin typeface="Calibri"/>
                <a:cs typeface="Calibri"/>
              </a:rPr>
              <a:t>cell</a:t>
            </a:r>
            <a:r>
              <a:rPr sz="2000" spc="-30" dirty="0">
                <a:solidFill>
                  <a:srgbClr val="FF2FED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2FED"/>
                </a:solidFill>
                <a:latin typeface="Calibri"/>
                <a:cs typeface="Calibri"/>
              </a:rPr>
              <a:t>state</a:t>
            </a:r>
            <a:r>
              <a:rPr sz="2000" spc="5" dirty="0">
                <a:solidFill>
                  <a:srgbClr val="FF2FED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latin typeface="Cambria Math"/>
                <a:cs typeface="Cambria Math"/>
              </a:rPr>
              <a:t>𝒄</a:t>
            </a:r>
            <a:r>
              <a:rPr sz="2250" spc="-30" baseline="27777" dirty="0">
                <a:latin typeface="Cambria Math"/>
                <a:cs typeface="Cambria Math"/>
              </a:rPr>
              <a:t>(𝑡)</a:t>
            </a:r>
            <a:endParaRPr sz="2250" baseline="27777">
              <a:latin typeface="Cambria Math"/>
              <a:cs typeface="Cambria Math"/>
            </a:endParaRPr>
          </a:p>
          <a:p>
            <a:pPr marL="711835" lvl="1" indent="-228600">
              <a:lnSpc>
                <a:spcPct val="100000"/>
              </a:lnSpc>
              <a:spcBef>
                <a:spcPts val="450"/>
              </a:spcBef>
              <a:buClr>
                <a:srgbClr val="007B92"/>
              </a:buClr>
              <a:buFont typeface="Times New Roman"/>
              <a:buChar char="•"/>
              <a:tabLst>
                <a:tab pos="711835" algn="l"/>
              </a:tabLst>
            </a:pPr>
            <a:r>
              <a:rPr sz="2000" dirty="0">
                <a:latin typeface="Calibri"/>
                <a:cs typeface="Calibri"/>
              </a:rPr>
              <a:t>Both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are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vectors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length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i="1" spc="-50" dirty="0">
                <a:latin typeface="Calibri"/>
                <a:cs typeface="Calibri"/>
              </a:rPr>
              <a:t>n</a:t>
            </a:r>
            <a:endParaRPr sz="2000">
              <a:latin typeface="Calibri"/>
              <a:cs typeface="Calibri"/>
            </a:endParaRPr>
          </a:p>
          <a:p>
            <a:pPr marL="711835" lvl="1" indent="-228600">
              <a:lnSpc>
                <a:spcPct val="100000"/>
              </a:lnSpc>
              <a:spcBef>
                <a:spcPts val="455"/>
              </a:spcBef>
              <a:buClr>
                <a:srgbClr val="007B92"/>
              </a:buClr>
              <a:buFont typeface="Times New Roman"/>
              <a:buChar char="•"/>
              <a:tabLst>
                <a:tab pos="711835" algn="l"/>
              </a:tabLst>
            </a:pPr>
            <a:r>
              <a:rPr sz="2000" dirty="0">
                <a:latin typeface="Calibri"/>
                <a:cs typeface="Calibri"/>
              </a:rPr>
              <a:t>The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cell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stores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2FED"/>
                </a:solidFill>
                <a:latin typeface="Calibri"/>
                <a:cs typeface="Calibri"/>
              </a:rPr>
              <a:t>long-</a:t>
            </a:r>
            <a:r>
              <a:rPr sz="2000" dirty="0">
                <a:solidFill>
                  <a:srgbClr val="FF2FED"/>
                </a:solidFill>
                <a:latin typeface="Calibri"/>
                <a:cs typeface="Calibri"/>
              </a:rPr>
              <a:t>term</a:t>
            </a:r>
            <a:r>
              <a:rPr sz="2000" spc="-35" dirty="0">
                <a:solidFill>
                  <a:srgbClr val="FF2FED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2FED"/>
                </a:solidFill>
                <a:latin typeface="Calibri"/>
                <a:cs typeface="Calibri"/>
              </a:rPr>
              <a:t>information</a:t>
            </a:r>
            <a:endParaRPr sz="2000">
              <a:latin typeface="Calibri"/>
              <a:cs typeface="Calibri"/>
            </a:endParaRPr>
          </a:p>
          <a:p>
            <a:pPr marL="711835" lvl="1" indent="-228600">
              <a:lnSpc>
                <a:spcPct val="100000"/>
              </a:lnSpc>
              <a:spcBef>
                <a:spcPts val="455"/>
              </a:spcBef>
              <a:buClr>
                <a:srgbClr val="007B92"/>
              </a:buClr>
              <a:buFont typeface="Times New Roman"/>
              <a:buChar char="•"/>
              <a:tabLst>
                <a:tab pos="711835" algn="l"/>
              </a:tabLst>
            </a:pPr>
            <a:r>
              <a:rPr sz="2000" dirty="0">
                <a:latin typeface="Calibri"/>
                <a:cs typeface="Calibri"/>
              </a:rPr>
              <a:t>The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LSTM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can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2FED"/>
                </a:solidFill>
                <a:latin typeface="Calibri"/>
                <a:cs typeface="Calibri"/>
              </a:rPr>
              <a:t>read</a:t>
            </a:r>
            <a:r>
              <a:rPr sz="2000" dirty="0">
                <a:latin typeface="Calibri"/>
                <a:cs typeface="Calibri"/>
              </a:rPr>
              <a:t>,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2FED"/>
                </a:solidFill>
                <a:latin typeface="Calibri"/>
                <a:cs typeface="Calibri"/>
              </a:rPr>
              <a:t>erase</a:t>
            </a:r>
            <a:r>
              <a:rPr sz="2000" dirty="0">
                <a:latin typeface="Calibri"/>
                <a:cs typeface="Calibri"/>
              </a:rPr>
              <a:t>,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and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2FED"/>
                </a:solidFill>
                <a:latin typeface="Calibri"/>
                <a:cs typeface="Calibri"/>
              </a:rPr>
              <a:t>write</a:t>
            </a:r>
            <a:r>
              <a:rPr sz="2000" spc="-60" dirty="0">
                <a:solidFill>
                  <a:srgbClr val="FF2FED"/>
                </a:solidFill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information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from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cell</a:t>
            </a:r>
            <a:endParaRPr sz="2000">
              <a:latin typeface="Calibri"/>
              <a:cs typeface="Calibri"/>
            </a:endParaRPr>
          </a:p>
          <a:p>
            <a:pPr marL="1055370" lvl="2" indent="-229235">
              <a:lnSpc>
                <a:spcPct val="100000"/>
              </a:lnSpc>
              <a:spcBef>
                <a:spcPts val="525"/>
              </a:spcBef>
              <a:buClr>
                <a:srgbClr val="8B1515"/>
              </a:buClr>
              <a:buFont typeface="Times New Roman"/>
              <a:buChar char="•"/>
              <a:tabLst>
                <a:tab pos="1055370" algn="l"/>
              </a:tabLst>
            </a:pPr>
            <a:r>
              <a:rPr sz="1550" dirty="0">
                <a:latin typeface="Calibri"/>
                <a:cs typeface="Calibri"/>
              </a:rPr>
              <a:t>The</a:t>
            </a:r>
            <a:r>
              <a:rPr sz="1550" spc="80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cell</a:t>
            </a:r>
            <a:r>
              <a:rPr sz="1550" spc="45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becomes</a:t>
            </a:r>
            <a:r>
              <a:rPr sz="1550" spc="105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conceptually</a:t>
            </a:r>
            <a:r>
              <a:rPr sz="1550" spc="75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rather</a:t>
            </a:r>
            <a:r>
              <a:rPr sz="1550" spc="95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like</a:t>
            </a:r>
            <a:r>
              <a:rPr sz="1550" spc="80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RAM</a:t>
            </a:r>
            <a:r>
              <a:rPr sz="1550" spc="130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in</a:t>
            </a:r>
            <a:r>
              <a:rPr sz="1550" spc="120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a</a:t>
            </a:r>
            <a:r>
              <a:rPr sz="1550" spc="114" dirty="0">
                <a:latin typeface="Calibri"/>
                <a:cs typeface="Calibri"/>
              </a:rPr>
              <a:t> </a:t>
            </a:r>
            <a:r>
              <a:rPr sz="1550" spc="-10" dirty="0">
                <a:latin typeface="Calibri"/>
                <a:cs typeface="Calibri"/>
              </a:rPr>
              <a:t>computer</a:t>
            </a:r>
            <a:endParaRPr sz="1550">
              <a:latin typeface="Calibri"/>
              <a:cs typeface="Calibri"/>
            </a:endParaRPr>
          </a:p>
          <a:p>
            <a:pPr lvl="2">
              <a:lnSpc>
                <a:spcPct val="100000"/>
              </a:lnSpc>
              <a:spcBef>
                <a:spcPts val="455"/>
              </a:spcBef>
              <a:buClr>
                <a:srgbClr val="8B1515"/>
              </a:buClr>
              <a:buFont typeface="Times New Roman"/>
              <a:buChar char="•"/>
            </a:pPr>
            <a:endParaRPr sz="1550">
              <a:latin typeface="Calibri"/>
              <a:cs typeface="Calibri"/>
            </a:endParaRPr>
          </a:p>
          <a:p>
            <a:pPr marL="368300" indent="-342900">
              <a:lnSpc>
                <a:spcPct val="100000"/>
              </a:lnSpc>
              <a:buClr>
                <a:srgbClr val="8B1515"/>
              </a:buClr>
              <a:buFont typeface="Times New Roman"/>
              <a:buChar char="•"/>
              <a:tabLst>
                <a:tab pos="368300" algn="l"/>
              </a:tabLst>
            </a:pPr>
            <a:r>
              <a:rPr sz="2000" dirty="0">
                <a:latin typeface="Calibri"/>
                <a:cs typeface="Calibri"/>
              </a:rPr>
              <a:t>The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selection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of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which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information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is</a:t>
            </a:r>
            <a:r>
              <a:rPr sz="2000" spc="2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erased/written/read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is</a:t>
            </a:r>
            <a:r>
              <a:rPr sz="2000" spc="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controlled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by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three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corresponding</a:t>
            </a:r>
            <a:r>
              <a:rPr sz="2000" spc="-130" dirty="0"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2FED"/>
                </a:solidFill>
                <a:latin typeface="Calibri"/>
                <a:cs typeface="Calibri"/>
              </a:rPr>
              <a:t>gates</a:t>
            </a:r>
            <a:endParaRPr sz="2000">
              <a:latin typeface="Calibri"/>
              <a:cs typeface="Calibri"/>
            </a:endParaRPr>
          </a:p>
          <a:p>
            <a:pPr marL="711835" lvl="1" indent="-228600">
              <a:lnSpc>
                <a:spcPct val="100000"/>
              </a:lnSpc>
              <a:spcBef>
                <a:spcPts val="530"/>
              </a:spcBef>
              <a:buClr>
                <a:srgbClr val="007B92"/>
              </a:buClr>
              <a:buFont typeface="Times New Roman"/>
              <a:buChar char="•"/>
              <a:tabLst>
                <a:tab pos="711835" algn="l"/>
              </a:tabLst>
            </a:pPr>
            <a:r>
              <a:rPr sz="2000" dirty="0">
                <a:latin typeface="Calibri"/>
                <a:cs typeface="Calibri"/>
              </a:rPr>
              <a:t>The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gates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are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also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vectors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of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length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i="1" spc="-50" dirty="0">
                <a:latin typeface="Calibri"/>
                <a:cs typeface="Calibri"/>
              </a:rPr>
              <a:t>n</a:t>
            </a:r>
            <a:endParaRPr sz="2000">
              <a:latin typeface="Calibri"/>
              <a:cs typeface="Calibri"/>
            </a:endParaRPr>
          </a:p>
          <a:p>
            <a:pPr marL="711835" lvl="1" indent="-228600">
              <a:lnSpc>
                <a:spcPct val="100000"/>
              </a:lnSpc>
              <a:spcBef>
                <a:spcPts val="455"/>
              </a:spcBef>
              <a:buClr>
                <a:srgbClr val="007B92"/>
              </a:buClr>
              <a:buFont typeface="Times New Roman"/>
              <a:buChar char="•"/>
              <a:tabLst>
                <a:tab pos="711835" algn="l"/>
              </a:tabLst>
            </a:pPr>
            <a:r>
              <a:rPr sz="2000" dirty="0">
                <a:latin typeface="Calibri"/>
                <a:cs typeface="Calibri"/>
              </a:rPr>
              <a:t>On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each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timestep,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each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element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of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gates</a:t>
            </a:r>
            <a:r>
              <a:rPr sz="2000" spc="-6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can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be</a:t>
            </a:r>
            <a:r>
              <a:rPr sz="2000" spc="40" dirty="0"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2FED"/>
                </a:solidFill>
                <a:latin typeface="Calibri"/>
                <a:cs typeface="Calibri"/>
              </a:rPr>
              <a:t>open</a:t>
            </a:r>
            <a:r>
              <a:rPr sz="2000" spc="-15" dirty="0">
                <a:solidFill>
                  <a:srgbClr val="FF2FED"/>
                </a:solidFill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(1),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2FED"/>
                </a:solidFill>
                <a:latin typeface="Calibri"/>
                <a:cs typeface="Calibri"/>
              </a:rPr>
              <a:t>closed</a:t>
            </a:r>
            <a:r>
              <a:rPr sz="2000" spc="-15" dirty="0">
                <a:solidFill>
                  <a:srgbClr val="FF2FED"/>
                </a:solidFill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(0),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or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somewhere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in-</a:t>
            </a:r>
            <a:r>
              <a:rPr sz="2000" spc="-10" dirty="0">
                <a:latin typeface="Calibri"/>
                <a:cs typeface="Calibri"/>
              </a:rPr>
              <a:t>between</a:t>
            </a:r>
            <a:endParaRPr sz="2000">
              <a:latin typeface="Calibri"/>
              <a:cs typeface="Calibri"/>
            </a:endParaRPr>
          </a:p>
          <a:p>
            <a:pPr marL="711835" lvl="1" indent="-228600">
              <a:lnSpc>
                <a:spcPct val="100000"/>
              </a:lnSpc>
              <a:spcBef>
                <a:spcPts val="450"/>
              </a:spcBef>
              <a:buClr>
                <a:srgbClr val="007B92"/>
              </a:buClr>
              <a:buFont typeface="Times New Roman"/>
              <a:buChar char="•"/>
              <a:tabLst>
                <a:tab pos="711835" algn="l"/>
              </a:tabLst>
            </a:pPr>
            <a:r>
              <a:rPr sz="2000" dirty="0">
                <a:latin typeface="Calibri"/>
                <a:cs typeface="Calibri"/>
              </a:rPr>
              <a:t>The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gates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are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2FED"/>
                </a:solidFill>
                <a:latin typeface="Calibri"/>
                <a:cs typeface="Calibri"/>
              </a:rPr>
              <a:t>dynamic</a:t>
            </a:r>
            <a:r>
              <a:rPr sz="2000" dirty="0">
                <a:latin typeface="Calibri"/>
                <a:cs typeface="Calibri"/>
              </a:rPr>
              <a:t>: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their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value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is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computed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based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on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current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context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13660" y="2359835"/>
            <a:ext cx="3830379" cy="1547939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5713660" y="2199639"/>
            <a:ext cx="4488180" cy="3923665"/>
            <a:chOff x="5713660" y="2199639"/>
            <a:chExt cx="4488180" cy="392366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13660" y="4895114"/>
              <a:ext cx="4092392" cy="1208528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9810750" y="2209164"/>
              <a:ext cx="381000" cy="3904615"/>
            </a:xfrm>
            <a:custGeom>
              <a:avLst/>
              <a:gdLst/>
              <a:ahLst/>
              <a:cxnLst/>
              <a:rect l="l" t="t" r="r" b="b"/>
              <a:pathLst>
                <a:path w="381000" h="3904615">
                  <a:moveTo>
                    <a:pt x="0" y="0"/>
                  </a:moveTo>
                  <a:lnTo>
                    <a:pt x="60191" y="5003"/>
                  </a:lnTo>
                  <a:lnTo>
                    <a:pt x="112483" y="18938"/>
                  </a:lnTo>
                  <a:lnTo>
                    <a:pt x="153728" y="40187"/>
                  </a:lnTo>
                  <a:lnTo>
                    <a:pt x="180782" y="67137"/>
                  </a:lnTo>
                  <a:lnTo>
                    <a:pt x="190500" y="98171"/>
                  </a:lnTo>
                  <a:lnTo>
                    <a:pt x="190500" y="1854073"/>
                  </a:lnTo>
                  <a:lnTo>
                    <a:pt x="200217" y="1885093"/>
                  </a:lnTo>
                  <a:lnTo>
                    <a:pt x="227271" y="1912011"/>
                  </a:lnTo>
                  <a:lnTo>
                    <a:pt x="268516" y="1933223"/>
                  </a:lnTo>
                  <a:lnTo>
                    <a:pt x="320808" y="1947126"/>
                  </a:lnTo>
                  <a:lnTo>
                    <a:pt x="381000" y="1952117"/>
                  </a:lnTo>
                  <a:lnTo>
                    <a:pt x="320808" y="1957120"/>
                  </a:lnTo>
                  <a:lnTo>
                    <a:pt x="268516" y="1971055"/>
                  </a:lnTo>
                  <a:lnTo>
                    <a:pt x="227271" y="1992304"/>
                  </a:lnTo>
                  <a:lnTo>
                    <a:pt x="200217" y="2019254"/>
                  </a:lnTo>
                  <a:lnTo>
                    <a:pt x="190500" y="2050288"/>
                  </a:lnTo>
                  <a:lnTo>
                    <a:pt x="190500" y="3806215"/>
                  </a:lnTo>
                  <a:lnTo>
                    <a:pt x="180782" y="3837215"/>
                  </a:lnTo>
                  <a:lnTo>
                    <a:pt x="153728" y="3864139"/>
                  </a:lnTo>
                  <a:lnTo>
                    <a:pt x="112483" y="3885372"/>
                  </a:lnTo>
                  <a:lnTo>
                    <a:pt x="60191" y="3899296"/>
                  </a:lnTo>
                  <a:lnTo>
                    <a:pt x="0" y="3904297"/>
                  </a:lnTo>
                </a:path>
              </a:pathLst>
            </a:custGeom>
            <a:ln w="19055">
              <a:solidFill>
                <a:srgbClr val="E983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472757" y="985202"/>
            <a:ext cx="10773410" cy="3346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25"/>
              </a:spcBef>
            </a:pPr>
            <a:r>
              <a:rPr sz="2000" dirty="0">
                <a:latin typeface="Calibri"/>
                <a:cs typeface="Calibri"/>
              </a:rPr>
              <a:t>We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have</a:t>
            </a:r>
            <a:r>
              <a:rPr sz="2000" spc="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8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sequence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of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inputs</a:t>
            </a:r>
            <a:r>
              <a:rPr sz="2000" spc="-75" dirty="0">
                <a:latin typeface="Calibri"/>
                <a:cs typeface="Calibri"/>
              </a:rPr>
              <a:t> </a:t>
            </a:r>
            <a:r>
              <a:rPr sz="2000" dirty="0">
                <a:latin typeface="Cambria Math"/>
                <a:cs typeface="Cambria Math"/>
              </a:rPr>
              <a:t>𝑥</a:t>
            </a:r>
            <a:r>
              <a:rPr sz="2250" baseline="27777" dirty="0">
                <a:latin typeface="Cambria Math"/>
                <a:cs typeface="Cambria Math"/>
              </a:rPr>
              <a:t>(𝑡)</a:t>
            </a:r>
            <a:r>
              <a:rPr sz="2000" dirty="0">
                <a:latin typeface="Calibri"/>
                <a:cs typeface="Calibri"/>
              </a:rPr>
              <a:t>,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and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we</a:t>
            </a:r>
            <a:r>
              <a:rPr sz="2000" spc="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will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compute</a:t>
            </a:r>
            <a:r>
              <a:rPr sz="2000" spc="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8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sequence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of</a:t>
            </a:r>
            <a:r>
              <a:rPr sz="2000" spc="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hidden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states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mbria Math"/>
                <a:cs typeface="Cambria Math"/>
              </a:rPr>
              <a:t>ℎ</a:t>
            </a:r>
            <a:r>
              <a:rPr sz="2250" baseline="27777" dirty="0">
                <a:latin typeface="Cambria Math"/>
                <a:cs typeface="Cambria Math"/>
              </a:rPr>
              <a:t>(𝑡)</a:t>
            </a:r>
            <a:r>
              <a:rPr sz="2250" spc="240" baseline="27777" dirty="0">
                <a:latin typeface="Cambria Math"/>
                <a:cs typeface="Cambria Math"/>
              </a:rPr>
              <a:t> </a:t>
            </a:r>
            <a:r>
              <a:rPr sz="2000" dirty="0">
                <a:latin typeface="Calibri"/>
                <a:cs typeface="Calibri"/>
              </a:rPr>
              <a:t>and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cell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states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60057" y="1299781"/>
            <a:ext cx="2120900" cy="3346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r>
              <a:rPr sz="2000" dirty="0">
                <a:latin typeface="Cambria Math"/>
                <a:cs typeface="Cambria Math"/>
              </a:rPr>
              <a:t>𝑐</a:t>
            </a:r>
            <a:r>
              <a:rPr sz="2250" baseline="27777" dirty="0">
                <a:latin typeface="Cambria Math"/>
                <a:cs typeface="Cambria Math"/>
              </a:rPr>
              <a:t>(𝑡)</a:t>
            </a:r>
            <a:r>
              <a:rPr sz="2000" dirty="0">
                <a:latin typeface="Calibri"/>
                <a:cs typeface="Calibri"/>
              </a:rPr>
              <a:t>.</a:t>
            </a:r>
            <a:r>
              <a:rPr sz="2000" spc="49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On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timestep</a:t>
            </a:r>
            <a:r>
              <a:rPr sz="2000" spc="25" dirty="0">
                <a:latin typeface="Calibri"/>
                <a:cs typeface="Calibri"/>
              </a:rPr>
              <a:t> </a:t>
            </a:r>
            <a:r>
              <a:rPr sz="2000" i="1" spc="-25" dirty="0">
                <a:latin typeface="Calibri"/>
                <a:cs typeface="Calibri"/>
              </a:rPr>
              <a:t>t</a:t>
            </a:r>
            <a:r>
              <a:rPr sz="2000" spc="-25" dirty="0">
                <a:latin typeface="Calibri"/>
                <a:cs typeface="Calibri"/>
              </a:rPr>
              <a:t>: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97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/>
              <a:t>Long</a:t>
            </a:r>
            <a:r>
              <a:rPr spc="-10" dirty="0"/>
              <a:t> </a:t>
            </a:r>
            <a:r>
              <a:rPr spc="-25" dirty="0"/>
              <a:t>Short-</a:t>
            </a:r>
            <a:r>
              <a:rPr dirty="0"/>
              <a:t>Term</a:t>
            </a:r>
            <a:r>
              <a:rPr spc="-45" dirty="0"/>
              <a:t> </a:t>
            </a:r>
            <a:r>
              <a:rPr dirty="0"/>
              <a:t>Memory</a:t>
            </a:r>
            <a:r>
              <a:rPr spc="-5" dirty="0"/>
              <a:t> </a:t>
            </a:r>
            <a:r>
              <a:rPr spc="-10" dirty="0"/>
              <a:t>(LSTM)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0226023" y="2609711"/>
            <a:ext cx="226060" cy="311785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595"/>
              </a:lnSpc>
            </a:pPr>
            <a:r>
              <a:rPr sz="1550" dirty="0">
                <a:solidFill>
                  <a:srgbClr val="E98300"/>
                </a:solidFill>
                <a:latin typeface="Calibri"/>
                <a:cs typeface="Calibri"/>
              </a:rPr>
              <a:t>All</a:t>
            </a:r>
            <a:r>
              <a:rPr sz="1550" spc="90" dirty="0">
                <a:solidFill>
                  <a:srgbClr val="E98300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E98300"/>
                </a:solidFill>
                <a:latin typeface="Calibri"/>
                <a:cs typeface="Calibri"/>
              </a:rPr>
              <a:t>these</a:t>
            </a:r>
            <a:r>
              <a:rPr sz="1550" spc="114" dirty="0">
                <a:solidFill>
                  <a:srgbClr val="E98300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E98300"/>
                </a:solidFill>
                <a:latin typeface="Calibri"/>
                <a:cs typeface="Calibri"/>
              </a:rPr>
              <a:t>are</a:t>
            </a:r>
            <a:r>
              <a:rPr sz="1550" spc="120" dirty="0">
                <a:solidFill>
                  <a:srgbClr val="E98300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E98300"/>
                </a:solidFill>
                <a:latin typeface="Calibri"/>
                <a:cs typeface="Calibri"/>
              </a:rPr>
              <a:t>vectors</a:t>
            </a:r>
            <a:r>
              <a:rPr sz="1550" spc="55" dirty="0">
                <a:solidFill>
                  <a:srgbClr val="E98300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E98300"/>
                </a:solidFill>
                <a:latin typeface="Calibri"/>
                <a:cs typeface="Calibri"/>
              </a:rPr>
              <a:t>of</a:t>
            </a:r>
            <a:r>
              <a:rPr sz="1550" spc="40" dirty="0">
                <a:solidFill>
                  <a:srgbClr val="E98300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E98300"/>
                </a:solidFill>
                <a:latin typeface="Calibri"/>
                <a:cs typeface="Calibri"/>
              </a:rPr>
              <a:t>same</a:t>
            </a:r>
            <a:r>
              <a:rPr sz="1550" spc="35" dirty="0">
                <a:solidFill>
                  <a:srgbClr val="E98300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E98300"/>
                </a:solidFill>
                <a:latin typeface="Calibri"/>
                <a:cs typeface="Calibri"/>
              </a:rPr>
              <a:t>length</a:t>
            </a:r>
            <a:r>
              <a:rPr sz="1550" spc="85" dirty="0">
                <a:solidFill>
                  <a:srgbClr val="E98300"/>
                </a:solidFill>
                <a:latin typeface="Calibri"/>
                <a:cs typeface="Calibri"/>
              </a:rPr>
              <a:t> </a:t>
            </a:r>
            <a:r>
              <a:rPr sz="1550" i="1" spc="-50" dirty="0">
                <a:solidFill>
                  <a:srgbClr val="E98300"/>
                </a:solidFill>
                <a:latin typeface="Calibri"/>
                <a:cs typeface="Calibri"/>
              </a:rPr>
              <a:t>n</a:t>
            </a:r>
            <a:endParaRPr sz="155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962150" y="1714017"/>
            <a:ext cx="3343275" cy="581025"/>
          </a:xfrm>
          <a:prstGeom prst="rect">
            <a:avLst/>
          </a:prstGeom>
          <a:ln w="19055">
            <a:solidFill>
              <a:srgbClr val="4285F4"/>
            </a:solidFill>
          </a:ln>
        </p:spPr>
        <p:txBody>
          <a:bodyPr vert="horz" wrap="square" lIns="0" tIns="26670" rIns="0" bIns="0" rtlCol="0">
            <a:spAutoFit/>
          </a:bodyPr>
          <a:lstStyle/>
          <a:p>
            <a:pPr marL="92075" marR="273050">
              <a:lnSpc>
                <a:spcPct val="105000"/>
              </a:lnSpc>
              <a:spcBef>
                <a:spcPts val="210"/>
              </a:spcBef>
            </a:pPr>
            <a:r>
              <a:rPr sz="1550" b="1" u="sng" dirty="0">
                <a:solidFill>
                  <a:srgbClr val="4285F4"/>
                </a:solidFill>
                <a:uFill>
                  <a:solidFill>
                    <a:srgbClr val="4285F4"/>
                  </a:solidFill>
                </a:uFill>
                <a:latin typeface="Calibri"/>
                <a:cs typeface="Calibri"/>
              </a:rPr>
              <a:t>Forget</a:t>
            </a:r>
            <a:r>
              <a:rPr sz="1550" b="1" u="sng" spc="35" dirty="0">
                <a:solidFill>
                  <a:srgbClr val="4285F4"/>
                </a:solidFill>
                <a:uFill>
                  <a:solidFill>
                    <a:srgbClr val="4285F4"/>
                  </a:solidFill>
                </a:uFill>
                <a:latin typeface="Calibri"/>
                <a:cs typeface="Calibri"/>
              </a:rPr>
              <a:t> </a:t>
            </a:r>
            <a:r>
              <a:rPr sz="1550" b="1" u="sng" dirty="0">
                <a:solidFill>
                  <a:srgbClr val="4285F4"/>
                </a:solidFill>
                <a:uFill>
                  <a:solidFill>
                    <a:srgbClr val="4285F4"/>
                  </a:solidFill>
                </a:uFill>
                <a:latin typeface="Calibri"/>
                <a:cs typeface="Calibri"/>
              </a:rPr>
              <a:t>gate:</a:t>
            </a:r>
            <a:r>
              <a:rPr sz="1550" b="1" u="none" spc="65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1550" u="none" dirty="0">
                <a:solidFill>
                  <a:srgbClr val="4285F4"/>
                </a:solidFill>
                <a:latin typeface="Calibri"/>
                <a:cs typeface="Calibri"/>
              </a:rPr>
              <a:t>controls</a:t>
            </a:r>
            <a:r>
              <a:rPr sz="1550" u="none" spc="40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1550" u="none" dirty="0">
                <a:solidFill>
                  <a:srgbClr val="4285F4"/>
                </a:solidFill>
                <a:latin typeface="Calibri"/>
                <a:cs typeface="Calibri"/>
              </a:rPr>
              <a:t>what</a:t>
            </a:r>
            <a:r>
              <a:rPr sz="1550" u="none" spc="60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1550" u="none" dirty="0">
                <a:solidFill>
                  <a:srgbClr val="4285F4"/>
                </a:solidFill>
                <a:latin typeface="Calibri"/>
                <a:cs typeface="Calibri"/>
              </a:rPr>
              <a:t>is</a:t>
            </a:r>
            <a:r>
              <a:rPr sz="1550" u="none" spc="45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1550" u="none" dirty="0">
                <a:solidFill>
                  <a:srgbClr val="4285F4"/>
                </a:solidFill>
                <a:latin typeface="Calibri"/>
                <a:cs typeface="Calibri"/>
              </a:rPr>
              <a:t>kept</a:t>
            </a:r>
            <a:r>
              <a:rPr sz="1550" u="none" spc="50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1550" u="none" spc="-25" dirty="0">
                <a:solidFill>
                  <a:srgbClr val="4285F4"/>
                </a:solidFill>
                <a:latin typeface="Calibri"/>
                <a:cs typeface="Calibri"/>
              </a:rPr>
              <a:t>vs </a:t>
            </a:r>
            <a:r>
              <a:rPr sz="1550" u="none" dirty="0">
                <a:solidFill>
                  <a:srgbClr val="4285F4"/>
                </a:solidFill>
                <a:latin typeface="Calibri"/>
                <a:cs typeface="Calibri"/>
              </a:rPr>
              <a:t>forgotten,</a:t>
            </a:r>
            <a:r>
              <a:rPr sz="1550" u="none" spc="130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1550" u="none" dirty="0">
                <a:solidFill>
                  <a:srgbClr val="4285F4"/>
                </a:solidFill>
                <a:latin typeface="Calibri"/>
                <a:cs typeface="Calibri"/>
              </a:rPr>
              <a:t>from</a:t>
            </a:r>
            <a:r>
              <a:rPr sz="1550" u="none" spc="10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1550" u="none" dirty="0">
                <a:solidFill>
                  <a:srgbClr val="4285F4"/>
                </a:solidFill>
                <a:latin typeface="Calibri"/>
                <a:cs typeface="Calibri"/>
              </a:rPr>
              <a:t>previous</a:t>
            </a:r>
            <a:r>
              <a:rPr sz="1550" u="none" spc="135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1550" u="none" dirty="0">
                <a:solidFill>
                  <a:srgbClr val="4285F4"/>
                </a:solidFill>
                <a:latin typeface="Calibri"/>
                <a:cs typeface="Calibri"/>
              </a:rPr>
              <a:t>cell</a:t>
            </a:r>
            <a:r>
              <a:rPr sz="1550" u="none" spc="90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1550" u="none" spc="-20" dirty="0">
                <a:solidFill>
                  <a:srgbClr val="4285F4"/>
                </a:solidFill>
                <a:latin typeface="Calibri"/>
                <a:cs typeface="Calibri"/>
              </a:rPr>
              <a:t>state</a:t>
            </a:r>
            <a:endParaRPr sz="155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297932" y="1993900"/>
            <a:ext cx="374650" cy="478155"/>
          </a:xfrm>
          <a:custGeom>
            <a:avLst/>
            <a:gdLst/>
            <a:ahLst/>
            <a:cxnLst/>
            <a:rect l="l" t="t" r="r" b="b"/>
            <a:pathLst>
              <a:path w="374650" h="478155">
                <a:moveTo>
                  <a:pt x="319872" y="423551"/>
                </a:moveTo>
                <a:lnTo>
                  <a:pt x="297306" y="441071"/>
                </a:lnTo>
                <a:lnTo>
                  <a:pt x="374141" y="477774"/>
                </a:lnTo>
                <a:lnTo>
                  <a:pt x="365329" y="433577"/>
                </a:lnTo>
                <a:lnTo>
                  <a:pt x="327659" y="433577"/>
                </a:lnTo>
                <a:lnTo>
                  <a:pt x="319872" y="423551"/>
                </a:lnTo>
                <a:close/>
              </a:path>
              <a:path w="374650" h="478155">
                <a:moveTo>
                  <a:pt x="334882" y="411898"/>
                </a:moveTo>
                <a:lnTo>
                  <a:pt x="319872" y="423551"/>
                </a:lnTo>
                <a:lnTo>
                  <a:pt x="327659" y="433577"/>
                </a:lnTo>
                <a:lnTo>
                  <a:pt x="342645" y="421894"/>
                </a:lnTo>
                <a:lnTo>
                  <a:pt x="334882" y="411898"/>
                </a:lnTo>
                <a:close/>
              </a:path>
              <a:path w="374650" h="478155">
                <a:moveTo>
                  <a:pt x="357504" y="394335"/>
                </a:moveTo>
                <a:lnTo>
                  <a:pt x="334882" y="411898"/>
                </a:lnTo>
                <a:lnTo>
                  <a:pt x="342645" y="421894"/>
                </a:lnTo>
                <a:lnTo>
                  <a:pt x="327659" y="433577"/>
                </a:lnTo>
                <a:lnTo>
                  <a:pt x="365329" y="433577"/>
                </a:lnTo>
                <a:lnTo>
                  <a:pt x="357504" y="394335"/>
                </a:lnTo>
                <a:close/>
              </a:path>
              <a:path w="374650" h="478155">
                <a:moveTo>
                  <a:pt x="14985" y="0"/>
                </a:moveTo>
                <a:lnTo>
                  <a:pt x="0" y="11684"/>
                </a:lnTo>
                <a:lnTo>
                  <a:pt x="319872" y="423551"/>
                </a:lnTo>
                <a:lnTo>
                  <a:pt x="334882" y="411898"/>
                </a:lnTo>
                <a:lnTo>
                  <a:pt x="14985" y="0"/>
                </a:lnTo>
                <a:close/>
              </a:path>
            </a:pathLst>
          </a:custGeom>
          <a:solidFill>
            <a:srgbClr val="4285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962150" y="2475890"/>
            <a:ext cx="3343275" cy="590550"/>
          </a:xfrm>
          <a:prstGeom prst="rect">
            <a:avLst/>
          </a:prstGeom>
          <a:ln w="19055">
            <a:solidFill>
              <a:srgbClr val="4285F4"/>
            </a:solidFill>
          </a:ln>
        </p:spPr>
        <p:txBody>
          <a:bodyPr vert="horz" wrap="square" lIns="0" tIns="32384" rIns="0" bIns="0" rtlCol="0">
            <a:spAutoFit/>
          </a:bodyPr>
          <a:lstStyle/>
          <a:p>
            <a:pPr marL="92075" marR="146685">
              <a:lnSpc>
                <a:spcPct val="105000"/>
              </a:lnSpc>
              <a:spcBef>
                <a:spcPts val="254"/>
              </a:spcBef>
            </a:pPr>
            <a:r>
              <a:rPr sz="1550" b="1" u="sng" dirty="0">
                <a:solidFill>
                  <a:srgbClr val="4285F4"/>
                </a:solidFill>
                <a:uFill>
                  <a:solidFill>
                    <a:srgbClr val="4285F4"/>
                  </a:solidFill>
                </a:uFill>
                <a:latin typeface="Calibri"/>
                <a:cs typeface="Calibri"/>
              </a:rPr>
              <a:t>Input</a:t>
            </a:r>
            <a:r>
              <a:rPr sz="1550" b="1" u="sng" spc="65" dirty="0">
                <a:solidFill>
                  <a:srgbClr val="4285F4"/>
                </a:solidFill>
                <a:uFill>
                  <a:solidFill>
                    <a:srgbClr val="4285F4"/>
                  </a:solidFill>
                </a:uFill>
                <a:latin typeface="Calibri"/>
                <a:cs typeface="Calibri"/>
              </a:rPr>
              <a:t> </a:t>
            </a:r>
            <a:r>
              <a:rPr sz="1550" b="1" u="sng" dirty="0">
                <a:solidFill>
                  <a:srgbClr val="4285F4"/>
                </a:solidFill>
                <a:uFill>
                  <a:solidFill>
                    <a:srgbClr val="4285F4"/>
                  </a:solidFill>
                </a:uFill>
                <a:latin typeface="Calibri"/>
                <a:cs typeface="Calibri"/>
              </a:rPr>
              <a:t>gate:</a:t>
            </a:r>
            <a:r>
              <a:rPr sz="1550" b="1" u="none" spc="114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1550" u="none" dirty="0">
                <a:solidFill>
                  <a:srgbClr val="4285F4"/>
                </a:solidFill>
                <a:latin typeface="Calibri"/>
                <a:cs typeface="Calibri"/>
              </a:rPr>
              <a:t>controls</a:t>
            </a:r>
            <a:r>
              <a:rPr sz="1550" u="none" spc="80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1550" u="none" dirty="0">
                <a:solidFill>
                  <a:srgbClr val="4285F4"/>
                </a:solidFill>
                <a:latin typeface="Calibri"/>
                <a:cs typeface="Calibri"/>
              </a:rPr>
              <a:t>what</a:t>
            </a:r>
            <a:r>
              <a:rPr sz="1550" u="none" spc="90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1550" u="none" dirty="0">
                <a:solidFill>
                  <a:srgbClr val="4285F4"/>
                </a:solidFill>
                <a:latin typeface="Calibri"/>
                <a:cs typeface="Calibri"/>
              </a:rPr>
              <a:t>parts</a:t>
            </a:r>
            <a:r>
              <a:rPr sz="1550" u="none" spc="80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1550" u="none" dirty="0">
                <a:solidFill>
                  <a:srgbClr val="4285F4"/>
                </a:solidFill>
                <a:latin typeface="Calibri"/>
                <a:cs typeface="Calibri"/>
              </a:rPr>
              <a:t>of</a:t>
            </a:r>
            <a:r>
              <a:rPr sz="1550" u="none" spc="60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1550" u="none" spc="-25" dirty="0">
                <a:solidFill>
                  <a:srgbClr val="4285F4"/>
                </a:solidFill>
                <a:latin typeface="Calibri"/>
                <a:cs typeface="Calibri"/>
              </a:rPr>
              <a:t>the </a:t>
            </a:r>
            <a:r>
              <a:rPr sz="1550" u="none" dirty="0">
                <a:solidFill>
                  <a:srgbClr val="4285F4"/>
                </a:solidFill>
                <a:latin typeface="Calibri"/>
                <a:cs typeface="Calibri"/>
              </a:rPr>
              <a:t>new</a:t>
            </a:r>
            <a:r>
              <a:rPr sz="1550" u="none" spc="55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1550" u="none" dirty="0">
                <a:solidFill>
                  <a:srgbClr val="4285F4"/>
                </a:solidFill>
                <a:latin typeface="Calibri"/>
                <a:cs typeface="Calibri"/>
              </a:rPr>
              <a:t>cell</a:t>
            </a:r>
            <a:r>
              <a:rPr sz="1550" u="none" spc="75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1550" u="none" dirty="0">
                <a:solidFill>
                  <a:srgbClr val="4285F4"/>
                </a:solidFill>
                <a:latin typeface="Calibri"/>
                <a:cs typeface="Calibri"/>
              </a:rPr>
              <a:t>content</a:t>
            </a:r>
            <a:r>
              <a:rPr sz="1550" u="none" spc="50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1550" u="none" dirty="0">
                <a:solidFill>
                  <a:srgbClr val="4285F4"/>
                </a:solidFill>
                <a:latin typeface="Calibri"/>
                <a:cs typeface="Calibri"/>
              </a:rPr>
              <a:t>are</a:t>
            </a:r>
            <a:r>
              <a:rPr sz="1550" u="none" spc="100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1550" u="none" dirty="0">
                <a:solidFill>
                  <a:srgbClr val="4285F4"/>
                </a:solidFill>
                <a:latin typeface="Calibri"/>
                <a:cs typeface="Calibri"/>
              </a:rPr>
              <a:t>written</a:t>
            </a:r>
            <a:r>
              <a:rPr sz="1550" u="none" spc="50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1550" u="none" dirty="0">
                <a:solidFill>
                  <a:srgbClr val="4285F4"/>
                </a:solidFill>
                <a:latin typeface="Calibri"/>
                <a:cs typeface="Calibri"/>
              </a:rPr>
              <a:t>to</a:t>
            </a:r>
            <a:r>
              <a:rPr sz="1550" u="none" spc="50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1550" u="none" spc="-20" dirty="0">
                <a:solidFill>
                  <a:srgbClr val="4285F4"/>
                </a:solidFill>
                <a:latin typeface="Calibri"/>
                <a:cs typeface="Calibri"/>
              </a:rPr>
              <a:t>cell</a:t>
            </a:r>
            <a:endParaRPr sz="155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5298566" y="2764535"/>
            <a:ext cx="340995" cy="358775"/>
          </a:xfrm>
          <a:custGeom>
            <a:avLst/>
            <a:gdLst/>
            <a:ahLst/>
            <a:cxnLst/>
            <a:rect l="l" t="t" r="r" b="b"/>
            <a:pathLst>
              <a:path w="340995" h="358775">
                <a:moveTo>
                  <a:pt x="281453" y="309561"/>
                </a:moveTo>
                <a:lnTo>
                  <a:pt x="260604" y="329311"/>
                </a:lnTo>
                <a:lnTo>
                  <a:pt x="340741" y="358266"/>
                </a:lnTo>
                <a:lnTo>
                  <a:pt x="328725" y="318769"/>
                </a:lnTo>
                <a:lnTo>
                  <a:pt x="290195" y="318769"/>
                </a:lnTo>
                <a:lnTo>
                  <a:pt x="281453" y="309561"/>
                </a:lnTo>
                <a:close/>
              </a:path>
              <a:path w="340995" h="358775">
                <a:moveTo>
                  <a:pt x="295213" y="296527"/>
                </a:moveTo>
                <a:lnTo>
                  <a:pt x="281453" y="309561"/>
                </a:lnTo>
                <a:lnTo>
                  <a:pt x="290195" y="318769"/>
                </a:lnTo>
                <a:lnTo>
                  <a:pt x="303911" y="305688"/>
                </a:lnTo>
                <a:lnTo>
                  <a:pt x="295213" y="296527"/>
                </a:lnTo>
                <a:close/>
              </a:path>
              <a:path w="340995" h="358775">
                <a:moveTo>
                  <a:pt x="315975" y="276860"/>
                </a:moveTo>
                <a:lnTo>
                  <a:pt x="295213" y="296527"/>
                </a:lnTo>
                <a:lnTo>
                  <a:pt x="303911" y="305688"/>
                </a:lnTo>
                <a:lnTo>
                  <a:pt x="290195" y="318769"/>
                </a:lnTo>
                <a:lnTo>
                  <a:pt x="328725" y="318769"/>
                </a:lnTo>
                <a:lnTo>
                  <a:pt x="315975" y="276860"/>
                </a:lnTo>
                <a:close/>
              </a:path>
              <a:path w="340995" h="358775">
                <a:moveTo>
                  <a:pt x="13716" y="0"/>
                </a:moveTo>
                <a:lnTo>
                  <a:pt x="0" y="13080"/>
                </a:lnTo>
                <a:lnTo>
                  <a:pt x="281453" y="309561"/>
                </a:lnTo>
                <a:lnTo>
                  <a:pt x="295213" y="296527"/>
                </a:lnTo>
                <a:lnTo>
                  <a:pt x="13716" y="0"/>
                </a:lnTo>
                <a:close/>
              </a:path>
            </a:pathLst>
          </a:custGeom>
          <a:solidFill>
            <a:srgbClr val="4285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962150" y="3247161"/>
            <a:ext cx="3343275" cy="581025"/>
          </a:xfrm>
          <a:prstGeom prst="rect">
            <a:avLst/>
          </a:prstGeom>
          <a:ln w="19055">
            <a:solidFill>
              <a:srgbClr val="4285F4"/>
            </a:solidFill>
          </a:ln>
        </p:spPr>
        <p:txBody>
          <a:bodyPr vert="horz" wrap="square" lIns="0" tIns="41910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330"/>
              </a:spcBef>
            </a:pPr>
            <a:r>
              <a:rPr sz="1550" b="1" u="sng" dirty="0">
                <a:solidFill>
                  <a:srgbClr val="4285F4"/>
                </a:solidFill>
                <a:uFill>
                  <a:solidFill>
                    <a:srgbClr val="4285F4"/>
                  </a:solidFill>
                </a:uFill>
                <a:latin typeface="Calibri"/>
                <a:cs typeface="Calibri"/>
              </a:rPr>
              <a:t>Output</a:t>
            </a:r>
            <a:r>
              <a:rPr sz="1550" b="1" u="sng" spc="120" dirty="0">
                <a:solidFill>
                  <a:srgbClr val="4285F4"/>
                </a:solidFill>
                <a:uFill>
                  <a:solidFill>
                    <a:srgbClr val="4285F4"/>
                  </a:solidFill>
                </a:uFill>
                <a:latin typeface="Calibri"/>
                <a:cs typeface="Calibri"/>
              </a:rPr>
              <a:t> </a:t>
            </a:r>
            <a:r>
              <a:rPr sz="1550" b="1" u="sng" dirty="0">
                <a:solidFill>
                  <a:srgbClr val="4285F4"/>
                </a:solidFill>
                <a:uFill>
                  <a:solidFill>
                    <a:srgbClr val="4285F4"/>
                  </a:solidFill>
                </a:uFill>
                <a:latin typeface="Calibri"/>
                <a:cs typeface="Calibri"/>
              </a:rPr>
              <a:t>gate:</a:t>
            </a:r>
            <a:r>
              <a:rPr sz="1550" b="1" u="none" spc="100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1550" u="none" dirty="0">
                <a:solidFill>
                  <a:srgbClr val="4285F4"/>
                </a:solidFill>
                <a:latin typeface="Calibri"/>
                <a:cs typeface="Calibri"/>
              </a:rPr>
              <a:t>controls</a:t>
            </a:r>
            <a:r>
              <a:rPr sz="1550" u="none" spc="55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1550" u="none" dirty="0">
                <a:solidFill>
                  <a:srgbClr val="4285F4"/>
                </a:solidFill>
                <a:latin typeface="Calibri"/>
                <a:cs typeface="Calibri"/>
              </a:rPr>
              <a:t>what</a:t>
            </a:r>
            <a:r>
              <a:rPr sz="1550" u="none" spc="65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1550" u="none" dirty="0">
                <a:solidFill>
                  <a:srgbClr val="4285F4"/>
                </a:solidFill>
                <a:latin typeface="Calibri"/>
                <a:cs typeface="Calibri"/>
              </a:rPr>
              <a:t>parts</a:t>
            </a:r>
            <a:r>
              <a:rPr sz="1550" u="none" spc="45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1550" u="none" spc="-25" dirty="0">
                <a:solidFill>
                  <a:srgbClr val="4285F4"/>
                </a:solidFill>
                <a:latin typeface="Calibri"/>
                <a:cs typeface="Calibri"/>
              </a:rPr>
              <a:t>of</a:t>
            </a:r>
            <a:endParaRPr sz="1550">
              <a:latin typeface="Calibri"/>
              <a:cs typeface="Calibri"/>
            </a:endParaRPr>
          </a:p>
          <a:p>
            <a:pPr marL="92075">
              <a:lnSpc>
                <a:spcPct val="100000"/>
              </a:lnSpc>
              <a:spcBef>
                <a:spcPts val="90"/>
              </a:spcBef>
            </a:pPr>
            <a:r>
              <a:rPr sz="1550" dirty="0">
                <a:solidFill>
                  <a:srgbClr val="4285F4"/>
                </a:solidFill>
                <a:latin typeface="Calibri"/>
                <a:cs typeface="Calibri"/>
              </a:rPr>
              <a:t>cell</a:t>
            </a:r>
            <a:r>
              <a:rPr sz="1550" spc="20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4285F4"/>
                </a:solidFill>
                <a:latin typeface="Calibri"/>
                <a:cs typeface="Calibri"/>
              </a:rPr>
              <a:t>are</a:t>
            </a:r>
            <a:r>
              <a:rPr sz="1550" spc="55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4285F4"/>
                </a:solidFill>
                <a:latin typeface="Calibri"/>
                <a:cs typeface="Calibri"/>
              </a:rPr>
              <a:t>output</a:t>
            </a:r>
            <a:r>
              <a:rPr sz="1550" spc="90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4285F4"/>
                </a:solidFill>
                <a:latin typeface="Calibri"/>
                <a:cs typeface="Calibri"/>
              </a:rPr>
              <a:t>to</a:t>
            </a:r>
            <a:r>
              <a:rPr sz="1550" spc="80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4285F4"/>
                </a:solidFill>
                <a:latin typeface="Calibri"/>
                <a:cs typeface="Calibri"/>
              </a:rPr>
              <a:t>hidden</a:t>
            </a:r>
            <a:r>
              <a:rPr sz="1550" spc="95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1550" spc="-20" dirty="0">
                <a:solidFill>
                  <a:srgbClr val="4285F4"/>
                </a:solidFill>
                <a:latin typeface="Calibri"/>
                <a:cs typeface="Calibri"/>
              </a:rPr>
              <a:t>state</a:t>
            </a:r>
            <a:endParaRPr sz="155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301741" y="3533521"/>
            <a:ext cx="337820" cy="153035"/>
          </a:xfrm>
          <a:custGeom>
            <a:avLst/>
            <a:gdLst/>
            <a:ahLst/>
            <a:cxnLst/>
            <a:rect l="l" t="t" r="r" b="b"/>
            <a:pathLst>
              <a:path w="337820" h="153035">
                <a:moveTo>
                  <a:pt x="263477" y="126472"/>
                </a:moveTo>
                <a:lnTo>
                  <a:pt x="252603" y="152780"/>
                </a:lnTo>
                <a:lnTo>
                  <a:pt x="337566" y="146684"/>
                </a:lnTo>
                <a:lnTo>
                  <a:pt x="324203" y="131317"/>
                </a:lnTo>
                <a:lnTo>
                  <a:pt x="275209" y="131317"/>
                </a:lnTo>
                <a:lnTo>
                  <a:pt x="263477" y="126472"/>
                </a:lnTo>
                <a:close/>
              </a:path>
              <a:path w="337820" h="153035">
                <a:moveTo>
                  <a:pt x="270784" y="108795"/>
                </a:moveTo>
                <a:lnTo>
                  <a:pt x="263477" y="126472"/>
                </a:lnTo>
                <a:lnTo>
                  <a:pt x="275209" y="131317"/>
                </a:lnTo>
                <a:lnTo>
                  <a:pt x="282575" y="113664"/>
                </a:lnTo>
                <a:lnTo>
                  <a:pt x="270784" y="108795"/>
                </a:lnTo>
                <a:close/>
              </a:path>
              <a:path w="337820" h="153035">
                <a:moveTo>
                  <a:pt x="281686" y="82422"/>
                </a:moveTo>
                <a:lnTo>
                  <a:pt x="270784" y="108795"/>
                </a:lnTo>
                <a:lnTo>
                  <a:pt x="282575" y="113664"/>
                </a:lnTo>
                <a:lnTo>
                  <a:pt x="275209" y="131317"/>
                </a:lnTo>
                <a:lnTo>
                  <a:pt x="324203" y="131317"/>
                </a:lnTo>
                <a:lnTo>
                  <a:pt x="281686" y="82422"/>
                </a:lnTo>
                <a:close/>
              </a:path>
              <a:path w="337820" h="153035">
                <a:moveTo>
                  <a:pt x="7366" y="0"/>
                </a:moveTo>
                <a:lnTo>
                  <a:pt x="0" y="17652"/>
                </a:lnTo>
                <a:lnTo>
                  <a:pt x="263477" y="126472"/>
                </a:lnTo>
                <a:lnTo>
                  <a:pt x="270784" y="108795"/>
                </a:lnTo>
                <a:lnTo>
                  <a:pt x="7366" y="0"/>
                </a:lnTo>
                <a:close/>
              </a:path>
            </a:pathLst>
          </a:custGeom>
          <a:solidFill>
            <a:srgbClr val="4285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1962150" y="4009034"/>
            <a:ext cx="3343275" cy="590550"/>
          </a:xfrm>
          <a:prstGeom prst="rect">
            <a:avLst/>
          </a:prstGeom>
          <a:ln w="19055">
            <a:solidFill>
              <a:srgbClr val="5D4A3B"/>
            </a:solidFill>
          </a:ln>
        </p:spPr>
        <p:txBody>
          <a:bodyPr vert="horz" wrap="square" lIns="0" tIns="36194" rIns="0" bIns="0" rtlCol="0">
            <a:spAutoFit/>
          </a:bodyPr>
          <a:lstStyle/>
          <a:p>
            <a:pPr marL="92075" marR="539115">
              <a:lnSpc>
                <a:spcPct val="105000"/>
              </a:lnSpc>
              <a:spcBef>
                <a:spcPts val="284"/>
              </a:spcBef>
            </a:pPr>
            <a:r>
              <a:rPr sz="1550" b="1" u="sng" dirty="0">
                <a:solidFill>
                  <a:srgbClr val="5D4A3B"/>
                </a:solidFill>
                <a:uFill>
                  <a:solidFill>
                    <a:srgbClr val="5D4A3B"/>
                  </a:solidFill>
                </a:uFill>
                <a:latin typeface="Calibri"/>
                <a:cs typeface="Calibri"/>
              </a:rPr>
              <a:t>New</a:t>
            </a:r>
            <a:r>
              <a:rPr sz="1550" b="1" u="sng" spc="25" dirty="0">
                <a:solidFill>
                  <a:srgbClr val="5D4A3B"/>
                </a:solidFill>
                <a:uFill>
                  <a:solidFill>
                    <a:srgbClr val="5D4A3B"/>
                  </a:solidFill>
                </a:uFill>
                <a:latin typeface="Calibri"/>
                <a:cs typeface="Calibri"/>
              </a:rPr>
              <a:t> </a:t>
            </a:r>
            <a:r>
              <a:rPr sz="1550" b="1" u="sng" dirty="0">
                <a:solidFill>
                  <a:srgbClr val="5D4A3B"/>
                </a:solidFill>
                <a:uFill>
                  <a:solidFill>
                    <a:srgbClr val="5D4A3B"/>
                  </a:solidFill>
                </a:uFill>
                <a:latin typeface="Calibri"/>
                <a:cs typeface="Calibri"/>
              </a:rPr>
              <a:t>cell</a:t>
            </a:r>
            <a:r>
              <a:rPr sz="1550" b="1" u="sng" spc="70" dirty="0">
                <a:solidFill>
                  <a:srgbClr val="5D4A3B"/>
                </a:solidFill>
                <a:uFill>
                  <a:solidFill>
                    <a:srgbClr val="5D4A3B"/>
                  </a:solidFill>
                </a:uFill>
                <a:latin typeface="Calibri"/>
                <a:cs typeface="Calibri"/>
              </a:rPr>
              <a:t> </a:t>
            </a:r>
            <a:r>
              <a:rPr sz="1550" b="1" u="sng" dirty="0">
                <a:solidFill>
                  <a:srgbClr val="5D4A3B"/>
                </a:solidFill>
                <a:uFill>
                  <a:solidFill>
                    <a:srgbClr val="5D4A3B"/>
                  </a:solidFill>
                </a:uFill>
                <a:latin typeface="Calibri"/>
                <a:cs typeface="Calibri"/>
              </a:rPr>
              <a:t>content:</a:t>
            </a:r>
            <a:r>
              <a:rPr sz="1550" b="1" u="none" spc="100" dirty="0">
                <a:solidFill>
                  <a:srgbClr val="5D4A3B"/>
                </a:solidFill>
                <a:latin typeface="Calibri"/>
                <a:cs typeface="Calibri"/>
              </a:rPr>
              <a:t> </a:t>
            </a:r>
            <a:r>
              <a:rPr sz="1550" u="none" dirty="0">
                <a:solidFill>
                  <a:srgbClr val="5D4A3B"/>
                </a:solidFill>
                <a:latin typeface="Calibri"/>
                <a:cs typeface="Calibri"/>
              </a:rPr>
              <a:t>this</a:t>
            </a:r>
            <a:r>
              <a:rPr sz="1550" u="none" spc="65" dirty="0">
                <a:solidFill>
                  <a:srgbClr val="5D4A3B"/>
                </a:solidFill>
                <a:latin typeface="Calibri"/>
                <a:cs typeface="Calibri"/>
              </a:rPr>
              <a:t> </a:t>
            </a:r>
            <a:r>
              <a:rPr sz="1550" u="none" dirty="0">
                <a:solidFill>
                  <a:srgbClr val="5D4A3B"/>
                </a:solidFill>
                <a:latin typeface="Calibri"/>
                <a:cs typeface="Calibri"/>
              </a:rPr>
              <a:t>is</a:t>
            </a:r>
            <a:r>
              <a:rPr sz="1550" u="none" spc="65" dirty="0">
                <a:solidFill>
                  <a:srgbClr val="5D4A3B"/>
                </a:solidFill>
                <a:latin typeface="Calibri"/>
                <a:cs typeface="Calibri"/>
              </a:rPr>
              <a:t> </a:t>
            </a:r>
            <a:r>
              <a:rPr sz="1550" u="none" dirty="0">
                <a:solidFill>
                  <a:srgbClr val="5D4A3B"/>
                </a:solidFill>
                <a:latin typeface="Calibri"/>
                <a:cs typeface="Calibri"/>
              </a:rPr>
              <a:t>the</a:t>
            </a:r>
            <a:r>
              <a:rPr sz="1550" u="none" spc="30" dirty="0">
                <a:solidFill>
                  <a:srgbClr val="5D4A3B"/>
                </a:solidFill>
                <a:latin typeface="Calibri"/>
                <a:cs typeface="Calibri"/>
              </a:rPr>
              <a:t> </a:t>
            </a:r>
            <a:r>
              <a:rPr sz="1550" u="none" spc="-25" dirty="0">
                <a:solidFill>
                  <a:srgbClr val="5D4A3B"/>
                </a:solidFill>
                <a:latin typeface="Calibri"/>
                <a:cs typeface="Calibri"/>
              </a:rPr>
              <a:t>new </a:t>
            </a:r>
            <a:r>
              <a:rPr sz="1550" u="none" dirty="0">
                <a:solidFill>
                  <a:srgbClr val="5D4A3B"/>
                </a:solidFill>
                <a:latin typeface="Calibri"/>
                <a:cs typeface="Calibri"/>
              </a:rPr>
              <a:t>content</a:t>
            </a:r>
            <a:r>
              <a:rPr sz="1550" u="none" spc="40" dirty="0">
                <a:solidFill>
                  <a:srgbClr val="5D4A3B"/>
                </a:solidFill>
                <a:latin typeface="Calibri"/>
                <a:cs typeface="Calibri"/>
              </a:rPr>
              <a:t> </a:t>
            </a:r>
            <a:r>
              <a:rPr sz="1550" u="none" dirty="0">
                <a:solidFill>
                  <a:srgbClr val="5D4A3B"/>
                </a:solidFill>
                <a:latin typeface="Calibri"/>
                <a:cs typeface="Calibri"/>
              </a:rPr>
              <a:t>to</a:t>
            </a:r>
            <a:r>
              <a:rPr sz="1550" u="none" spc="40" dirty="0">
                <a:solidFill>
                  <a:srgbClr val="5D4A3B"/>
                </a:solidFill>
                <a:latin typeface="Calibri"/>
                <a:cs typeface="Calibri"/>
              </a:rPr>
              <a:t> </a:t>
            </a:r>
            <a:r>
              <a:rPr sz="1550" u="none" dirty="0">
                <a:solidFill>
                  <a:srgbClr val="5D4A3B"/>
                </a:solidFill>
                <a:latin typeface="Calibri"/>
                <a:cs typeface="Calibri"/>
              </a:rPr>
              <a:t>be</a:t>
            </a:r>
            <a:r>
              <a:rPr sz="1550" u="none" spc="90" dirty="0">
                <a:solidFill>
                  <a:srgbClr val="5D4A3B"/>
                </a:solidFill>
                <a:latin typeface="Calibri"/>
                <a:cs typeface="Calibri"/>
              </a:rPr>
              <a:t> </a:t>
            </a:r>
            <a:r>
              <a:rPr sz="1550" u="none" dirty="0">
                <a:solidFill>
                  <a:srgbClr val="5D4A3B"/>
                </a:solidFill>
                <a:latin typeface="Calibri"/>
                <a:cs typeface="Calibri"/>
              </a:rPr>
              <a:t>written</a:t>
            </a:r>
            <a:r>
              <a:rPr sz="1550" u="none" spc="45" dirty="0">
                <a:solidFill>
                  <a:srgbClr val="5D4A3B"/>
                </a:solidFill>
                <a:latin typeface="Calibri"/>
                <a:cs typeface="Calibri"/>
              </a:rPr>
              <a:t> </a:t>
            </a:r>
            <a:r>
              <a:rPr sz="1550" u="none" dirty="0">
                <a:solidFill>
                  <a:srgbClr val="5D4A3B"/>
                </a:solidFill>
                <a:latin typeface="Calibri"/>
                <a:cs typeface="Calibri"/>
              </a:rPr>
              <a:t>to</a:t>
            </a:r>
            <a:r>
              <a:rPr sz="1550" u="none" spc="40" dirty="0">
                <a:solidFill>
                  <a:srgbClr val="5D4A3B"/>
                </a:solidFill>
                <a:latin typeface="Calibri"/>
                <a:cs typeface="Calibri"/>
              </a:rPr>
              <a:t> </a:t>
            </a:r>
            <a:r>
              <a:rPr sz="1550" u="none" dirty="0">
                <a:solidFill>
                  <a:srgbClr val="5D4A3B"/>
                </a:solidFill>
                <a:latin typeface="Calibri"/>
                <a:cs typeface="Calibri"/>
              </a:rPr>
              <a:t>the</a:t>
            </a:r>
            <a:r>
              <a:rPr sz="1550" u="none" spc="90" dirty="0">
                <a:solidFill>
                  <a:srgbClr val="5D4A3B"/>
                </a:solidFill>
                <a:latin typeface="Calibri"/>
                <a:cs typeface="Calibri"/>
              </a:rPr>
              <a:t> </a:t>
            </a:r>
            <a:r>
              <a:rPr sz="1550" u="none" spc="-20" dirty="0">
                <a:solidFill>
                  <a:srgbClr val="5D4A3B"/>
                </a:solidFill>
                <a:latin typeface="Calibri"/>
                <a:cs typeface="Calibri"/>
              </a:rPr>
              <a:t>cell</a:t>
            </a:r>
            <a:endParaRPr sz="1550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5297042" y="4299711"/>
            <a:ext cx="375285" cy="687705"/>
          </a:xfrm>
          <a:custGeom>
            <a:avLst/>
            <a:gdLst/>
            <a:ahLst/>
            <a:cxnLst/>
            <a:rect l="l" t="t" r="r" b="b"/>
            <a:pathLst>
              <a:path w="375285" h="687704">
                <a:moveTo>
                  <a:pt x="330596" y="625174"/>
                </a:moveTo>
                <a:lnTo>
                  <a:pt x="305435" y="638682"/>
                </a:lnTo>
                <a:lnTo>
                  <a:pt x="375031" y="687705"/>
                </a:lnTo>
                <a:lnTo>
                  <a:pt x="373640" y="638682"/>
                </a:lnTo>
                <a:lnTo>
                  <a:pt x="373572" y="636269"/>
                </a:lnTo>
                <a:lnTo>
                  <a:pt x="336550" y="636269"/>
                </a:lnTo>
                <a:lnTo>
                  <a:pt x="330596" y="625174"/>
                </a:lnTo>
                <a:close/>
              </a:path>
              <a:path w="375285" h="687704">
                <a:moveTo>
                  <a:pt x="347464" y="616118"/>
                </a:moveTo>
                <a:lnTo>
                  <a:pt x="330596" y="625174"/>
                </a:lnTo>
                <a:lnTo>
                  <a:pt x="336550" y="636269"/>
                </a:lnTo>
                <a:lnTo>
                  <a:pt x="353441" y="627252"/>
                </a:lnTo>
                <a:lnTo>
                  <a:pt x="347464" y="616118"/>
                </a:lnTo>
                <a:close/>
              </a:path>
              <a:path w="375285" h="687704">
                <a:moveTo>
                  <a:pt x="372618" y="602614"/>
                </a:moveTo>
                <a:lnTo>
                  <a:pt x="347464" y="616118"/>
                </a:lnTo>
                <a:lnTo>
                  <a:pt x="353441" y="627252"/>
                </a:lnTo>
                <a:lnTo>
                  <a:pt x="336550" y="636269"/>
                </a:lnTo>
                <a:lnTo>
                  <a:pt x="373572" y="636269"/>
                </a:lnTo>
                <a:lnTo>
                  <a:pt x="372618" y="602614"/>
                </a:lnTo>
                <a:close/>
              </a:path>
              <a:path w="375285" h="687704">
                <a:moveTo>
                  <a:pt x="16764" y="0"/>
                </a:moveTo>
                <a:lnTo>
                  <a:pt x="0" y="9017"/>
                </a:lnTo>
                <a:lnTo>
                  <a:pt x="330596" y="625174"/>
                </a:lnTo>
                <a:lnTo>
                  <a:pt x="347464" y="616118"/>
                </a:lnTo>
                <a:lnTo>
                  <a:pt x="16764" y="0"/>
                </a:lnTo>
                <a:close/>
              </a:path>
            </a:pathLst>
          </a:custGeom>
          <a:solidFill>
            <a:srgbClr val="5D4A3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1962150" y="4780305"/>
            <a:ext cx="3343275" cy="828675"/>
          </a:xfrm>
          <a:prstGeom prst="rect">
            <a:avLst/>
          </a:prstGeom>
          <a:ln w="19055">
            <a:solidFill>
              <a:srgbClr val="5D4A3B"/>
            </a:solidFill>
          </a:ln>
        </p:spPr>
        <p:txBody>
          <a:bodyPr vert="horz" wrap="square" lIns="0" tIns="38100" rIns="0" bIns="0" rtlCol="0">
            <a:spAutoFit/>
          </a:bodyPr>
          <a:lstStyle/>
          <a:p>
            <a:pPr marL="92075" marR="163830">
              <a:lnSpc>
                <a:spcPct val="102899"/>
              </a:lnSpc>
              <a:spcBef>
                <a:spcPts val="300"/>
              </a:spcBef>
            </a:pPr>
            <a:r>
              <a:rPr sz="1550" b="1" u="sng" dirty="0">
                <a:solidFill>
                  <a:srgbClr val="5D4A3B"/>
                </a:solidFill>
                <a:uFill>
                  <a:solidFill>
                    <a:srgbClr val="5D4A3B"/>
                  </a:solidFill>
                </a:uFill>
                <a:latin typeface="Calibri"/>
                <a:cs typeface="Calibri"/>
              </a:rPr>
              <a:t>Cell</a:t>
            </a:r>
            <a:r>
              <a:rPr sz="1550" b="1" u="sng" spc="75" dirty="0">
                <a:solidFill>
                  <a:srgbClr val="5D4A3B"/>
                </a:solidFill>
                <a:uFill>
                  <a:solidFill>
                    <a:srgbClr val="5D4A3B"/>
                  </a:solidFill>
                </a:uFill>
                <a:latin typeface="Calibri"/>
                <a:cs typeface="Calibri"/>
              </a:rPr>
              <a:t> </a:t>
            </a:r>
            <a:r>
              <a:rPr sz="1550" b="1" u="sng" dirty="0">
                <a:solidFill>
                  <a:srgbClr val="5D4A3B"/>
                </a:solidFill>
                <a:uFill>
                  <a:solidFill>
                    <a:srgbClr val="5D4A3B"/>
                  </a:solidFill>
                </a:uFill>
                <a:latin typeface="Calibri"/>
                <a:cs typeface="Calibri"/>
              </a:rPr>
              <a:t>state</a:t>
            </a:r>
            <a:r>
              <a:rPr sz="1550" u="none" dirty="0">
                <a:solidFill>
                  <a:srgbClr val="5D4A3B"/>
                </a:solidFill>
                <a:latin typeface="Calibri"/>
                <a:cs typeface="Calibri"/>
              </a:rPr>
              <a:t>:</a:t>
            </a:r>
            <a:r>
              <a:rPr sz="1550" u="none" spc="135" dirty="0">
                <a:solidFill>
                  <a:srgbClr val="5D4A3B"/>
                </a:solidFill>
                <a:latin typeface="Calibri"/>
                <a:cs typeface="Calibri"/>
              </a:rPr>
              <a:t> </a:t>
            </a:r>
            <a:r>
              <a:rPr sz="1550" u="none" dirty="0">
                <a:solidFill>
                  <a:srgbClr val="5D4A3B"/>
                </a:solidFill>
                <a:latin typeface="Calibri"/>
                <a:cs typeface="Calibri"/>
              </a:rPr>
              <a:t>erase</a:t>
            </a:r>
            <a:r>
              <a:rPr sz="1550" u="none" spc="60" dirty="0">
                <a:solidFill>
                  <a:srgbClr val="5D4A3B"/>
                </a:solidFill>
                <a:latin typeface="Calibri"/>
                <a:cs typeface="Calibri"/>
              </a:rPr>
              <a:t> </a:t>
            </a:r>
            <a:r>
              <a:rPr sz="1550" u="none" dirty="0">
                <a:solidFill>
                  <a:srgbClr val="5D4A3B"/>
                </a:solidFill>
                <a:latin typeface="Calibri"/>
                <a:cs typeface="Calibri"/>
              </a:rPr>
              <a:t>(</a:t>
            </a:r>
            <a:r>
              <a:rPr sz="1550" u="none" dirty="0">
                <a:solidFill>
                  <a:srgbClr val="4285F4"/>
                </a:solidFill>
                <a:latin typeface="Calibri"/>
                <a:cs typeface="Calibri"/>
              </a:rPr>
              <a:t>“forget”</a:t>
            </a:r>
            <a:r>
              <a:rPr sz="1550" u="none" dirty="0">
                <a:solidFill>
                  <a:srgbClr val="5D4A3B"/>
                </a:solidFill>
                <a:latin typeface="Calibri"/>
                <a:cs typeface="Calibri"/>
              </a:rPr>
              <a:t>)</a:t>
            </a:r>
            <a:r>
              <a:rPr sz="1550" u="none" spc="55" dirty="0">
                <a:solidFill>
                  <a:srgbClr val="5D4A3B"/>
                </a:solidFill>
                <a:latin typeface="Calibri"/>
                <a:cs typeface="Calibri"/>
              </a:rPr>
              <a:t> </a:t>
            </a:r>
            <a:r>
              <a:rPr sz="1550" u="none" spc="-20" dirty="0">
                <a:solidFill>
                  <a:srgbClr val="5D4A3B"/>
                </a:solidFill>
                <a:latin typeface="Calibri"/>
                <a:cs typeface="Calibri"/>
              </a:rPr>
              <a:t>some </a:t>
            </a:r>
            <a:r>
              <a:rPr sz="1550" u="none" dirty="0">
                <a:solidFill>
                  <a:srgbClr val="5D4A3B"/>
                </a:solidFill>
                <a:latin typeface="Calibri"/>
                <a:cs typeface="Calibri"/>
              </a:rPr>
              <a:t>content</a:t>
            </a:r>
            <a:r>
              <a:rPr sz="1550" u="none" spc="40" dirty="0">
                <a:solidFill>
                  <a:srgbClr val="5D4A3B"/>
                </a:solidFill>
                <a:latin typeface="Calibri"/>
                <a:cs typeface="Calibri"/>
              </a:rPr>
              <a:t> </a:t>
            </a:r>
            <a:r>
              <a:rPr sz="1550" u="none" dirty="0">
                <a:solidFill>
                  <a:srgbClr val="5D4A3B"/>
                </a:solidFill>
                <a:latin typeface="Calibri"/>
                <a:cs typeface="Calibri"/>
              </a:rPr>
              <a:t>from</a:t>
            </a:r>
            <a:r>
              <a:rPr sz="1550" u="none" spc="65" dirty="0">
                <a:solidFill>
                  <a:srgbClr val="5D4A3B"/>
                </a:solidFill>
                <a:latin typeface="Calibri"/>
                <a:cs typeface="Calibri"/>
              </a:rPr>
              <a:t> </a:t>
            </a:r>
            <a:r>
              <a:rPr sz="1550" u="none" dirty="0">
                <a:solidFill>
                  <a:srgbClr val="5D4A3B"/>
                </a:solidFill>
                <a:latin typeface="Calibri"/>
                <a:cs typeface="Calibri"/>
              </a:rPr>
              <a:t>last</a:t>
            </a:r>
            <a:r>
              <a:rPr sz="1550" u="none" spc="45" dirty="0">
                <a:solidFill>
                  <a:srgbClr val="5D4A3B"/>
                </a:solidFill>
                <a:latin typeface="Calibri"/>
                <a:cs typeface="Calibri"/>
              </a:rPr>
              <a:t> </a:t>
            </a:r>
            <a:r>
              <a:rPr sz="1550" u="none" dirty="0">
                <a:solidFill>
                  <a:srgbClr val="5D4A3B"/>
                </a:solidFill>
                <a:latin typeface="Calibri"/>
                <a:cs typeface="Calibri"/>
              </a:rPr>
              <a:t>cell</a:t>
            </a:r>
            <a:r>
              <a:rPr sz="1550" u="none" spc="55" dirty="0">
                <a:solidFill>
                  <a:srgbClr val="5D4A3B"/>
                </a:solidFill>
                <a:latin typeface="Calibri"/>
                <a:cs typeface="Calibri"/>
              </a:rPr>
              <a:t> </a:t>
            </a:r>
            <a:r>
              <a:rPr sz="1550" u="none" dirty="0">
                <a:solidFill>
                  <a:srgbClr val="5D4A3B"/>
                </a:solidFill>
                <a:latin typeface="Calibri"/>
                <a:cs typeface="Calibri"/>
              </a:rPr>
              <a:t>state,</a:t>
            </a:r>
            <a:r>
              <a:rPr sz="1550" u="none" spc="105" dirty="0">
                <a:solidFill>
                  <a:srgbClr val="5D4A3B"/>
                </a:solidFill>
                <a:latin typeface="Calibri"/>
                <a:cs typeface="Calibri"/>
              </a:rPr>
              <a:t> </a:t>
            </a:r>
            <a:r>
              <a:rPr sz="1550" u="none" dirty="0">
                <a:solidFill>
                  <a:srgbClr val="5D4A3B"/>
                </a:solidFill>
                <a:latin typeface="Calibri"/>
                <a:cs typeface="Calibri"/>
              </a:rPr>
              <a:t>and</a:t>
            </a:r>
            <a:r>
              <a:rPr sz="1550" u="none" spc="45" dirty="0">
                <a:solidFill>
                  <a:srgbClr val="5D4A3B"/>
                </a:solidFill>
                <a:latin typeface="Calibri"/>
                <a:cs typeface="Calibri"/>
              </a:rPr>
              <a:t> </a:t>
            </a:r>
            <a:r>
              <a:rPr sz="1550" u="none" spc="-20" dirty="0">
                <a:solidFill>
                  <a:srgbClr val="5D4A3B"/>
                </a:solidFill>
                <a:latin typeface="Calibri"/>
                <a:cs typeface="Calibri"/>
              </a:rPr>
              <a:t>write </a:t>
            </a:r>
            <a:r>
              <a:rPr sz="1550" u="none" dirty="0">
                <a:solidFill>
                  <a:srgbClr val="5D4A3B"/>
                </a:solidFill>
                <a:latin typeface="Calibri"/>
                <a:cs typeface="Calibri"/>
              </a:rPr>
              <a:t>(</a:t>
            </a:r>
            <a:r>
              <a:rPr sz="1550" u="none" dirty="0">
                <a:solidFill>
                  <a:srgbClr val="4285F4"/>
                </a:solidFill>
                <a:latin typeface="Calibri"/>
                <a:cs typeface="Calibri"/>
              </a:rPr>
              <a:t>“input”</a:t>
            </a:r>
            <a:r>
              <a:rPr sz="1550" u="none" dirty="0">
                <a:solidFill>
                  <a:srgbClr val="5D4A3B"/>
                </a:solidFill>
                <a:latin typeface="Calibri"/>
                <a:cs typeface="Calibri"/>
              </a:rPr>
              <a:t>)</a:t>
            </a:r>
            <a:r>
              <a:rPr sz="1550" u="none" spc="70" dirty="0">
                <a:solidFill>
                  <a:srgbClr val="5D4A3B"/>
                </a:solidFill>
                <a:latin typeface="Calibri"/>
                <a:cs typeface="Calibri"/>
              </a:rPr>
              <a:t> </a:t>
            </a:r>
            <a:r>
              <a:rPr sz="1550" u="none" dirty="0">
                <a:solidFill>
                  <a:srgbClr val="5D4A3B"/>
                </a:solidFill>
                <a:latin typeface="Calibri"/>
                <a:cs typeface="Calibri"/>
              </a:rPr>
              <a:t>some</a:t>
            </a:r>
            <a:r>
              <a:rPr sz="1550" u="none" spc="155" dirty="0">
                <a:solidFill>
                  <a:srgbClr val="5D4A3B"/>
                </a:solidFill>
                <a:latin typeface="Calibri"/>
                <a:cs typeface="Calibri"/>
              </a:rPr>
              <a:t> </a:t>
            </a:r>
            <a:r>
              <a:rPr sz="1550" u="none" dirty="0">
                <a:solidFill>
                  <a:srgbClr val="5D4A3B"/>
                </a:solidFill>
                <a:latin typeface="Calibri"/>
                <a:cs typeface="Calibri"/>
              </a:rPr>
              <a:t>new</a:t>
            </a:r>
            <a:r>
              <a:rPr sz="1550" u="none" spc="110" dirty="0">
                <a:solidFill>
                  <a:srgbClr val="5D4A3B"/>
                </a:solidFill>
                <a:latin typeface="Calibri"/>
                <a:cs typeface="Calibri"/>
              </a:rPr>
              <a:t> </a:t>
            </a:r>
            <a:r>
              <a:rPr sz="1550" u="none" dirty="0">
                <a:solidFill>
                  <a:srgbClr val="5D4A3B"/>
                </a:solidFill>
                <a:latin typeface="Calibri"/>
                <a:cs typeface="Calibri"/>
              </a:rPr>
              <a:t>cell</a:t>
            </a:r>
            <a:r>
              <a:rPr sz="1550" u="none" spc="130" dirty="0">
                <a:solidFill>
                  <a:srgbClr val="5D4A3B"/>
                </a:solidFill>
                <a:latin typeface="Calibri"/>
                <a:cs typeface="Calibri"/>
              </a:rPr>
              <a:t> </a:t>
            </a:r>
            <a:r>
              <a:rPr sz="1550" u="none" spc="-10" dirty="0">
                <a:solidFill>
                  <a:srgbClr val="5D4A3B"/>
                </a:solidFill>
                <a:latin typeface="Calibri"/>
                <a:cs typeface="Calibri"/>
              </a:rPr>
              <a:t>content</a:t>
            </a:r>
            <a:endParaRPr sz="1550">
              <a:latin typeface="Calibri"/>
              <a:cs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5298566" y="5192648"/>
            <a:ext cx="340995" cy="346710"/>
          </a:xfrm>
          <a:custGeom>
            <a:avLst/>
            <a:gdLst/>
            <a:ahLst/>
            <a:cxnLst/>
            <a:rect l="l" t="t" r="r" b="b"/>
            <a:pathLst>
              <a:path w="340995" h="346710">
                <a:moveTo>
                  <a:pt x="280505" y="298518"/>
                </a:moveTo>
                <a:lnTo>
                  <a:pt x="260223" y="318516"/>
                </a:lnTo>
                <a:lnTo>
                  <a:pt x="340741" y="346201"/>
                </a:lnTo>
                <a:lnTo>
                  <a:pt x="328234" y="307594"/>
                </a:lnTo>
                <a:lnTo>
                  <a:pt x="289433" y="307594"/>
                </a:lnTo>
                <a:lnTo>
                  <a:pt x="280505" y="298518"/>
                </a:lnTo>
                <a:close/>
              </a:path>
              <a:path w="340995" h="346710">
                <a:moveTo>
                  <a:pt x="294124" y="285090"/>
                </a:moveTo>
                <a:lnTo>
                  <a:pt x="280505" y="298518"/>
                </a:lnTo>
                <a:lnTo>
                  <a:pt x="289433" y="307594"/>
                </a:lnTo>
                <a:lnTo>
                  <a:pt x="303022" y="294131"/>
                </a:lnTo>
                <a:lnTo>
                  <a:pt x="294124" y="285090"/>
                </a:lnTo>
                <a:close/>
              </a:path>
              <a:path w="340995" h="346710">
                <a:moveTo>
                  <a:pt x="314452" y="265048"/>
                </a:moveTo>
                <a:lnTo>
                  <a:pt x="294124" y="285090"/>
                </a:lnTo>
                <a:lnTo>
                  <a:pt x="303022" y="294131"/>
                </a:lnTo>
                <a:lnTo>
                  <a:pt x="289433" y="307594"/>
                </a:lnTo>
                <a:lnTo>
                  <a:pt x="328234" y="307594"/>
                </a:lnTo>
                <a:lnTo>
                  <a:pt x="314452" y="265048"/>
                </a:lnTo>
                <a:close/>
              </a:path>
              <a:path w="340995" h="346710">
                <a:moveTo>
                  <a:pt x="13588" y="0"/>
                </a:moveTo>
                <a:lnTo>
                  <a:pt x="0" y="13334"/>
                </a:lnTo>
                <a:lnTo>
                  <a:pt x="280505" y="298518"/>
                </a:lnTo>
                <a:lnTo>
                  <a:pt x="294124" y="285090"/>
                </a:lnTo>
                <a:lnTo>
                  <a:pt x="13588" y="0"/>
                </a:lnTo>
                <a:close/>
              </a:path>
            </a:pathLst>
          </a:custGeom>
          <a:solidFill>
            <a:srgbClr val="5D4A3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1962150" y="5789688"/>
            <a:ext cx="3343275" cy="590550"/>
          </a:xfrm>
          <a:prstGeom prst="rect">
            <a:avLst/>
          </a:prstGeom>
          <a:ln w="19055">
            <a:solidFill>
              <a:srgbClr val="5D4A3B"/>
            </a:solidFill>
          </a:ln>
        </p:spPr>
        <p:txBody>
          <a:bodyPr vert="horz" wrap="square" lIns="0" tIns="50165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395"/>
              </a:spcBef>
            </a:pPr>
            <a:r>
              <a:rPr sz="1550" b="1" u="sng" dirty="0">
                <a:solidFill>
                  <a:srgbClr val="5D4A3B"/>
                </a:solidFill>
                <a:uFill>
                  <a:solidFill>
                    <a:srgbClr val="5D4A3B"/>
                  </a:solidFill>
                </a:uFill>
                <a:latin typeface="Calibri"/>
                <a:cs typeface="Calibri"/>
              </a:rPr>
              <a:t>Hidden</a:t>
            </a:r>
            <a:r>
              <a:rPr sz="1550" b="1" u="sng" spc="140" dirty="0">
                <a:solidFill>
                  <a:srgbClr val="5D4A3B"/>
                </a:solidFill>
                <a:uFill>
                  <a:solidFill>
                    <a:srgbClr val="5D4A3B"/>
                  </a:solidFill>
                </a:uFill>
                <a:latin typeface="Calibri"/>
                <a:cs typeface="Calibri"/>
              </a:rPr>
              <a:t> </a:t>
            </a:r>
            <a:r>
              <a:rPr sz="1550" b="1" u="sng" dirty="0">
                <a:solidFill>
                  <a:srgbClr val="5D4A3B"/>
                </a:solidFill>
                <a:uFill>
                  <a:solidFill>
                    <a:srgbClr val="5D4A3B"/>
                  </a:solidFill>
                </a:uFill>
                <a:latin typeface="Calibri"/>
                <a:cs typeface="Calibri"/>
              </a:rPr>
              <a:t>state</a:t>
            </a:r>
            <a:r>
              <a:rPr sz="1550" u="none" dirty="0">
                <a:solidFill>
                  <a:srgbClr val="5D4A3B"/>
                </a:solidFill>
                <a:latin typeface="Calibri"/>
                <a:cs typeface="Calibri"/>
              </a:rPr>
              <a:t>:</a:t>
            </a:r>
            <a:r>
              <a:rPr sz="1550" u="none" spc="114" dirty="0">
                <a:solidFill>
                  <a:srgbClr val="5D4A3B"/>
                </a:solidFill>
                <a:latin typeface="Calibri"/>
                <a:cs typeface="Calibri"/>
              </a:rPr>
              <a:t> </a:t>
            </a:r>
            <a:r>
              <a:rPr sz="1550" u="none" dirty="0">
                <a:solidFill>
                  <a:srgbClr val="5D4A3B"/>
                </a:solidFill>
                <a:latin typeface="Calibri"/>
                <a:cs typeface="Calibri"/>
              </a:rPr>
              <a:t>read</a:t>
            </a:r>
            <a:r>
              <a:rPr sz="1550" u="none" spc="80" dirty="0">
                <a:solidFill>
                  <a:srgbClr val="5D4A3B"/>
                </a:solidFill>
                <a:latin typeface="Calibri"/>
                <a:cs typeface="Calibri"/>
              </a:rPr>
              <a:t> </a:t>
            </a:r>
            <a:r>
              <a:rPr sz="1550" u="none" dirty="0">
                <a:solidFill>
                  <a:srgbClr val="5D4A3B"/>
                </a:solidFill>
                <a:latin typeface="Calibri"/>
                <a:cs typeface="Calibri"/>
              </a:rPr>
              <a:t>(</a:t>
            </a:r>
            <a:r>
              <a:rPr sz="1550" u="none" dirty="0">
                <a:solidFill>
                  <a:srgbClr val="4285F4"/>
                </a:solidFill>
                <a:latin typeface="Calibri"/>
                <a:cs typeface="Calibri"/>
              </a:rPr>
              <a:t>“output”</a:t>
            </a:r>
            <a:r>
              <a:rPr sz="1550" u="none" dirty="0">
                <a:solidFill>
                  <a:srgbClr val="5D4A3B"/>
                </a:solidFill>
                <a:latin typeface="Calibri"/>
                <a:cs typeface="Calibri"/>
              </a:rPr>
              <a:t>)</a:t>
            </a:r>
            <a:r>
              <a:rPr sz="1550" u="none" spc="45" dirty="0">
                <a:solidFill>
                  <a:srgbClr val="5D4A3B"/>
                </a:solidFill>
                <a:latin typeface="Calibri"/>
                <a:cs typeface="Calibri"/>
              </a:rPr>
              <a:t> </a:t>
            </a:r>
            <a:r>
              <a:rPr sz="1550" u="none" spc="-20" dirty="0">
                <a:solidFill>
                  <a:srgbClr val="5D4A3B"/>
                </a:solidFill>
                <a:latin typeface="Calibri"/>
                <a:cs typeface="Calibri"/>
              </a:rPr>
              <a:t>some</a:t>
            </a:r>
            <a:endParaRPr sz="1550">
              <a:latin typeface="Calibri"/>
              <a:cs typeface="Calibri"/>
            </a:endParaRPr>
          </a:p>
          <a:p>
            <a:pPr marL="92075">
              <a:lnSpc>
                <a:spcPct val="100000"/>
              </a:lnSpc>
              <a:spcBef>
                <a:spcPts val="90"/>
              </a:spcBef>
            </a:pPr>
            <a:r>
              <a:rPr sz="1550" dirty="0">
                <a:solidFill>
                  <a:srgbClr val="5D4A3B"/>
                </a:solidFill>
                <a:latin typeface="Calibri"/>
                <a:cs typeface="Calibri"/>
              </a:rPr>
              <a:t>content</a:t>
            </a:r>
            <a:r>
              <a:rPr sz="1550" spc="60" dirty="0">
                <a:solidFill>
                  <a:srgbClr val="5D4A3B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D4A3B"/>
                </a:solidFill>
                <a:latin typeface="Calibri"/>
                <a:cs typeface="Calibri"/>
              </a:rPr>
              <a:t>from</a:t>
            </a:r>
            <a:r>
              <a:rPr sz="1550" spc="85" dirty="0">
                <a:solidFill>
                  <a:srgbClr val="5D4A3B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D4A3B"/>
                </a:solidFill>
                <a:latin typeface="Calibri"/>
                <a:cs typeface="Calibri"/>
              </a:rPr>
              <a:t>the</a:t>
            </a:r>
            <a:r>
              <a:rPr sz="1550" spc="25" dirty="0">
                <a:solidFill>
                  <a:srgbClr val="5D4A3B"/>
                </a:solidFill>
                <a:latin typeface="Calibri"/>
                <a:cs typeface="Calibri"/>
              </a:rPr>
              <a:t> </a:t>
            </a:r>
            <a:r>
              <a:rPr sz="1550" spc="-20" dirty="0">
                <a:solidFill>
                  <a:srgbClr val="5D4A3B"/>
                </a:solidFill>
                <a:latin typeface="Calibri"/>
                <a:cs typeface="Calibri"/>
              </a:rPr>
              <a:t>cell</a:t>
            </a:r>
            <a:endParaRPr sz="1550">
              <a:latin typeface="Calibri"/>
              <a:cs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5304028" y="6010402"/>
            <a:ext cx="335280" cy="84455"/>
          </a:xfrm>
          <a:custGeom>
            <a:avLst/>
            <a:gdLst/>
            <a:ahLst/>
            <a:cxnLst/>
            <a:rect l="l" t="t" r="r" b="b"/>
            <a:pathLst>
              <a:path w="335279" h="84454">
                <a:moveTo>
                  <a:pt x="258556" y="28287"/>
                </a:moveTo>
                <a:lnTo>
                  <a:pt x="0" y="65417"/>
                </a:lnTo>
                <a:lnTo>
                  <a:pt x="2794" y="84277"/>
                </a:lnTo>
                <a:lnTo>
                  <a:pt x="261255" y="47143"/>
                </a:lnTo>
                <a:lnTo>
                  <a:pt x="258556" y="28287"/>
                </a:lnTo>
                <a:close/>
              </a:path>
              <a:path w="335279" h="84454">
                <a:moveTo>
                  <a:pt x="334096" y="26479"/>
                </a:moveTo>
                <a:lnTo>
                  <a:pt x="271145" y="26479"/>
                </a:lnTo>
                <a:lnTo>
                  <a:pt x="273812" y="45339"/>
                </a:lnTo>
                <a:lnTo>
                  <a:pt x="261255" y="47143"/>
                </a:lnTo>
                <a:lnTo>
                  <a:pt x="265302" y="75425"/>
                </a:lnTo>
                <a:lnTo>
                  <a:pt x="335280" y="26873"/>
                </a:lnTo>
                <a:lnTo>
                  <a:pt x="334096" y="26479"/>
                </a:lnTo>
                <a:close/>
              </a:path>
              <a:path w="335279" h="84454">
                <a:moveTo>
                  <a:pt x="271145" y="26479"/>
                </a:moveTo>
                <a:lnTo>
                  <a:pt x="258556" y="28287"/>
                </a:lnTo>
                <a:lnTo>
                  <a:pt x="261255" y="47143"/>
                </a:lnTo>
                <a:lnTo>
                  <a:pt x="273812" y="45339"/>
                </a:lnTo>
                <a:lnTo>
                  <a:pt x="271200" y="26873"/>
                </a:lnTo>
                <a:lnTo>
                  <a:pt x="271145" y="26479"/>
                </a:lnTo>
                <a:close/>
              </a:path>
              <a:path w="335279" h="84454">
                <a:moveTo>
                  <a:pt x="254508" y="0"/>
                </a:moveTo>
                <a:lnTo>
                  <a:pt x="258556" y="28287"/>
                </a:lnTo>
                <a:lnTo>
                  <a:pt x="271145" y="26479"/>
                </a:lnTo>
                <a:lnTo>
                  <a:pt x="334096" y="26479"/>
                </a:lnTo>
                <a:lnTo>
                  <a:pt x="254508" y="0"/>
                </a:lnTo>
                <a:close/>
              </a:path>
            </a:pathLst>
          </a:custGeom>
          <a:solidFill>
            <a:srgbClr val="5D4A3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7019925" y="1504594"/>
            <a:ext cx="2552700" cy="590550"/>
          </a:xfrm>
          <a:prstGeom prst="rect">
            <a:avLst/>
          </a:prstGeom>
          <a:ln w="19055">
            <a:solidFill>
              <a:srgbClr val="4285F4"/>
            </a:solidFill>
          </a:ln>
        </p:spPr>
        <p:txBody>
          <a:bodyPr vert="horz" wrap="square" lIns="0" tIns="33020" rIns="0" bIns="0" rtlCol="0">
            <a:spAutoFit/>
          </a:bodyPr>
          <a:lstStyle/>
          <a:p>
            <a:pPr marL="94615" marR="188595">
              <a:lnSpc>
                <a:spcPct val="104900"/>
              </a:lnSpc>
              <a:spcBef>
                <a:spcPts val="260"/>
              </a:spcBef>
            </a:pPr>
            <a:r>
              <a:rPr sz="1550" b="1" u="sng" dirty="0">
                <a:solidFill>
                  <a:srgbClr val="4285F4"/>
                </a:solidFill>
                <a:uFill>
                  <a:solidFill>
                    <a:srgbClr val="4285F4"/>
                  </a:solidFill>
                </a:uFill>
                <a:latin typeface="Calibri"/>
                <a:cs typeface="Calibri"/>
              </a:rPr>
              <a:t>Sigmoid</a:t>
            </a:r>
            <a:r>
              <a:rPr sz="1550" b="1" u="sng" spc="100" dirty="0">
                <a:solidFill>
                  <a:srgbClr val="4285F4"/>
                </a:solidFill>
                <a:uFill>
                  <a:solidFill>
                    <a:srgbClr val="4285F4"/>
                  </a:solidFill>
                </a:uFill>
                <a:latin typeface="Calibri"/>
                <a:cs typeface="Calibri"/>
              </a:rPr>
              <a:t> </a:t>
            </a:r>
            <a:r>
              <a:rPr sz="1550" b="1" u="sng" dirty="0">
                <a:solidFill>
                  <a:srgbClr val="4285F4"/>
                </a:solidFill>
                <a:uFill>
                  <a:solidFill>
                    <a:srgbClr val="4285F4"/>
                  </a:solidFill>
                </a:uFill>
                <a:latin typeface="Calibri"/>
                <a:cs typeface="Calibri"/>
              </a:rPr>
              <a:t>function</a:t>
            </a:r>
            <a:r>
              <a:rPr sz="1550" u="none" dirty="0">
                <a:solidFill>
                  <a:srgbClr val="4285F4"/>
                </a:solidFill>
                <a:latin typeface="Calibri"/>
                <a:cs typeface="Calibri"/>
              </a:rPr>
              <a:t>:</a:t>
            </a:r>
            <a:r>
              <a:rPr sz="1550" u="none" spc="170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1550" u="none" dirty="0">
                <a:solidFill>
                  <a:srgbClr val="4285F4"/>
                </a:solidFill>
                <a:latin typeface="Calibri"/>
                <a:cs typeface="Calibri"/>
              </a:rPr>
              <a:t>all</a:t>
            </a:r>
            <a:r>
              <a:rPr sz="1550" u="none" spc="55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1550" u="none" spc="-20" dirty="0">
                <a:solidFill>
                  <a:srgbClr val="4285F4"/>
                </a:solidFill>
                <a:latin typeface="Calibri"/>
                <a:cs typeface="Calibri"/>
              </a:rPr>
              <a:t>gate </a:t>
            </a:r>
            <a:r>
              <a:rPr sz="1550" u="none" dirty="0">
                <a:solidFill>
                  <a:srgbClr val="4285F4"/>
                </a:solidFill>
                <a:latin typeface="Calibri"/>
                <a:cs typeface="Calibri"/>
              </a:rPr>
              <a:t>values</a:t>
            </a:r>
            <a:r>
              <a:rPr sz="1550" u="none" spc="85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1550" u="none" dirty="0">
                <a:solidFill>
                  <a:srgbClr val="4285F4"/>
                </a:solidFill>
                <a:latin typeface="Calibri"/>
                <a:cs typeface="Calibri"/>
              </a:rPr>
              <a:t>are</a:t>
            </a:r>
            <a:r>
              <a:rPr sz="1550" u="none" spc="60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1550" u="none" dirty="0">
                <a:solidFill>
                  <a:srgbClr val="4285F4"/>
                </a:solidFill>
                <a:latin typeface="Calibri"/>
                <a:cs typeface="Calibri"/>
              </a:rPr>
              <a:t>between</a:t>
            </a:r>
            <a:r>
              <a:rPr sz="1550" u="none" spc="105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1550" u="none" dirty="0">
                <a:solidFill>
                  <a:srgbClr val="4285F4"/>
                </a:solidFill>
                <a:latin typeface="Calibri"/>
                <a:cs typeface="Calibri"/>
              </a:rPr>
              <a:t>0</a:t>
            </a:r>
            <a:r>
              <a:rPr sz="1550" u="none" spc="45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1550" u="none" dirty="0">
                <a:solidFill>
                  <a:srgbClr val="4285F4"/>
                </a:solidFill>
                <a:latin typeface="Calibri"/>
                <a:cs typeface="Calibri"/>
              </a:rPr>
              <a:t>and</a:t>
            </a:r>
            <a:r>
              <a:rPr sz="1550" u="none" spc="105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1550" u="none" spc="-50" dirty="0">
                <a:solidFill>
                  <a:srgbClr val="4285F4"/>
                </a:solidFill>
                <a:latin typeface="Calibri"/>
                <a:cs typeface="Calibri"/>
              </a:rPr>
              <a:t>1</a:t>
            </a:r>
            <a:endParaRPr sz="1550">
              <a:latin typeface="Calibri"/>
              <a:cs typeface="Calibri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6391275" y="1793748"/>
            <a:ext cx="629285" cy="2063114"/>
            <a:chOff x="6391275" y="1793748"/>
            <a:chExt cx="629285" cy="2063114"/>
          </a:xfrm>
        </p:grpSpPr>
        <p:sp>
          <p:nvSpPr>
            <p:cNvPr id="24" name="object 24"/>
            <p:cNvSpPr/>
            <p:nvPr/>
          </p:nvSpPr>
          <p:spPr>
            <a:xfrm>
              <a:off x="6515100" y="1793748"/>
              <a:ext cx="505459" cy="629285"/>
            </a:xfrm>
            <a:custGeom>
              <a:avLst/>
              <a:gdLst/>
              <a:ahLst/>
              <a:cxnLst/>
              <a:rect l="l" t="t" r="r" b="b"/>
              <a:pathLst>
                <a:path w="505459" h="629285">
                  <a:moveTo>
                    <a:pt x="17779" y="545973"/>
                  </a:moveTo>
                  <a:lnTo>
                    <a:pt x="0" y="629285"/>
                  </a:lnTo>
                  <a:lnTo>
                    <a:pt x="77343" y="593598"/>
                  </a:lnTo>
                  <a:lnTo>
                    <a:pt x="67336" y="585597"/>
                  </a:lnTo>
                  <a:lnTo>
                    <a:pt x="47117" y="585597"/>
                  </a:lnTo>
                  <a:lnTo>
                    <a:pt x="32257" y="573786"/>
                  </a:lnTo>
                  <a:lnTo>
                    <a:pt x="40171" y="563876"/>
                  </a:lnTo>
                  <a:lnTo>
                    <a:pt x="17779" y="545973"/>
                  </a:lnTo>
                  <a:close/>
                </a:path>
                <a:path w="505459" h="629285">
                  <a:moveTo>
                    <a:pt x="40171" y="563876"/>
                  </a:moveTo>
                  <a:lnTo>
                    <a:pt x="32257" y="573786"/>
                  </a:lnTo>
                  <a:lnTo>
                    <a:pt x="47117" y="585597"/>
                  </a:lnTo>
                  <a:lnTo>
                    <a:pt x="54998" y="575732"/>
                  </a:lnTo>
                  <a:lnTo>
                    <a:pt x="40171" y="563876"/>
                  </a:lnTo>
                  <a:close/>
                </a:path>
                <a:path w="505459" h="629285">
                  <a:moveTo>
                    <a:pt x="54998" y="575732"/>
                  </a:moveTo>
                  <a:lnTo>
                    <a:pt x="47117" y="585597"/>
                  </a:lnTo>
                  <a:lnTo>
                    <a:pt x="67336" y="585597"/>
                  </a:lnTo>
                  <a:lnTo>
                    <a:pt x="54998" y="575732"/>
                  </a:lnTo>
                  <a:close/>
                </a:path>
                <a:path w="505459" h="629285">
                  <a:moveTo>
                    <a:pt x="490474" y="0"/>
                  </a:moveTo>
                  <a:lnTo>
                    <a:pt x="40171" y="563876"/>
                  </a:lnTo>
                  <a:lnTo>
                    <a:pt x="54998" y="575732"/>
                  </a:lnTo>
                  <a:lnTo>
                    <a:pt x="505459" y="11937"/>
                  </a:lnTo>
                  <a:lnTo>
                    <a:pt x="490474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6400800" y="2428240"/>
              <a:ext cx="238125" cy="1419225"/>
            </a:xfrm>
            <a:custGeom>
              <a:avLst/>
              <a:gdLst/>
              <a:ahLst/>
              <a:cxnLst/>
              <a:rect l="l" t="t" r="r" b="b"/>
              <a:pathLst>
                <a:path w="238125" h="1419225">
                  <a:moveTo>
                    <a:pt x="0" y="1418844"/>
                  </a:moveTo>
                  <a:lnTo>
                    <a:pt x="238125" y="1418844"/>
                  </a:lnTo>
                  <a:lnTo>
                    <a:pt x="238125" y="0"/>
                  </a:lnTo>
                  <a:lnTo>
                    <a:pt x="0" y="0"/>
                  </a:lnTo>
                  <a:lnTo>
                    <a:pt x="0" y="1418844"/>
                  </a:lnTo>
                  <a:close/>
                </a:path>
              </a:pathLst>
            </a:custGeom>
            <a:ln w="19055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485457" y="6498590"/>
            <a:ext cx="117475" cy="24257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400" spc="-50" dirty="0">
                <a:latin typeface="Calibri"/>
                <a:cs typeface="Calibri"/>
              </a:rPr>
              <a:t>7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7286625" y="6208680"/>
            <a:ext cx="3343275" cy="590550"/>
          </a:xfrm>
          <a:prstGeom prst="rect">
            <a:avLst/>
          </a:prstGeom>
          <a:ln w="19055">
            <a:solidFill>
              <a:srgbClr val="FF2FED"/>
            </a:solidFill>
          </a:ln>
        </p:spPr>
        <p:txBody>
          <a:bodyPr vert="horz" wrap="square" lIns="0" tIns="38100" rIns="0" bIns="0" rtlCol="0">
            <a:spAutoFit/>
          </a:bodyPr>
          <a:lstStyle/>
          <a:p>
            <a:pPr marL="574675" marR="109220" indent="-440055">
              <a:lnSpc>
                <a:spcPct val="105000"/>
              </a:lnSpc>
              <a:spcBef>
                <a:spcPts val="300"/>
              </a:spcBef>
            </a:pPr>
            <a:r>
              <a:rPr sz="1550" dirty="0">
                <a:solidFill>
                  <a:srgbClr val="FF2FED"/>
                </a:solidFill>
                <a:latin typeface="Calibri"/>
                <a:cs typeface="Calibri"/>
              </a:rPr>
              <a:t>Gates</a:t>
            </a:r>
            <a:r>
              <a:rPr sz="1550" spc="145" dirty="0">
                <a:solidFill>
                  <a:srgbClr val="FF2FED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FF2FED"/>
                </a:solidFill>
                <a:latin typeface="Calibri"/>
                <a:cs typeface="Calibri"/>
              </a:rPr>
              <a:t>are</a:t>
            </a:r>
            <a:r>
              <a:rPr sz="1550" spc="114" dirty="0">
                <a:solidFill>
                  <a:srgbClr val="FF2FED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FF2FED"/>
                </a:solidFill>
                <a:latin typeface="Calibri"/>
                <a:cs typeface="Calibri"/>
              </a:rPr>
              <a:t>applied</a:t>
            </a:r>
            <a:r>
              <a:rPr sz="1550" spc="160" dirty="0">
                <a:solidFill>
                  <a:srgbClr val="FF2FED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FF2FED"/>
                </a:solidFill>
                <a:latin typeface="Calibri"/>
                <a:cs typeface="Calibri"/>
              </a:rPr>
              <a:t>using</a:t>
            </a:r>
            <a:r>
              <a:rPr sz="1550" spc="70" dirty="0">
                <a:solidFill>
                  <a:srgbClr val="FF2FED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FF2FED"/>
                </a:solidFill>
                <a:latin typeface="Calibri"/>
                <a:cs typeface="Calibri"/>
              </a:rPr>
              <a:t>element-</a:t>
            </a:r>
            <a:r>
              <a:rPr sz="1550" spc="-20" dirty="0">
                <a:solidFill>
                  <a:srgbClr val="FF2FED"/>
                </a:solidFill>
                <a:latin typeface="Calibri"/>
                <a:cs typeface="Calibri"/>
              </a:rPr>
              <a:t>wise </a:t>
            </a:r>
            <a:r>
              <a:rPr sz="1550" dirty="0">
                <a:solidFill>
                  <a:srgbClr val="FF2FED"/>
                </a:solidFill>
                <a:latin typeface="Calibri"/>
                <a:cs typeface="Calibri"/>
              </a:rPr>
              <a:t>(or</a:t>
            </a:r>
            <a:r>
              <a:rPr sz="1550" spc="120" dirty="0">
                <a:solidFill>
                  <a:srgbClr val="FF2FED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FF2FED"/>
                </a:solidFill>
                <a:latin typeface="Calibri"/>
                <a:cs typeface="Calibri"/>
              </a:rPr>
              <a:t>Hadamard)</a:t>
            </a:r>
            <a:r>
              <a:rPr sz="1550" spc="114" dirty="0">
                <a:solidFill>
                  <a:srgbClr val="FF2FED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FF2FED"/>
                </a:solidFill>
                <a:latin typeface="Calibri"/>
                <a:cs typeface="Calibri"/>
              </a:rPr>
              <a:t>product:</a:t>
            </a:r>
            <a:r>
              <a:rPr sz="1550" spc="175" dirty="0">
                <a:solidFill>
                  <a:srgbClr val="FF2FED"/>
                </a:solidFill>
                <a:latin typeface="Calibri"/>
                <a:cs typeface="Calibri"/>
              </a:rPr>
              <a:t> </a:t>
            </a:r>
            <a:r>
              <a:rPr sz="1550" spc="-50" dirty="0">
                <a:solidFill>
                  <a:srgbClr val="FF2FED"/>
                </a:solidFill>
                <a:latin typeface="Cambria Math"/>
                <a:cs typeface="Cambria Math"/>
              </a:rPr>
              <a:t>⊙</a:t>
            </a:r>
            <a:endParaRPr sz="1550">
              <a:latin typeface="Cambria Math"/>
              <a:cs typeface="Cambria Math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6962775" y="6199161"/>
            <a:ext cx="330835" cy="309880"/>
          </a:xfrm>
          <a:custGeom>
            <a:avLst/>
            <a:gdLst/>
            <a:ahLst/>
            <a:cxnLst/>
            <a:rect l="l" t="t" r="r" b="b"/>
            <a:pathLst>
              <a:path w="330834" h="309879">
                <a:moveTo>
                  <a:pt x="62124" y="45112"/>
                </a:moveTo>
                <a:lnTo>
                  <a:pt x="49139" y="58990"/>
                </a:lnTo>
                <a:lnTo>
                  <a:pt x="317373" y="309816"/>
                </a:lnTo>
                <a:lnTo>
                  <a:pt x="330326" y="295897"/>
                </a:lnTo>
                <a:lnTo>
                  <a:pt x="62124" y="45112"/>
                </a:lnTo>
                <a:close/>
              </a:path>
              <a:path w="330834" h="309879">
                <a:moveTo>
                  <a:pt x="0" y="0"/>
                </a:moveTo>
                <a:lnTo>
                  <a:pt x="29591" y="79883"/>
                </a:lnTo>
                <a:lnTo>
                  <a:pt x="49139" y="58990"/>
                </a:lnTo>
                <a:lnTo>
                  <a:pt x="39877" y="50330"/>
                </a:lnTo>
                <a:lnTo>
                  <a:pt x="52831" y="36423"/>
                </a:lnTo>
                <a:lnTo>
                  <a:pt x="70253" y="36423"/>
                </a:lnTo>
                <a:lnTo>
                  <a:pt x="81660" y="24231"/>
                </a:lnTo>
                <a:lnTo>
                  <a:pt x="0" y="0"/>
                </a:lnTo>
                <a:close/>
              </a:path>
              <a:path w="330834" h="309879">
                <a:moveTo>
                  <a:pt x="52831" y="36423"/>
                </a:moveTo>
                <a:lnTo>
                  <a:pt x="39877" y="50330"/>
                </a:lnTo>
                <a:lnTo>
                  <a:pt x="49139" y="58990"/>
                </a:lnTo>
                <a:lnTo>
                  <a:pt x="62124" y="45112"/>
                </a:lnTo>
                <a:lnTo>
                  <a:pt x="52831" y="36423"/>
                </a:lnTo>
                <a:close/>
              </a:path>
              <a:path w="330834" h="309879">
                <a:moveTo>
                  <a:pt x="70253" y="36423"/>
                </a:moveTo>
                <a:lnTo>
                  <a:pt x="52831" y="36423"/>
                </a:lnTo>
                <a:lnTo>
                  <a:pt x="62124" y="45112"/>
                </a:lnTo>
                <a:lnTo>
                  <a:pt x="70253" y="36423"/>
                </a:lnTo>
                <a:close/>
              </a:path>
            </a:pathLst>
          </a:custGeom>
          <a:solidFill>
            <a:srgbClr val="FF2FE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8420100" y="5789688"/>
            <a:ext cx="76200" cy="419100"/>
          </a:xfrm>
          <a:custGeom>
            <a:avLst/>
            <a:gdLst/>
            <a:ahLst/>
            <a:cxnLst/>
            <a:rect l="l" t="t" r="r" b="b"/>
            <a:pathLst>
              <a:path w="76200" h="419100">
                <a:moveTo>
                  <a:pt x="47625" y="63500"/>
                </a:moveTo>
                <a:lnTo>
                  <a:pt x="28575" y="63500"/>
                </a:lnTo>
                <a:lnTo>
                  <a:pt x="28575" y="418490"/>
                </a:lnTo>
                <a:lnTo>
                  <a:pt x="47625" y="418490"/>
                </a:lnTo>
                <a:lnTo>
                  <a:pt x="47625" y="63500"/>
                </a:lnTo>
                <a:close/>
              </a:path>
              <a:path w="76200" h="419100">
                <a:moveTo>
                  <a:pt x="38100" y="0"/>
                </a:moveTo>
                <a:lnTo>
                  <a:pt x="0" y="76200"/>
                </a:lnTo>
                <a:lnTo>
                  <a:pt x="28575" y="76200"/>
                </a:lnTo>
                <a:lnTo>
                  <a:pt x="28575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419100">
                <a:moveTo>
                  <a:pt x="69850" y="63500"/>
                </a:moveTo>
                <a:lnTo>
                  <a:pt x="47625" y="63500"/>
                </a:lnTo>
                <a:lnTo>
                  <a:pt x="47625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FF2FED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/>
              <a:t>Long</a:t>
            </a:r>
            <a:r>
              <a:rPr spc="-10" dirty="0"/>
              <a:t> </a:t>
            </a:r>
            <a:r>
              <a:rPr spc="-25" dirty="0"/>
              <a:t>Short-</a:t>
            </a:r>
            <a:r>
              <a:rPr dirty="0"/>
              <a:t>Term</a:t>
            </a:r>
            <a:r>
              <a:rPr spc="-45" dirty="0"/>
              <a:t> </a:t>
            </a:r>
            <a:r>
              <a:rPr dirty="0"/>
              <a:t>Memory</a:t>
            </a:r>
            <a:r>
              <a:rPr spc="-5" dirty="0"/>
              <a:t> </a:t>
            </a:r>
            <a:r>
              <a:rPr spc="-10" dirty="0"/>
              <a:t>(LSTM)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85457" y="1005903"/>
            <a:ext cx="663765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You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can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think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LSTM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equations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visually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like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this: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90694" y="2113908"/>
            <a:ext cx="7023092" cy="2661675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1628710" y="5570663"/>
            <a:ext cx="4762500" cy="857250"/>
            <a:chOff x="1628710" y="5570663"/>
            <a:chExt cx="4762500" cy="857250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04816" y="5663158"/>
              <a:ext cx="4589630" cy="676195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633474" y="5575426"/>
              <a:ext cx="4752975" cy="847725"/>
            </a:xfrm>
            <a:custGeom>
              <a:avLst/>
              <a:gdLst/>
              <a:ahLst/>
              <a:cxnLst/>
              <a:rect l="l" t="t" r="r" b="b"/>
              <a:pathLst>
                <a:path w="4752975" h="847725">
                  <a:moveTo>
                    <a:pt x="0" y="847509"/>
                  </a:moveTo>
                  <a:lnTo>
                    <a:pt x="4752975" y="847509"/>
                  </a:lnTo>
                  <a:lnTo>
                    <a:pt x="4752975" y="0"/>
                  </a:lnTo>
                  <a:lnTo>
                    <a:pt x="0" y="0"/>
                  </a:lnTo>
                  <a:lnTo>
                    <a:pt x="0" y="847509"/>
                  </a:lnTo>
                  <a:close/>
                </a:path>
              </a:pathLst>
            </a:custGeom>
            <a:ln w="9527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7341616" y="6495812"/>
            <a:ext cx="4286885" cy="178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b="1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Source:</a:t>
            </a:r>
            <a:r>
              <a:rPr sz="1200" b="1" u="none" spc="165" dirty="0">
                <a:latin typeface="Calibri"/>
                <a:cs typeface="Calibri"/>
              </a:rPr>
              <a:t> </a:t>
            </a:r>
            <a:r>
              <a:rPr sz="1200" u="sng" spc="-10" dirty="0">
                <a:solidFill>
                  <a:srgbClr val="4197B5"/>
                </a:solidFill>
                <a:uFill>
                  <a:solidFill>
                    <a:srgbClr val="4197B5"/>
                  </a:solidFill>
                </a:uFill>
                <a:latin typeface="Calibri"/>
                <a:cs typeface="Calibri"/>
                <a:hlinkClick r:id="rId4"/>
              </a:rPr>
              <a:t>http://colah.github.io/posts/2015-08-Understanding-LSTMs/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78343" rIns="0" bIns="0" rtlCol="0">
            <a:spAutoFit/>
          </a:bodyPr>
          <a:lstStyle/>
          <a:p>
            <a:pPr marL="186690">
              <a:lnSpc>
                <a:spcPts val="1450"/>
              </a:lnSpc>
            </a:pPr>
            <a:fld id="{81D60167-4931-47E6-BA6A-407CBD079E47}" type="slidenum">
              <a:rPr spc="-50" dirty="0"/>
              <a:t>57</a:t>
            </a:fld>
            <a:endParaRPr spc="-50" dirty="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24325" y="1477578"/>
            <a:ext cx="3400425" cy="3529842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3767454" y="2682811"/>
            <a:ext cx="34734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700" spc="-15" baseline="12345" dirty="0">
                <a:latin typeface="Calibri"/>
                <a:cs typeface="Calibri"/>
              </a:rPr>
              <a:t>c</a:t>
            </a:r>
            <a:r>
              <a:rPr sz="1200" spc="-10" dirty="0">
                <a:latin typeface="Calibri"/>
                <a:cs typeface="Calibri"/>
              </a:rPr>
              <a:t>t-</a:t>
            </a:r>
            <a:r>
              <a:rPr sz="1200" spc="-60" dirty="0">
                <a:latin typeface="Calibri"/>
                <a:cs typeface="Calibri"/>
              </a:rPr>
              <a:t>1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756405" y="3689667"/>
            <a:ext cx="36957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700" spc="-30" baseline="10802" dirty="0">
                <a:latin typeface="Calibri"/>
                <a:cs typeface="Calibri"/>
              </a:rPr>
              <a:t>h</a:t>
            </a:r>
            <a:r>
              <a:rPr sz="1200" spc="-20" dirty="0">
                <a:latin typeface="Calibri"/>
                <a:cs typeface="Calibri"/>
              </a:rPr>
              <a:t>t-</a:t>
            </a:r>
            <a:r>
              <a:rPr sz="1200" spc="-50" dirty="0">
                <a:latin typeface="Calibri"/>
                <a:cs typeface="Calibri"/>
              </a:rPr>
              <a:t>1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529576" y="2576131"/>
            <a:ext cx="224154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latin typeface="Calibri"/>
                <a:cs typeface="Calibri"/>
              </a:rPr>
              <a:t>c</a:t>
            </a:r>
            <a:r>
              <a:rPr sz="1800" spc="-37" baseline="-18518" dirty="0">
                <a:latin typeface="Calibri"/>
                <a:cs typeface="Calibri"/>
              </a:rPr>
              <a:t>t</a:t>
            </a:r>
            <a:endParaRPr sz="1800" baseline="-18518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529576" y="3674681"/>
            <a:ext cx="246379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latin typeface="Calibri"/>
                <a:cs typeface="Calibri"/>
              </a:rPr>
              <a:t>h</a:t>
            </a:r>
            <a:r>
              <a:rPr sz="1800" spc="-37" baseline="-18518" dirty="0">
                <a:latin typeface="Calibri"/>
                <a:cs typeface="Calibri"/>
              </a:rPr>
              <a:t>t</a:t>
            </a:r>
            <a:endParaRPr sz="1800" baseline="-18518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821809" y="3174365"/>
            <a:ext cx="80645" cy="24257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400" spc="-50" dirty="0">
                <a:latin typeface="Calibri"/>
                <a:cs typeface="Calibri"/>
              </a:rPr>
              <a:t>f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875784" y="3279140"/>
            <a:ext cx="6413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0" dirty="0">
                <a:latin typeface="Calibri"/>
                <a:cs typeface="Calibri"/>
              </a:rPr>
              <a:t>t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258815" y="3052762"/>
            <a:ext cx="156210" cy="24320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r>
              <a:rPr sz="1400" spc="-25" dirty="0">
                <a:latin typeface="Calibri"/>
                <a:cs typeface="Calibri"/>
              </a:rPr>
              <a:t>i</a:t>
            </a:r>
            <a:r>
              <a:rPr sz="1350" spc="-37" baseline="-18518" dirty="0">
                <a:latin typeface="Calibri"/>
                <a:cs typeface="Calibri"/>
              </a:rPr>
              <a:t>t</a:t>
            </a:r>
            <a:endParaRPr sz="1350" baseline="-18518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171565" y="3054730"/>
            <a:ext cx="208279" cy="24257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r>
              <a:rPr sz="1400" spc="-25" dirty="0">
                <a:latin typeface="Calibri"/>
                <a:cs typeface="Calibri"/>
              </a:rPr>
              <a:t>o</a:t>
            </a:r>
            <a:r>
              <a:rPr sz="1350" spc="-37" baseline="-18518" dirty="0">
                <a:latin typeface="Calibri"/>
                <a:cs typeface="Calibri"/>
              </a:rPr>
              <a:t>t</a:t>
            </a:r>
            <a:endParaRPr sz="1350" baseline="-18518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102984" y="2512631"/>
            <a:ext cx="189230" cy="24320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r>
              <a:rPr sz="1400" spc="-25" dirty="0">
                <a:latin typeface="Calibri"/>
                <a:cs typeface="Calibri"/>
              </a:rPr>
              <a:t>c</a:t>
            </a:r>
            <a:r>
              <a:rPr sz="1350" spc="-37" baseline="-18518" dirty="0">
                <a:latin typeface="Calibri"/>
                <a:cs typeface="Calibri"/>
              </a:rPr>
              <a:t>t</a:t>
            </a:r>
            <a:endParaRPr sz="1350" baseline="-18518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864859" y="3374390"/>
            <a:ext cx="6413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0" dirty="0">
                <a:latin typeface="Calibri"/>
                <a:cs typeface="Calibri"/>
              </a:rPr>
              <a:t>t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764784" y="3218116"/>
            <a:ext cx="167005" cy="24320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r>
              <a:rPr sz="2100" spc="-967" baseline="-15873" dirty="0">
                <a:latin typeface="Calibri"/>
                <a:cs typeface="Calibri"/>
              </a:rPr>
              <a:t>c</a:t>
            </a:r>
            <a:r>
              <a:rPr sz="1400" spc="-50" dirty="0">
                <a:latin typeface="Calibri"/>
                <a:cs typeface="Calibri"/>
              </a:rPr>
              <a:t>~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97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/>
              <a:t>Long</a:t>
            </a:r>
            <a:r>
              <a:rPr spc="-10" dirty="0"/>
              <a:t> </a:t>
            </a:r>
            <a:r>
              <a:rPr spc="-25" dirty="0"/>
              <a:t>Short-</a:t>
            </a:r>
            <a:r>
              <a:rPr dirty="0"/>
              <a:t>Term</a:t>
            </a:r>
            <a:r>
              <a:rPr spc="-45" dirty="0"/>
              <a:t> </a:t>
            </a:r>
            <a:r>
              <a:rPr dirty="0"/>
              <a:t>Memory</a:t>
            </a:r>
            <a:r>
              <a:rPr spc="-5" dirty="0"/>
              <a:t> </a:t>
            </a:r>
            <a:r>
              <a:rPr spc="-10" dirty="0"/>
              <a:t>(LSTM)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485457" y="1005903"/>
            <a:ext cx="663765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You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can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think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LSTM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equations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visually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like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this: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1628710" y="5570663"/>
            <a:ext cx="4762500" cy="857250"/>
            <a:chOff x="1628710" y="5570663"/>
            <a:chExt cx="4762500" cy="857250"/>
          </a:xfrm>
        </p:grpSpPr>
        <p:pic>
          <p:nvPicPr>
            <p:cNvPr id="17" name="object 1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04816" y="5663158"/>
              <a:ext cx="4589630" cy="676195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1633474" y="5575426"/>
              <a:ext cx="4752975" cy="847725"/>
            </a:xfrm>
            <a:custGeom>
              <a:avLst/>
              <a:gdLst/>
              <a:ahLst/>
              <a:cxnLst/>
              <a:rect l="l" t="t" r="r" b="b"/>
              <a:pathLst>
                <a:path w="4752975" h="847725">
                  <a:moveTo>
                    <a:pt x="0" y="847509"/>
                  </a:moveTo>
                  <a:lnTo>
                    <a:pt x="4752975" y="847509"/>
                  </a:lnTo>
                  <a:lnTo>
                    <a:pt x="4752975" y="0"/>
                  </a:lnTo>
                  <a:lnTo>
                    <a:pt x="0" y="0"/>
                  </a:lnTo>
                  <a:lnTo>
                    <a:pt x="0" y="847509"/>
                  </a:lnTo>
                  <a:close/>
                </a:path>
              </a:pathLst>
            </a:custGeom>
            <a:ln w="9527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1733550" y="3247161"/>
            <a:ext cx="1419225" cy="581025"/>
          </a:xfrm>
          <a:prstGeom prst="rect">
            <a:avLst/>
          </a:prstGeom>
          <a:ln w="19055">
            <a:solidFill>
              <a:srgbClr val="4285F4"/>
            </a:solidFill>
          </a:ln>
        </p:spPr>
        <p:txBody>
          <a:bodyPr vert="horz" wrap="square" lIns="0" tIns="42545" rIns="0" bIns="0" rtlCol="0">
            <a:spAutoFit/>
          </a:bodyPr>
          <a:lstStyle/>
          <a:p>
            <a:pPr marL="172085">
              <a:lnSpc>
                <a:spcPct val="100000"/>
              </a:lnSpc>
              <a:spcBef>
                <a:spcPts val="335"/>
              </a:spcBef>
            </a:pPr>
            <a:r>
              <a:rPr sz="1550" dirty="0">
                <a:solidFill>
                  <a:srgbClr val="4285F4"/>
                </a:solidFill>
                <a:latin typeface="Calibri"/>
                <a:cs typeface="Calibri"/>
              </a:rPr>
              <a:t>Compute</a:t>
            </a:r>
            <a:r>
              <a:rPr sz="1550" spc="100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1550" spc="-25" dirty="0">
                <a:solidFill>
                  <a:srgbClr val="4285F4"/>
                </a:solidFill>
                <a:latin typeface="Calibri"/>
                <a:cs typeface="Calibri"/>
              </a:rPr>
              <a:t>the</a:t>
            </a:r>
            <a:endParaRPr sz="1550">
              <a:latin typeface="Calibri"/>
              <a:cs typeface="Calibri"/>
            </a:endParaRPr>
          </a:p>
          <a:p>
            <a:pPr marL="264160">
              <a:lnSpc>
                <a:spcPct val="100000"/>
              </a:lnSpc>
              <a:spcBef>
                <a:spcPts val="90"/>
              </a:spcBef>
            </a:pPr>
            <a:r>
              <a:rPr sz="1550" dirty="0">
                <a:solidFill>
                  <a:srgbClr val="4285F4"/>
                </a:solidFill>
                <a:latin typeface="Calibri"/>
                <a:cs typeface="Calibri"/>
              </a:rPr>
              <a:t>forget</a:t>
            </a:r>
            <a:r>
              <a:rPr sz="1550" spc="65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1550" spc="-20" dirty="0">
                <a:solidFill>
                  <a:srgbClr val="4285F4"/>
                </a:solidFill>
                <a:latin typeface="Calibri"/>
                <a:cs typeface="Calibri"/>
              </a:rPr>
              <a:t>gate</a:t>
            </a:r>
            <a:endParaRPr sz="1550">
              <a:latin typeface="Calibri"/>
              <a:cs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3152013" y="3532885"/>
            <a:ext cx="1466215" cy="152400"/>
          </a:xfrm>
          <a:custGeom>
            <a:avLst/>
            <a:gdLst/>
            <a:ahLst/>
            <a:cxnLst/>
            <a:rect l="l" t="t" r="r" b="b"/>
            <a:pathLst>
              <a:path w="1466214" h="152400">
                <a:moveTo>
                  <a:pt x="1392682" y="75945"/>
                </a:moveTo>
                <a:lnTo>
                  <a:pt x="1390536" y="104455"/>
                </a:lnTo>
                <a:lnTo>
                  <a:pt x="1403223" y="105409"/>
                </a:lnTo>
                <a:lnTo>
                  <a:pt x="1401775" y="123387"/>
                </a:lnTo>
                <a:lnTo>
                  <a:pt x="1401699" y="124332"/>
                </a:lnTo>
                <a:lnTo>
                  <a:pt x="1389040" y="124332"/>
                </a:lnTo>
                <a:lnTo>
                  <a:pt x="1386966" y="151891"/>
                </a:lnTo>
                <a:lnTo>
                  <a:pt x="1454345" y="124332"/>
                </a:lnTo>
                <a:lnTo>
                  <a:pt x="1401699" y="124332"/>
                </a:lnTo>
                <a:lnTo>
                  <a:pt x="1389111" y="123387"/>
                </a:lnTo>
                <a:lnTo>
                  <a:pt x="1456656" y="123387"/>
                </a:lnTo>
                <a:lnTo>
                  <a:pt x="1465834" y="119633"/>
                </a:lnTo>
                <a:lnTo>
                  <a:pt x="1392682" y="75945"/>
                </a:lnTo>
                <a:close/>
              </a:path>
              <a:path w="1466214" h="152400">
                <a:moveTo>
                  <a:pt x="1390536" y="104455"/>
                </a:moveTo>
                <a:lnTo>
                  <a:pt x="1389111" y="123387"/>
                </a:lnTo>
                <a:lnTo>
                  <a:pt x="1401699" y="124332"/>
                </a:lnTo>
                <a:lnTo>
                  <a:pt x="1403223" y="105409"/>
                </a:lnTo>
                <a:lnTo>
                  <a:pt x="1390536" y="104455"/>
                </a:lnTo>
                <a:close/>
              </a:path>
              <a:path w="1466214" h="152400">
                <a:moveTo>
                  <a:pt x="1524" y="0"/>
                </a:moveTo>
                <a:lnTo>
                  <a:pt x="0" y="19050"/>
                </a:lnTo>
                <a:lnTo>
                  <a:pt x="1389111" y="123387"/>
                </a:lnTo>
                <a:lnTo>
                  <a:pt x="1390464" y="105409"/>
                </a:lnTo>
                <a:lnTo>
                  <a:pt x="1390536" y="104455"/>
                </a:lnTo>
                <a:lnTo>
                  <a:pt x="1524" y="0"/>
                </a:lnTo>
                <a:close/>
              </a:path>
            </a:pathLst>
          </a:custGeom>
          <a:solidFill>
            <a:srgbClr val="4285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1733550" y="2161565"/>
            <a:ext cx="1419225" cy="581025"/>
          </a:xfrm>
          <a:prstGeom prst="rect">
            <a:avLst/>
          </a:prstGeom>
          <a:ln w="19055">
            <a:solidFill>
              <a:srgbClr val="4285F4"/>
            </a:solidFill>
          </a:ln>
        </p:spPr>
        <p:txBody>
          <a:bodyPr vert="horz" wrap="square" lIns="0" tIns="39370" rIns="0" bIns="0" rtlCol="0">
            <a:spAutoFit/>
          </a:bodyPr>
          <a:lstStyle/>
          <a:p>
            <a:pPr marL="199390">
              <a:lnSpc>
                <a:spcPct val="100000"/>
              </a:lnSpc>
              <a:spcBef>
                <a:spcPts val="310"/>
              </a:spcBef>
            </a:pPr>
            <a:r>
              <a:rPr sz="1550" dirty="0">
                <a:solidFill>
                  <a:srgbClr val="4285F4"/>
                </a:solidFill>
                <a:latin typeface="Calibri"/>
                <a:cs typeface="Calibri"/>
              </a:rPr>
              <a:t>Forget</a:t>
            </a:r>
            <a:r>
              <a:rPr sz="1550" spc="20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1550" spc="-20" dirty="0">
                <a:solidFill>
                  <a:srgbClr val="4285F4"/>
                </a:solidFill>
                <a:latin typeface="Calibri"/>
                <a:cs typeface="Calibri"/>
              </a:rPr>
              <a:t>some</a:t>
            </a:r>
            <a:endParaRPr sz="1550">
              <a:latin typeface="Calibri"/>
              <a:cs typeface="Calibri"/>
            </a:endParaRPr>
          </a:p>
          <a:p>
            <a:pPr marL="231775">
              <a:lnSpc>
                <a:spcPct val="100000"/>
              </a:lnSpc>
              <a:spcBef>
                <a:spcPts val="95"/>
              </a:spcBef>
            </a:pPr>
            <a:r>
              <a:rPr sz="1550" dirty="0">
                <a:solidFill>
                  <a:srgbClr val="4285F4"/>
                </a:solidFill>
                <a:latin typeface="Calibri"/>
                <a:cs typeface="Calibri"/>
              </a:rPr>
              <a:t>cell</a:t>
            </a:r>
            <a:r>
              <a:rPr sz="1550" spc="55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1550" spc="-10" dirty="0">
                <a:solidFill>
                  <a:srgbClr val="4285F4"/>
                </a:solidFill>
                <a:latin typeface="Calibri"/>
                <a:cs typeface="Calibri"/>
              </a:rPr>
              <a:t>content</a:t>
            </a:r>
            <a:endParaRPr sz="1550">
              <a:latin typeface="Calibri"/>
              <a:cs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3150997" y="2437892"/>
            <a:ext cx="1563370" cy="320675"/>
          </a:xfrm>
          <a:custGeom>
            <a:avLst/>
            <a:gdLst/>
            <a:ahLst/>
            <a:cxnLst/>
            <a:rect l="l" t="t" r="r" b="b"/>
            <a:pathLst>
              <a:path w="1563370" h="320675">
                <a:moveTo>
                  <a:pt x="1486641" y="292220"/>
                </a:moveTo>
                <a:lnTo>
                  <a:pt x="1481454" y="320294"/>
                </a:lnTo>
                <a:lnTo>
                  <a:pt x="1563369" y="296545"/>
                </a:lnTo>
                <a:lnTo>
                  <a:pt x="1560667" y="294513"/>
                </a:lnTo>
                <a:lnTo>
                  <a:pt x="1499107" y="294513"/>
                </a:lnTo>
                <a:lnTo>
                  <a:pt x="1486641" y="292220"/>
                </a:lnTo>
                <a:close/>
              </a:path>
              <a:path w="1563370" h="320675">
                <a:moveTo>
                  <a:pt x="1490116" y="273409"/>
                </a:moveTo>
                <a:lnTo>
                  <a:pt x="1486641" y="292220"/>
                </a:lnTo>
                <a:lnTo>
                  <a:pt x="1499107" y="294513"/>
                </a:lnTo>
                <a:lnTo>
                  <a:pt x="1502664" y="275717"/>
                </a:lnTo>
                <a:lnTo>
                  <a:pt x="1490116" y="273409"/>
                </a:lnTo>
                <a:close/>
              </a:path>
              <a:path w="1563370" h="320675">
                <a:moveTo>
                  <a:pt x="1495298" y="245363"/>
                </a:moveTo>
                <a:lnTo>
                  <a:pt x="1490116" y="273409"/>
                </a:lnTo>
                <a:lnTo>
                  <a:pt x="1502664" y="275717"/>
                </a:lnTo>
                <a:lnTo>
                  <a:pt x="1499107" y="294513"/>
                </a:lnTo>
                <a:lnTo>
                  <a:pt x="1560667" y="294513"/>
                </a:lnTo>
                <a:lnTo>
                  <a:pt x="1495298" y="245363"/>
                </a:lnTo>
                <a:close/>
              </a:path>
              <a:path w="1563370" h="320675">
                <a:moveTo>
                  <a:pt x="3555" y="0"/>
                </a:moveTo>
                <a:lnTo>
                  <a:pt x="0" y="18796"/>
                </a:lnTo>
                <a:lnTo>
                  <a:pt x="1486641" y="292220"/>
                </a:lnTo>
                <a:lnTo>
                  <a:pt x="1490116" y="273409"/>
                </a:lnTo>
                <a:lnTo>
                  <a:pt x="3555" y="0"/>
                </a:lnTo>
                <a:close/>
              </a:path>
            </a:pathLst>
          </a:custGeom>
          <a:solidFill>
            <a:srgbClr val="4285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2105025" y="4561230"/>
            <a:ext cx="1419225" cy="581025"/>
          </a:xfrm>
          <a:prstGeom prst="rect">
            <a:avLst/>
          </a:prstGeom>
          <a:ln w="19055">
            <a:solidFill>
              <a:srgbClr val="4285F4"/>
            </a:solidFill>
          </a:ln>
        </p:spPr>
        <p:txBody>
          <a:bodyPr vert="horz" wrap="square" lIns="0" tIns="28575" rIns="0" bIns="0" rtlCol="0">
            <a:spAutoFit/>
          </a:bodyPr>
          <a:lstStyle/>
          <a:p>
            <a:pPr marL="293370" marR="160655" indent="-123825">
              <a:lnSpc>
                <a:spcPct val="104900"/>
              </a:lnSpc>
              <a:spcBef>
                <a:spcPts val="225"/>
              </a:spcBef>
            </a:pPr>
            <a:r>
              <a:rPr sz="1550" dirty="0">
                <a:solidFill>
                  <a:srgbClr val="4285F4"/>
                </a:solidFill>
                <a:latin typeface="Calibri"/>
                <a:cs typeface="Calibri"/>
              </a:rPr>
              <a:t>Compute</a:t>
            </a:r>
            <a:r>
              <a:rPr sz="1550" spc="100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1550" spc="-25" dirty="0">
                <a:solidFill>
                  <a:srgbClr val="4285F4"/>
                </a:solidFill>
                <a:latin typeface="Calibri"/>
                <a:cs typeface="Calibri"/>
              </a:rPr>
              <a:t>the </a:t>
            </a:r>
            <a:r>
              <a:rPr sz="1550" dirty="0">
                <a:solidFill>
                  <a:srgbClr val="4285F4"/>
                </a:solidFill>
                <a:latin typeface="Calibri"/>
                <a:cs typeface="Calibri"/>
              </a:rPr>
              <a:t>input</a:t>
            </a:r>
            <a:r>
              <a:rPr sz="1550" spc="65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1550" spc="-20" dirty="0">
                <a:solidFill>
                  <a:srgbClr val="4285F4"/>
                </a:solidFill>
                <a:latin typeface="Calibri"/>
                <a:cs typeface="Calibri"/>
              </a:rPr>
              <a:t>gate</a:t>
            </a:r>
            <a:endParaRPr sz="1550">
              <a:latin typeface="Calibri"/>
              <a:cs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3518789" y="3761359"/>
            <a:ext cx="1583690" cy="1100455"/>
          </a:xfrm>
          <a:custGeom>
            <a:avLst/>
            <a:gdLst/>
            <a:ahLst/>
            <a:cxnLst/>
            <a:rect l="l" t="t" r="r" b="b"/>
            <a:pathLst>
              <a:path w="1583689" h="1100454">
                <a:moveTo>
                  <a:pt x="1515325" y="35558"/>
                </a:moveTo>
                <a:lnTo>
                  <a:pt x="0" y="1084834"/>
                </a:lnTo>
                <a:lnTo>
                  <a:pt x="10922" y="1100455"/>
                </a:lnTo>
                <a:lnTo>
                  <a:pt x="1526171" y="51271"/>
                </a:lnTo>
                <a:lnTo>
                  <a:pt x="1515325" y="35558"/>
                </a:lnTo>
                <a:close/>
              </a:path>
              <a:path w="1583689" h="1100454">
                <a:moveTo>
                  <a:pt x="1567905" y="28321"/>
                </a:moveTo>
                <a:lnTo>
                  <a:pt x="1525777" y="28321"/>
                </a:lnTo>
                <a:lnTo>
                  <a:pt x="1536573" y="44069"/>
                </a:lnTo>
                <a:lnTo>
                  <a:pt x="1526171" y="51271"/>
                </a:lnTo>
                <a:lnTo>
                  <a:pt x="1542414" y="74803"/>
                </a:lnTo>
                <a:lnTo>
                  <a:pt x="1567905" y="28321"/>
                </a:lnTo>
                <a:close/>
              </a:path>
              <a:path w="1583689" h="1100454">
                <a:moveTo>
                  <a:pt x="1525777" y="28321"/>
                </a:moveTo>
                <a:lnTo>
                  <a:pt x="1515325" y="35558"/>
                </a:lnTo>
                <a:lnTo>
                  <a:pt x="1526171" y="51271"/>
                </a:lnTo>
                <a:lnTo>
                  <a:pt x="1536573" y="44069"/>
                </a:lnTo>
                <a:lnTo>
                  <a:pt x="1525777" y="28321"/>
                </a:lnTo>
                <a:close/>
              </a:path>
              <a:path w="1583689" h="1100454">
                <a:moveTo>
                  <a:pt x="1583436" y="0"/>
                </a:moveTo>
                <a:lnTo>
                  <a:pt x="1499108" y="12065"/>
                </a:lnTo>
                <a:lnTo>
                  <a:pt x="1515325" y="35558"/>
                </a:lnTo>
                <a:lnTo>
                  <a:pt x="1525777" y="28321"/>
                </a:lnTo>
                <a:lnTo>
                  <a:pt x="1567905" y="28321"/>
                </a:lnTo>
                <a:lnTo>
                  <a:pt x="1583436" y="0"/>
                </a:lnTo>
                <a:close/>
              </a:path>
            </a:pathLst>
          </a:custGeom>
          <a:solidFill>
            <a:srgbClr val="4285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5200650" y="4561230"/>
            <a:ext cx="1619250" cy="581025"/>
          </a:xfrm>
          <a:prstGeom prst="rect">
            <a:avLst/>
          </a:prstGeom>
          <a:ln w="19055">
            <a:solidFill>
              <a:srgbClr val="4285F4"/>
            </a:solidFill>
          </a:ln>
        </p:spPr>
        <p:txBody>
          <a:bodyPr vert="horz" wrap="square" lIns="0" tIns="28575" rIns="0" bIns="0" rtlCol="0">
            <a:spAutoFit/>
          </a:bodyPr>
          <a:lstStyle/>
          <a:p>
            <a:pPr marL="131445" marR="113030" indent="140335">
              <a:lnSpc>
                <a:spcPct val="104900"/>
              </a:lnSpc>
              <a:spcBef>
                <a:spcPts val="225"/>
              </a:spcBef>
            </a:pPr>
            <a:r>
              <a:rPr sz="1550" dirty="0">
                <a:solidFill>
                  <a:srgbClr val="4285F4"/>
                </a:solidFill>
                <a:latin typeface="Calibri"/>
                <a:cs typeface="Calibri"/>
              </a:rPr>
              <a:t>Compute</a:t>
            </a:r>
            <a:r>
              <a:rPr sz="1550" spc="105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1550" spc="-25" dirty="0">
                <a:solidFill>
                  <a:srgbClr val="4285F4"/>
                </a:solidFill>
                <a:latin typeface="Calibri"/>
                <a:cs typeface="Calibri"/>
              </a:rPr>
              <a:t>the </a:t>
            </a:r>
            <a:r>
              <a:rPr sz="1550" dirty="0">
                <a:solidFill>
                  <a:srgbClr val="4285F4"/>
                </a:solidFill>
                <a:latin typeface="Calibri"/>
                <a:cs typeface="Calibri"/>
              </a:rPr>
              <a:t>new</a:t>
            </a:r>
            <a:r>
              <a:rPr sz="1550" spc="70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4285F4"/>
                </a:solidFill>
                <a:latin typeface="Calibri"/>
                <a:cs typeface="Calibri"/>
              </a:rPr>
              <a:t>cell</a:t>
            </a:r>
            <a:r>
              <a:rPr sz="1550" spc="80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1550" spc="-10" dirty="0">
                <a:solidFill>
                  <a:srgbClr val="4285F4"/>
                </a:solidFill>
                <a:latin typeface="Calibri"/>
                <a:cs typeface="Calibri"/>
              </a:rPr>
              <a:t>content</a:t>
            </a:r>
            <a:endParaRPr sz="1550">
              <a:latin typeface="Calibri"/>
              <a:cs typeface="Calibri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5774309" y="3751834"/>
            <a:ext cx="245110" cy="810895"/>
          </a:xfrm>
          <a:custGeom>
            <a:avLst/>
            <a:gdLst/>
            <a:ahLst/>
            <a:cxnLst/>
            <a:rect l="l" t="t" r="r" b="b"/>
            <a:pathLst>
              <a:path w="245110" h="810895">
                <a:moveTo>
                  <a:pt x="45996" y="71093"/>
                </a:moveTo>
                <a:lnTo>
                  <a:pt x="27560" y="76092"/>
                </a:lnTo>
                <a:lnTo>
                  <a:pt x="226187" y="810387"/>
                </a:lnTo>
                <a:lnTo>
                  <a:pt x="244601" y="805434"/>
                </a:lnTo>
                <a:lnTo>
                  <a:pt x="45996" y="71093"/>
                </a:lnTo>
                <a:close/>
              </a:path>
              <a:path w="245110" h="810895">
                <a:moveTo>
                  <a:pt x="16890" y="0"/>
                </a:moveTo>
                <a:lnTo>
                  <a:pt x="0" y="83566"/>
                </a:lnTo>
                <a:lnTo>
                  <a:pt x="27560" y="76092"/>
                </a:lnTo>
                <a:lnTo>
                  <a:pt x="24256" y="63881"/>
                </a:lnTo>
                <a:lnTo>
                  <a:pt x="42671" y="58801"/>
                </a:lnTo>
                <a:lnTo>
                  <a:pt x="69236" y="58801"/>
                </a:lnTo>
                <a:lnTo>
                  <a:pt x="16890" y="0"/>
                </a:lnTo>
                <a:close/>
              </a:path>
              <a:path w="245110" h="810895">
                <a:moveTo>
                  <a:pt x="42671" y="58801"/>
                </a:moveTo>
                <a:lnTo>
                  <a:pt x="24256" y="63881"/>
                </a:lnTo>
                <a:lnTo>
                  <a:pt x="27560" y="76092"/>
                </a:lnTo>
                <a:lnTo>
                  <a:pt x="45996" y="71093"/>
                </a:lnTo>
                <a:lnTo>
                  <a:pt x="42671" y="58801"/>
                </a:lnTo>
                <a:close/>
              </a:path>
              <a:path w="245110" h="810895">
                <a:moveTo>
                  <a:pt x="69236" y="58801"/>
                </a:moveTo>
                <a:lnTo>
                  <a:pt x="42671" y="58801"/>
                </a:lnTo>
                <a:lnTo>
                  <a:pt x="45996" y="71093"/>
                </a:lnTo>
                <a:lnTo>
                  <a:pt x="73532" y="63627"/>
                </a:lnTo>
                <a:lnTo>
                  <a:pt x="69236" y="58801"/>
                </a:lnTo>
                <a:close/>
              </a:path>
            </a:pathLst>
          </a:custGeom>
          <a:solidFill>
            <a:srgbClr val="4285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7419975" y="4561230"/>
            <a:ext cx="1400175" cy="581025"/>
          </a:xfrm>
          <a:prstGeom prst="rect">
            <a:avLst/>
          </a:prstGeom>
          <a:ln w="19055">
            <a:solidFill>
              <a:srgbClr val="4285F4"/>
            </a:solidFill>
          </a:ln>
        </p:spPr>
        <p:txBody>
          <a:bodyPr vert="horz" wrap="square" lIns="0" tIns="28575" rIns="0" bIns="0" rtlCol="0">
            <a:spAutoFit/>
          </a:bodyPr>
          <a:lstStyle/>
          <a:p>
            <a:pPr marL="222250" marR="147955" indent="-58419">
              <a:lnSpc>
                <a:spcPct val="104900"/>
              </a:lnSpc>
              <a:spcBef>
                <a:spcPts val="225"/>
              </a:spcBef>
            </a:pPr>
            <a:r>
              <a:rPr sz="1550" dirty="0">
                <a:solidFill>
                  <a:srgbClr val="4285F4"/>
                </a:solidFill>
                <a:latin typeface="Calibri"/>
                <a:cs typeface="Calibri"/>
              </a:rPr>
              <a:t>Compute</a:t>
            </a:r>
            <a:r>
              <a:rPr sz="1550" spc="100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1550" spc="-25" dirty="0">
                <a:solidFill>
                  <a:srgbClr val="4285F4"/>
                </a:solidFill>
                <a:latin typeface="Calibri"/>
                <a:cs typeface="Calibri"/>
              </a:rPr>
              <a:t>the </a:t>
            </a:r>
            <a:r>
              <a:rPr sz="1550" dirty="0">
                <a:solidFill>
                  <a:srgbClr val="4285F4"/>
                </a:solidFill>
                <a:latin typeface="Calibri"/>
                <a:cs typeface="Calibri"/>
              </a:rPr>
              <a:t>output</a:t>
            </a:r>
            <a:r>
              <a:rPr sz="1550" spc="114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1550" spc="-20" dirty="0">
                <a:solidFill>
                  <a:srgbClr val="4285F4"/>
                </a:solidFill>
                <a:latin typeface="Calibri"/>
                <a:cs typeface="Calibri"/>
              </a:rPr>
              <a:t>gate</a:t>
            </a:r>
            <a:endParaRPr sz="1550">
              <a:latin typeface="Calibri"/>
              <a:cs typeface="Calibri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3371850" y="1599780"/>
            <a:ext cx="4754880" cy="2969260"/>
            <a:chOff x="3371850" y="1599780"/>
            <a:chExt cx="4754880" cy="2969260"/>
          </a:xfrm>
        </p:grpSpPr>
        <p:sp>
          <p:nvSpPr>
            <p:cNvPr id="29" name="object 29"/>
            <p:cNvSpPr/>
            <p:nvPr/>
          </p:nvSpPr>
          <p:spPr>
            <a:xfrm>
              <a:off x="6286500" y="3747643"/>
              <a:ext cx="1840230" cy="821055"/>
            </a:xfrm>
            <a:custGeom>
              <a:avLst/>
              <a:gdLst/>
              <a:ahLst/>
              <a:cxnLst/>
              <a:rect l="l" t="t" r="r" b="b"/>
              <a:pathLst>
                <a:path w="1840229" h="821054">
                  <a:moveTo>
                    <a:pt x="73569" y="26183"/>
                  </a:moveTo>
                  <a:lnTo>
                    <a:pt x="65919" y="43569"/>
                  </a:lnTo>
                  <a:lnTo>
                    <a:pt x="1832228" y="820800"/>
                  </a:lnTo>
                  <a:lnTo>
                    <a:pt x="1839976" y="803401"/>
                  </a:lnTo>
                  <a:lnTo>
                    <a:pt x="73569" y="26183"/>
                  </a:lnTo>
                  <a:close/>
                </a:path>
                <a:path w="1840229" h="821054">
                  <a:moveTo>
                    <a:pt x="85089" y="0"/>
                  </a:moveTo>
                  <a:lnTo>
                    <a:pt x="0" y="4190"/>
                  </a:lnTo>
                  <a:lnTo>
                    <a:pt x="54355" y="69849"/>
                  </a:lnTo>
                  <a:lnTo>
                    <a:pt x="65919" y="43569"/>
                  </a:lnTo>
                  <a:lnTo>
                    <a:pt x="54355" y="38480"/>
                  </a:lnTo>
                  <a:lnTo>
                    <a:pt x="61975" y="21081"/>
                  </a:lnTo>
                  <a:lnTo>
                    <a:pt x="75813" y="21081"/>
                  </a:lnTo>
                  <a:lnTo>
                    <a:pt x="85089" y="0"/>
                  </a:lnTo>
                  <a:close/>
                </a:path>
                <a:path w="1840229" h="821054">
                  <a:moveTo>
                    <a:pt x="61975" y="21081"/>
                  </a:moveTo>
                  <a:lnTo>
                    <a:pt x="54355" y="38480"/>
                  </a:lnTo>
                  <a:lnTo>
                    <a:pt x="65919" y="43569"/>
                  </a:lnTo>
                  <a:lnTo>
                    <a:pt x="73569" y="26183"/>
                  </a:lnTo>
                  <a:lnTo>
                    <a:pt x="61975" y="21081"/>
                  </a:lnTo>
                  <a:close/>
                </a:path>
                <a:path w="1840229" h="821054">
                  <a:moveTo>
                    <a:pt x="75813" y="21081"/>
                  </a:moveTo>
                  <a:lnTo>
                    <a:pt x="61975" y="21081"/>
                  </a:lnTo>
                  <a:lnTo>
                    <a:pt x="73569" y="26183"/>
                  </a:lnTo>
                  <a:lnTo>
                    <a:pt x="75813" y="21081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3381375" y="1609305"/>
              <a:ext cx="2676525" cy="342900"/>
            </a:xfrm>
            <a:custGeom>
              <a:avLst/>
              <a:gdLst/>
              <a:ahLst/>
              <a:cxnLst/>
              <a:rect l="l" t="t" r="r" b="b"/>
              <a:pathLst>
                <a:path w="2676525" h="342900">
                  <a:moveTo>
                    <a:pt x="0" y="342811"/>
                  </a:moveTo>
                  <a:lnTo>
                    <a:pt x="2676525" y="342811"/>
                  </a:lnTo>
                  <a:lnTo>
                    <a:pt x="2676525" y="0"/>
                  </a:lnTo>
                  <a:lnTo>
                    <a:pt x="0" y="0"/>
                  </a:lnTo>
                  <a:lnTo>
                    <a:pt x="0" y="342811"/>
                  </a:lnTo>
                  <a:close/>
                </a:path>
              </a:pathLst>
            </a:custGeom>
            <a:ln w="19055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3526409" y="1636077"/>
            <a:ext cx="2386330" cy="2660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50" dirty="0">
                <a:solidFill>
                  <a:srgbClr val="4285F4"/>
                </a:solidFill>
                <a:latin typeface="Calibri"/>
                <a:cs typeface="Calibri"/>
              </a:rPr>
              <a:t>Write</a:t>
            </a:r>
            <a:r>
              <a:rPr sz="1550" spc="55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4285F4"/>
                </a:solidFill>
                <a:latin typeface="Calibri"/>
                <a:cs typeface="Calibri"/>
              </a:rPr>
              <a:t>some</a:t>
            </a:r>
            <a:r>
              <a:rPr sz="1550" spc="65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4285F4"/>
                </a:solidFill>
                <a:latin typeface="Calibri"/>
                <a:cs typeface="Calibri"/>
              </a:rPr>
              <a:t>new</a:t>
            </a:r>
            <a:r>
              <a:rPr sz="1550" spc="110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4285F4"/>
                </a:solidFill>
                <a:latin typeface="Calibri"/>
                <a:cs typeface="Calibri"/>
              </a:rPr>
              <a:t>cell</a:t>
            </a:r>
            <a:r>
              <a:rPr sz="1550" spc="35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1550" spc="-10" dirty="0">
                <a:solidFill>
                  <a:srgbClr val="4285F4"/>
                </a:solidFill>
                <a:latin typeface="Calibri"/>
                <a:cs typeface="Calibri"/>
              </a:rPr>
              <a:t>content</a:t>
            </a:r>
            <a:endParaRPr sz="1550">
              <a:latin typeface="Calibri"/>
              <a:cs typeface="Calibri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4709033" y="1944623"/>
            <a:ext cx="3417570" cy="1435735"/>
          </a:xfrm>
          <a:custGeom>
            <a:avLst/>
            <a:gdLst/>
            <a:ahLst/>
            <a:cxnLst/>
            <a:rect l="l" t="t" r="r" b="b"/>
            <a:pathLst>
              <a:path w="3417570" h="1435735">
                <a:moveTo>
                  <a:pt x="966216" y="764032"/>
                </a:moveTo>
                <a:lnTo>
                  <a:pt x="951255" y="732282"/>
                </a:lnTo>
                <a:lnTo>
                  <a:pt x="929894" y="686943"/>
                </a:lnTo>
                <a:lnTo>
                  <a:pt x="912241" y="709396"/>
                </a:lnTo>
                <a:lnTo>
                  <a:pt x="11684" y="0"/>
                </a:lnTo>
                <a:lnTo>
                  <a:pt x="0" y="14986"/>
                </a:lnTo>
                <a:lnTo>
                  <a:pt x="900442" y="724408"/>
                </a:lnTo>
                <a:lnTo>
                  <a:pt x="882777" y="746887"/>
                </a:lnTo>
                <a:lnTo>
                  <a:pt x="966216" y="764032"/>
                </a:lnTo>
                <a:close/>
              </a:path>
              <a:path w="3417570" h="1435735">
                <a:moveTo>
                  <a:pt x="3417443" y="1416812"/>
                </a:moveTo>
                <a:lnTo>
                  <a:pt x="2102802" y="1254887"/>
                </a:lnTo>
                <a:lnTo>
                  <a:pt x="2101913" y="1254887"/>
                </a:lnTo>
                <a:lnTo>
                  <a:pt x="2102116" y="1253236"/>
                </a:lnTo>
                <a:lnTo>
                  <a:pt x="2105406" y="1226439"/>
                </a:lnTo>
                <a:lnTo>
                  <a:pt x="2025142" y="1254887"/>
                </a:lnTo>
                <a:lnTo>
                  <a:pt x="2096135" y="1302131"/>
                </a:lnTo>
                <a:lnTo>
                  <a:pt x="2099614" y="1273721"/>
                </a:lnTo>
                <a:lnTo>
                  <a:pt x="3415030" y="1435735"/>
                </a:lnTo>
                <a:lnTo>
                  <a:pt x="3417443" y="1416812"/>
                </a:lnTo>
                <a:close/>
              </a:path>
            </a:pathLst>
          </a:custGeom>
          <a:solidFill>
            <a:srgbClr val="4285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8124825" y="3075711"/>
            <a:ext cx="2362200" cy="590550"/>
          </a:xfrm>
          <a:prstGeom prst="rect">
            <a:avLst/>
          </a:prstGeom>
          <a:ln w="19055">
            <a:solidFill>
              <a:srgbClr val="4285F4"/>
            </a:solidFill>
          </a:ln>
        </p:spPr>
        <p:txBody>
          <a:bodyPr vert="horz" wrap="square" lIns="0" tIns="35560" rIns="0" bIns="0" rtlCol="0">
            <a:spAutoFit/>
          </a:bodyPr>
          <a:lstStyle/>
          <a:p>
            <a:pPr marL="404495" marR="119380" indent="-264795">
              <a:lnSpc>
                <a:spcPct val="105000"/>
              </a:lnSpc>
              <a:spcBef>
                <a:spcPts val="280"/>
              </a:spcBef>
            </a:pPr>
            <a:r>
              <a:rPr sz="1550" dirty="0">
                <a:solidFill>
                  <a:srgbClr val="4285F4"/>
                </a:solidFill>
                <a:latin typeface="Calibri"/>
                <a:cs typeface="Calibri"/>
              </a:rPr>
              <a:t>Output</a:t>
            </a:r>
            <a:r>
              <a:rPr sz="1550" spc="125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4285F4"/>
                </a:solidFill>
                <a:latin typeface="Calibri"/>
                <a:cs typeface="Calibri"/>
              </a:rPr>
              <a:t>some</a:t>
            </a:r>
            <a:r>
              <a:rPr sz="1550" spc="85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4285F4"/>
                </a:solidFill>
                <a:latin typeface="Calibri"/>
                <a:cs typeface="Calibri"/>
              </a:rPr>
              <a:t>cell</a:t>
            </a:r>
            <a:r>
              <a:rPr sz="1550" spc="55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1550" spc="-10" dirty="0">
                <a:solidFill>
                  <a:srgbClr val="4285F4"/>
                </a:solidFill>
                <a:latin typeface="Calibri"/>
                <a:cs typeface="Calibri"/>
              </a:rPr>
              <a:t>content </a:t>
            </a:r>
            <a:r>
              <a:rPr sz="1550" dirty="0">
                <a:solidFill>
                  <a:srgbClr val="4285F4"/>
                </a:solidFill>
                <a:latin typeface="Calibri"/>
                <a:cs typeface="Calibri"/>
              </a:rPr>
              <a:t>to</a:t>
            </a:r>
            <a:r>
              <a:rPr sz="1550" spc="45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4285F4"/>
                </a:solidFill>
                <a:latin typeface="Calibri"/>
                <a:cs typeface="Calibri"/>
              </a:rPr>
              <a:t>the</a:t>
            </a:r>
            <a:r>
              <a:rPr sz="1550" spc="105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4285F4"/>
                </a:solidFill>
                <a:latin typeface="Calibri"/>
                <a:cs typeface="Calibri"/>
              </a:rPr>
              <a:t>hidden</a:t>
            </a:r>
            <a:r>
              <a:rPr sz="1550" spc="50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1550" spc="-20" dirty="0">
                <a:solidFill>
                  <a:srgbClr val="4285F4"/>
                </a:solidFill>
                <a:latin typeface="Calibri"/>
                <a:cs typeface="Calibri"/>
              </a:rPr>
              <a:t>state</a:t>
            </a:r>
            <a:endParaRPr sz="1550">
              <a:latin typeface="Calibri"/>
              <a:cs typeface="Calibri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8053451" y="1699767"/>
            <a:ext cx="3114675" cy="466725"/>
          </a:xfrm>
          <a:prstGeom prst="rect">
            <a:avLst/>
          </a:prstGeom>
          <a:ln w="9527">
            <a:solidFill>
              <a:srgbClr val="FF2FED"/>
            </a:solidFill>
          </a:ln>
        </p:spPr>
        <p:txBody>
          <a:bodyPr vert="horz" wrap="square" lIns="0" tIns="25400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200"/>
              </a:spcBef>
            </a:pPr>
            <a:r>
              <a:rPr sz="2400" dirty="0">
                <a:solidFill>
                  <a:srgbClr val="FF2FED"/>
                </a:solidFill>
                <a:latin typeface="Calibri"/>
                <a:cs typeface="Calibri"/>
              </a:rPr>
              <a:t>The</a:t>
            </a:r>
            <a:r>
              <a:rPr sz="2400" spc="-40" dirty="0">
                <a:solidFill>
                  <a:srgbClr val="FF2FE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2FED"/>
                </a:solidFill>
                <a:latin typeface="Calibri"/>
                <a:cs typeface="Calibri"/>
              </a:rPr>
              <a:t>+</a:t>
            </a:r>
            <a:r>
              <a:rPr sz="2400" spc="-45" dirty="0">
                <a:solidFill>
                  <a:srgbClr val="FF2FE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2FED"/>
                </a:solidFill>
                <a:latin typeface="Calibri"/>
                <a:cs typeface="Calibri"/>
              </a:rPr>
              <a:t>sign</a:t>
            </a:r>
            <a:r>
              <a:rPr sz="2400" spc="-30" dirty="0">
                <a:solidFill>
                  <a:srgbClr val="FF2FE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2FED"/>
                </a:solidFill>
                <a:latin typeface="Calibri"/>
                <a:cs typeface="Calibri"/>
              </a:rPr>
              <a:t>is</a:t>
            </a:r>
            <a:r>
              <a:rPr sz="2400" spc="-15" dirty="0">
                <a:solidFill>
                  <a:srgbClr val="FF2FE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2FED"/>
                </a:solidFill>
                <a:latin typeface="Calibri"/>
                <a:cs typeface="Calibri"/>
              </a:rPr>
              <a:t>the</a:t>
            </a:r>
            <a:r>
              <a:rPr sz="2400" spc="-40" dirty="0">
                <a:solidFill>
                  <a:srgbClr val="FF2FED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2FED"/>
                </a:solidFill>
                <a:latin typeface="Calibri"/>
                <a:cs typeface="Calibri"/>
              </a:rPr>
              <a:t>secret!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5791200" y="1914525"/>
            <a:ext cx="2259965" cy="796925"/>
          </a:xfrm>
          <a:custGeom>
            <a:avLst/>
            <a:gdLst/>
            <a:ahLst/>
            <a:cxnLst/>
            <a:rect l="l" t="t" r="r" b="b"/>
            <a:pathLst>
              <a:path w="2259965" h="796925">
                <a:moveTo>
                  <a:pt x="59689" y="724535"/>
                </a:moveTo>
                <a:lnTo>
                  <a:pt x="0" y="785367"/>
                </a:lnTo>
                <a:lnTo>
                  <a:pt x="84454" y="796544"/>
                </a:lnTo>
                <a:lnTo>
                  <a:pt x="76593" y="773684"/>
                </a:lnTo>
                <a:lnTo>
                  <a:pt x="63119" y="773684"/>
                </a:lnTo>
                <a:lnTo>
                  <a:pt x="57023" y="755650"/>
                </a:lnTo>
                <a:lnTo>
                  <a:pt x="68976" y="751538"/>
                </a:lnTo>
                <a:lnTo>
                  <a:pt x="59689" y="724535"/>
                </a:lnTo>
                <a:close/>
              </a:path>
              <a:path w="2259965" h="796925">
                <a:moveTo>
                  <a:pt x="68976" y="751538"/>
                </a:moveTo>
                <a:lnTo>
                  <a:pt x="57023" y="755650"/>
                </a:lnTo>
                <a:lnTo>
                  <a:pt x="63119" y="773684"/>
                </a:lnTo>
                <a:lnTo>
                  <a:pt x="75167" y="769539"/>
                </a:lnTo>
                <a:lnTo>
                  <a:pt x="68976" y="751538"/>
                </a:lnTo>
                <a:close/>
              </a:path>
              <a:path w="2259965" h="796925">
                <a:moveTo>
                  <a:pt x="75167" y="769539"/>
                </a:moveTo>
                <a:lnTo>
                  <a:pt x="63119" y="773684"/>
                </a:lnTo>
                <a:lnTo>
                  <a:pt x="76593" y="773684"/>
                </a:lnTo>
                <a:lnTo>
                  <a:pt x="75167" y="769539"/>
                </a:lnTo>
                <a:close/>
              </a:path>
              <a:path w="2259965" h="796925">
                <a:moveTo>
                  <a:pt x="2253742" y="0"/>
                </a:moveTo>
                <a:lnTo>
                  <a:pt x="68976" y="751538"/>
                </a:lnTo>
                <a:lnTo>
                  <a:pt x="75167" y="769539"/>
                </a:lnTo>
                <a:lnTo>
                  <a:pt x="2259965" y="18034"/>
                </a:lnTo>
                <a:lnTo>
                  <a:pt x="2253742" y="0"/>
                </a:lnTo>
                <a:close/>
              </a:path>
            </a:pathLst>
          </a:custGeom>
          <a:solidFill>
            <a:srgbClr val="FF2FE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7341616" y="6495812"/>
            <a:ext cx="4286885" cy="178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b="1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Source:</a:t>
            </a:r>
            <a:r>
              <a:rPr sz="1200" b="1" u="none" spc="165" dirty="0">
                <a:latin typeface="Calibri"/>
                <a:cs typeface="Calibri"/>
              </a:rPr>
              <a:t> </a:t>
            </a:r>
            <a:r>
              <a:rPr sz="1200" u="sng" spc="-10" dirty="0">
                <a:solidFill>
                  <a:srgbClr val="4197B5"/>
                </a:solidFill>
                <a:uFill>
                  <a:solidFill>
                    <a:srgbClr val="4197B5"/>
                  </a:solidFill>
                </a:uFill>
                <a:latin typeface="Calibri"/>
                <a:cs typeface="Calibri"/>
                <a:hlinkClick r:id="rId4"/>
              </a:rPr>
              <a:t>http://colah.github.io/posts/2015-08-Understanding-LSTMs/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7" name="object 37"/>
          <p:cNvSpPr txBox="1">
            <a:spLocks noGrp="1"/>
          </p:cNvSpPr>
          <p:nvPr>
            <p:ph type="sldNum" sz="quarter" idx="7"/>
          </p:nvPr>
        </p:nvSpPr>
        <p:spPr>
          <a:xfrm>
            <a:off x="311150" y="6465490"/>
            <a:ext cx="428942" cy="28471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186690">
              <a:lnSpc>
                <a:spcPts val="1450"/>
              </a:lnSpc>
            </a:pPr>
            <a:fld id="{81D60167-4931-47E6-BA6A-407CBD079E47}" type="slidenum">
              <a:rPr lang="en-US" altLang="ja-JP" spc="-50" smtClean="0"/>
              <a:pPr marL="186690">
                <a:lnSpc>
                  <a:spcPts val="1450"/>
                </a:lnSpc>
              </a:pPr>
              <a:t>58</a:t>
            </a:fld>
            <a:endParaRPr spc="-50" dirty="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97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/>
              <a:t>How</a:t>
            </a:r>
            <a:r>
              <a:rPr spc="-15" dirty="0"/>
              <a:t> </a:t>
            </a:r>
            <a:r>
              <a:rPr dirty="0"/>
              <a:t>does</a:t>
            </a:r>
            <a:r>
              <a:rPr spc="-15" dirty="0"/>
              <a:t> </a:t>
            </a:r>
            <a:r>
              <a:rPr dirty="0"/>
              <a:t>LSTM</a:t>
            </a:r>
            <a:r>
              <a:rPr spc="-50" dirty="0"/>
              <a:t> </a:t>
            </a:r>
            <a:r>
              <a:rPr dirty="0"/>
              <a:t>solve</a:t>
            </a:r>
            <a:r>
              <a:rPr spc="-55" dirty="0"/>
              <a:t> </a:t>
            </a:r>
            <a:r>
              <a:rPr dirty="0"/>
              <a:t>vanishing</a:t>
            </a:r>
            <a:r>
              <a:rPr spc="-40" dirty="0"/>
              <a:t> </a:t>
            </a:r>
            <a:r>
              <a:rPr spc="-10" dirty="0"/>
              <a:t>gradients?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xfrm>
            <a:off x="311150" y="6465490"/>
            <a:ext cx="428942" cy="28471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186690">
              <a:lnSpc>
                <a:spcPts val="1450"/>
              </a:lnSpc>
            </a:pPr>
            <a:fld id="{81D60167-4931-47E6-BA6A-407CBD079E47}" type="slidenum">
              <a:rPr lang="en-US" altLang="ja-JP" spc="-50" smtClean="0"/>
              <a:pPr marL="186690">
                <a:lnSpc>
                  <a:spcPts val="1450"/>
                </a:lnSpc>
              </a:pPr>
              <a:t>59</a:t>
            </a:fld>
            <a:endParaRPr spc="-25" dirty="0"/>
          </a:p>
        </p:txBody>
      </p:sp>
      <p:sp>
        <p:nvSpPr>
          <p:cNvPr id="3" name="object 3"/>
          <p:cNvSpPr txBox="1"/>
          <p:nvPr/>
        </p:nvSpPr>
        <p:spPr>
          <a:xfrm>
            <a:off x="472757" y="1158303"/>
            <a:ext cx="9502775" cy="4053204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368300" marR="1883410" indent="-343535">
              <a:lnSpc>
                <a:spcPts val="2850"/>
              </a:lnSpc>
              <a:spcBef>
                <a:spcPts val="220"/>
              </a:spcBef>
              <a:buClr>
                <a:srgbClr val="8B1515"/>
              </a:buClr>
              <a:buFont typeface="Times New Roman"/>
              <a:buChar char="•"/>
              <a:tabLst>
                <a:tab pos="368300" algn="l"/>
              </a:tabLst>
            </a:pPr>
            <a:r>
              <a:rPr sz="2400" dirty="0">
                <a:latin typeface="Calibri"/>
                <a:cs typeface="Calibri"/>
              </a:rPr>
              <a:t>The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LSTM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architecture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makes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it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2FED"/>
                </a:solidFill>
                <a:latin typeface="Calibri"/>
                <a:cs typeface="Calibri"/>
              </a:rPr>
              <a:t>much</a:t>
            </a:r>
            <a:r>
              <a:rPr sz="2400" spc="-25" dirty="0">
                <a:solidFill>
                  <a:srgbClr val="FF2FE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2FED"/>
                </a:solidFill>
                <a:latin typeface="Calibri"/>
                <a:cs typeface="Calibri"/>
              </a:rPr>
              <a:t>easier</a:t>
            </a:r>
            <a:r>
              <a:rPr sz="2400" spc="-20" dirty="0">
                <a:solidFill>
                  <a:srgbClr val="FF2FED"/>
                </a:solidFill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for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RNN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to </a:t>
            </a:r>
            <a:r>
              <a:rPr sz="2400" dirty="0">
                <a:solidFill>
                  <a:srgbClr val="FF2FED"/>
                </a:solidFill>
                <a:latin typeface="Calibri"/>
                <a:cs typeface="Calibri"/>
              </a:rPr>
              <a:t>preserve</a:t>
            </a:r>
            <a:r>
              <a:rPr sz="2400" spc="-85" dirty="0">
                <a:solidFill>
                  <a:srgbClr val="FF2FE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2FED"/>
                </a:solidFill>
                <a:latin typeface="Calibri"/>
                <a:cs typeface="Calibri"/>
              </a:rPr>
              <a:t>information</a:t>
            </a:r>
            <a:r>
              <a:rPr sz="2400" spc="-75" dirty="0">
                <a:solidFill>
                  <a:srgbClr val="FF2FE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2FED"/>
                </a:solidFill>
                <a:latin typeface="Calibri"/>
                <a:cs typeface="Calibri"/>
              </a:rPr>
              <a:t>over</a:t>
            </a:r>
            <a:r>
              <a:rPr sz="2400" spc="-20" dirty="0">
                <a:solidFill>
                  <a:srgbClr val="FF2FE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2FED"/>
                </a:solidFill>
                <a:latin typeface="Calibri"/>
                <a:cs typeface="Calibri"/>
              </a:rPr>
              <a:t>many</a:t>
            </a:r>
            <a:r>
              <a:rPr sz="2400" spc="-55" dirty="0">
                <a:solidFill>
                  <a:srgbClr val="FF2FED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2FED"/>
                </a:solidFill>
                <a:latin typeface="Calibri"/>
                <a:cs typeface="Calibri"/>
              </a:rPr>
              <a:t>timesteps</a:t>
            </a:r>
            <a:endParaRPr sz="2400">
              <a:latin typeface="Calibri"/>
              <a:cs typeface="Calibri"/>
            </a:endParaRPr>
          </a:p>
          <a:p>
            <a:pPr marL="711835" marR="17780" lvl="1" indent="-229235">
              <a:lnSpc>
                <a:spcPct val="101699"/>
              </a:lnSpc>
              <a:spcBef>
                <a:spcPts val="440"/>
              </a:spcBef>
              <a:buClr>
                <a:srgbClr val="007B92"/>
              </a:buClr>
              <a:buFont typeface="Times New Roman"/>
              <a:buChar char="•"/>
              <a:tabLst>
                <a:tab pos="711835" algn="l"/>
              </a:tabLst>
            </a:pPr>
            <a:r>
              <a:rPr sz="2400" dirty="0">
                <a:latin typeface="Calibri"/>
                <a:cs typeface="Calibri"/>
              </a:rPr>
              <a:t>e.g.,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if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forget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gate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set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to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1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for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cell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dimension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input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gate </a:t>
            </a:r>
            <a:r>
              <a:rPr sz="2400" dirty="0">
                <a:latin typeface="Calibri"/>
                <a:cs typeface="Calibri"/>
              </a:rPr>
              <a:t>set</a:t>
            </a:r>
            <a:r>
              <a:rPr sz="2400" spc="-9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to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0,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then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2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information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that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cell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preserved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indefinitely.</a:t>
            </a:r>
            <a:endParaRPr sz="2400">
              <a:latin typeface="Calibri"/>
              <a:cs typeface="Calibri"/>
            </a:endParaRPr>
          </a:p>
          <a:p>
            <a:pPr marL="711835" lvl="1" indent="-228600">
              <a:lnSpc>
                <a:spcPts val="2865"/>
              </a:lnSpc>
              <a:spcBef>
                <a:spcPts val="575"/>
              </a:spcBef>
              <a:buClr>
                <a:srgbClr val="007B92"/>
              </a:buClr>
              <a:buFont typeface="Times New Roman"/>
              <a:buChar char="•"/>
              <a:tabLst>
                <a:tab pos="711835" algn="l"/>
              </a:tabLst>
            </a:pPr>
            <a:r>
              <a:rPr sz="2400" dirty="0">
                <a:latin typeface="Calibri"/>
                <a:cs typeface="Calibri"/>
              </a:rPr>
              <a:t>In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contrast,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it’s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harder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for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vanilla RNN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to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learn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recurrent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weight</a:t>
            </a:r>
            <a:endParaRPr sz="2400">
              <a:latin typeface="Calibri"/>
              <a:cs typeface="Calibri"/>
            </a:endParaRPr>
          </a:p>
          <a:p>
            <a:pPr marL="711835">
              <a:lnSpc>
                <a:spcPts val="2865"/>
              </a:lnSpc>
            </a:pPr>
            <a:r>
              <a:rPr sz="2400" dirty="0">
                <a:latin typeface="Calibri"/>
                <a:cs typeface="Calibri"/>
              </a:rPr>
              <a:t>matrix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i="1" dirty="0">
                <a:latin typeface="Calibri"/>
                <a:cs typeface="Calibri"/>
              </a:rPr>
              <a:t>W</a:t>
            </a:r>
            <a:r>
              <a:rPr sz="2325" i="1" baseline="-19713" dirty="0">
                <a:latin typeface="Calibri"/>
                <a:cs typeface="Calibri"/>
              </a:rPr>
              <a:t>h</a:t>
            </a:r>
            <a:r>
              <a:rPr sz="2325" i="1" spc="225" baseline="-19713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that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preserves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info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 </a:t>
            </a:r>
            <a:r>
              <a:rPr sz="2400" spc="-10" dirty="0">
                <a:latin typeface="Calibri"/>
                <a:cs typeface="Calibri"/>
              </a:rPr>
              <a:t>hidden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state</a:t>
            </a:r>
            <a:endParaRPr sz="2400">
              <a:latin typeface="Calibri"/>
              <a:cs typeface="Calibri"/>
            </a:endParaRPr>
          </a:p>
          <a:p>
            <a:pPr marL="711835" lvl="1" indent="-228600">
              <a:lnSpc>
                <a:spcPct val="100000"/>
              </a:lnSpc>
              <a:spcBef>
                <a:spcPts val="575"/>
              </a:spcBef>
              <a:buClr>
                <a:srgbClr val="007B92"/>
              </a:buClr>
              <a:buFont typeface="Times New Roman"/>
              <a:buChar char="•"/>
              <a:tabLst>
                <a:tab pos="711835" algn="l"/>
              </a:tabLst>
            </a:pPr>
            <a:r>
              <a:rPr sz="2400" dirty="0">
                <a:latin typeface="Calibri"/>
                <a:cs typeface="Calibri"/>
              </a:rPr>
              <a:t>In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practice,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you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get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about</a:t>
            </a:r>
            <a:r>
              <a:rPr sz="2400" spc="-1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100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timesteps</a:t>
            </a:r>
            <a:r>
              <a:rPr sz="2400" spc="-9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rather than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about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-50" dirty="0">
                <a:latin typeface="Calibri"/>
                <a:cs typeface="Calibri"/>
              </a:rPr>
              <a:t>7</a:t>
            </a:r>
            <a:endParaRPr sz="24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1290"/>
              </a:spcBef>
              <a:buClr>
                <a:srgbClr val="007B92"/>
              </a:buClr>
              <a:buFont typeface="Times New Roman"/>
              <a:buChar char="•"/>
            </a:pPr>
            <a:endParaRPr sz="2400">
              <a:latin typeface="Calibri"/>
              <a:cs typeface="Calibri"/>
            </a:endParaRPr>
          </a:p>
          <a:p>
            <a:pPr marL="368300" marR="375285" indent="-343535">
              <a:lnSpc>
                <a:spcPts val="2850"/>
              </a:lnSpc>
              <a:buClr>
                <a:srgbClr val="8B1515"/>
              </a:buClr>
              <a:buFont typeface="Times New Roman"/>
              <a:buChar char="•"/>
              <a:tabLst>
                <a:tab pos="368300" algn="l"/>
              </a:tabLst>
            </a:pPr>
            <a:r>
              <a:rPr sz="2400" dirty="0">
                <a:latin typeface="Calibri"/>
                <a:cs typeface="Calibri"/>
              </a:rPr>
              <a:t>However,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there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are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alternative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ways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creating more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direct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linear pass-</a:t>
            </a:r>
            <a:r>
              <a:rPr sz="2400" dirty="0">
                <a:latin typeface="Calibri"/>
                <a:cs typeface="Calibri"/>
              </a:rPr>
              <a:t>through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connections</a:t>
            </a:r>
            <a:r>
              <a:rPr sz="2400" spc="-9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models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for long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distance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dependencies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D362EA-6BC8-5871-C8D7-48A7973DD3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8A52ABE-64D6-8288-DC0D-43A08428B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/>
              <a:t>Recap: Statistical Language Model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92C3914-0B78-BF42-BD6E-9B9B08A18F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Bag-of-Word Model / Word2Vec</a:t>
            </a:r>
          </a:p>
        </p:txBody>
      </p:sp>
      <p:pic>
        <p:nvPicPr>
          <p:cNvPr id="63" name="図 62">
            <a:extLst>
              <a:ext uri="{FF2B5EF4-FFF2-40B4-BE49-F238E27FC236}">
                <a16:creationId xmlns:a16="http://schemas.microsoft.com/office/drawing/2014/main" id="{07E6908B-C267-CA84-9F8F-E0B3F4D8BB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6057" y="4166615"/>
            <a:ext cx="6052610" cy="2391597"/>
          </a:xfrm>
          <a:prstGeom prst="rect">
            <a:avLst/>
          </a:prstGeom>
        </p:spPr>
      </p:pic>
      <p:pic>
        <p:nvPicPr>
          <p:cNvPr id="64" name="図 63">
            <a:extLst>
              <a:ext uri="{FF2B5EF4-FFF2-40B4-BE49-F238E27FC236}">
                <a16:creationId xmlns:a16="http://schemas.microsoft.com/office/drawing/2014/main" id="{AB6D4890-FA72-7784-540F-DC9D6225EB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664" y="2206874"/>
            <a:ext cx="6075691" cy="2322369"/>
          </a:xfrm>
          <a:prstGeom prst="rect">
            <a:avLst/>
          </a:prstGeom>
        </p:spPr>
      </p:pic>
      <p:pic>
        <p:nvPicPr>
          <p:cNvPr id="65" name="図 64">
            <a:extLst>
              <a:ext uri="{FF2B5EF4-FFF2-40B4-BE49-F238E27FC236}">
                <a16:creationId xmlns:a16="http://schemas.microsoft.com/office/drawing/2014/main" id="{1092DA01-D2A5-C14A-B83F-39A2B101B7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0512" y="2903585"/>
            <a:ext cx="6149131" cy="928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81691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97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/>
              <a:t>Is</a:t>
            </a:r>
            <a:r>
              <a:rPr spc="-5" dirty="0"/>
              <a:t> </a:t>
            </a:r>
            <a:r>
              <a:rPr dirty="0"/>
              <a:t>vanishing/exploding</a:t>
            </a:r>
            <a:r>
              <a:rPr spc="-30" dirty="0"/>
              <a:t> </a:t>
            </a:r>
            <a:r>
              <a:rPr dirty="0"/>
              <a:t>gradient</a:t>
            </a:r>
            <a:r>
              <a:rPr spc="-65" dirty="0"/>
              <a:t> </a:t>
            </a:r>
            <a:r>
              <a:rPr dirty="0"/>
              <a:t>just</a:t>
            </a:r>
            <a:r>
              <a:rPr spc="10" dirty="0"/>
              <a:t> </a:t>
            </a:r>
            <a:r>
              <a:rPr dirty="0"/>
              <a:t>an</a:t>
            </a:r>
            <a:r>
              <a:rPr spc="-75" dirty="0"/>
              <a:t> </a:t>
            </a:r>
            <a:r>
              <a:rPr dirty="0"/>
              <a:t>RNN</a:t>
            </a:r>
            <a:r>
              <a:rPr spc="-15" dirty="0"/>
              <a:t> </a:t>
            </a:r>
            <a:r>
              <a:rPr spc="-10" dirty="0"/>
              <a:t>problem?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85457" y="1158303"/>
            <a:ext cx="11072495" cy="5340985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355600" marR="900430" indent="-343535">
              <a:lnSpc>
                <a:spcPts val="2850"/>
              </a:lnSpc>
              <a:spcBef>
                <a:spcPts val="220"/>
              </a:spcBef>
              <a:buClr>
                <a:srgbClr val="8B1515"/>
              </a:buClr>
              <a:buFont typeface="Times New Roman"/>
              <a:buChar char="•"/>
              <a:tabLst>
                <a:tab pos="355600" algn="l"/>
              </a:tabLst>
            </a:pPr>
            <a:r>
              <a:rPr sz="2400" dirty="0">
                <a:latin typeface="Calibri"/>
                <a:cs typeface="Calibri"/>
              </a:rPr>
              <a:t>No!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It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can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be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problem for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all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neural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architectures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(including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2FED"/>
                </a:solidFill>
                <a:latin typeface="Calibri"/>
                <a:cs typeface="Calibri"/>
              </a:rPr>
              <a:t>feed-</a:t>
            </a:r>
            <a:r>
              <a:rPr sz="2400" dirty="0">
                <a:solidFill>
                  <a:srgbClr val="FF2FED"/>
                </a:solidFill>
                <a:latin typeface="Calibri"/>
                <a:cs typeface="Calibri"/>
              </a:rPr>
              <a:t>forward</a:t>
            </a:r>
            <a:r>
              <a:rPr sz="2400" spc="-5" dirty="0">
                <a:solidFill>
                  <a:srgbClr val="FF2FED"/>
                </a:solidFill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and </a:t>
            </a:r>
            <a:r>
              <a:rPr sz="2400" dirty="0">
                <a:solidFill>
                  <a:srgbClr val="FF2FED"/>
                </a:solidFill>
                <a:latin typeface="Calibri"/>
                <a:cs typeface="Calibri"/>
              </a:rPr>
              <a:t>convolutional</a:t>
            </a:r>
            <a:r>
              <a:rPr sz="2400" dirty="0">
                <a:latin typeface="Calibri"/>
                <a:cs typeface="Calibri"/>
              </a:rPr>
              <a:t>),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especially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2FED"/>
                </a:solidFill>
                <a:latin typeface="Calibri"/>
                <a:cs typeface="Calibri"/>
              </a:rPr>
              <a:t>very</a:t>
            </a:r>
            <a:r>
              <a:rPr sz="2400" spc="-125" dirty="0">
                <a:solidFill>
                  <a:srgbClr val="FF2FE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2FED"/>
                </a:solidFill>
                <a:latin typeface="Calibri"/>
                <a:cs typeface="Calibri"/>
              </a:rPr>
              <a:t>deep</a:t>
            </a:r>
            <a:r>
              <a:rPr sz="2400" spc="-35" dirty="0">
                <a:solidFill>
                  <a:srgbClr val="FF2FED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ones.</a:t>
            </a:r>
            <a:endParaRPr sz="2400">
              <a:latin typeface="Calibri"/>
              <a:cs typeface="Calibri"/>
            </a:endParaRPr>
          </a:p>
          <a:p>
            <a:pPr marL="699135" marR="630555" lvl="1" indent="-229235">
              <a:lnSpc>
                <a:spcPct val="100000"/>
              </a:lnSpc>
              <a:spcBef>
                <a:spcPts val="439"/>
              </a:spcBef>
              <a:buClr>
                <a:srgbClr val="007B92"/>
              </a:buClr>
              <a:buFont typeface="Times New Roman"/>
              <a:buChar char="•"/>
              <a:tabLst>
                <a:tab pos="699135" algn="l"/>
              </a:tabLst>
            </a:pPr>
            <a:r>
              <a:rPr sz="2000" dirty="0">
                <a:latin typeface="Calibri"/>
                <a:cs typeface="Calibri"/>
              </a:rPr>
              <a:t>Due to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chain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rule</a:t>
            </a:r>
            <a:r>
              <a:rPr sz="2000" spc="-6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/</a:t>
            </a:r>
            <a:r>
              <a:rPr sz="2000" spc="-6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choice</a:t>
            </a:r>
            <a:r>
              <a:rPr sz="2000" spc="-7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of</a:t>
            </a:r>
            <a:r>
              <a:rPr sz="2000" spc="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nonlinearity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function,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gradient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can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become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vanishingly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small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as</a:t>
            </a:r>
            <a:r>
              <a:rPr sz="2000" spc="-75" dirty="0">
                <a:latin typeface="Calibri"/>
                <a:cs typeface="Calibri"/>
              </a:rPr>
              <a:t> </a:t>
            </a:r>
            <a:r>
              <a:rPr sz="2000" spc="-25" dirty="0">
                <a:latin typeface="Calibri"/>
                <a:cs typeface="Calibri"/>
              </a:rPr>
              <a:t>it </a:t>
            </a:r>
            <a:r>
              <a:rPr sz="2000" spc="-10" dirty="0">
                <a:latin typeface="Calibri"/>
                <a:cs typeface="Calibri"/>
              </a:rPr>
              <a:t>backpropagates</a:t>
            </a:r>
            <a:endParaRPr sz="2000">
              <a:latin typeface="Calibri"/>
              <a:cs typeface="Calibri"/>
            </a:endParaRPr>
          </a:p>
          <a:p>
            <a:pPr marL="699135" lvl="1" indent="-228600">
              <a:lnSpc>
                <a:spcPct val="100000"/>
              </a:lnSpc>
              <a:spcBef>
                <a:spcPts val="530"/>
              </a:spcBef>
              <a:buClr>
                <a:srgbClr val="007B92"/>
              </a:buClr>
              <a:buFont typeface="Times New Roman"/>
              <a:buChar char="•"/>
              <a:tabLst>
                <a:tab pos="699135" algn="l"/>
              </a:tabLst>
            </a:pPr>
            <a:r>
              <a:rPr sz="2000" dirty="0">
                <a:latin typeface="Calibri"/>
                <a:cs typeface="Calibri"/>
              </a:rPr>
              <a:t>Thus,</a:t>
            </a:r>
            <a:r>
              <a:rPr sz="2000" spc="-7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lower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layers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are</a:t>
            </a:r>
            <a:r>
              <a:rPr sz="2000" spc="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learned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very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slowly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(i.e., are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hard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to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train)</a:t>
            </a:r>
            <a:endParaRPr sz="2000">
              <a:latin typeface="Calibri"/>
              <a:cs typeface="Calibri"/>
            </a:endParaRPr>
          </a:p>
          <a:p>
            <a:pPr marL="355600" marR="5080" indent="-343535">
              <a:lnSpc>
                <a:spcPct val="101600"/>
              </a:lnSpc>
              <a:spcBef>
                <a:spcPts val="455"/>
              </a:spcBef>
              <a:buClr>
                <a:srgbClr val="8B1515"/>
              </a:buClr>
              <a:buFont typeface="Times New Roman"/>
              <a:buChar char="•"/>
              <a:tabLst>
                <a:tab pos="355600" algn="l"/>
              </a:tabLst>
            </a:pPr>
            <a:r>
              <a:rPr sz="2400" dirty="0">
                <a:latin typeface="Calibri"/>
                <a:cs typeface="Calibri"/>
              </a:rPr>
              <a:t>Another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solution: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lots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new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deep</a:t>
            </a:r>
            <a:r>
              <a:rPr sz="2400" spc="-10" dirty="0">
                <a:latin typeface="Calibri"/>
                <a:cs typeface="Calibri"/>
              </a:rPr>
              <a:t> feedforward/convolutional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architectures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2FED"/>
                </a:solidFill>
                <a:latin typeface="Calibri"/>
                <a:cs typeface="Calibri"/>
              </a:rPr>
              <a:t>add</a:t>
            </a:r>
            <a:r>
              <a:rPr sz="2400" spc="-10" dirty="0">
                <a:solidFill>
                  <a:srgbClr val="FF2FED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FF2FED"/>
                </a:solidFill>
                <a:latin typeface="Calibri"/>
                <a:cs typeface="Calibri"/>
              </a:rPr>
              <a:t>more </a:t>
            </a:r>
            <a:r>
              <a:rPr sz="2400" dirty="0">
                <a:solidFill>
                  <a:srgbClr val="FF2FED"/>
                </a:solidFill>
                <a:latin typeface="Calibri"/>
                <a:cs typeface="Calibri"/>
              </a:rPr>
              <a:t>direct</a:t>
            </a:r>
            <a:r>
              <a:rPr sz="2400" spc="-55" dirty="0">
                <a:solidFill>
                  <a:srgbClr val="FF2FE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2FED"/>
                </a:solidFill>
                <a:latin typeface="Calibri"/>
                <a:cs typeface="Calibri"/>
              </a:rPr>
              <a:t>connections</a:t>
            </a:r>
            <a:r>
              <a:rPr sz="2400" spc="-75" dirty="0">
                <a:solidFill>
                  <a:srgbClr val="FF2FED"/>
                </a:solidFill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(thus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allowing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gradient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to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flow)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780"/>
              </a:spcBef>
            </a:pPr>
            <a:r>
              <a:rPr sz="2000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For </a:t>
            </a:r>
            <a:r>
              <a:rPr sz="2000" u="sng" spc="-1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example:</a:t>
            </a:r>
            <a:endParaRPr sz="20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525"/>
              </a:spcBef>
              <a:buClr>
                <a:srgbClr val="8B1515"/>
              </a:buClr>
              <a:buFont typeface="Times New Roman"/>
              <a:buChar char="•"/>
              <a:tabLst>
                <a:tab pos="355600" algn="l"/>
              </a:tabLst>
            </a:pPr>
            <a:r>
              <a:rPr sz="2000" dirty="0">
                <a:solidFill>
                  <a:srgbClr val="FF2FED"/>
                </a:solidFill>
                <a:latin typeface="Calibri"/>
                <a:cs typeface="Calibri"/>
              </a:rPr>
              <a:t>Residual</a:t>
            </a:r>
            <a:r>
              <a:rPr sz="2000" spc="35" dirty="0">
                <a:solidFill>
                  <a:srgbClr val="FF2FED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2FED"/>
                </a:solidFill>
                <a:latin typeface="Calibri"/>
                <a:cs typeface="Calibri"/>
              </a:rPr>
              <a:t>connections</a:t>
            </a:r>
            <a:r>
              <a:rPr sz="2000" spc="-70" dirty="0">
                <a:solidFill>
                  <a:srgbClr val="FF2FED"/>
                </a:solidFill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aka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“ResNet”</a:t>
            </a:r>
            <a:endParaRPr sz="20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455"/>
              </a:spcBef>
              <a:buClr>
                <a:srgbClr val="8B1515"/>
              </a:buClr>
              <a:buFont typeface="Times New Roman"/>
              <a:buChar char="•"/>
              <a:tabLst>
                <a:tab pos="355600" algn="l"/>
              </a:tabLst>
            </a:pPr>
            <a:r>
              <a:rPr sz="2000" dirty="0">
                <a:latin typeface="Calibri"/>
                <a:cs typeface="Calibri"/>
              </a:rPr>
              <a:t>Also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known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as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2FED"/>
                </a:solidFill>
                <a:latin typeface="Calibri"/>
                <a:cs typeface="Calibri"/>
              </a:rPr>
              <a:t>skip-connections</a:t>
            </a:r>
            <a:endParaRPr sz="2000">
              <a:latin typeface="Calibri"/>
              <a:cs typeface="Calibri"/>
            </a:endParaRPr>
          </a:p>
          <a:p>
            <a:pPr marL="355600" marR="7308215" indent="-343535">
              <a:lnSpc>
                <a:spcPct val="100000"/>
              </a:lnSpc>
              <a:spcBef>
                <a:spcPts val="455"/>
              </a:spcBef>
              <a:buClr>
                <a:srgbClr val="8B1515"/>
              </a:buClr>
              <a:buFont typeface="Times New Roman"/>
              <a:buChar char="•"/>
              <a:tabLst>
                <a:tab pos="355600" algn="l"/>
              </a:tabLst>
            </a:pPr>
            <a:r>
              <a:rPr sz="2000" dirty="0">
                <a:latin typeface="Calibri"/>
                <a:cs typeface="Calibri"/>
              </a:rPr>
              <a:t>The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2FED"/>
                </a:solidFill>
                <a:latin typeface="Calibri"/>
                <a:cs typeface="Calibri"/>
              </a:rPr>
              <a:t>identity</a:t>
            </a:r>
            <a:r>
              <a:rPr sz="2000" spc="-30" dirty="0">
                <a:solidFill>
                  <a:srgbClr val="FF2FED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2FED"/>
                </a:solidFill>
                <a:latin typeface="Calibri"/>
                <a:cs typeface="Calibri"/>
              </a:rPr>
              <a:t>connection </a:t>
            </a:r>
            <a:r>
              <a:rPr sz="2000" dirty="0">
                <a:solidFill>
                  <a:srgbClr val="FF2FED"/>
                </a:solidFill>
                <a:latin typeface="Calibri"/>
                <a:cs typeface="Calibri"/>
              </a:rPr>
              <a:t>preserves</a:t>
            </a:r>
            <a:r>
              <a:rPr sz="2000" spc="-10" dirty="0">
                <a:solidFill>
                  <a:srgbClr val="FF2FED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2FED"/>
                </a:solidFill>
                <a:latin typeface="Calibri"/>
                <a:cs typeface="Calibri"/>
              </a:rPr>
              <a:t>information</a:t>
            </a:r>
            <a:r>
              <a:rPr sz="2000" spc="-95" dirty="0">
                <a:solidFill>
                  <a:srgbClr val="FF2FED"/>
                </a:solidFill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by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default</a:t>
            </a:r>
            <a:endParaRPr sz="2000">
              <a:latin typeface="Calibri"/>
              <a:cs typeface="Calibri"/>
            </a:endParaRPr>
          </a:p>
          <a:p>
            <a:pPr marL="355600" marR="7327265" indent="-343535">
              <a:lnSpc>
                <a:spcPct val="100000"/>
              </a:lnSpc>
              <a:spcBef>
                <a:spcPts val="530"/>
              </a:spcBef>
              <a:buClr>
                <a:srgbClr val="8B1515"/>
              </a:buClr>
              <a:buFont typeface="Times New Roman"/>
              <a:buChar char="•"/>
              <a:tabLst>
                <a:tab pos="355600" algn="l"/>
              </a:tabLst>
            </a:pPr>
            <a:r>
              <a:rPr sz="2000" dirty="0">
                <a:latin typeface="Calibri"/>
                <a:cs typeface="Calibri"/>
              </a:rPr>
              <a:t>This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makes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2FED"/>
                </a:solidFill>
                <a:latin typeface="Calibri"/>
                <a:cs typeface="Calibri"/>
              </a:rPr>
              <a:t>deep</a:t>
            </a:r>
            <a:r>
              <a:rPr sz="2000" spc="-75" dirty="0">
                <a:solidFill>
                  <a:srgbClr val="FF2FED"/>
                </a:solidFill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networks</a:t>
            </a:r>
            <a:r>
              <a:rPr sz="2000" spc="-75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much </a:t>
            </a:r>
            <a:r>
              <a:rPr sz="2000" dirty="0">
                <a:solidFill>
                  <a:srgbClr val="FF2FED"/>
                </a:solidFill>
                <a:latin typeface="Calibri"/>
                <a:cs typeface="Calibri"/>
              </a:rPr>
              <a:t>easier</a:t>
            </a:r>
            <a:r>
              <a:rPr sz="2000" spc="15" dirty="0">
                <a:solidFill>
                  <a:srgbClr val="FF2FED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2FED"/>
                </a:solidFill>
                <a:latin typeface="Calibri"/>
                <a:cs typeface="Calibri"/>
              </a:rPr>
              <a:t>to</a:t>
            </a:r>
            <a:r>
              <a:rPr sz="2000" spc="-40" dirty="0">
                <a:solidFill>
                  <a:srgbClr val="FF2FED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FF2FED"/>
                </a:solidFill>
                <a:latin typeface="Calibri"/>
                <a:cs typeface="Calibri"/>
              </a:rPr>
              <a:t>train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6419785" y="4104168"/>
            <a:ext cx="3733800" cy="2076450"/>
            <a:chOff x="6419785" y="4104168"/>
            <a:chExt cx="3733800" cy="207645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16296" y="4219059"/>
              <a:ext cx="3550056" cy="189197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6424549" y="4108932"/>
              <a:ext cx="3724275" cy="2066925"/>
            </a:xfrm>
            <a:custGeom>
              <a:avLst/>
              <a:gdLst/>
              <a:ahLst/>
              <a:cxnLst/>
              <a:rect l="l" t="t" r="r" b="b"/>
              <a:pathLst>
                <a:path w="3724275" h="2066925">
                  <a:moveTo>
                    <a:pt x="0" y="2066416"/>
                  </a:moveTo>
                  <a:lnTo>
                    <a:pt x="3724275" y="2066416"/>
                  </a:lnTo>
                  <a:lnTo>
                    <a:pt x="3724275" y="0"/>
                  </a:lnTo>
                  <a:lnTo>
                    <a:pt x="0" y="0"/>
                  </a:lnTo>
                  <a:lnTo>
                    <a:pt x="0" y="2066416"/>
                  </a:lnTo>
                  <a:close/>
                </a:path>
              </a:pathLst>
            </a:custGeom>
            <a:ln w="9527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5207253" y="6448425"/>
            <a:ext cx="5277485" cy="1739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950" spc="10" dirty="0">
                <a:latin typeface="Calibri"/>
                <a:cs typeface="Calibri"/>
              </a:rPr>
              <a:t>"Deep</a:t>
            </a:r>
            <a:r>
              <a:rPr sz="950" spc="60" dirty="0">
                <a:latin typeface="Calibri"/>
                <a:cs typeface="Calibri"/>
              </a:rPr>
              <a:t> </a:t>
            </a:r>
            <a:r>
              <a:rPr sz="950" spc="10" dirty="0">
                <a:latin typeface="Calibri"/>
                <a:cs typeface="Calibri"/>
              </a:rPr>
              <a:t>Residual</a:t>
            </a:r>
            <a:r>
              <a:rPr sz="950" spc="55" dirty="0">
                <a:latin typeface="Calibri"/>
                <a:cs typeface="Calibri"/>
              </a:rPr>
              <a:t> </a:t>
            </a:r>
            <a:r>
              <a:rPr sz="950" spc="10" dirty="0">
                <a:latin typeface="Calibri"/>
                <a:cs typeface="Calibri"/>
              </a:rPr>
              <a:t>Learning</a:t>
            </a:r>
            <a:r>
              <a:rPr sz="950" spc="40" dirty="0">
                <a:latin typeface="Calibri"/>
                <a:cs typeface="Calibri"/>
              </a:rPr>
              <a:t> </a:t>
            </a:r>
            <a:r>
              <a:rPr sz="950" spc="10" dirty="0">
                <a:latin typeface="Calibri"/>
                <a:cs typeface="Calibri"/>
              </a:rPr>
              <a:t>for</a:t>
            </a:r>
            <a:r>
              <a:rPr sz="950" spc="85" dirty="0">
                <a:latin typeface="Calibri"/>
                <a:cs typeface="Calibri"/>
              </a:rPr>
              <a:t> </a:t>
            </a:r>
            <a:r>
              <a:rPr sz="950" spc="10" dirty="0">
                <a:latin typeface="Calibri"/>
                <a:cs typeface="Calibri"/>
              </a:rPr>
              <a:t>Image</a:t>
            </a:r>
            <a:r>
              <a:rPr sz="950" spc="95" dirty="0">
                <a:latin typeface="Calibri"/>
                <a:cs typeface="Calibri"/>
              </a:rPr>
              <a:t> </a:t>
            </a:r>
            <a:r>
              <a:rPr sz="950" spc="10" dirty="0">
                <a:latin typeface="Calibri"/>
                <a:cs typeface="Calibri"/>
              </a:rPr>
              <a:t>Recognition",</a:t>
            </a:r>
            <a:r>
              <a:rPr sz="950" spc="30" dirty="0">
                <a:latin typeface="Calibri"/>
                <a:cs typeface="Calibri"/>
              </a:rPr>
              <a:t> </a:t>
            </a:r>
            <a:r>
              <a:rPr sz="950" spc="10" dirty="0">
                <a:latin typeface="Calibri"/>
                <a:cs typeface="Calibri"/>
              </a:rPr>
              <a:t>He</a:t>
            </a:r>
            <a:r>
              <a:rPr sz="950" spc="90" dirty="0">
                <a:latin typeface="Calibri"/>
                <a:cs typeface="Calibri"/>
              </a:rPr>
              <a:t> </a:t>
            </a:r>
            <a:r>
              <a:rPr sz="950" spc="10" dirty="0">
                <a:latin typeface="Calibri"/>
                <a:cs typeface="Calibri"/>
              </a:rPr>
              <a:t>et</a:t>
            </a:r>
            <a:r>
              <a:rPr sz="950" spc="20" dirty="0">
                <a:latin typeface="Calibri"/>
                <a:cs typeface="Calibri"/>
              </a:rPr>
              <a:t> </a:t>
            </a:r>
            <a:r>
              <a:rPr sz="950" spc="10" dirty="0">
                <a:latin typeface="Calibri"/>
                <a:cs typeface="Calibri"/>
              </a:rPr>
              <a:t>al,</a:t>
            </a:r>
            <a:r>
              <a:rPr sz="950" spc="114" dirty="0">
                <a:latin typeface="Calibri"/>
                <a:cs typeface="Calibri"/>
              </a:rPr>
              <a:t> </a:t>
            </a:r>
            <a:r>
              <a:rPr sz="950" spc="10" dirty="0">
                <a:latin typeface="Calibri"/>
                <a:cs typeface="Calibri"/>
              </a:rPr>
              <a:t>2015.</a:t>
            </a:r>
            <a:r>
              <a:rPr sz="950" spc="75" dirty="0">
                <a:latin typeface="Calibri"/>
                <a:cs typeface="Calibri"/>
              </a:rPr>
              <a:t> </a:t>
            </a:r>
            <a:r>
              <a:rPr sz="950" u="sng" spc="-155" dirty="0">
                <a:solidFill>
                  <a:srgbClr val="4197B5"/>
                </a:solidFill>
                <a:uFill>
                  <a:solidFill>
                    <a:srgbClr val="4197B5"/>
                  </a:solidFill>
                </a:uFill>
                <a:latin typeface="Calibri"/>
                <a:cs typeface="Calibri"/>
              </a:rPr>
              <a:t> </a:t>
            </a:r>
            <a:r>
              <a:rPr sz="950" u="sng" spc="-10" dirty="0">
                <a:solidFill>
                  <a:srgbClr val="4197B5"/>
                </a:solidFill>
                <a:uFill>
                  <a:solidFill>
                    <a:srgbClr val="4197B5"/>
                  </a:solidFill>
                </a:uFill>
                <a:latin typeface="Calibri"/>
                <a:cs typeface="Calibri"/>
                <a:hlinkClick r:id="rId3"/>
              </a:rPr>
              <a:t>https://arxiv.org/pdf/1512.03385.pdf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xfrm>
            <a:off x="311150" y="6465490"/>
            <a:ext cx="428942" cy="28471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186690">
              <a:lnSpc>
                <a:spcPts val="1450"/>
              </a:lnSpc>
            </a:pPr>
            <a:fld id="{81D60167-4931-47E6-BA6A-407CBD079E47}" type="slidenum">
              <a:rPr lang="en-US" altLang="ja-JP" spc="-50" smtClean="0"/>
              <a:pPr marL="186690">
                <a:lnSpc>
                  <a:spcPts val="1450"/>
                </a:lnSpc>
              </a:pPr>
              <a:t>60</a:t>
            </a:fld>
            <a:endParaRPr spc="-25" dirty="0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97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/>
              <a:t>Is</a:t>
            </a:r>
            <a:r>
              <a:rPr spc="-5" dirty="0"/>
              <a:t> </a:t>
            </a:r>
            <a:r>
              <a:rPr dirty="0"/>
              <a:t>vanishing/exploding</a:t>
            </a:r>
            <a:r>
              <a:rPr spc="-30" dirty="0"/>
              <a:t> </a:t>
            </a:r>
            <a:r>
              <a:rPr dirty="0"/>
              <a:t>gradient</a:t>
            </a:r>
            <a:r>
              <a:rPr spc="-65" dirty="0"/>
              <a:t> </a:t>
            </a:r>
            <a:r>
              <a:rPr dirty="0"/>
              <a:t>just</a:t>
            </a:r>
            <a:r>
              <a:rPr spc="10" dirty="0"/>
              <a:t> </a:t>
            </a:r>
            <a:r>
              <a:rPr dirty="0"/>
              <a:t>a</a:t>
            </a:r>
            <a:r>
              <a:rPr spc="-85" dirty="0"/>
              <a:t> </a:t>
            </a:r>
            <a:r>
              <a:rPr dirty="0"/>
              <a:t>RNN</a:t>
            </a:r>
            <a:r>
              <a:rPr spc="-25" dirty="0"/>
              <a:t> </a:t>
            </a:r>
            <a:r>
              <a:rPr spc="-10" dirty="0"/>
              <a:t>problem?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85457" y="6498590"/>
            <a:ext cx="216535" cy="24257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400" spc="-25" dirty="0">
                <a:latin typeface="Calibri"/>
                <a:cs typeface="Calibri"/>
              </a:rPr>
              <a:t>12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85457" y="1158303"/>
            <a:ext cx="1677670" cy="3346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000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Other</a:t>
            </a:r>
            <a:r>
              <a:rPr sz="2000" u="sng" spc="-6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2000" u="sng" spc="-1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methods: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85457" y="1457388"/>
            <a:ext cx="5207635" cy="769620"/>
          </a:xfrm>
          <a:prstGeom prst="rect">
            <a:avLst/>
          </a:prstGeom>
        </p:spPr>
        <p:txBody>
          <a:bodyPr vert="horz" wrap="square" lIns="0" tIns="7937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625"/>
              </a:spcBef>
              <a:buClr>
                <a:srgbClr val="8B1515"/>
              </a:buClr>
              <a:buFont typeface="Times New Roman"/>
              <a:buChar char="•"/>
              <a:tabLst>
                <a:tab pos="355600" algn="l"/>
              </a:tabLst>
            </a:pPr>
            <a:r>
              <a:rPr sz="2000" dirty="0">
                <a:solidFill>
                  <a:srgbClr val="FF2FED"/>
                </a:solidFill>
                <a:latin typeface="Calibri"/>
                <a:cs typeface="Calibri"/>
              </a:rPr>
              <a:t>Dense</a:t>
            </a:r>
            <a:r>
              <a:rPr sz="2000" spc="25" dirty="0">
                <a:solidFill>
                  <a:srgbClr val="FF2FED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2FED"/>
                </a:solidFill>
                <a:latin typeface="Calibri"/>
                <a:cs typeface="Calibri"/>
              </a:rPr>
              <a:t>connections</a:t>
            </a:r>
            <a:r>
              <a:rPr sz="2000" spc="-60" dirty="0">
                <a:solidFill>
                  <a:srgbClr val="FF2FED"/>
                </a:solidFill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aka</a:t>
            </a:r>
            <a:r>
              <a:rPr sz="2000" spc="-10" dirty="0">
                <a:latin typeface="Calibri"/>
                <a:cs typeface="Calibri"/>
              </a:rPr>
              <a:t> “DenseNet”</a:t>
            </a:r>
            <a:endParaRPr sz="20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530"/>
              </a:spcBef>
              <a:buClr>
                <a:srgbClr val="8B1515"/>
              </a:buClr>
              <a:buFont typeface="Times New Roman"/>
              <a:buChar char="•"/>
              <a:tabLst>
                <a:tab pos="355600" algn="l"/>
              </a:tabLst>
            </a:pPr>
            <a:r>
              <a:rPr sz="2000" dirty="0">
                <a:latin typeface="Calibri"/>
                <a:cs typeface="Calibri"/>
              </a:rPr>
              <a:t>Directly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connect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each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layer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to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all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future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layers!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85457" y="5182298"/>
            <a:ext cx="11203305" cy="6394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55600" marR="5080" indent="-343535">
              <a:lnSpc>
                <a:spcPct val="100000"/>
              </a:lnSpc>
              <a:spcBef>
                <a:spcPts val="125"/>
              </a:spcBef>
              <a:buClr>
                <a:srgbClr val="8B1515"/>
              </a:buClr>
              <a:buFont typeface="Times New Roman"/>
              <a:buChar char="•"/>
              <a:tabLst>
                <a:tab pos="355600" algn="l"/>
              </a:tabLst>
            </a:pPr>
            <a:r>
              <a:rPr sz="2000" b="1" dirty="0">
                <a:latin typeface="Calibri"/>
                <a:cs typeface="Calibri"/>
              </a:rPr>
              <a:t>Conclusion</a:t>
            </a:r>
            <a:r>
              <a:rPr sz="2000" dirty="0">
                <a:latin typeface="Calibri"/>
                <a:cs typeface="Calibri"/>
              </a:rPr>
              <a:t>: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Though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vanishing/exploding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gradients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are</a:t>
            </a:r>
            <a:r>
              <a:rPr sz="2000" spc="-6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general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problem,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2FED"/>
                </a:solidFill>
                <a:latin typeface="Calibri"/>
                <a:cs typeface="Calibri"/>
              </a:rPr>
              <a:t>RNNs</a:t>
            </a:r>
            <a:r>
              <a:rPr sz="2000" spc="-65" dirty="0">
                <a:solidFill>
                  <a:srgbClr val="FF2FED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2FED"/>
                </a:solidFill>
                <a:latin typeface="Calibri"/>
                <a:cs typeface="Calibri"/>
              </a:rPr>
              <a:t>are</a:t>
            </a:r>
            <a:r>
              <a:rPr sz="2000" spc="-55" dirty="0">
                <a:solidFill>
                  <a:srgbClr val="FF2FED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2FED"/>
                </a:solidFill>
                <a:latin typeface="Calibri"/>
                <a:cs typeface="Calibri"/>
              </a:rPr>
              <a:t>particularly</a:t>
            </a:r>
            <a:r>
              <a:rPr sz="2000" spc="-45" dirty="0">
                <a:solidFill>
                  <a:srgbClr val="FF2FED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2FED"/>
                </a:solidFill>
                <a:latin typeface="Calibri"/>
                <a:cs typeface="Calibri"/>
              </a:rPr>
              <a:t>unstable </a:t>
            </a:r>
            <a:r>
              <a:rPr sz="2000" dirty="0">
                <a:latin typeface="Calibri"/>
                <a:cs typeface="Calibri"/>
              </a:rPr>
              <a:t>due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to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repeated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multiplication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by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65" dirty="0"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2FED"/>
                </a:solidFill>
                <a:latin typeface="Calibri"/>
                <a:cs typeface="Calibri"/>
              </a:rPr>
              <a:t>same</a:t>
            </a:r>
            <a:r>
              <a:rPr sz="2000" spc="-55" dirty="0">
                <a:solidFill>
                  <a:srgbClr val="FF2FED"/>
                </a:solidFill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weight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matrix</a:t>
            </a:r>
            <a:r>
              <a:rPr sz="2000" spc="-6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[Bengio</a:t>
            </a:r>
            <a:r>
              <a:rPr sz="2000" spc="-7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et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al,</a:t>
            </a:r>
            <a:r>
              <a:rPr sz="2000" spc="-10" dirty="0">
                <a:latin typeface="Calibri"/>
                <a:cs typeface="Calibri"/>
              </a:rPr>
              <a:t> 1994]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209673" y="2351975"/>
            <a:ext cx="3048000" cy="2609215"/>
            <a:chOff x="1209673" y="2351975"/>
            <a:chExt cx="3048000" cy="2609215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85679" y="2428086"/>
              <a:ext cx="2925076" cy="2494540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214437" y="2356739"/>
              <a:ext cx="3038475" cy="2599690"/>
            </a:xfrm>
            <a:custGeom>
              <a:avLst/>
              <a:gdLst/>
              <a:ahLst/>
              <a:cxnLst/>
              <a:rect l="l" t="t" r="r" b="b"/>
              <a:pathLst>
                <a:path w="3038475" h="2599690">
                  <a:moveTo>
                    <a:pt x="0" y="2599689"/>
                  </a:moveTo>
                  <a:lnTo>
                    <a:pt x="3038475" y="2599689"/>
                  </a:lnTo>
                  <a:lnTo>
                    <a:pt x="3038475" y="0"/>
                  </a:lnTo>
                  <a:lnTo>
                    <a:pt x="0" y="0"/>
                  </a:lnTo>
                  <a:lnTo>
                    <a:pt x="0" y="2599689"/>
                  </a:lnTo>
                  <a:close/>
                </a:path>
              </a:pathLst>
            </a:custGeom>
            <a:ln w="9527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908050" y="6126162"/>
            <a:ext cx="10840720" cy="51943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20955">
              <a:lnSpc>
                <a:spcPct val="100000"/>
              </a:lnSpc>
              <a:spcBef>
                <a:spcPts val="125"/>
              </a:spcBef>
              <a:tabLst>
                <a:tab pos="6596380" algn="l"/>
              </a:tabLst>
            </a:pPr>
            <a:r>
              <a:rPr sz="950" dirty="0">
                <a:latin typeface="Calibri"/>
                <a:cs typeface="Calibri"/>
              </a:rPr>
              <a:t>”Densely</a:t>
            </a:r>
            <a:r>
              <a:rPr sz="950" spc="100" dirty="0">
                <a:latin typeface="Calibri"/>
                <a:cs typeface="Calibri"/>
              </a:rPr>
              <a:t> </a:t>
            </a:r>
            <a:r>
              <a:rPr sz="950" dirty="0">
                <a:latin typeface="Calibri"/>
                <a:cs typeface="Calibri"/>
              </a:rPr>
              <a:t>Connected</a:t>
            </a:r>
            <a:r>
              <a:rPr sz="950" spc="100" dirty="0">
                <a:latin typeface="Calibri"/>
                <a:cs typeface="Calibri"/>
              </a:rPr>
              <a:t> </a:t>
            </a:r>
            <a:r>
              <a:rPr sz="950" dirty="0">
                <a:latin typeface="Calibri"/>
                <a:cs typeface="Calibri"/>
              </a:rPr>
              <a:t>Convolutional</a:t>
            </a:r>
            <a:r>
              <a:rPr sz="950" spc="85" dirty="0">
                <a:latin typeface="Calibri"/>
                <a:cs typeface="Calibri"/>
              </a:rPr>
              <a:t> </a:t>
            </a:r>
            <a:r>
              <a:rPr sz="950" dirty="0">
                <a:latin typeface="Calibri"/>
                <a:cs typeface="Calibri"/>
              </a:rPr>
              <a:t>Networks",</a:t>
            </a:r>
            <a:r>
              <a:rPr sz="950" spc="160" dirty="0">
                <a:latin typeface="Calibri"/>
                <a:cs typeface="Calibri"/>
              </a:rPr>
              <a:t> </a:t>
            </a:r>
            <a:r>
              <a:rPr sz="950" dirty="0">
                <a:latin typeface="Calibri"/>
                <a:cs typeface="Calibri"/>
              </a:rPr>
              <a:t>Huang</a:t>
            </a:r>
            <a:r>
              <a:rPr sz="950" spc="175" dirty="0">
                <a:latin typeface="Calibri"/>
                <a:cs typeface="Calibri"/>
              </a:rPr>
              <a:t> </a:t>
            </a:r>
            <a:r>
              <a:rPr sz="950" dirty="0">
                <a:latin typeface="Calibri"/>
                <a:cs typeface="Calibri"/>
              </a:rPr>
              <a:t>et</a:t>
            </a:r>
            <a:r>
              <a:rPr sz="950" spc="155" dirty="0">
                <a:latin typeface="Calibri"/>
                <a:cs typeface="Calibri"/>
              </a:rPr>
              <a:t> </a:t>
            </a:r>
            <a:r>
              <a:rPr sz="950" dirty="0">
                <a:latin typeface="Calibri"/>
                <a:cs typeface="Calibri"/>
              </a:rPr>
              <a:t>al,</a:t>
            </a:r>
            <a:r>
              <a:rPr sz="950" spc="165" dirty="0">
                <a:latin typeface="Calibri"/>
                <a:cs typeface="Calibri"/>
              </a:rPr>
              <a:t> </a:t>
            </a:r>
            <a:r>
              <a:rPr sz="950" dirty="0">
                <a:latin typeface="Calibri"/>
                <a:cs typeface="Calibri"/>
              </a:rPr>
              <a:t>2017.</a:t>
            </a:r>
            <a:r>
              <a:rPr sz="950" spc="110" dirty="0">
                <a:latin typeface="Calibri"/>
                <a:cs typeface="Calibri"/>
              </a:rPr>
              <a:t> </a:t>
            </a:r>
            <a:r>
              <a:rPr sz="950" u="sng" spc="-150" dirty="0">
                <a:solidFill>
                  <a:srgbClr val="4197B5"/>
                </a:solidFill>
                <a:uFill>
                  <a:solidFill>
                    <a:srgbClr val="4197B5"/>
                  </a:solidFill>
                </a:uFill>
                <a:latin typeface="Calibri"/>
                <a:cs typeface="Calibri"/>
                <a:hlinkClick r:id="rId3"/>
              </a:rPr>
              <a:t> </a:t>
            </a:r>
            <a:r>
              <a:rPr sz="950" u="sng" spc="-10" dirty="0">
                <a:solidFill>
                  <a:srgbClr val="4197B5"/>
                </a:solidFill>
                <a:uFill>
                  <a:solidFill>
                    <a:srgbClr val="4197B5"/>
                  </a:solidFill>
                </a:uFill>
                <a:latin typeface="Calibri"/>
                <a:cs typeface="Calibri"/>
                <a:hlinkClick r:id="rId3"/>
              </a:rPr>
              <a:t>https://arxiv.org/pdf/1608.06993.pdf</a:t>
            </a:r>
            <a:r>
              <a:rPr sz="950" u="none" dirty="0">
                <a:solidFill>
                  <a:srgbClr val="4197B5"/>
                </a:solidFill>
                <a:latin typeface="Calibri"/>
                <a:cs typeface="Calibri"/>
              </a:rPr>
              <a:t>	</a:t>
            </a:r>
            <a:r>
              <a:rPr sz="950" u="none" spc="10" dirty="0">
                <a:latin typeface="Calibri"/>
                <a:cs typeface="Calibri"/>
              </a:rPr>
              <a:t>”Highway</a:t>
            </a:r>
            <a:r>
              <a:rPr sz="950" u="none" spc="105" dirty="0">
                <a:latin typeface="Calibri"/>
                <a:cs typeface="Calibri"/>
              </a:rPr>
              <a:t> </a:t>
            </a:r>
            <a:r>
              <a:rPr sz="950" u="none" spc="10" dirty="0">
                <a:latin typeface="Calibri"/>
                <a:cs typeface="Calibri"/>
              </a:rPr>
              <a:t>Networks",</a:t>
            </a:r>
            <a:r>
              <a:rPr sz="950" u="none" spc="75" dirty="0">
                <a:latin typeface="Calibri"/>
                <a:cs typeface="Calibri"/>
              </a:rPr>
              <a:t> </a:t>
            </a:r>
            <a:r>
              <a:rPr sz="950" u="none" spc="10" dirty="0">
                <a:latin typeface="Calibri"/>
                <a:cs typeface="Calibri"/>
              </a:rPr>
              <a:t>Srivastava</a:t>
            </a:r>
            <a:r>
              <a:rPr sz="950" u="none" spc="70" dirty="0">
                <a:latin typeface="Calibri"/>
                <a:cs typeface="Calibri"/>
              </a:rPr>
              <a:t> </a:t>
            </a:r>
            <a:r>
              <a:rPr sz="950" u="none" spc="10" dirty="0">
                <a:latin typeface="Calibri"/>
                <a:cs typeface="Calibri"/>
              </a:rPr>
              <a:t>et</a:t>
            </a:r>
            <a:r>
              <a:rPr sz="950" u="none" spc="165" dirty="0">
                <a:latin typeface="Calibri"/>
                <a:cs typeface="Calibri"/>
              </a:rPr>
              <a:t> </a:t>
            </a:r>
            <a:r>
              <a:rPr sz="950" u="none" spc="10" dirty="0">
                <a:latin typeface="Calibri"/>
                <a:cs typeface="Calibri"/>
              </a:rPr>
              <a:t>al,</a:t>
            </a:r>
            <a:r>
              <a:rPr sz="950" u="none" spc="75" dirty="0">
                <a:latin typeface="Calibri"/>
                <a:cs typeface="Calibri"/>
              </a:rPr>
              <a:t> </a:t>
            </a:r>
            <a:r>
              <a:rPr sz="950" u="none" spc="10" dirty="0">
                <a:latin typeface="Calibri"/>
                <a:cs typeface="Calibri"/>
              </a:rPr>
              <a:t>2015.</a:t>
            </a:r>
            <a:r>
              <a:rPr sz="950" u="none" spc="25" dirty="0">
                <a:latin typeface="Calibri"/>
                <a:cs typeface="Calibri"/>
              </a:rPr>
              <a:t> </a:t>
            </a:r>
            <a:r>
              <a:rPr sz="950" u="sng" spc="-135" dirty="0">
                <a:solidFill>
                  <a:srgbClr val="4197B5"/>
                </a:solidFill>
                <a:uFill>
                  <a:solidFill>
                    <a:srgbClr val="4197B5"/>
                  </a:solidFill>
                </a:uFill>
                <a:latin typeface="Calibri"/>
                <a:cs typeface="Calibri"/>
              </a:rPr>
              <a:t> </a:t>
            </a:r>
            <a:r>
              <a:rPr sz="950" u="sng" spc="-10" dirty="0">
                <a:solidFill>
                  <a:srgbClr val="4197B5"/>
                </a:solidFill>
                <a:uFill>
                  <a:solidFill>
                    <a:srgbClr val="4197B5"/>
                  </a:solidFill>
                </a:uFill>
                <a:latin typeface="Calibri"/>
                <a:cs typeface="Calibri"/>
                <a:hlinkClick r:id="rId4"/>
              </a:rPr>
              <a:t>https://arxiv.org/pdf/1505.00387.pdf</a:t>
            </a:r>
            <a:endParaRPr sz="9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20"/>
              </a:spcBef>
            </a:pPr>
            <a:endParaRPr sz="9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200" dirty="0">
                <a:latin typeface="Calibri"/>
                <a:cs typeface="Calibri"/>
              </a:rPr>
              <a:t>”Learning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Long-</a:t>
            </a:r>
            <a:r>
              <a:rPr sz="1200" spc="-40" dirty="0">
                <a:latin typeface="Calibri"/>
                <a:cs typeface="Calibri"/>
              </a:rPr>
              <a:t>Term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Dependencies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with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Gradient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Descent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is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Difficult",</a:t>
            </a:r>
            <a:r>
              <a:rPr sz="1200" spc="4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Bengio</a:t>
            </a:r>
            <a:r>
              <a:rPr sz="1200" spc="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et al.</a:t>
            </a:r>
            <a:r>
              <a:rPr sz="1200" spc="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1994,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u="sng" spc="-10" dirty="0">
                <a:solidFill>
                  <a:srgbClr val="4197B5"/>
                </a:solidFill>
                <a:uFill>
                  <a:solidFill>
                    <a:srgbClr val="4197B5"/>
                  </a:solidFill>
                </a:uFill>
                <a:latin typeface="Calibri"/>
                <a:cs typeface="Calibri"/>
                <a:hlinkClick r:id="rId5"/>
              </a:rPr>
              <a:t>http://ai.dinfo.unifi.it/paolo//ps/tnn-94-gradient.pdf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12" name="object 1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258558" y="3565545"/>
            <a:ext cx="3026795" cy="1403500"/>
          </a:xfrm>
          <a:prstGeom prst="rect">
            <a:avLst/>
          </a:prstGeom>
        </p:spPr>
      </p:pic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A4D58D3D-7AD4-6EB3-B708-71F3D7ED201E}"/>
              </a:ext>
            </a:extLst>
          </p:cNvPr>
          <p:cNvSpPr txBox="1"/>
          <p:nvPr/>
        </p:nvSpPr>
        <p:spPr>
          <a:xfrm>
            <a:off x="5652770" y="1424888"/>
            <a:ext cx="60960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125"/>
              </a:spcBef>
              <a:buFont typeface="Arial"/>
              <a:buChar char="•"/>
              <a:tabLst>
                <a:tab pos="298450" algn="l"/>
              </a:tabLst>
            </a:pPr>
            <a:r>
              <a:rPr lang="en-US" altLang="ja-JP" spc="-10" dirty="0"/>
              <a:t>Highway</a:t>
            </a:r>
            <a:r>
              <a:rPr lang="en-US" altLang="ja-JP" spc="-75" dirty="0"/>
              <a:t> </a:t>
            </a:r>
            <a:r>
              <a:rPr lang="en-US" altLang="ja-JP" dirty="0"/>
              <a:t>connections</a:t>
            </a:r>
            <a:r>
              <a:rPr lang="en-US" altLang="ja-JP" spc="-40" dirty="0"/>
              <a:t> </a:t>
            </a:r>
            <a:r>
              <a:rPr lang="en-US" altLang="ja-JP" dirty="0">
                <a:solidFill>
                  <a:srgbClr val="000000"/>
                </a:solidFill>
              </a:rPr>
              <a:t>aka</a:t>
            </a:r>
            <a:r>
              <a:rPr lang="en-US" altLang="ja-JP" spc="-110" dirty="0">
                <a:solidFill>
                  <a:srgbClr val="000000"/>
                </a:solidFill>
              </a:rPr>
              <a:t> </a:t>
            </a:r>
            <a:r>
              <a:rPr lang="en-US" altLang="ja-JP" spc="-10" dirty="0">
                <a:solidFill>
                  <a:srgbClr val="000000"/>
                </a:solidFill>
              </a:rPr>
              <a:t>“</a:t>
            </a:r>
            <a:r>
              <a:rPr lang="en-US" altLang="ja-JP" spc="-10" dirty="0" err="1">
                <a:solidFill>
                  <a:srgbClr val="000000"/>
                </a:solidFill>
              </a:rPr>
              <a:t>HighwayNet</a:t>
            </a:r>
            <a:r>
              <a:rPr lang="en-US" altLang="ja-JP" spc="-10" dirty="0">
                <a:solidFill>
                  <a:srgbClr val="000000"/>
                </a:solidFill>
              </a:rPr>
              <a:t>”</a:t>
            </a:r>
          </a:p>
          <a:p>
            <a:pPr marL="298450" marR="5080" indent="-286385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298450" algn="l"/>
              </a:tabLst>
            </a:pPr>
            <a:r>
              <a:rPr lang="en-US" altLang="ja-JP" dirty="0">
                <a:solidFill>
                  <a:srgbClr val="000000"/>
                </a:solidFill>
              </a:rPr>
              <a:t>Similar</a:t>
            </a:r>
            <a:r>
              <a:rPr lang="en-US" altLang="ja-JP" spc="-70" dirty="0">
                <a:solidFill>
                  <a:srgbClr val="000000"/>
                </a:solidFill>
              </a:rPr>
              <a:t> </a:t>
            </a:r>
            <a:r>
              <a:rPr lang="en-US" altLang="ja-JP" dirty="0">
                <a:solidFill>
                  <a:srgbClr val="000000"/>
                </a:solidFill>
              </a:rPr>
              <a:t>to</a:t>
            </a:r>
            <a:r>
              <a:rPr lang="en-US" altLang="ja-JP" spc="-55" dirty="0">
                <a:solidFill>
                  <a:srgbClr val="000000"/>
                </a:solidFill>
              </a:rPr>
              <a:t> </a:t>
            </a:r>
            <a:r>
              <a:rPr lang="en-US" altLang="ja-JP" dirty="0">
                <a:solidFill>
                  <a:srgbClr val="000000"/>
                </a:solidFill>
              </a:rPr>
              <a:t>residual</a:t>
            </a:r>
            <a:r>
              <a:rPr lang="en-US" altLang="ja-JP" spc="-45" dirty="0">
                <a:solidFill>
                  <a:srgbClr val="000000"/>
                </a:solidFill>
              </a:rPr>
              <a:t> </a:t>
            </a:r>
            <a:r>
              <a:rPr lang="en-US" altLang="ja-JP" dirty="0">
                <a:solidFill>
                  <a:srgbClr val="000000"/>
                </a:solidFill>
              </a:rPr>
              <a:t>connections,</a:t>
            </a:r>
            <a:r>
              <a:rPr lang="en-US" altLang="ja-JP" spc="-85" dirty="0">
                <a:solidFill>
                  <a:srgbClr val="000000"/>
                </a:solidFill>
              </a:rPr>
              <a:t> </a:t>
            </a:r>
            <a:r>
              <a:rPr lang="en-US" altLang="ja-JP" dirty="0">
                <a:solidFill>
                  <a:srgbClr val="000000"/>
                </a:solidFill>
              </a:rPr>
              <a:t>but</a:t>
            </a:r>
            <a:r>
              <a:rPr lang="en-US" altLang="ja-JP" spc="-40" dirty="0">
                <a:solidFill>
                  <a:srgbClr val="000000"/>
                </a:solidFill>
              </a:rPr>
              <a:t> </a:t>
            </a:r>
            <a:r>
              <a:rPr lang="en-US" altLang="ja-JP" dirty="0">
                <a:solidFill>
                  <a:srgbClr val="000000"/>
                </a:solidFill>
              </a:rPr>
              <a:t>the</a:t>
            </a:r>
            <a:r>
              <a:rPr lang="en-US" altLang="ja-JP" spc="5" dirty="0">
                <a:solidFill>
                  <a:srgbClr val="000000"/>
                </a:solidFill>
              </a:rPr>
              <a:t> </a:t>
            </a:r>
            <a:r>
              <a:rPr lang="en-US" altLang="ja-JP" spc="-10" dirty="0">
                <a:solidFill>
                  <a:srgbClr val="000000"/>
                </a:solidFill>
              </a:rPr>
              <a:t>identity </a:t>
            </a:r>
            <a:r>
              <a:rPr lang="en-US" altLang="ja-JP" dirty="0">
                <a:solidFill>
                  <a:srgbClr val="000000"/>
                </a:solidFill>
              </a:rPr>
              <a:t>connection</a:t>
            </a:r>
            <a:r>
              <a:rPr lang="en-US" altLang="ja-JP" spc="-80" dirty="0">
                <a:solidFill>
                  <a:srgbClr val="000000"/>
                </a:solidFill>
              </a:rPr>
              <a:t> </a:t>
            </a:r>
            <a:r>
              <a:rPr lang="en-US" altLang="ja-JP" dirty="0">
                <a:solidFill>
                  <a:srgbClr val="000000"/>
                </a:solidFill>
              </a:rPr>
              <a:t>vs</a:t>
            </a:r>
            <a:r>
              <a:rPr lang="en-US" altLang="ja-JP" spc="-95" dirty="0">
                <a:solidFill>
                  <a:srgbClr val="000000"/>
                </a:solidFill>
              </a:rPr>
              <a:t> </a:t>
            </a:r>
            <a:r>
              <a:rPr lang="en-US" altLang="ja-JP" dirty="0">
                <a:solidFill>
                  <a:srgbClr val="000000"/>
                </a:solidFill>
              </a:rPr>
              <a:t>the</a:t>
            </a:r>
            <a:r>
              <a:rPr lang="en-US" altLang="ja-JP" spc="-30" dirty="0">
                <a:solidFill>
                  <a:srgbClr val="000000"/>
                </a:solidFill>
              </a:rPr>
              <a:t> </a:t>
            </a:r>
            <a:r>
              <a:rPr lang="en-US" altLang="ja-JP" spc="-10" dirty="0">
                <a:solidFill>
                  <a:srgbClr val="000000"/>
                </a:solidFill>
              </a:rPr>
              <a:t>transformation</a:t>
            </a:r>
            <a:r>
              <a:rPr lang="en-US" altLang="ja-JP" spc="-75" dirty="0">
                <a:solidFill>
                  <a:srgbClr val="000000"/>
                </a:solidFill>
              </a:rPr>
              <a:t> </a:t>
            </a:r>
            <a:r>
              <a:rPr lang="en-US" altLang="ja-JP" dirty="0">
                <a:solidFill>
                  <a:srgbClr val="000000"/>
                </a:solidFill>
              </a:rPr>
              <a:t>layer</a:t>
            </a:r>
            <a:r>
              <a:rPr lang="en-US" altLang="ja-JP" spc="-25" dirty="0">
                <a:solidFill>
                  <a:srgbClr val="000000"/>
                </a:solidFill>
              </a:rPr>
              <a:t> is </a:t>
            </a:r>
            <a:r>
              <a:rPr lang="en-US" altLang="ja-JP" spc="-10" dirty="0">
                <a:solidFill>
                  <a:srgbClr val="000000"/>
                </a:solidFill>
              </a:rPr>
              <a:t>controlled</a:t>
            </a:r>
            <a:r>
              <a:rPr lang="en-US" altLang="ja-JP" spc="-55" dirty="0">
                <a:solidFill>
                  <a:srgbClr val="000000"/>
                </a:solidFill>
              </a:rPr>
              <a:t> </a:t>
            </a:r>
            <a:r>
              <a:rPr lang="en-US" altLang="ja-JP" dirty="0">
                <a:solidFill>
                  <a:srgbClr val="000000"/>
                </a:solidFill>
              </a:rPr>
              <a:t>by</a:t>
            </a:r>
            <a:r>
              <a:rPr lang="en-US" altLang="ja-JP" spc="-50" dirty="0">
                <a:solidFill>
                  <a:srgbClr val="000000"/>
                </a:solidFill>
              </a:rPr>
              <a:t> </a:t>
            </a:r>
            <a:r>
              <a:rPr lang="en-US" altLang="ja-JP" dirty="0">
                <a:solidFill>
                  <a:srgbClr val="000000"/>
                </a:solidFill>
              </a:rPr>
              <a:t>a</a:t>
            </a:r>
            <a:r>
              <a:rPr lang="en-US" altLang="ja-JP" spc="-10" dirty="0">
                <a:solidFill>
                  <a:srgbClr val="000000"/>
                </a:solidFill>
              </a:rPr>
              <a:t> </a:t>
            </a:r>
            <a:r>
              <a:rPr lang="en-US" altLang="ja-JP" dirty="0"/>
              <a:t>dynamic</a:t>
            </a:r>
            <a:r>
              <a:rPr lang="en-US" altLang="ja-JP" spc="5" dirty="0"/>
              <a:t> </a:t>
            </a:r>
            <a:r>
              <a:rPr lang="en-US" altLang="ja-JP" spc="-20" dirty="0"/>
              <a:t>gate</a:t>
            </a:r>
          </a:p>
          <a:p>
            <a:pPr marL="298450" indent="-285750">
              <a:lnSpc>
                <a:spcPct val="100000"/>
              </a:lnSpc>
              <a:spcBef>
                <a:spcPts val="10"/>
              </a:spcBef>
              <a:buFont typeface="Arial"/>
              <a:buChar char="•"/>
              <a:tabLst>
                <a:tab pos="298450" algn="l"/>
              </a:tabLst>
            </a:pPr>
            <a:r>
              <a:rPr lang="en-US" altLang="ja-JP" dirty="0">
                <a:solidFill>
                  <a:srgbClr val="000000"/>
                </a:solidFill>
              </a:rPr>
              <a:t>Inspired</a:t>
            </a:r>
            <a:r>
              <a:rPr lang="en-US" altLang="ja-JP" spc="-55" dirty="0">
                <a:solidFill>
                  <a:srgbClr val="000000"/>
                </a:solidFill>
              </a:rPr>
              <a:t> </a:t>
            </a:r>
            <a:r>
              <a:rPr lang="en-US" altLang="ja-JP" dirty="0">
                <a:solidFill>
                  <a:srgbClr val="000000"/>
                </a:solidFill>
              </a:rPr>
              <a:t>by</a:t>
            </a:r>
            <a:r>
              <a:rPr lang="en-US" altLang="ja-JP" spc="-55" dirty="0">
                <a:solidFill>
                  <a:srgbClr val="000000"/>
                </a:solidFill>
              </a:rPr>
              <a:t> </a:t>
            </a:r>
            <a:r>
              <a:rPr lang="en-US" altLang="ja-JP" dirty="0">
                <a:solidFill>
                  <a:srgbClr val="000000"/>
                </a:solidFill>
              </a:rPr>
              <a:t>LSTMs,</a:t>
            </a:r>
            <a:r>
              <a:rPr lang="en-US" altLang="ja-JP" spc="-25" dirty="0">
                <a:solidFill>
                  <a:srgbClr val="000000"/>
                </a:solidFill>
              </a:rPr>
              <a:t> </a:t>
            </a:r>
            <a:r>
              <a:rPr lang="en-US" altLang="ja-JP" dirty="0">
                <a:solidFill>
                  <a:srgbClr val="000000"/>
                </a:solidFill>
              </a:rPr>
              <a:t>but</a:t>
            </a:r>
            <a:r>
              <a:rPr lang="en-US" altLang="ja-JP" spc="-35" dirty="0">
                <a:solidFill>
                  <a:srgbClr val="000000"/>
                </a:solidFill>
              </a:rPr>
              <a:t> </a:t>
            </a:r>
            <a:r>
              <a:rPr lang="en-US" altLang="ja-JP" dirty="0">
                <a:solidFill>
                  <a:srgbClr val="000000"/>
                </a:solidFill>
              </a:rPr>
              <a:t>applied</a:t>
            </a:r>
            <a:r>
              <a:rPr lang="en-US" altLang="ja-JP" spc="-50" dirty="0">
                <a:solidFill>
                  <a:srgbClr val="000000"/>
                </a:solidFill>
              </a:rPr>
              <a:t> </a:t>
            </a:r>
            <a:r>
              <a:rPr lang="en-US" altLang="ja-JP" dirty="0">
                <a:solidFill>
                  <a:srgbClr val="000000"/>
                </a:solidFill>
              </a:rPr>
              <a:t>to</a:t>
            </a:r>
            <a:r>
              <a:rPr lang="en-US" altLang="ja-JP" spc="-55" dirty="0">
                <a:solidFill>
                  <a:srgbClr val="000000"/>
                </a:solidFill>
              </a:rPr>
              <a:t> </a:t>
            </a:r>
            <a:r>
              <a:rPr lang="en-US" altLang="ja-JP" spc="-20" dirty="0">
                <a:solidFill>
                  <a:srgbClr val="000000"/>
                </a:solidFill>
              </a:rPr>
              <a:t>deep</a:t>
            </a:r>
          </a:p>
          <a:p>
            <a:pPr marL="298450">
              <a:lnSpc>
                <a:spcPct val="100000"/>
              </a:lnSpc>
            </a:pPr>
            <a:r>
              <a:rPr lang="en-US" altLang="ja-JP" spc="-20" dirty="0">
                <a:solidFill>
                  <a:srgbClr val="000000"/>
                </a:solidFill>
              </a:rPr>
              <a:t>feedforward/convolutional</a:t>
            </a:r>
            <a:r>
              <a:rPr lang="en-US" altLang="ja-JP" spc="60" dirty="0">
                <a:solidFill>
                  <a:srgbClr val="000000"/>
                </a:solidFill>
              </a:rPr>
              <a:t> </a:t>
            </a:r>
            <a:r>
              <a:rPr lang="en-US" altLang="ja-JP" spc="-10" dirty="0">
                <a:solidFill>
                  <a:srgbClr val="000000"/>
                </a:solidFill>
              </a:rPr>
              <a:t>networks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97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/>
              <a:t>LSTMs:</a:t>
            </a:r>
            <a:r>
              <a:rPr spc="-50" dirty="0"/>
              <a:t> </a:t>
            </a:r>
            <a:r>
              <a:rPr spc="-10" dirty="0"/>
              <a:t>real-</a:t>
            </a:r>
            <a:r>
              <a:rPr dirty="0"/>
              <a:t>world</a:t>
            </a:r>
            <a:r>
              <a:rPr spc="-65" dirty="0"/>
              <a:t> </a:t>
            </a:r>
            <a:r>
              <a:rPr spc="-10" dirty="0"/>
              <a:t>success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xfrm>
            <a:off x="311150" y="6465490"/>
            <a:ext cx="428942" cy="28471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186690">
              <a:lnSpc>
                <a:spcPts val="1450"/>
              </a:lnSpc>
            </a:pPr>
            <a:fld id="{81D60167-4931-47E6-BA6A-407CBD079E47}" type="slidenum">
              <a:rPr lang="en-US" altLang="ja-JP" spc="-50" smtClean="0"/>
              <a:pPr marL="186690">
                <a:lnSpc>
                  <a:spcPts val="1450"/>
                </a:lnSpc>
              </a:pPr>
              <a:t>62</a:t>
            </a:fld>
            <a:endParaRPr spc="-25" dirty="0"/>
          </a:p>
        </p:txBody>
      </p:sp>
      <p:sp>
        <p:nvSpPr>
          <p:cNvPr id="3" name="object 3"/>
          <p:cNvSpPr txBox="1"/>
          <p:nvPr/>
        </p:nvSpPr>
        <p:spPr>
          <a:xfrm>
            <a:off x="485457" y="1085786"/>
            <a:ext cx="10390505" cy="4565015"/>
          </a:xfrm>
          <a:prstGeom prst="rect">
            <a:avLst/>
          </a:prstGeom>
        </p:spPr>
        <p:txBody>
          <a:bodyPr vert="horz" wrap="square" lIns="0" tIns="8509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670"/>
              </a:spcBef>
              <a:buClr>
                <a:srgbClr val="8B1515"/>
              </a:buClr>
              <a:buFont typeface="Times New Roman"/>
              <a:buChar char="•"/>
              <a:tabLst>
                <a:tab pos="355600" algn="l"/>
              </a:tabLst>
            </a:pPr>
            <a:r>
              <a:rPr sz="2400" dirty="0">
                <a:latin typeface="Calibri"/>
                <a:cs typeface="Calibri"/>
              </a:rPr>
              <a:t>In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2FED"/>
                </a:solidFill>
                <a:latin typeface="Calibri"/>
                <a:cs typeface="Calibri"/>
              </a:rPr>
              <a:t>2013–2015</a:t>
            </a:r>
            <a:r>
              <a:rPr sz="2400" dirty="0">
                <a:latin typeface="Calibri"/>
                <a:cs typeface="Calibri"/>
              </a:rPr>
              <a:t>,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LSTMs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started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achieving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state-</a:t>
            </a:r>
            <a:r>
              <a:rPr sz="2400" spc="-10" dirty="0">
                <a:latin typeface="Calibri"/>
                <a:cs typeface="Calibri"/>
              </a:rPr>
              <a:t>of-the-</a:t>
            </a:r>
            <a:r>
              <a:rPr sz="2400" dirty="0">
                <a:latin typeface="Calibri"/>
                <a:cs typeface="Calibri"/>
              </a:rPr>
              <a:t>art</a:t>
            </a:r>
            <a:r>
              <a:rPr sz="2400" spc="-9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results</a:t>
            </a:r>
            <a:endParaRPr sz="2400">
              <a:latin typeface="Calibri"/>
              <a:cs typeface="Calibri"/>
            </a:endParaRPr>
          </a:p>
          <a:p>
            <a:pPr marL="699135" marR="5080" lvl="1" indent="-229235">
              <a:lnSpc>
                <a:spcPts val="2850"/>
              </a:lnSpc>
              <a:spcBef>
                <a:spcPts val="695"/>
              </a:spcBef>
              <a:buClr>
                <a:srgbClr val="007B92"/>
              </a:buClr>
              <a:buFont typeface="Times New Roman"/>
              <a:buChar char="•"/>
              <a:tabLst>
                <a:tab pos="699135" algn="l"/>
              </a:tabLst>
            </a:pPr>
            <a:r>
              <a:rPr sz="2400" dirty="0">
                <a:latin typeface="Calibri"/>
                <a:cs typeface="Calibri"/>
              </a:rPr>
              <a:t>Successful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tasks</a:t>
            </a:r>
            <a:r>
              <a:rPr sz="2400" spc="-1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include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handwriting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recognition,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speech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recognition,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machine </a:t>
            </a:r>
            <a:r>
              <a:rPr sz="2400" dirty="0">
                <a:latin typeface="Calibri"/>
                <a:cs typeface="Calibri"/>
              </a:rPr>
              <a:t>translation,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parsing,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image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captioning,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as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well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as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language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models</a:t>
            </a:r>
            <a:endParaRPr sz="2400">
              <a:latin typeface="Calibri"/>
              <a:cs typeface="Calibri"/>
            </a:endParaRPr>
          </a:p>
          <a:p>
            <a:pPr marL="699135" lvl="1" indent="-228600">
              <a:lnSpc>
                <a:spcPct val="100000"/>
              </a:lnSpc>
              <a:spcBef>
                <a:spcPts val="565"/>
              </a:spcBef>
              <a:buClr>
                <a:srgbClr val="007B92"/>
              </a:buClr>
              <a:buFont typeface="Times New Roman"/>
              <a:buChar char="•"/>
              <a:tabLst>
                <a:tab pos="699135" algn="l"/>
              </a:tabLst>
            </a:pPr>
            <a:r>
              <a:rPr sz="2400" dirty="0">
                <a:solidFill>
                  <a:srgbClr val="FF2FED"/>
                </a:solidFill>
                <a:latin typeface="Calibri"/>
                <a:cs typeface="Calibri"/>
              </a:rPr>
              <a:t>LSTMs</a:t>
            </a:r>
            <a:r>
              <a:rPr sz="2400" spc="-10" dirty="0">
                <a:solidFill>
                  <a:srgbClr val="FF2FED"/>
                </a:solidFill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became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2FED"/>
                </a:solidFill>
                <a:latin typeface="Calibri"/>
                <a:cs typeface="Calibri"/>
              </a:rPr>
              <a:t>dominant</a:t>
            </a:r>
            <a:r>
              <a:rPr sz="2400" spc="-90" dirty="0">
                <a:solidFill>
                  <a:srgbClr val="FF2FE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2FED"/>
                </a:solidFill>
                <a:latin typeface="Calibri"/>
                <a:cs typeface="Calibri"/>
              </a:rPr>
              <a:t>approach</a:t>
            </a:r>
            <a:r>
              <a:rPr sz="2400" spc="-25" dirty="0">
                <a:solidFill>
                  <a:srgbClr val="FF2FED"/>
                </a:solidFill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for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most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NLP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tasks</a:t>
            </a:r>
            <a:endParaRPr sz="24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1095"/>
              </a:spcBef>
              <a:buClr>
                <a:srgbClr val="007B92"/>
              </a:buClr>
              <a:buFont typeface="Times New Roman"/>
              <a:buChar char="•"/>
            </a:pPr>
            <a:endParaRPr sz="24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buClr>
                <a:srgbClr val="8B1515"/>
              </a:buClr>
              <a:buFont typeface="Times New Roman"/>
              <a:buChar char="•"/>
              <a:tabLst>
                <a:tab pos="355600" algn="l"/>
              </a:tabLst>
            </a:pPr>
            <a:r>
              <a:rPr sz="2400" dirty="0">
                <a:solidFill>
                  <a:srgbClr val="FF2FED"/>
                </a:solidFill>
                <a:latin typeface="Calibri"/>
                <a:cs typeface="Calibri"/>
              </a:rPr>
              <a:t>Recently</a:t>
            </a:r>
            <a:r>
              <a:rPr sz="2400" spc="-95" dirty="0">
                <a:solidFill>
                  <a:srgbClr val="FF2FE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2FED"/>
                </a:solidFill>
                <a:latin typeface="Calibri"/>
                <a:cs typeface="Calibri"/>
              </a:rPr>
              <a:t>(2019–2024)</a:t>
            </a:r>
            <a:r>
              <a:rPr sz="2400" dirty="0">
                <a:latin typeface="Calibri"/>
                <a:cs typeface="Calibri"/>
              </a:rPr>
              <a:t>,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2FED"/>
                </a:solidFill>
                <a:latin typeface="Calibri"/>
                <a:cs typeface="Calibri"/>
              </a:rPr>
              <a:t>Transformers</a:t>
            </a:r>
            <a:r>
              <a:rPr sz="2400" spc="-20" dirty="0">
                <a:solidFill>
                  <a:srgbClr val="FF2FED"/>
                </a:solidFill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have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become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dominant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for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all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tasks</a:t>
            </a:r>
            <a:endParaRPr sz="2400">
              <a:latin typeface="Calibri"/>
              <a:cs typeface="Calibri"/>
            </a:endParaRPr>
          </a:p>
          <a:p>
            <a:pPr marL="699135" lvl="1" indent="-228600">
              <a:lnSpc>
                <a:spcPct val="100000"/>
              </a:lnSpc>
              <a:spcBef>
                <a:spcPts val="575"/>
              </a:spcBef>
              <a:buClr>
                <a:srgbClr val="007B92"/>
              </a:buClr>
              <a:buFont typeface="Times New Roman"/>
              <a:buChar char="•"/>
              <a:tabLst>
                <a:tab pos="699135" algn="l"/>
              </a:tabLst>
            </a:pPr>
            <a:r>
              <a:rPr sz="2400" dirty="0">
                <a:latin typeface="Calibri"/>
                <a:cs typeface="Calibri"/>
              </a:rPr>
              <a:t>For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example,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 </a:t>
            </a:r>
            <a:r>
              <a:rPr sz="2400" b="1" dirty="0">
                <a:latin typeface="Calibri"/>
                <a:cs typeface="Calibri"/>
              </a:rPr>
              <a:t>WMT</a:t>
            </a:r>
            <a:r>
              <a:rPr sz="2400" b="1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(a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Machine</a:t>
            </a:r>
            <a:r>
              <a:rPr sz="2400" spc="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Translation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conference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+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competition):</a:t>
            </a:r>
            <a:endParaRPr sz="2400">
              <a:latin typeface="Calibri"/>
              <a:cs typeface="Calibri"/>
            </a:endParaRPr>
          </a:p>
          <a:p>
            <a:pPr marL="1042669" lvl="2" indent="-229235">
              <a:lnSpc>
                <a:spcPct val="100000"/>
              </a:lnSpc>
              <a:spcBef>
                <a:spcPts val="525"/>
              </a:spcBef>
              <a:buClr>
                <a:srgbClr val="8B1515"/>
              </a:buClr>
              <a:buFont typeface="Times New Roman"/>
              <a:buChar char="•"/>
              <a:tabLst>
                <a:tab pos="1042669" algn="l"/>
              </a:tabLst>
            </a:pPr>
            <a:r>
              <a:rPr sz="2000" dirty="0">
                <a:latin typeface="Calibri"/>
                <a:cs typeface="Calibri"/>
              </a:rPr>
              <a:t>In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WMT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2014, there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were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0</a:t>
            </a:r>
            <a:r>
              <a:rPr sz="2000" spc="-6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neural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machine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translation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systems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spc="-25" dirty="0">
                <a:latin typeface="Calibri"/>
                <a:cs typeface="Calibri"/>
              </a:rPr>
              <a:t>(!)</a:t>
            </a:r>
            <a:endParaRPr sz="2000">
              <a:latin typeface="Calibri"/>
              <a:cs typeface="Calibri"/>
            </a:endParaRPr>
          </a:p>
          <a:p>
            <a:pPr marL="1042669" lvl="2" indent="-229235">
              <a:lnSpc>
                <a:spcPct val="100000"/>
              </a:lnSpc>
              <a:spcBef>
                <a:spcPts val="450"/>
              </a:spcBef>
              <a:buClr>
                <a:srgbClr val="8B1515"/>
              </a:buClr>
              <a:buFont typeface="Times New Roman"/>
              <a:buChar char="•"/>
              <a:tabLst>
                <a:tab pos="1042669" algn="l"/>
              </a:tabLst>
            </a:pPr>
            <a:r>
              <a:rPr sz="2000" dirty="0">
                <a:latin typeface="Calibri"/>
                <a:cs typeface="Calibri"/>
              </a:rPr>
              <a:t>In</a:t>
            </a:r>
            <a:r>
              <a:rPr sz="2000" spc="-65" dirty="0"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2FED"/>
                </a:solidFill>
                <a:latin typeface="Calibri"/>
                <a:cs typeface="Calibri"/>
              </a:rPr>
              <a:t>WMT</a:t>
            </a:r>
            <a:r>
              <a:rPr sz="2000" spc="-20" dirty="0">
                <a:solidFill>
                  <a:srgbClr val="FF2FED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2FED"/>
                </a:solidFill>
                <a:latin typeface="Calibri"/>
                <a:cs typeface="Calibri"/>
              </a:rPr>
              <a:t>2016</a:t>
            </a:r>
            <a:r>
              <a:rPr sz="2000" dirty="0">
                <a:latin typeface="Calibri"/>
                <a:cs typeface="Calibri"/>
              </a:rPr>
              <a:t>,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summary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report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contains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5D4A3B"/>
                </a:solidFill>
                <a:latin typeface="Calibri"/>
                <a:cs typeface="Calibri"/>
              </a:rPr>
              <a:t>“</a:t>
            </a:r>
            <a:r>
              <a:rPr sz="2000" dirty="0">
                <a:solidFill>
                  <a:srgbClr val="FF2FED"/>
                </a:solidFill>
                <a:latin typeface="Calibri"/>
                <a:cs typeface="Calibri"/>
              </a:rPr>
              <a:t>RNN</a:t>
            </a:r>
            <a:r>
              <a:rPr sz="2000" dirty="0">
                <a:solidFill>
                  <a:srgbClr val="5D4A3B"/>
                </a:solidFill>
                <a:latin typeface="Calibri"/>
                <a:cs typeface="Calibri"/>
              </a:rPr>
              <a:t>”</a:t>
            </a:r>
            <a:r>
              <a:rPr sz="2000" spc="-45" dirty="0">
                <a:solidFill>
                  <a:srgbClr val="5D4A3B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5D4A3B"/>
                </a:solidFill>
                <a:latin typeface="Calibri"/>
                <a:cs typeface="Calibri"/>
              </a:rPr>
              <a:t>44</a:t>
            </a:r>
            <a:r>
              <a:rPr sz="2000" spc="-60" dirty="0">
                <a:solidFill>
                  <a:srgbClr val="5D4A3B"/>
                </a:solidFill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times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(and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these</a:t>
            </a:r>
            <a:r>
              <a:rPr sz="2000" spc="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systems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won)</a:t>
            </a:r>
            <a:endParaRPr sz="2000">
              <a:latin typeface="Calibri"/>
              <a:cs typeface="Calibri"/>
            </a:endParaRPr>
          </a:p>
          <a:p>
            <a:pPr marL="1042669" lvl="2" indent="-229235">
              <a:lnSpc>
                <a:spcPct val="100000"/>
              </a:lnSpc>
              <a:spcBef>
                <a:spcPts val="455"/>
              </a:spcBef>
              <a:buClr>
                <a:srgbClr val="8B1515"/>
              </a:buClr>
              <a:buFont typeface="Times New Roman"/>
              <a:buChar char="•"/>
              <a:tabLst>
                <a:tab pos="1042669" algn="l"/>
              </a:tabLst>
            </a:pPr>
            <a:r>
              <a:rPr sz="2000" dirty="0">
                <a:latin typeface="Calibri"/>
                <a:cs typeface="Calibri"/>
              </a:rPr>
              <a:t>In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WMT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2019: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5D4A3B"/>
                </a:solidFill>
                <a:latin typeface="Calibri"/>
                <a:cs typeface="Calibri"/>
              </a:rPr>
              <a:t>“</a:t>
            </a:r>
            <a:r>
              <a:rPr sz="2000" dirty="0">
                <a:solidFill>
                  <a:srgbClr val="FF2FED"/>
                </a:solidFill>
                <a:latin typeface="Calibri"/>
                <a:cs typeface="Calibri"/>
              </a:rPr>
              <a:t>RNN</a:t>
            </a:r>
            <a:r>
              <a:rPr sz="2000" dirty="0">
                <a:solidFill>
                  <a:srgbClr val="5D4A3B"/>
                </a:solidFill>
                <a:latin typeface="Calibri"/>
                <a:cs typeface="Calibri"/>
              </a:rPr>
              <a:t>”</a:t>
            </a:r>
            <a:r>
              <a:rPr sz="2000" spc="-40" dirty="0">
                <a:solidFill>
                  <a:srgbClr val="5D4A3B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5D4A3B"/>
                </a:solidFill>
                <a:latin typeface="Calibri"/>
                <a:cs typeface="Calibri"/>
              </a:rPr>
              <a:t>7</a:t>
            </a:r>
            <a:r>
              <a:rPr sz="2000" spc="-40" dirty="0">
                <a:solidFill>
                  <a:srgbClr val="5D4A3B"/>
                </a:solidFill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times,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5D4A3B"/>
                </a:solidFill>
                <a:latin typeface="Calibri"/>
                <a:cs typeface="Calibri"/>
              </a:rPr>
              <a:t>”</a:t>
            </a:r>
            <a:r>
              <a:rPr sz="2000" dirty="0">
                <a:solidFill>
                  <a:srgbClr val="FF2FED"/>
                </a:solidFill>
                <a:latin typeface="Calibri"/>
                <a:cs typeface="Calibri"/>
              </a:rPr>
              <a:t>Transformer</a:t>
            </a:r>
            <a:r>
              <a:rPr sz="2000" dirty="0">
                <a:solidFill>
                  <a:srgbClr val="5D4A3B"/>
                </a:solidFill>
                <a:latin typeface="Calibri"/>
                <a:cs typeface="Calibri"/>
              </a:rPr>
              <a:t>”</a:t>
            </a:r>
            <a:r>
              <a:rPr sz="2000" spc="-30" dirty="0">
                <a:solidFill>
                  <a:srgbClr val="5D4A3B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2FED"/>
                </a:solidFill>
                <a:latin typeface="Calibri"/>
                <a:cs typeface="Calibri"/>
              </a:rPr>
              <a:t>105</a:t>
            </a:r>
            <a:r>
              <a:rPr sz="2000" spc="-40" dirty="0">
                <a:solidFill>
                  <a:srgbClr val="FF2FED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times</a:t>
            </a:r>
            <a:endParaRPr sz="20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580"/>
              </a:spcBef>
              <a:buClr>
                <a:srgbClr val="8B1515"/>
              </a:buClr>
              <a:buFont typeface="Times New Roman"/>
              <a:buChar char="•"/>
              <a:tabLst>
                <a:tab pos="355600" algn="l"/>
              </a:tabLst>
            </a:pPr>
            <a:r>
              <a:rPr sz="2400" dirty="0">
                <a:solidFill>
                  <a:srgbClr val="FF2FED"/>
                </a:solidFill>
                <a:latin typeface="Calibri"/>
                <a:cs typeface="Calibri"/>
              </a:rPr>
              <a:t>Now</a:t>
            </a:r>
            <a:r>
              <a:rPr sz="2400" dirty="0">
                <a:latin typeface="Calibri"/>
                <a:cs typeface="Calibri"/>
              </a:rPr>
              <a:t>,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‘State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space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models’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(RNN++)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are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making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comeback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136775" y="5974079"/>
            <a:ext cx="9147175" cy="570865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 marR="5080">
              <a:lnSpc>
                <a:spcPct val="99000"/>
              </a:lnSpc>
              <a:spcBef>
                <a:spcPts val="115"/>
              </a:spcBef>
            </a:pPr>
            <a:r>
              <a:rPr sz="1200" b="1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Source:</a:t>
            </a:r>
            <a:r>
              <a:rPr sz="1200" b="1" u="none" spc="-40" dirty="0">
                <a:latin typeface="Calibri"/>
                <a:cs typeface="Calibri"/>
              </a:rPr>
              <a:t> </a:t>
            </a:r>
            <a:r>
              <a:rPr sz="1200" u="none" dirty="0">
                <a:latin typeface="Calibri"/>
                <a:cs typeface="Calibri"/>
              </a:rPr>
              <a:t>"Findings</a:t>
            </a:r>
            <a:r>
              <a:rPr sz="1200" u="none" spc="-15" dirty="0">
                <a:latin typeface="Calibri"/>
                <a:cs typeface="Calibri"/>
              </a:rPr>
              <a:t> </a:t>
            </a:r>
            <a:r>
              <a:rPr sz="1200" u="none" dirty="0">
                <a:latin typeface="Calibri"/>
                <a:cs typeface="Calibri"/>
              </a:rPr>
              <a:t>of</a:t>
            </a:r>
            <a:r>
              <a:rPr sz="1200" u="none" spc="5" dirty="0">
                <a:latin typeface="Calibri"/>
                <a:cs typeface="Calibri"/>
              </a:rPr>
              <a:t> </a:t>
            </a:r>
            <a:r>
              <a:rPr sz="1200" u="none" dirty="0">
                <a:latin typeface="Calibri"/>
                <a:cs typeface="Calibri"/>
              </a:rPr>
              <a:t>the</a:t>
            </a:r>
            <a:r>
              <a:rPr sz="1200" u="none" spc="10" dirty="0">
                <a:latin typeface="Calibri"/>
                <a:cs typeface="Calibri"/>
              </a:rPr>
              <a:t> </a:t>
            </a:r>
            <a:r>
              <a:rPr sz="1200" u="none" dirty="0">
                <a:latin typeface="Calibri"/>
                <a:cs typeface="Calibri"/>
              </a:rPr>
              <a:t>2016</a:t>
            </a:r>
            <a:r>
              <a:rPr sz="1200" u="none" spc="-5" dirty="0">
                <a:latin typeface="Calibri"/>
                <a:cs typeface="Calibri"/>
              </a:rPr>
              <a:t> </a:t>
            </a:r>
            <a:r>
              <a:rPr sz="1200" u="none" spc="-10" dirty="0">
                <a:latin typeface="Calibri"/>
                <a:cs typeface="Calibri"/>
              </a:rPr>
              <a:t>Conference</a:t>
            </a:r>
            <a:r>
              <a:rPr sz="1200" u="none" spc="5" dirty="0">
                <a:latin typeface="Calibri"/>
                <a:cs typeface="Calibri"/>
              </a:rPr>
              <a:t> </a:t>
            </a:r>
            <a:r>
              <a:rPr sz="1200" u="none" dirty="0">
                <a:latin typeface="Calibri"/>
                <a:cs typeface="Calibri"/>
              </a:rPr>
              <a:t>on</a:t>
            </a:r>
            <a:r>
              <a:rPr sz="1200" u="none" spc="-25" dirty="0">
                <a:latin typeface="Calibri"/>
                <a:cs typeface="Calibri"/>
              </a:rPr>
              <a:t> </a:t>
            </a:r>
            <a:r>
              <a:rPr sz="1200" u="none" dirty="0">
                <a:latin typeface="Calibri"/>
                <a:cs typeface="Calibri"/>
              </a:rPr>
              <a:t>Machine</a:t>
            </a:r>
            <a:r>
              <a:rPr sz="1200" u="none" spc="10" dirty="0">
                <a:latin typeface="Calibri"/>
                <a:cs typeface="Calibri"/>
              </a:rPr>
              <a:t> </a:t>
            </a:r>
            <a:r>
              <a:rPr sz="1200" u="none" spc="-20" dirty="0">
                <a:latin typeface="Calibri"/>
                <a:cs typeface="Calibri"/>
              </a:rPr>
              <a:t>Translation</a:t>
            </a:r>
            <a:r>
              <a:rPr sz="1200" u="none" spc="-25" dirty="0">
                <a:latin typeface="Calibri"/>
                <a:cs typeface="Calibri"/>
              </a:rPr>
              <a:t> </a:t>
            </a:r>
            <a:r>
              <a:rPr sz="1200" u="none" dirty="0">
                <a:latin typeface="Calibri"/>
                <a:cs typeface="Calibri"/>
              </a:rPr>
              <a:t>(WMT16)",</a:t>
            </a:r>
            <a:r>
              <a:rPr sz="1200" u="none" spc="30" dirty="0">
                <a:latin typeface="Calibri"/>
                <a:cs typeface="Calibri"/>
              </a:rPr>
              <a:t> </a:t>
            </a:r>
            <a:r>
              <a:rPr sz="1200" u="none" dirty="0">
                <a:latin typeface="Calibri"/>
                <a:cs typeface="Calibri"/>
              </a:rPr>
              <a:t>Bojar</a:t>
            </a:r>
            <a:r>
              <a:rPr sz="1200" u="none" spc="-45" dirty="0">
                <a:latin typeface="Calibri"/>
                <a:cs typeface="Calibri"/>
              </a:rPr>
              <a:t> </a:t>
            </a:r>
            <a:r>
              <a:rPr sz="1200" u="none" dirty="0">
                <a:latin typeface="Calibri"/>
                <a:cs typeface="Calibri"/>
              </a:rPr>
              <a:t>et</a:t>
            </a:r>
            <a:r>
              <a:rPr sz="1200" u="none" spc="-20" dirty="0">
                <a:latin typeface="Calibri"/>
                <a:cs typeface="Calibri"/>
              </a:rPr>
              <a:t> </a:t>
            </a:r>
            <a:r>
              <a:rPr sz="1200" u="none" dirty="0">
                <a:latin typeface="Calibri"/>
                <a:cs typeface="Calibri"/>
              </a:rPr>
              <a:t>al. 2016,</a:t>
            </a:r>
            <a:r>
              <a:rPr sz="1200" u="none" spc="-105" dirty="0">
                <a:latin typeface="Calibri"/>
                <a:cs typeface="Calibri"/>
              </a:rPr>
              <a:t> </a:t>
            </a:r>
            <a:r>
              <a:rPr sz="1200" u="sng" spc="-200" dirty="0">
                <a:solidFill>
                  <a:srgbClr val="4197B5"/>
                </a:solidFill>
                <a:uFill>
                  <a:solidFill>
                    <a:srgbClr val="4197B5"/>
                  </a:solidFill>
                </a:uFill>
                <a:latin typeface="Calibri"/>
                <a:cs typeface="Calibri"/>
                <a:hlinkClick r:id="rId2"/>
              </a:rPr>
              <a:t> </a:t>
            </a:r>
            <a:r>
              <a:rPr sz="1200" u="sng" spc="-10" dirty="0">
                <a:solidFill>
                  <a:srgbClr val="4197B5"/>
                </a:solidFill>
                <a:uFill>
                  <a:solidFill>
                    <a:srgbClr val="4197B5"/>
                  </a:solidFill>
                </a:uFill>
                <a:latin typeface="Calibri"/>
                <a:cs typeface="Calibri"/>
                <a:hlinkClick r:id="rId2"/>
              </a:rPr>
              <a:t>http://www.statmt.org/wmt16/pdf/W16-2301.pdf</a:t>
            </a:r>
            <a:r>
              <a:rPr sz="1200" u="none" spc="-10" dirty="0">
                <a:solidFill>
                  <a:srgbClr val="4197B5"/>
                </a:solidFill>
                <a:latin typeface="Calibri"/>
                <a:cs typeface="Calibri"/>
              </a:rPr>
              <a:t> </a:t>
            </a:r>
            <a:r>
              <a:rPr sz="1200" b="1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Source:</a:t>
            </a:r>
            <a:r>
              <a:rPr sz="1200" b="1" u="none" spc="-50" dirty="0">
                <a:latin typeface="Calibri"/>
                <a:cs typeface="Calibri"/>
              </a:rPr>
              <a:t> </a:t>
            </a:r>
            <a:r>
              <a:rPr sz="1200" u="none" dirty="0">
                <a:latin typeface="Calibri"/>
                <a:cs typeface="Calibri"/>
              </a:rPr>
              <a:t>"Findings</a:t>
            </a:r>
            <a:r>
              <a:rPr sz="1200" u="none" spc="-20" dirty="0">
                <a:latin typeface="Calibri"/>
                <a:cs typeface="Calibri"/>
              </a:rPr>
              <a:t> </a:t>
            </a:r>
            <a:r>
              <a:rPr sz="1200" u="none" dirty="0">
                <a:latin typeface="Calibri"/>
                <a:cs typeface="Calibri"/>
              </a:rPr>
              <a:t>of the</a:t>
            </a:r>
            <a:r>
              <a:rPr sz="1200" u="none" spc="-5" dirty="0">
                <a:latin typeface="Calibri"/>
                <a:cs typeface="Calibri"/>
              </a:rPr>
              <a:t> </a:t>
            </a:r>
            <a:r>
              <a:rPr sz="1200" u="none" dirty="0">
                <a:latin typeface="Calibri"/>
                <a:cs typeface="Calibri"/>
              </a:rPr>
              <a:t>2018</a:t>
            </a:r>
            <a:r>
              <a:rPr sz="1200" u="none" spc="-10" dirty="0">
                <a:latin typeface="Calibri"/>
                <a:cs typeface="Calibri"/>
              </a:rPr>
              <a:t> Conference</a:t>
            </a:r>
            <a:r>
              <a:rPr sz="1200" u="none" dirty="0">
                <a:latin typeface="Calibri"/>
                <a:cs typeface="Calibri"/>
              </a:rPr>
              <a:t> on</a:t>
            </a:r>
            <a:r>
              <a:rPr sz="1200" u="none" spc="-30" dirty="0">
                <a:latin typeface="Calibri"/>
                <a:cs typeface="Calibri"/>
              </a:rPr>
              <a:t> </a:t>
            </a:r>
            <a:r>
              <a:rPr sz="1200" u="none" dirty="0">
                <a:latin typeface="Calibri"/>
                <a:cs typeface="Calibri"/>
              </a:rPr>
              <a:t>Machine</a:t>
            </a:r>
            <a:r>
              <a:rPr sz="1200" u="none" spc="-5" dirty="0">
                <a:latin typeface="Calibri"/>
                <a:cs typeface="Calibri"/>
              </a:rPr>
              <a:t> </a:t>
            </a:r>
            <a:r>
              <a:rPr sz="1200" u="none" spc="-10" dirty="0">
                <a:latin typeface="Calibri"/>
                <a:cs typeface="Calibri"/>
              </a:rPr>
              <a:t>Translation</a:t>
            </a:r>
            <a:r>
              <a:rPr sz="1200" u="none" spc="-30" dirty="0">
                <a:latin typeface="Calibri"/>
                <a:cs typeface="Calibri"/>
              </a:rPr>
              <a:t> </a:t>
            </a:r>
            <a:r>
              <a:rPr sz="1200" u="none" dirty="0">
                <a:latin typeface="Calibri"/>
                <a:cs typeface="Calibri"/>
              </a:rPr>
              <a:t>(WMT18)",</a:t>
            </a:r>
            <a:r>
              <a:rPr sz="1200" u="none" spc="20" dirty="0">
                <a:latin typeface="Calibri"/>
                <a:cs typeface="Calibri"/>
              </a:rPr>
              <a:t> </a:t>
            </a:r>
            <a:r>
              <a:rPr sz="1200" u="none" dirty="0">
                <a:latin typeface="Calibri"/>
                <a:cs typeface="Calibri"/>
              </a:rPr>
              <a:t>Bojar</a:t>
            </a:r>
            <a:r>
              <a:rPr sz="1200" u="none" spc="-50" dirty="0">
                <a:latin typeface="Calibri"/>
                <a:cs typeface="Calibri"/>
              </a:rPr>
              <a:t> </a:t>
            </a:r>
            <a:r>
              <a:rPr sz="1200" u="none" dirty="0">
                <a:latin typeface="Calibri"/>
                <a:cs typeface="Calibri"/>
              </a:rPr>
              <a:t>et</a:t>
            </a:r>
            <a:r>
              <a:rPr sz="1200" u="none" spc="-25" dirty="0">
                <a:latin typeface="Calibri"/>
                <a:cs typeface="Calibri"/>
              </a:rPr>
              <a:t> </a:t>
            </a:r>
            <a:r>
              <a:rPr sz="1200" u="none" dirty="0">
                <a:latin typeface="Calibri"/>
                <a:cs typeface="Calibri"/>
              </a:rPr>
              <a:t>al.</a:t>
            </a:r>
            <a:r>
              <a:rPr sz="1200" u="none" spc="-5" dirty="0">
                <a:latin typeface="Calibri"/>
                <a:cs typeface="Calibri"/>
              </a:rPr>
              <a:t> </a:t>
            </a:r>
            <a:r>
              <a:rPr sz="1200" u="none" dirty="0">
                <a:latin typeface="Calibri"/>
                <a:cs typeface="Calibri"/>
              </a:rPr>
              <a:t>2018,</a:t>
            </a:r>
            <a:r>
              <a:rPr sz="1200" u="none" spc="-105" dirty="0">
                <a:latin typeface="Calibri"/>
                <a:cs typeface="Calibri"/>
              </a:rPr>
              <a:t> </a:t>
            </a:r>
            <a:r>
              <a:rPr sz="1200" u="sng" spc="-200" dirty="0">
                <a:solidFill>
                  <a:srgbClr val="4197B5"/>
                </a:solidFill>
                <a:uFill>
                  <a:solidFill>
                    <a:srgbClr val="4197B5"/>
                  </a:solidFill>
                </a:uFill>
                <a:latin typeface="Calibri"/>
                <a:cs typeface="Calibri"/>
                <a:hlinkClick r:id="rId3"/>
              </a:rPr>
              <a:t> </a:t>
            </a:r>
            <a:r>
              <a:rPr sz="1200" u="sng" spc="-10" dirty="0">
                <a:solidFill>
                  <a:srgbClr val="4197B5"/>
                </a:solidFill>
                <a:uFill>
                  <a:solidFill>
                    <a:srgbClr val="4197B5"/>
                  </a:solidFill>
                </a:uFill>
                <a:latin typeface="Calibri"/>
                <a:cs typeface="Calibri"/>
                <a:hlinkClick r:id="rId3"/>
              </a:rPr>
              <a:t>http://www.statmt.org/wmt18/pdf/WMT028.pdf</a:t>
            </a:r>
            <a:r>
              <a:rPr sz="1200" u="none" spc="-10" dirty="0">
                <a:solidFill>
                  <a:srgbClr val="4197B5"/>
                </a:solidFill>
                <a:latin typeface="Calibri"/>
                <a:cs typeface="Calibri"/>
              </a:rPr>
              <a:t> </a:t>
            </a:r>
            <a:r>
              <a:rPr sz="1200" b="1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Source:</a:t>
            </a:r>
            <a:r>
              <a:rPr sz="1200" b="1" u="none" spc="-55" dirty="0">
                <a:latin typeface="Calibri"/>
                <a:cs typeface="Calibri"/>
              </a:rPr>
              <a:t> </a:t>
            </a:r>
            <a:r>
              <a:rPr sz="1200" u="none" dirty="0">
                <a:latin typeface="Calibri"/>
                <a:cs typeface="Calibri"/>
              </a:rPr>
              <a:t>"Findings</a:t>
            </a:r>
            <a:r>
              <a:rPr sz="1200" u="none" spc="-20" dirty="0">
                <a:latin typeface="Calibri"/>
                <a:cs typeface="Calibri"/>
              </a:rPr>
              <a:t> </a:t>
            </a:r>
            <a:r>
              <a:rPr sz="1200" u="none" dirty="0">
                <a:latin typeface="Calibri"/>
                <a:cs typeface="Calibri"/>
              </a:rPr>
              <a:t>of</a:t>
            </a:r>
            <a:r>
              <a:rPr sz="1200" u="none" spc="-5" dirty="0">
                <a:latin typeface="Calibri"/>
                <a:cs typeface="Calibri"/>
              </a:rPr>
              <a:t> </a:t>
            </a:r>
            <a:r>
              <a:rPr sz="1200" u="none" dirty="0">
                <a:latin typeface="Calibri"/>
                <a:cs typeface="Calibri"/>
              </a:rPr>
              <a:t>the</a:t>
            </a:r>
            <a:r>
              <a:rPr sz="1200" u="none" spc="-5" dirty="0">
                <a:latin typeface="Calibri"/>
                <a:cs typeface="Calibri"/>
              </a:rPr>
              <a:t> </a:t>
            </a:r>
            <a:r>
              <a:rPr sz="1200" u="none" dirty="0">
                <a:latin typeface="Calibri"/>
                <a:cs typeface="Calibri"/>
              </a:rPr>
              <a:t>2019</a:t>
            </a:r>
            <a:r>
              <a:rPr sz="1200" u="none" spc="-15" dirty="0">
                <a:latin typeface="Calibri"/>
                <a:cs typeface="Calibri"/>
              </a:rPr>
              <a:t> </a:t>
            </a:r>
            <a:r>
              <a:rPr sz="1200" u="none" spc="-10" dirty="0">
                <a:latin typeface="Calibri"/>
                <a:cs typeface="Calibri"/>
              </a:rPr>
              <a:t>Conference</a:t>
            </a:r>
            <a:r>
              <a:rPr sz="1200" u="none" spc="-5" dirty="0">
                <a:latin typeface="Calibri"/>
                <a:cs typeface="Calibri"/>
              </a:rPr>
              <a:t> </a:t>
            </a:r>
            <a:r>
              <a:rPr sz="1200" u="none" dirty="0">
                <a:latin typeface="Calibri"/>
                <a:cs typeface="Calibri"/>
              </a:rPr>
              <a:t>on</a:t>
            </a:r>
            <a:r>
              <a:rPr sz="1200" u="none" spc="-35" dirty="0">
                <a:latin typeface="Calibri"/>
                <a:cs typeface="Calibri"/>
              </a:rPr>
              <a:t> </a:t>
            </a:r>
            <a:r>
              <a:rPr sz="1200" u="none" dirty="0">
                <a:latin typeface="Calibri"/>
                <a:cs typeface="Calibri"/>
              </a:rPr>
              <a:t>Machine</a:t>
            </a:r>
            <a:r>
              <a:rPr sz="1200" u="none" spc="-5" dirty="0">
                <a:latin typeface="Calibri"/>
                <a:cs typeface="Calibri"/>
              </a:rPr>
              <a:t> </a:t>
            </a:r>
            <a:r>
              <a:rPr sz="1200" u="none" spc="-10" dirty="0">
                <a:latin typeface="Calibri"/>
                <a:cs typeface="Calibri"/>
              </a:rPr>
              <a:t>Translation</a:t>
            </a:r>
            <a:r>
              <a:rPr sz="1200" u="none" spc="-30" dirty="0">
                <a:latin typeface="Calibri"/>
                <a:cs typeface="Calibri"/>
              </a:rPr>
              <a:t> </a:t>
            </a:r>
            <a:r>
              <a:rPr sz="1200" u="none" dirty="0">
                <a:latin typeface="Calibri"/>
                <a:cs typeface="Calibri"/>
              </a:rPr>
              <a:t>(WMT19)",</a:t>
            </a:r>
            <a:r>
              <a:rPr sz="1200" u="none" spc="15" dirty="0">
                <a:latin typeface="Calibri"/>
                <a:cs typeface="Calibri"/>
              </a:rPr>
              <a:t> </a:t>
            </a:r>
            <a:r>
              <a:rPr sz="1200" u="none" dirty="0">
                <a:latin typeface="Calibri"/>
                <a:cs typeface="Calibri"/>
              </a:rPr>
              <a:t>Barrault</a:t>
            </a:r>
            <a:r>
              <a:rPr sz="1200" u="none" spc="-45" dirty="0">
                <a:latin typeface="Calibri"/>
                <a:cs typeface="Calibri"/>
              </a:rPr>
              <a:t> </a:t>
            </a:r>
            <a:r>
              <a:rPr sz="1200" u="none" dirty="0">
                <a:latin typeface="Calibri"/>
                <a:cs typeface="Calibri"/>
              </a:rPr>
              <a:t>et</a:t>
            </a:r>
            <a:r>
              <a:rPr sz="1200" u="none" spc="-25" dirty="0">
                <a:latin typeface="Calibri"/>
                <a:cs typeface="Calibri"/>
              </a:rPr>
              <a:t> </a:t>
            </a:r>
            <a:r>
              <a:rPr sz="1200" u="none" dirty="0">
                <a:latin typeface="Calibri"/>
                <a:cs typeface="Calibri"/>
              </a:rPr>
              <a:t>al.</a:t>
            </a:r>
            <a:r>
              <a:rPr sz="1200" u="none" spc="-5" dirty="0">
                <a:latin typeface="Calibri"/>
                <a:cs typeface="Calibri"/>
              </a:rPr>
              <a:t> </a:t>
            </a:r>
            <a:r>
              <a:rPr sz="1200" u="none" dirty="0">
                <a:latin typeface="Calibri"/>
                <a:cs typeface="Calibri"/>
              </a:rPr>
              <a:t>2019,</a:t>
            </a:r>
            <a:r>
              <a:rPr sz="1200" u="none" spc="-120" dirty="0">
                <a:latin typeface="Calibri"/>
                <a:cs typeface="Calibri"/>
              </a:rPr>
              <a:t> </a:t>
            </a:r>
            <a:r>
              <a:rPr sz="1200" u="sng" spc="-210" dirty="0">
                <a:solidFill>
                  <a:srgbClr val="4197B5"/>
                </a:solidFill>
                <a:uFill>
                  <a:solidFill>
                    <a:srgbClr val="4197B5"/>
                  </a:solidFill>
                </a:uFill>
                <a:latin typeface="Calibri"/>
                <a:cs typeface="Calibri"/>
                <a:hlinkClick r:id="rId3"/>
              </a:rPr>
              <a:t> </a:t>
            </a:r>
            <a:r>
              <a:rPr sz="1200" u="sng" spc="-10" dirty="0">
                <a:solidFill>
                  <a:srgbClr val="4197B5"/>
                </a:solidFill>
                <a:uFill>
                  <a:solidFill>
                    <a:srgbClr val="4197B5"/>
                  </a:solidFill>
                </a:uFill>
                <a:latin typeface="Calibri"/>
                <a:cs typeface="Calibri"/>
                <a:hlinkClick r:id="rId3"/>
              </a:rPr>
              <a:t>http://www.statmt.org/wmt18/pdf/WMT028.pdf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85457" y="263524"/>
            <a:ext cx="8361045" cy="51815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/>
              <a:t>4.</a:t>
            </a:r>
            <a:r>
              <a:rPr spc="-40" dirty="0"/>
              <a:t> </a:t>
            </a:r>
            <a:r>
              <a:rPr dirty="0"/>
              <a:t>Bidirectional</a:t>
            </a:r>
            <a:r>
              <a:rPr spc="-50" dirty="0"/>
              <a:t> </a:t>
            </a:r>
            <a:r>
              <a:rPr dirty="0"/>
              <a:t>and</a:t>
            </a:r>
            <a:r>
              <a:rPr spc="-20" dirty="0"/>
              <a:t> Multi-</a:t>
            </a:r>
            <a:r>
              <a:rPr dirty="0"/>
              <a:t>layer</a:t>
            </a:r>
            <a:r>
              <a:rPr spc="-35" dirty="0"/>
              <a:t> </a:t>
            </a:r>
            <a:r>
              <a:rPr dirty="0"/>
              <a:t>RNNs: </a:t>
            </a:r>
            <a:r>
              <a:rPr spc="-10" dirty="0"/>
              <a:t>motivation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276215" y="5823902"/>
            <a:ext cx="768985" cy="3346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000" i="1" spc="-10" dirty="0">
                <a:latin typeface="Calibri"/>
                <a:cs typeface="Calibri"/>
              </a:rPr>
              <a:t>terribly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342379" y="5823902"/>
            <a:ext cx="816610" cy="3346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000" i="1" spc="-10" dirty="0">
                <a:latin typeface="Calibri"/>
                <a:cs typeface="Calibri"/>
              </a:rPr>
              <a:t>exciting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66947" y="4189854"/>
            <a:ext cx="5715005" cy="1630631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7782814" y="5823902"/>
            <a:ext cx="109855" cy="3346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000" i="1" spc="-50" dirty="0">
                <a:latin typeface="Calibri"/>
                <a:cs typeface="Calibri"/>
              </a:rPr>
              <a:t>!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291333" y="5833109"/>
            <a:ext cx="367665" cy="3346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000" i="1" spc="-25" dirty="0">
                <a:latin typeface="Calibri"/>
                <a:cs typeface="Calibri"/>
              </a:rPr>
              <a:t>the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235070" y="5833109"/>
            <a:ext cx="653415" cy="3346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000" i="1" spc="-10" dirty="0">
                <a:latin typeface="Calibri"/>
                <a:cs typeface="Calibri"/>
              </a:rPr>
              <a:t>movie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379595" y="5833109"/>
            <a:ext cx="440055" cy="3346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000" i="1" spc="-25" dirty="0">
                <a:latin typeface="Calibri"/>
                <a:cs typeface="Calibri"/>
              </a:rPr>
              <a:t>was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635753" y="1288097"/>
            <a:ext cx="102743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0" dirty="0">
                <a:solidFill>
                  <a:srgbClr val="00AF50"/>
                </a:solidFill>
                <a:latin typeface="Calibri"/>
                <a:cs typeface="Calibri"/>
              </a:rPr>
              <a:t>positive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2454148" y="1599691"/>
            <a:ext cx="5342890" cy="2620645"/>
            <a:chOff x="2454148" y="1599691"/>
            <a:chExt cx="5342890" cy="2620645"/>
          </a:xfrm>
        </p:grpSpPr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67297" y="2228212"/>
              <a:ext cx="161930" cy="18098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067297" y="2466337"/>
              <a:ext cx="161930" cy="171455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067297" y="2694810"/>
              <a:ext cx="161930" cy="171455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067297" y="2932935"/>
              <a:ext cx="161930" cy="171455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4972050" y="2142616"/>
              <a:ext cx="361950" cy="1066800"/>
            </a:xfrm>
            <a:custGeom>
              <a:avLst/>
              <a:gdLst/>
              <a:ahLst/>
              <a:cxnLst/>
              <a:rect l="l" t="t" r="r" b="b"/>
              <a:pathLst>
                <a:path w="361950" h="1066800">
                  <a:moveTo>
                    <a:pt x="301625" y="0"/>
                  </a:moveTo>
                  <a:lnTo>
                    <a:pt x="325088" y="4726"/>
                  </a:lnTo>
                  <a:lnTo>
                    <a:pt x="344265" y="17621"/>
                  </a:lnTo>
                  <a:lnTo>
                    <a:pt x="357203" y="36754"/>
                  </a:lnTo>
                  <a:lnTo>
                    <a:pt x="361950" y="60198"/>
                  </a:lnTo>
                  <a:lnTo>
                    <a:pt x="361950" y="1006221"/>
                  </a:lnTo>
                  <a:lnTo>
                    <a:pt x="357203" y="1029664"/>
                  </a:lnTo>
                  <a:lnTo>
                    <a:pt x="344265" y="1048797"/>
                  </a:lnTo>
                  <a:lnTo>
                    <a:pt x="325088" y="1061692"/>
                  </a:lnTo>
                  <a:lnTo>
                    <a:pt x="301625" y="1066419"/>
                  </a:lnTo>
                  <a:lnTo>
                    <a:pt x="60325" y="1066419"/>
                  </a:lnTo>
                  <a:lnTo>
                    <a:pt x="36861" y="1061692"/>
                  </a:lnTo>
                  <a:lnTo>
                    <a:pt x="17684" y="1048797"/>
                  </a:lnTo>
                  <a:lnTo>
                    <a:pt x="4746" y="1029664"/>
                  </a:lnTo>
                  <a:lnTo>
                    <a:pt x="0" y="1006221"/>
                  </a:lnTo>
                  <a:lnTo>
                    <a:pt x="0" y="60198"/>
                  </a:lnTo>
                  <a:lnTo>
                    <a:pt x="4746" y="36754"/>
                  </a:lnTo>
                  <a:lnTo>
                    <a:pt x="17684" y="17621"/>
                  </a:lnTo>
                  <a:lnTo>
                    <a:pt x="36861" y="4726"/>
                  </a:lnTo>
                  <a:lnTo>
                    <a:pt x="60325" y="0"/>
                  </a:lnTo>
                  <a:lnTo>
                    <a:pt x="301625" y="0"/>
                  </a:lnTo>
                  <a:close/>
                </a:path>
              </a:pathLst>
            </a:custGeom>
            <a:ln w="19055">
              <a:solidFill>
                <a:srgbClr val="6F2F9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454148" y="1599691"/>
              <a:ext cx="5342890" cy="2620645"/>
            </a:xfrm>
            <a:custGeom>
              <a:avLst/>
              <a:gdLst/>
              <a:ahLst/>
              <a:cxnLst/>
              <a:rect l="l" t="t" r="r" b="b"/>
              <a:pathLst>
                <a:path w="5342890" h="2620645">
                  <a:moveTo>
                    <a:pt x="2763774" y="94869"/>
                  </a:moveTo>
                  <a:lnTo>
                    <a:pt x="2719438" y="18923"/>
                  </a:lnTo>
                  <a:lnTo>
                    <a:pt x="2708402" y="0"/>
                  </a:lnTo>
                  <a:lnTo>
                    <a:pt x="2653030" y="94869"/>
                  </a:lnTo>
                  <a:lnTo>
                    <a:pt x="2654554" y="100711"/>
                  </a:lnTo>
                  <a:lnTo>
                    <a:pt x="2663698" y="106045"/>
                  </a:lnTo>
                  <a:lnTo>
                    <a:pt x="2669540" y="104521"/>
                  </a:lnTo>
                  <a:lnTo>
                    <a:pt x="2698877" y="54229"/>
                  </a:lnTo>
                  <a:lnTo>
                    <a:pt x="2698877" y="535559"/>
                  </a:lnTo>
                  <a:lnTo>
                    <a:pt x="2717927" y="535559"/>
                  </a:lnTo>
                  <a:lnTo>
                    <a:pt x="2717927" y="54229"/>
                  </a:lnTo>
                  <a:lnTo>
                    <a:pt x="2747264" y="104521"/>
                  </a:lnTo>
                  <a:lnTo>
                    <a:pt x="2753106" y="106045"/>
                  </a:lnTo>
                  <a:lnTo>
                    <a:pt x="2762250" y="100711"/>
                  </a:lnTo>
                  <a:lnTo>
                    <a:pt x="2763774" y="94869"/>
                  </a:lnTo>
                  <a:close/>
                </a:path>
                <a:path w="5342890" h="2620645">
                  <a:moveTo>
                    <a:pt x="5342636" y="2593848"/>
                  </a:moveTo>
                  <a:lnTo>
                    <a:pt x="2784005" y="1631213"/>
                  </a:lnTo>
                  <a:lnTo>
                    <a:pt x="2806598" y="1631950"/>
                  </a:lnTo>
                  <a:lnTo>
                    <a:pt x="2807970" y="1631950"/>
                  </a:lnTo>
                  <a:lnTo>
                    <a:pt x="2812415" y="1627759"/>
                  </a:lnTo>
                  <a:lnTo>
                    <a:pt x="2812542" y="1622552"/>
                  </a:lnTo>
                  <a:lnTo>
                    <a:pt x="2812796" y="1617345"/>
                  </a:lnTo>
                  <a:lnTo>
                    <a:pt x="2808605" y="1612900"/>
                  </a:lnTo>
                  <a:lnTo>
                    <a:pt x="2807258" y="1612900"/>
                  </a:lnTo>
                  <a:lnTo>
                    <a:pt x="2794203" y="1612480"/>
                  </a:lnTo>
                  <a:lnTo>
                    <a:pt x="2810256" y="1609725"/>
                  </a:lnTo>
                  <a:lnTo>
                    <a:pt x="2812211" y="1607058"/>
                  </a:lnTo>
                  <a:lnTo>
                    <a:pt x="2813812" y="1604899"/>
                  </a:lnTo>
                  <a:lnTo>
                    <a:pt x="2812034" y="1594485"/>
                  </a:lnTo>
                  <a:lnTo>
                    <a:pt x="2807081" y="1591056"/>
                  </a:lnTo>
                  <a:lnTo>
                    <a:pt x="2698877" y="1609344"/>
                  </a:lnTo>
                  <a:lnTo>
                    <a:pt x="2695486" y="1679041"/>
                  </a:lnTo>
                  <a:lnTo>
                    <a:pt x="2694559" y="1634109"/>
                  </a:lnTo>
                  <a:lnTo>
                    <a:pt x="2694482" y="1630553"/>
                  </a:lnTo>
                  <a:lnTo>
                    <a:pt x="2694394" y="1626108"/>
                  </a:lnTo>
                  <a:lnTo>
                    <a:pt x="2694292" y="1621282"/>
                  </a:lnTo>
                  <a:lnTo>
                    <a:pt x="2694063" y="1610258"/>
                  </a:lnTo>
                  <a:lnTo>
                    <a:pt x="2694813" y="1609344"/>
                  </a:lnTo>
                  <a:lnTo>
                    <a:pt x="2681554" y="1607058"/>
                  </a:lnTo>
                  <a:lnTo>
                    <a:pt x="2586609" y="1590675"/>
                  </a:lnTo>
                  <a:lnTo>
                    <a:pt x="2581656" y="1594104"/>
                  </a:lnTo>
                  <a:lnTo>
                    <a:pt x="2579878" y="1604518"/>
                  </a:lnTo>
                  <a:lnTo>
                    <a:pt x="2583307" y="1609344"/>
                  </a:lnTo>
                  <a:lnTo>
                    <a:pt x="2596375" y="1611617"/>
                  </a:lnTo>
                  <a:lnTo>
                    <a:pt x="2584704" y="1611884"/>
                  </a:lnTo>
                  <a:lnTo>
                    <a:pt x="2580640" y="1616202"/>
                  </a:lnTo>
                  <a:lnTo>
                    <a:pt x="2580767" y="1626743"/>
                  </a:lnTo>
                  <a:lnTo>
                    <a:pt x="2585212" y="1630934"/>
                  </a:lnTo>
                  <a:lnTo>
                    <a:pt x="2611323" y="1630337"/>
                  </a:lnTo>
                  <a:lnTo>
                    <a:pt x="0" y="2602103"/>
                  </a:lnTo>
                  <a:lnTo>
                    <a:pt x="6604" y="2620010"/>
                  </a:lnTo>
                  <a:lnTo>
                    <a:pt x="2605925" y="1652587"/>
                  </a:lnTo>
                  <a:lnTo>
                    <a:pt x="1055624" y="2603881"/>
                  </a:lnTo>
                  <a:lnTo>
                    <a:pt x="1065530" y="2620137"/>
                  </a:lnTo>
                  <a:lnTo>
                    <a:pt x="2601823" y="1677428"/>
                  </a:lnTo>
                  <a:lnTo>
                    <a:pt x="2603500" y="1680210"/>
                  </a:lnTo>
                  <a:lnTo>
                    <a:pt x="2609342" y="1681734"/>
                  </a:lnTo>
                  <a:lnTo>
                    <a:pt x="2612339" y="1679968"/>
                  </a:lnTo>
                  <a:lnTo>
                    <a:pt x="2610485" y="1682242"/>
                  </a:lnTo>
                  <a:lnTo>
                    <a:pt x="2611120" y="1688211"/>
                  </a:lnTo>
                  <a:lnTo>
                    <a:pt x="2615184" y="1691640"/>
                  </a:lnTo>
                  <a:lnTo>
                    <a:pt x="2619248" y="1694942"/>
                  </a:lnTo>
                  <a:lnTo>
                    <a:pt x="2625217" y="1694307"/>
                  </a:lnTo>
                  <a:lnTo>
                    <a:pt x="2628519" y="1690243"/>
                  </a:lnTo>
                  <a:lnTo>
                    <a:pt x="2631681" y="1686382"/>
                  </a:lnTo>
                  <a:lnTo>
                    <a:pt x="2628392" y="1692529"/>
                  </a:lnTo>
                  <a:lnTo>
                    <a:pt x="2625852" y="1697101"/>
                  </a:lnTo>
                  <a:lnTo>
                    <a:pt x="2627630" y="1702943"/>
                  </a:lnTo>
                  <a:lnTo>
                    <a:pt x="2630297" y="1704365"/>
                  </a:lnTo>
                  <a:lnTo>
                    <a:pt x="2128520" y="2606421"/>
                  </a:lnTo>
                  <a:lnTo>
                    <a:pt x="2145284" y="2615692"/>
                  </a:lnTo>
                  <a:lnTo>
                    <a:pt x="2676093" y="1661464"/>
                  </a:lnTo>
                  <a:lnTo>
                    <a:pt x="2677147" y="1713865"/>
                  </a:lnTo>
                  <a:lnTo>
                    <a:pt x="2677160" y="1714246"/>
                  </a:lnTo>
                  <a:lnTo>
                    <a:pt x="2677287" y="1719580"/>
                  </a:lnTo>
                  <a:lnTo>
                    <a:pt x="2681605" y="1723771"/>
                  </a:lnTo>
                  <a:lnTo>
                    <a:pt x="2691892" y="1723771"/>
                  </a:lnTo>
                  <a:lnTo>
                    <a:pt x="2694952" y="1720621"/>
                  </a:lnTo>
                  <a:lnTo>
                    <a:pt x="2697607" y="1723517"/>
                  </a:lnTo>
                  <a:lnTo>
                    <a:pt x="2708148" y="1724025"/>
                  </a:lnTo>
                  <a:lnTo>
                    <a:pt x="2712593" y="1719961"/>
                  </a:lnTo>
                  <a:lnTo>
                    <a:pt x="2715361" y="1661756"/>
                  </a:lnTo>
                  <a:lnTo>
                    <a:pt x="3205099" y="2602738"/>
                  </a:lnTo>
                  <a:lnTo>
                    <a:pt x="3221990" y="2593848"/>
                  </a:lnTo>
                  <a:lnTo>
                    <a:pt x="2759964" y="1706130"/>
                  </a:lnTo>
                  <a:lnTo>
                    <a:pt x="2764917" y="1703578"/>
                  </a:lnTo>
                  <a:lnTo>
                    <a:pt x="2766695" y="1697736"/>
                  </a:lnTo>
                  <a:lnTo>
                    <a:pt x="2759405" y="1683880"/>
                  </a:lnTo>
                  <a:lnTo>
                    <a:pt x="2768092" y="1694561"/>
                  </a:lnTo>
                  <a:lnTo>
                    <a:pt x="2774188" y="1695196"/>
                  </a:lnTo>
                  <a:lnTo>
                    <a:pt x="2782316" y="1688592"/>
                  </a:lnTo>
                  <a:lnTo>
                    <a:pt x="2782811" y="1683753"/>
                  </a:lnTo>
                  <a:lnTo>
                    <a:pt x="2787396" y="1682750"/>
                  </a:lnTo>
                  <a:lnTo>
                    <a:pt x="2790317" y="1678305"/>
                  </a:lnTo>
                  <a:lnTo>
                    <a:pt x="2790444" y="1678101"/>
                  </a:lnTo>
                  <a:lnTo>
                    <a:pt x="4276598" y="2609850"/>
                  </a:lnTo>
                  <a:lnTo>
                    <a:pt x="4286758" y="2593721"/>
                  </a:lnTo>
                  <a:lnTo>
                    <a:pt x="2784462" y="1651838"/>
                  </a:lnTo>
                  <a:lnTo>
                    <a:pt x="5335905" y="2611755"/>
                  </a:lnTo>
                  <a:lnTo>
                    <a:pt x="5342636" y="2593848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554442" y="3141472"/>
              <a:ext cx="2186721" cy="887094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587873" y="3123691"/>
              <a:ext cx="2185924" cy="903605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>
            <a:off x="3285109" y="2302573"/>
            <a:ext cx="1166495" cy="754380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16510" marR="5080" indent="-4445">
              <a:lnSpc>
                <a:spcPts val="2850"/>
              </a:lnSpc>
              <a:spcBef>
                <a:spcPts val="220"/>
              </a:spcBef>
            </a:pPr>
            <a:r>
              <a:rPr sz="2400" spc="-20" dirty="0">
                <a:solidFill>
                  <a:srgbClr val="6F2F9F"/>
                </a:solidFill>
                <a:latin typeface="Calibri"/>
                <a:cs typeface="Calibri"/>
              </a:rPr>
              <a:t>Sentence </a:t>
            </a:r>
            <a:r>
              <a:rPr sz="2400" spc="-10" dirty="0">
                <a:solidFill>
                  <a:srgbClr val="6F2F9F"/>
                </a:solidFill>
                <a:latin typeface="Calibri"/>
                <a:cs typeface="Calibri"/>
              </a:rPr>
              <a:t>encoding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372225" y="1142644"/>
            <a:ext cx="3810000" cy="1076325"/>
          </a:xfrm>
          <a:prstGeom prst="rect">
            <a:avLst/>
          </a:prstGeom>
          <a:ln w="19055">
            <a:solidFill>
              <a:srgbClr val="4285F4"/>
            </a:solidFill>
          </a:ln>
        </p:spPr>
        <p:txBody>
          <a:bodyPr vert="horz" wrap="square" lIns="0" tIns="29209" rIns="0" bIns="0" rtlCol="0">
            <a:spAutoFit/>
          </a:bodyPr>
          <a:lstStyle/>
          <a:p>
            <a:pPr marL="94615" marR="140335">
              <a:lnSpc>
                <a:spcPct val="103600"/>
              </a:lnSpc>
              <a:spcBef>
                <a:spcPts val="229"/>
              </a:spcBef>
            </a:pPr>
            <a:r>
              <a:rPr sz="1550" dirty="0">
                <a:solidFill>
                  <a:srgbClr val="4285F4"/>
                </a:solidFill>
                <a:latin typeface="Calibri"/>
                <a:cs typeface="Calibri"/>
              </a:rPr>
              <a:t>We</a:t>
            </a:r>
            <a:r>
              <a:rPr sz="1550" spc="105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4285F4"/>
                </a:solidFill>
                <a:latin typeface="Calibri"/>
                <a:cs typeface="Calibri"/>
              </a:rPr>
              <a:t>can</a:t>
            </a:r>
            <a:r>
              <a:rPr sz="1550" spc="60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4285F4"/>
                </a:solidFill>
                <a:latin typeface="Calibri"/>
                <a:cs typeface="Calibri"/>
              </a:rPr>
              <a:t>regard</a:t>
            </a:r>
            <a:r>
              <a:rPr sz="1550" spc="60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4285F4"/>
                </a:solidFill>
                <a:latin typeface="Calibri"/>
                <a:cs typeface="Calibri"/>
              </a:rPr>
              <a:t>this</a:t>
            </a:r>
            <a:r>
              <a:rPr sz="1550" spc="45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4285F4"/>
                </a:solidFill>
                <a:latin typeface="Calibri"/>
                <a:cs typeface="Calibri"/>
              </a:rPr>
              <a:t>hidden</a:t>
            </a:r>
            <a:r>
              <a:rPr sz="1550" spc="60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4285F4"/>
                </a:solidFill>
                <a:latin typeface="Calibri"/>
                <a:cs typeface="Calibri"/>
              </a:rPr>
              <a:t>state</a:t>
            </a:r>
            <a:r>
              <a:rPr sz="1550" spc="20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4285F4"/>
                </a:solidFill>
                <a:latin typeface="Calibri"/>
                <a:cs typeface="Calibri"/>
              </a:rPr>
              <a:t>as</a:t>
            </a:r>
            <a:r>
              <a:rPr sz="1550" spc="45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1550" spc="-50" dirty="0">
                <a:solidFill>
                  <a:srgbClr val="4285F4"/>
                </a:solidFill>
                <a:latin typeface="Calibri"/>
                <a:cs typeface="Calibri"/>
              </a:rPr>
              <a:t>a </a:t>
            </a:r>
            <a:r>
              <a:rPr sz="1550" dirty="0">
                <a:solidFill>
                  <a:srgbClr val="4285F4"/>
                </a:solidFill>
                <a:latin typeface="Calibri"/>
                <a:cs typeface="Calibri"/>
              </a:rPr>
              <a:t>representation</a:t>
            </a:r>
            <a:r>
              <a:rPr sz="1550" spc="75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4285F4"/>
                </a:solidFill>
                <a:latin typeface="Calibri"/>
                <a:cs typeface="Calibri"/>
              </a:rPr>
              <a:t>of</a:t>
            </a:r>
            <a:r>
              <a:rPr sz="1550" spc="140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4285F4"/>
                </a:solidFill>
                <a:latin typeface="Calibri"/>
                <a:cs typeface="Calibri"/>
              </a:rPr>
              <a:t>the</a:t>
            </a:r>
            <a:r>
              <a:rPr sz="1550" spc="135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4285F4"/>
                </a:solidFill>
                <a:latin typeface="Calibri"/>
                <a:cs typeface="Calibri"/>
              </a:rPr>
              <a:t>word</a:t>
            </a:r>
            <a:r>
              <a:rPr sz="1550" spc="145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4285F4"/>
                </a:solidFill>
                <a:latin typeface="Calibri"/>
                <a:cs typeface="Calibri"/>
              </a:rPr>
              <a:t>“</a:t>
            </a:r>
            <a:r>
              <a:rPr sz="1550" i="1" dirty="0">
                <a:solidFill>
                  <a:srgbClr val="4285F4"/>
                </a:solidFill>
                <a:latin typeface="Calibri"/>
                <a:cs typeface="Calibri"/>
              </a:rPr>
              <a:t>terribly”</a:t>
            </a:r>
            <a:r>
              <a:rPr sz="1550" i="1" spc="50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4285F4"/>
                </a:solidFill>
                <a:latin typeface="Calibri"/>
                <a:cs typeface="Calibri"/>
              </a:rPr>
              <a:t>in</a:t>
            </a:r>
            <a:r>
              <a:rPr sz="1550" spc="80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1550" spc="-25" dirty="0">
                <a:solidFill>
                  <a:srgbClr val="4285F4"/>
                </a:solidFill>
                <a:latin typeface="Calibri"/>
                <a:cs typeface="Calibri"/>
              </a:rPr>
              <a:t>the </a:t>
            </a:r>
            <a:r>
              <a:rPr sz="1550" dirty="0">
                <a:solidFill>
                  <a:srgbClr val="4285F4"/>
                </a:solidFill>
                <a:latin typeface="Calibri"/>
                <a:cs typeface="Calibri"/>
              </a:rPr>
              <a:t>context</a:t>
            </a:r>
            <a:r>
              <a:rPr sz="1550" spc="65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4285F4"/>
                </a:solidFill>
                <a:latin typeface="Calibri"/>
                <a:cs typeface="Calibri"/>
              </a:rPr>
              <a:t>of</a:t>
            </a:r>
            <a:r>
              <a:rPr sz="1550" spc="40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4285F4"/>
                </a:solidFill>
                <a:latin typeface="Calibri"/>
                <a:cs typeface="Calibri"/>
              </a:rPr>
              <a:t>this</a:t>
            </a:r>
            <a:r>
              <a:rPr sz="1550" spc="140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4285F4"/>
                </a:solidFill>
                <a:latin typeface="Calibri"/>
                <a:cs typeface="Calibri"/>
              </a:rPr>
              <a:t>sentence.</a:t>
            </a:r>
            <a:r>
              <a:rPr sz="1550" spc="50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4285F4"/>
                </a:solidFill>
                <a:latin typeface="Calibri"/>
                <a:cs typeface="Calibri"/>
              </a:rPr>
              <a:t>We</a:t>
            </a:r>
            <a:r>
              <a:rPr sz="1550" spc="120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4285F4"/>
                </a:solidFill>
                <a:latin typeface="Calibri"/>
                <a:cs typeface="Calibri"/>
              </a:rPr>
              <a:t>call</a:t>
            </a:r>
            <a:r>
              <a:rPr sz="1550" spc="5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4285F4"/>
                </a:solidFill>
                <a:latin typeface="Calibri"/>
                <a:cs typeface="Calibri"/>
              </a:rPr>
              <a:t>this</a:t>
            </a:r>
            <a:r>
              <a:rPr sz="1550" spc="55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1550" spc="-50" dirty="0">
                <a:solidFill>
                  <a:srgbClr val="4285F4"/>
                </a:solidFill>
                <a:latin typeface="Calibri"/>
                <a:cs typeface="Calibri"/>
              </a:rPr>
              <a:t>a </a:t>
            </a:r>
            <a:r>
              <a:rPr sz="1550" i="1" dirty="0">
                <a:solidFill>
                  <a:srgbClr val="4285F4"/>
                </a:solidFill>
                <a:latin typeface="Calibri"/>
                <a:cs typeface="Calibri"/>
              </a:rPr>
              <a:t>contextual</a:t>
            </a:r>
            <a:r>
              <a:rPr sz="1550" i="1" spc="60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1550" i="1" spc="-10" dirty="0">
                <a:solidFill>
                  <a:srgbClr val="4285F4"/>
                </a:solidFill>
                <a:latin typeface="Calibri"/>
                <a:cs typeface="Calibri"/>
              </a:rPr>
              <a:t>representation.</a:t>
            </a:r>
            <a:endParaRPr sz="1550">
              <a:latin typeface="Calibri"/>
              <a:cs typeface="Calibri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5324534" y="2216276"/>
            <a:ext cx="1434465" cy="3268979"/>
            <a:chOff x="5324534" y="2216276"/>
            <a:chExt cx="1434465" cy="3268979"/>
          </a:xfrm>
        </p:grpSpPr>
        <p:sp>
          <p:nvSpPr>
            <p:cNvPr id="23" name="object 23"/>
            <p:cNvSpPr/>
            <p:nvPr/>
          </p:nvSpPr>
          <p:spPr>
            <a:xfrm>
              <a:off x="5672200" y="2216276"/>
              <a:ext cx="1087120" cy="1822450"/>
            </a:xfrm>
            <a:custGeom>
              <a:avLst/>
              <a:gdLst/>
              <a:ahLst/>
              <a:cxnLst/>
              <a:rect l="l" t="t" r="r" b="b"/>
              <a:pathLst>
                <a:path w="1087120" h="1822450">
                  <a:moveTo>
                    <a:pt x="6731" y="1726438"/>
                  </a:moveTo>
                  <a:lnTo>
                    <a:pt x="0" y="1822069"/>
                  </a:lnTo>
                  <a:lnTo>
                    <a:pt x="80518" y="1770126"/>
                  </a:lnTo>
                  <a:lnTo>
                    <a:pt x="76657" y="1767840"/>
                  </a:lnTo>
                  <a:lnTo>
                    <a:pt x="48640" y="1767840"/>
                  </a:lnTo>
                  <a:lnTo>
                    <a:pt x="24002" y="1753235"/>
                  </a:lnTo>
                  <a:lnTo>
                    <a:pt x="31267" y="1740965"/>
                  </a:lnTo>
                  <a:lnTo>
                    <a:pt x="6731" y="1726438"/>
                  </a:lnTo>
                  <a:close/>
                </a:path>
                <a:path w="1087120" h="1822450">
                  <a:moveTo>
                    <a:pt x="31267" y="1740965"/>
                  </a:moveTo>
                  <a:lnTo>
                    <a:pt x="24002" y="1753235"/>
                  </a:lnTo>
                  <a:lnTo>
                    <a:pt x="48640" y="1767840"/>
                  </a:lnTo>
                  <a:lnTo>
                    <a:pt x="55912" y="1755557"/>
                  </a:lnTo>
                  <a:lnTo>
                    <a:pt x="31267" y="1740965"/>
                  </a:lnTo>
                  <a:close/>
                </a:path>
                <a:path w="1087120" h="1822450">
                  <a:moveTo>
                    <a:pt x="55912" y="1755557"/>
                  </a:moveTo>
                  <a:lnTo>
                    <a:pt x="48640" y="1767840"/>
                  </a:lnTo>
                  <a:lnTo>
                    <a:pt x="76657" y="1767840"/>
                  </a:lnTo>
                  <a:lnTo>
                    <a:pt x="55912" y="1755557"/>
                  </a:lnTo>
                  <a:close/>
                </a:path>
                <a:path w="1087120" h="1822450">
                  <a:moveTo>
                    <a:pt x="1062101" y="0"/>
                  </a:moveTo>
                  <a:lnTo>
                    <a:pt x="31267" y="1740965"/>
                  </a:lnTo>
                  <a:lnTo>
                    <a:pt x="55912" y="1755557"/>
                  </a:lnTo>
                  <a:lnTo>
                    <a:pt x="1086739" y="14477"/>
                  </a:lnTo>
                  <a:lnTo>
                    <a:pt x="1062101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5338825" y="4042282"/>
              <a:ext cx="676275" cy="1428750"/>
            </a:xfrm>
            <a:custGeom>
              <a:avLst/>
              <a:gdLst/>
              <a:ahLst/>
              <a:cxnLst/>
              <a:rect l="l" t="t" r="r" b="b"/>
              <a:pathLst>
                <a:path w="676275" h="1428750">
                  <a:moveTo>
                    <a:pt x="0" y="1428368"/>
                  </a:moveTo>
                  <a:lnTo>
                    <a:pt x="676275" y="1428368"/>
                  </a:lnTo>
                  <a:lnTo>
                    <a:pt x="676275" y="0"/>
                  </a:lnTo>
                  <a:lnTo>
                    <a:pt x="0" y="0"/>
                  </a:lnTo>
                  <a:lnTo>
                    <a:pt x="0" y="1428368"/>
                  </a:lnTo>
                  <a:close/>
                </a:path>
              </a:pathLst>
            </a:custGeom>
            <a:ln w="28582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8334375" y="2494927"/>
            <a:ext cx="2257425" cy="3790315"/>
          </a:xfrm>
          <a:prstGeom prst="rect">
            <a:avLst/>
          </a:prstGeom>
          <a:ln w="19055">
            <a:solidFill>
              <a:srgbClr val="4285F4"/>
            </a:solidFill>
          </a:ln>
        </p:spPr>
        <p:txBody>
          <a:bodyPr vert="horz" wrap="square" lIns="0" tIns="38100" rIns="0" bIns="0" rtlCol="0">
            <a:spAutoFit/>
          </a:bodyPr>
          <a:lstStyle/>
          <a:p>
            <a:pPr marL="96520" marR="264160">
              <a:lnSpc>
                <a:spcPct val="103000"/>
              </a:lnSpc>
              <a:spcBef>
                <a:spcPts val="300"/>
              </a:spcBef>
            </a:pPr>
            <a:r>
              <a:rPr sz="1550" dirty="0">
                <a:solidFill>
                  <a:srgbClr val="4285F4"/>
                </a:solidFill>
                <a:latin typeface="Calibri"/>
                <a:cs typeface="Calibri"/>
              </a:rPr>
              <a:t>These</a:t>
            </a:r>
            <a:r>
              <a:rPr sz="1550" spc="105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1550" spc="-10" dirty="0">
                <a:solidFill>
                  <a:srgbClr val="4285F4"/>
                </a:solidFill>
                <a:latin typeface="Calibri"/>
                <a:cs typeface="Calibri"/>
              </a:rPr>
              <a:t>contextual </a:t>
            </a:r>
            <a:r>
              <a:rPr sz="1550" dirty="0">
                <a:solidFill>
                  <a:srgbClr val="4285F4"/>
                </a:solidFill>
                <a:latin typeface="Calibri"/>
                <a:cs typeface="Calibri"/>
              </a:rPr>
              <a:t>representations</a:t>
            </a:r>
            <a:r>
              <a:rPr sz="1550" spc="150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1550" spc="-20" dirty="0">
                <a:solidFill>
                  <a:srgbClr val="4285F4"/>
                </a:solidFill>
                <a:latin typeface="Calibri"/>
                <a:cs typeface="Calibri"/>
              </a:rPr>
              <a:t>only </a:t>
            </a:r>
            <a:r>
              <a:rPr sz="1550" dirty="0">
                <a:solidFill>
                  <a:srgbClr val="4285F4"/>
                </a:solidFill>
                <a:latin typeface="Calibri"/>
                <a:cs typeface="Calibri"/>
              </a:rPr>
              <a:t>contain</a:t>
            </a:r>
            <a:r>
              <a:rPr sz="1550" spc="80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1550" spc="-10" dirty="0">
                <a:solidFill>
                  <a:srgbClr val="4285F4"/>
                </a:solidFill>
                <a:latin typeface="Calibri"/>
                <a:cs typeface="Calibri"/>
              </a:rPr>
              <a:t>information </a:t>
            </a:r>
            <a:r>
              <a:rPr sz="1550" dirty="0">
                <a:solidFill>
                  <a:srgbClr val="4285F4"/>
                </a:solidFill>
                <a:latin typeface="Calibri"/>
                <a:cs typeface="Calibri"/>
              </a:rPr>
              <a:t>about</a:t>
            </a:r>
            <a:r>
              <a:rPr sz="1550" spc="50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4285F4"/>
                </a:solidFill>
                <a:latin typeface="Calibri"/>
                <a:cs typeface="Calibri"/>
              </a:rPr>
              <a:t>the</a:t>
            </a:r>
            <a:r>
              <a:rPr sz="1550" spc="90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1550" i="1" dirty="0">
                <a:solidFill>
                  <a:srgbClr val="4285F4"/>
                </a:solidFill>
                <a:latin typeface="Calibri"/>
                <a:cs typeface="Calibri"/>
              </a:rPr>
              <a:t>left</a:t>
            </a:r>
            <a:r>
              <a:rPr sz="1550" i="1" spc="100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1550" spc="-10" dirty="0">
                <a:solidFill>
                  <a:srgbClr val="4285F4"/>
                </a:solidFill>
                <a:latin typeface="Calibri"/>
                <a:cs typeface="Calibri"/>
              </a:rPr>
              <a:t>context </a:t>
            </a:r>
            <a:r>
              <a:rPr sz="1550" dirty="0">
                <a:solidFill>
                  <a:srgbClr val="4285F4"/>
                </a:solidFill>
                <a:latin typeface="Calibri"/>
                <a:cs typeface="Calibri"/>
              </a:rPr>
              <a:t>(e.g.</a:t>
            </a:r>
            <a:r>
              <a:rPr sz="1550" spc="70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1550" i="1" dirty="0">
                <a:solidFill>
                  <a:srgbClr val="4285F4"/>
                </a:solidFill>
                <a:latin typeface="Calibri"/>
                <a:cs typeface="Calibri"/>
              </a:rPr>
              <a:t>“the</a:t>
            </a:r>
            <a:r>
              <a:rPr sz="1550" i="1" spc="90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1550" i="1" dirty="0">
                <a:solidFill>
                  <a:srgbClr val="4285F4"/>
                </a:solidFill>
                <a:latin typeface="Calibri"/>
                <a:cs typeface="Calibri"/>
              </a:rPr>
              <a:t>movie</a:t>
            </a:r>
            <a:r>
              <a:rPr sz="1550" i="1" spc="95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1550" i="1" spc="-10" dirty="0">
                <a:solidFill>
                  <a:srgbClr val="4285F4"/>
                </a:solidFill>
                <a:latin typeface="Calibri"/>
                <a:cs typeface="Calibri"/>
              </a:rPr>
              <a:t>was”</a:t>
            </a:r>
            <a:r>
              <a:rPr sz="1550" spc="-10" dirty="0">
                <a:solidFill>
                  <a:srgbClr val="4285F4"/>
                </a:solidFill>
                <a:latin typeface="Calibri"/>
                <a:cs typeface="Calibri"/>
              </a:rPr>
              <a:t>).</a:t>
            </a:r>
            <a:endParaRPr sz="15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0"/>
              </a:spcBef>
            </a:pPr>
            <a:endParaRPr sz="1550">
              <a:latin typeface="Calibri"/>
              <a:cs typeface="Calibri"/>
            </a:endParaRPr>
          </a:p>
          <a:p>
            <a:pPr marL="96520">
              <a:lnSpc>
                <a:spcPct val="100000"/>
              </a:lnSpc>
            </a:pPr>
            <a:r>
              <a:rPr sz="1550" b="1" dirty="0">
                <a:solidFill>
                  <a:srgbClr val="4285F4"/>
                </a:solidFill>
                <a:latin typeface="Calibri"/>
                <a:cs typeface="Calibri"/>
              </a:rPr>
              <a:t>What</a:t>
            </a:r>
            <a:r>
              <a:rPr sz="1550" b="1" spc="65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1550" b="1" dirty="0">
                <a:solidFill>
                  <a:srgbClr val="4285F4"/>
                </a:solidFill>
                <a:latin typeface="Calibri"/>
                <a:cs typeface="Calibri"/>
              </a:rPr>
              <a:t>about</a:t>
            </a:r>
            <a:r>
              <a:rPr sz="1550" b="1" spc="120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1550" b="1" i="1" spc="-20" dirty="0">
                <a:solidFill>
                  <a:srgbClr val="4285F4"/>
                </a:solidFill>
                <a:latin typeface="Calibri"/>
                <a:cs typeface="Calibri"/>
              </a:rPr>
              <a:t>right</a:t>
            </a:r>
            <a:endParaRPr sz="1550">
              <a:latin typeface="Calibri"/>
              <a:cs typeface="Calibri"/>
            </a:endParaRPr>
          </a:p>
          <a:p>
            <a:pPr marL="96520">
              <a:lnSpc>
                <a:spcPct val="100000"/>
              </a:lnSpc>
              <a:spcBef>
                <a:spcPts val="20"/>
              </a:spcBef>
            </a:pPr>
            <a:r>
              <a:rPr sz="1550" b="1" spc="-10" dirty="0">
                <a:solidFill>
                  <a:srgbClr val="4285F4"/>
                </a:solidFill>
                <a:latin typeface="Calibri"/>
                <a:cs typeface="Calibri"/>
              </a:rPr>
              <a:t>context?</a:t>
            </a:r>
            <a:endParaRPr sz="15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550">
              <a:latin typeface="Calibri"/>
              <a:cs typeface="Calibri"/>
            </a:endParaRPr>
          </a:p>
          <a:p>
            <a:pPr marL="96520" marR="134620">
              <a:lnSpc>
                <a:spcPct val="103299"/>
              </a:lnSpc>
            </a:pPr>
            <a:r>
              <a:rPr sz="1550" dirty="0">
                <a:solidFill>
                  <a:srgbClr val="4285F4"/>
                </a:solidFill>
                <a:latin typeface="Calibri"/>
                <a:cs typeface="Calibri"/>
              </a:rPr>
              <a:t>In</a:t>
            </a:r>
            <a:r>
              <a:rPr sz="1550" spc="65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4285F4"/>
                </a:solidFill>
                <a:latin typeface="Calibri"/>
                <a:cs typeface="Calibri"/>
              </a:rPr>
              <a:t>this</a:t>
            </a:r>
            <a:r>
              <a:rPr sz="1550" spc="55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1550" spc="-10" dirty="0">
                <a:solidFill>
                  <a:srgbClr val="4285F4"/>
                </a:solidFill>
                <a:latin typeface="Calibri"/>
                <a:cs typeface="Calibri"/>
              </a:rPr>
              <a:t>example, </a:t>
            </a:r>
            <a:r>
              <a:rPr sz="1550" i="1" dirty="0">
                <a:solidFill>
                  <a:srgbClr val="4285F4"/>
                </a:solidFill>
                <a:latin typeface="Calibri"/>
                <a:cs typeface="Calibri"/>
              </a:rPr>
              <a:t>“exciting”</a:t>
            </a:r>
            <a:r>
              <a:rPr sz="1550" i="1" spc="80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4285F4"/>
                </a:solidFill>
                <a:latin typeface="Calibri"/>
                <a:cs typeface="Calibri"/>
              </a:rPr>
              <a:t>is</a:t>
            </a:r>
            <a:r>
              <a:rPr sz="1550" spc="10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4285F4"/>
                </a:solidFill>
                <a:latin typeface="Calibri"/>
                <a:cs typeface="Calibri"/>
              </a:rPr>
              <a:t>in</a:t>
            </a:r>
            <a:r>
              <a:rPr sz="1550" spc="20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4285F4"/>
                </a:solidFill>
                <a:latin typeface="Calibri"/>
                <a:cs typeface="Calibri"/>
              </a:rPr>
              <a:t>the</a:t>
            </a:r>
            <a:r>
              <a:rPr sz="1550" spc="65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1550" spc="-10" dirty="0">
                <a:solidFill>
                  <a:srgbClr val="4285F4"/>
                </a:solidFill>
                <a:latin typeface="Calibri"/>
                <a:cs typeface="Calibri"/>
              </a:rPr>
              <a:t>right </a:t>
            </a:r>
            <a:r>
              <a:rPr sz="1550" dirty="0">
                <a:solidFill>
                  <a:srgbClr val="4285F4"/>
                </a:solidFill>
                <a:latin typeface="Calibri"/>
                <a:cs typeface="Calibri"/>
              </a:rPr>
              <a:t>context</a:t>
            </a:r>
            <a:r>
              <a:rPr sz="1550" spc="65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4285F4"/>
                </a:solidFill>
                <a:latin typeface="Calibri"/>
                <a:cs typeface="Calibri"/>
              </a:rPr>
              <a:t>and</a:t>
            </a:r>
            <a:r>
              <a:rPr sz="1550" spc="70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1550" spc="-20" dirty="0">
                <a:solidFill>
                  <a:srgbClr val="4285F4"/>
                </a:solidFill>
                <a:latin typeface="Calibri"/>
                <a:cs typeface="Calibri"/>
              </a:rPr>
              <a:t>this</a:t>
            </a:r>
            <a:r>
              <a:rPr sz="1550" spc="500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4285F4"/>
                </a:solidFill>
                <a:latin typeface="Calibri"/>
                <a:cs typeface="Calibri"/>
              </a:rPr>
              <a:t>modifies</a:t>
            </a:r>
            <a:r>
              <a:rPr sz="1550" spc="180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4285F4"/>
                </a:solidFill>
                <a:latin typeface="Calibri"/>
                <a:cs typeface="Calibri"/>
              </a:rPr>
              <a:t>the</a:t>
            </a:r>
            <a:r>
              <a:rPr sz="1550" spc="60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4285F4"/>
                </a:solidFill>
                <a:latin typeface="Calibri"/>
                <a:cs typeface="Calibri"/>
              </a:rPr>
              <a:t>meaning</a:t>
            </a:r>
            <a:r>
              <a:rPr sz="1550" spc="114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1550" spc="-25" dirty="0">
                <a:solidFill>
                  <a:srgbClr val="4285F4"/>
                </a:solidFill>
                <a:latin typeface="Calibri"/>
                <a:cs typeface="Calibri"/>
              </a:rPr>
              <a:t>of </a:t>
            </a:r>
            <a:r>
              <a:rPr sz="1550" i="1" dirty="0">
                <a:solidFill>
                  <a:srgbClr val="4285F4"/>
                </a:solidFill>
                <a:latin typeface="Calibri"/>
                <a:cs typeface="Calibri"/>
              </a:rPr>
              <a:t>“terribly”</a:t>
            </a:r>
            <a:r>
              <a:rPr sz="1550" i="1" spc="95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4285F4"/>
                </a:solidFill>
                <a:latin typeface="Calibri"/>
                <a:cs typeface="Calibri"/>
              </a:rPr>
              <a:t>(from</a:t>
            </a:r>
            <a:r>
              <a:rPr sz="1550" spc="135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1550" spc="-10" dirty="0">
                <a:solidFill>
                  <a:srgbClr val="4285F4"/>
                </a:solidFill>
                <a:latin typeface="Calibri"/>
                <a:cs typeface="Calibri"/>
              </a:rPr>
              <a:t>negative </a:t>
            </a:r>
            <a:r>
              <a:rPr sz="1550" dirty="0">
                <a:solidFill>
                  <a:srgbClr val="4285F4"/>
                </a:solidFill>
                <a:latin typeface="Calibri"/>
                <a:cs typeface="Calibri"/>
              </a:rPr>
              <a:t>to</a:t>
            </a:r>
            <a:r>
              <a:rPr sz="1550" spc="15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1550" spc="-10" dirty="0">
                <a:solidFill>
                  <a:srgbClr val="4285F4"/>
                </a:solidFill>
                <a:latin typeface="Calibri"/>
                <a:cs typeface="Calibri"/>
              </a:rPr>
              <a:t>positive)</a:t>
            </a:r>
            <a:endParaRPr sz="1550">
              <a:latin typeface="Calibri"/>
              <a:cs typeface="Calibri"/>
            </a:endParaRPr>
          </a:p>
        </p:txBody>
      </p:sp>
      <p:sp>
        <p:nvSpPr>
          <p:cNvPr id="27" name="object 2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78343" rIns="0" bIns="0" rtlCol="0">
            <a:spAutoFit/>
          </a:bodyPr>
          <a:lstStyle/>
          <a:p>
            <a:pPr marL="186690">
              <a:lnSpc>
                <a:spcPts val="1450"/>
              </a:lnSpc>
            </a:pPr>
            <a:fld id="{81D60167-4931-47E6-BA6A-407CBD079E47}" type="slidenum">
              <a:rPr spc="-25" dirty="0"/>
              <a:t>63</a:t>
            </a:fld>
            <a:endParaRPr spc="-25" dirty="0"/>
          </a:p>
        </p:txBody>
      </p:sp>
      <p:sp>
        <p:nvSpPr>
          <p:cNvPr id="26" name="object 26"/>
          <p:cNvSpPr txBox="1"/>
          <p:nvPr/>
        </p:nvSpPr>
        <p:spPr>
          <a:xfrm>
            <a:off x="1928495" y="773747"/>
            <a:ext cx="275399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u="sng" spc="-3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Task:</a:t>
            </a:r>
            <a:r>
              <a:rPr sz="1800" u="sng" spc="-6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1800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Sentiment</a:t>
            </a:r>
            <a:r>
              <a:rPr sz="1800" u="sng" spc="-2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1800" u="sng" spc="-1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Classification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07920" y="247015"/>
            <a:ext cx="3191510" cy="51815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/>
              <a:t>Bidirectional</a:t>
            </a:r>
            <a:r>
              <a:rPr spc="-90" dirty="0"/>
              <a:t> </a:t>
            </a:r>
            <a:r>
              <a:rPr spc="-20" dirty="0"/>
              <a:t>RNNs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841490" y="6251257"/>
            <a:ext cx="768985" cy="3346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000" i="1" spc="-10" dirty="0">
                <a:latin typeface="Calibri"/>
                <a:cs typeface="Calibri"/>
              </a:rPr>
              <a:t>terribly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884541" y="6251257"/>
            <a:ext cx="815340" cy="3346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000" i="1" spc="-10" dirty="0">
                <a:latin typeface="Calibri"/>
                <a:cs typeface="Calibri"/>
              </a:rPr>
              <a:t>exciting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317990" y="6251257"/>
            <a:ext cx="109855" cy="3346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000" i="1" spc="-50" dirty="0">
                <a:latin typeface="Calibri"/>
                <a:cs typeface="Calibri"/>
              </a:rPr>
              <a:t>!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833114" y="6260465"/>
            <a:ext cx="368300" cy="3346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000" i="1" spc="-25" dirty="0">
                <a:latin typeface="Calibri"/>
                <a:cs typeface="Calibri"/>
              </a:rPr>
              <a:t>the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765294" y="6260465"/>
            <a:ext cx="653415" cy="3346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000" i="1" spc="-10" dirty="0">
                <a:latin typeface="Calibri"/>
                <a:cs typeface="Calibri"/>
              </a:rPr>
              <a:t>movie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921375" y="6260465"/>
            <a:ext cx="440055" cy="3346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000" i="1" spc="-25" dirty="0">
                <a:latin typeface="Calibri"/>
                <a:cs typeface="Calibri"/>
              </a:rPr>
              <a:t>was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00472" y="1104643"/>
            <a:ext cx="6296030" cy="5144366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1748789" y="4978971"/>
            <a:ext cx="126809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C00000"/>
                </a:solidFill>
                <a:latin typeface="Calibri"/>
                <a:cs typeface="Calibri"/>
              </a:rPr>
              <a:t>Forward</a:t>
            </a:r>
            <a:r>
              <a:rPr sz="1800" spc="-5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C00000"/>
                </a:solidFill>
                <a:latin typeface="Calibri"/>
                <a:cs typeface="Calibri"/>
              </a:rPr>
              <a:t>RNN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748789" y="3908107"/>
            <a:ext cx="140144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175E53"/>
                </a:solidFill>
                <a:latin typeface="Calibri"/>
                <a:cs typeface="Calibri"/>
              </a:rPr>
              <a:t>Backward</a:t>
            </a:r>
            <a:r>
              <a:rPr sz="1800" spc="-30" dirty="0">
                <a:solidFill>
                  <a:srgbClr val="175E53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175E53"/>
                </a:solidFill>
                <a:latin typeface="Calibri"/>
                <a:cs typeface="Calibri"/>
              </a:rPr>
              <a:t>RNN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748789" y="1841182"/>
            <a:ext cx="1316355" cy="57658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85"/>
              </a:spcBef>
            </a:pPr>
            <a:r>
              <a:rPr sz="1800" spc="-20" dirty="0">
                <a:solidFill>
                  <a:srgbClr val="FF2FED"/>
                </a:solidFill>
                <a:latin typeface="Calibri"/>
                <a:cs typeface="Calibri"/>
              </a:rPr>
              <a:t>Concatenated </a:t>
            </a:r>
            <a:r>
              <a:rPr sz="1800" dirty="0">
                <a:solidFill>
                  <a:srgbClr val="FF2FED"/>
                </a:solidFill>
                <a:latin typeface="Calibri"/>
                <a:cs typeface="Calibri"/>
              </a:rPr>
              <a:t>hidden</a:t>
            </a:r>
            <a:r>
              <a:rPr sz="1800" spc="-25" dirty="0">
                <a:solidFill>
                  <a:srgbClr val="FF2FED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2FED"/>
                </a:solidFill>
                <a:latin typeface="Calibri"/>
                <a:cs typeface="Calibri"/>
              </a:rPr>
              <a:t>states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096000" y="123850"/>
            <a:ext cx="3810000" cy="581025"/>
          </a:xfrm>
          <a:prstGeom prst="rect">
            <a:avLst/>
          </a:prstGeom>
          <a:ln w="19055">
            <a:solidFill>
              <a:srgbClr val="4285F4"/>
            </a:solidFill>
          </a:ln>
        </p:spPr>
        <p:txBody>
          <a:bodyPr vert="horz" wrap="square" lIns="0" tIns="39370" rIns="0" bIns="0" rtlCol="0">
            <a:spAutoFit/>
          </a:bodyPr>
          <a:lstStyle/>
          <a:p>
            <a:pPr marL="95885">
              <a:lnSpc>
                <a:spcPct val="100000"/>
              </a:lnSpc>
              <a:spcBef>
                <a:spcPts val="310"/>
              </a:spcBef>
            </a:pPr>
            <a:r>
              <a:rPr sz="1550" dirty="0">
                <a:solidFill>
                  <a:srgbClr val="4285F4"/>
                </a:solidFill>
                <a:latin typeface="Calibri"/>
                <a:cs typeface="Calibri"/>
              </a:rPr>
              <a:t>This</a:t>
            </a:r>
            <a:r>
              <a:rPr sz="1550" spc="180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4285F4"/>
                </a:solidFill>
                <a:latin typeface="Calibri"/>
                <a:cs typeface="Calibri"/>
              </a:rPr>
              <a:t>contextual</a:t>
            </a:r>
            <a:r>
              <a:rPr sz="1550" spc="35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4285F4"/>
                </a:solidFill>
                <a:latin typeface="Calibri"/>
                <a:cs typeface="Calibri"/>
              </a:rPr>
              <a:t>representation</a:t>
            </a:r>
            <a:r>
              <a:rPr sz="1550" spc="100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4285F4"/>
                </a:solidFill>
                <a:latin typeface="Calibri"/>
                <a:cs typeface="Calibri"/>
              </a:rPr>
              <a:t>of</a:t>
            </a:r>
            <a:r>
              <a:rPr sz="1550" spc="70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1550" spc="-10" dirty="0">
                <a:solidFill>
                  <a:srgbClr val="4285F4"/>
                </a:solidFill>
                <a:latin typeface="Calibri"/>
                <a:cs typeface="Calibri"/>
              </a:rPr>
              <a:t>“terribly”</a:t>
            </a:r>
            <a:endParaRPr sz="1550">
              <a:latin typeface="Calibri"/>
              <a:cs typeface="Calibri"/>
            </a:endParaRPr>
          </a:p>
          <a:p>
            <a:pPr marL="95885">
              <a:lnSpc>
                <a:spcPct val="100000"/>
              </a:lnSpc>
              <a:spcBef>
                <a:spcPts val="95"/>
              </a:spcBef>
            </a:pPr>
            <a:r>
              <a:rPr sz="1550" dirty="0">
                <a:solidFill>
                  <a:srgbClr val="4285F4"/>
                </a:solidFill>
                <a:latin typeface="Calibri"/>
                <a:cs typeface="Calibri"/>
              </a:rPr>
              <a:t>has</a:t>
            </a:r>
            <a:r>
              <a:rPr sz="1550" spc="130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4285F4"/>
                </a:solidFill>
                <a:latin typeface="Calibri"/>
                <a:cs typeface="Calibri"/>
              </a:rPr>
              <a:t>both</a:t>
            </a:r>
            <a:r>
              <a:rPr sz="1550" spc="60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4285F4"/>
                </a:solidFill>
                <a:latin typeface="Calibri"/>
                <a:cs typeface="Calibri"/>
              </a:rPr>
              <a:t>left</a:t>
            </a:r>
            <a:r>
              <a:rPr sz="1550" spc="65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4285F4"/>
                </a:solidFill>
                <a:latin typeface="Calibri"/>
                <a:cs typeface="Calibri"/>
              </a:rPr>
              <a:t>and</a:t>
            </a:r>
            <a:r>
              <a:rPr sz="1550" spc="60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4285F4"/>
                </a:solidFill>
                <a:latin typeface="Calibri"/>
                <a:cs typeface="Calibri"/>
              </a:rPr>
              <a:t>right</a:t>
            </a:r>
            <a:r>
              <a:rPr sz="1550" spc="60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1550" spc="-10" dirty="0">
                <a:solidFill>
                  <a:srgbClr val="4285F4"/>
                </a:solidFill>
                <a:latin typeface="Calibri"/>
                <a:cs typeface="Calibri"/>
              </a:rPr>
              <a:t>context!</a:t>
            </a:r>
            <a:endParaRPr sz="1550">
              <a:latin typeface="Calibri"/>
              <a:cs typeface="Calibri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6858059" y="695705"/>
            <a:ext cx="1151255" cy="2647315"/>
            <a:chOff x="6858059" y="695705"/>
            <a:chExt cx="1151255" cy="2647315"/>
          </a:xfrm>
        </p:grpSpPr>
        <p:sp>
          <p:nvSpPr>
            <p:cNvPr id="15" name="object 15"/>
            <p:cNvSpPr/>
            <p:nvPr/>
          </p:nvSpPr>
          <p:spPr>
            <a:xfrm>
              <a:off x="7205598" y="695705"/>
              <a:ext cx="803910" cy="262890"/>
            </a:xfrm>
            <a:custGeom>
              <a:avLst/>
              <a:gdLst/>
              <a:ahLst/>
              <a:cxnLst/>
              <a:rect l="l" t="t" r="r" b="b"/>
              <a:pathLst>
                <a:path w="803909" h="262890">
                  <a:moveTo>
                    <a:pt x="70484" y="180086"/>
                  </a:moveTo>
                  <a:lnTo>
                    <a:pt x="0" y="245110"/>
                  </a:lnTo>
                  <a:lnTo>
                    <a:pt x="94360" y="262509"/>
                  </a:lnTo>
                  <a:lnTo>
                    <a:pt x="87555" y="239014"/>
                  </a:lnTo>
                  <a:lnTo>
                    <a:pt x="72644" y="239014"/>
                  </a:lnTo>
                  <a:lnTo>
                    <a:pt x="64770" y="211582"/>
                  </a:lnTo>
                  <a:lnTo>
                    <a:pt x="78460" y="207618"/>
                  </a:lnTo>
                  <a:lnTo>
                    <a:pt x="70484" y="180086"/>
                  </a:lnTo>
                  <a:close/>
                </a:path>
                <a:path w="803909" h="262890">
                  <a:moveTo>
                    <a:pt x="78460" y="207618"/>
                  </a:moveTo>
                  <a:lnTo>
                    <a:pt x="64770" y="211582"/>
                  </a:lnTo>
                  <a:lnTo>
                    <a:pt x="72644" y="239014"/>
                  </a:lnTo>
                  <a:lnTo>
                    <a:pt x="86401" y="235032"/>
                  </a:lnTo>
                  <a:lnTo>
                    <a:pt x="78460" y="207618"/>
                  </a:lnTo>
                  <a:close/>
                </a:path>
                <a:path w="803909" h="262890">
                  <a:moveTo>
                    <a:pt x="86401" y="235032"/>
                  </a:moveTo>
                  <a:lnTo>
                    <a:pt x="72644" y="239014"/>
                  </a:lnTo>
                  <a:lnTo>
                    <a:pt x="87555" y="239014"/>
                  </a:lnTo>
                  <a:lnTo>
                    <a:pt x="86401" y="235032"/>
                  </a:lnTo>
                  <a:close/>
                </a:path>
                <a:path w="803909" h="262890">
                  <a:moveTo>
                    <a:pt x="795654" y="0"/>
                  </a:moveTo>
                  <a:lnTo>
                    <a:pt x="78460" y="207618"/>
                  </a:lnTo>
                  <a:lnTo>
                    <a:pt x="86401" y="235032"/>
                  </a:lnTo>
                  <a:lnTo>
                    <a:pt x="803655" y="27432"/>
                  </a:lnTo>
                  <a:lnTo>
                    <a:pt x="795654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6872350" y="947546"/>
              <a:ext cx="666750" cy="2380615"/>
            </a:xfrm>
            <a:custGeom>
              <a:avLst/>
              <a:gdLst/>
              <a:ahLst/>
              <a:cxnLst/>
              <a:rect l="l" t="t" r="r" b="b"/>
              <a:pathLst>
                <a:path w="666750" h="2380615">
                  <a:moveTo>
                    <a:pt x="0" y="2380615"/>
                  </a:moveTo>
                  <a:lnTo>
                    <a:pt x="666750" y="2380615"/>
                  </a:lnTo>
                  <a:lnTo>
                    <a:pt x="666750" y="0"/>
                  </a:lnTo>
                  <a:lnTo>
                    <a:pt x="0" y="0"/>
                  </a:lnTo>
                  <a:lnTo>
                    <a:pt x="0" y="2380615"/>
                  </a:lnTo>
                  <a:close/>
                </a:path>
              </a:pathLst>
            </a:custGeom>
            <a:ln w="28582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xfrm>
            <a:off x="311150" y="6465490"/>
            <a:ext cx="428942" cy="28471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186690">
              <a:lnSpc>
                <a:spcPts val="1450"/>
              </a:lnSpc>
            </a:pPr>
            <a:fld id="{81D60167-4931-47E6-BA6A-407CBD079E47}" type="slidenum">
              <a:rPr lang="en-US" altLang="ja-JP" spc="-50" smtClean="0"/>
              <a:pPr marL="186690">
                <a:lnSpc>
                  <a:spcPts val="1450"/>
                </a:lnSpc>
              </a:pPr>
              <a:t>64</a:t>
            </a:fld>
            <a:endParaRPr spc="-25" dirty="0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97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/>
              <a:t>Bidirectional</a:t>
            </a:r>
            <a:r>
              <a:rPr spc="-65" dirty="0"/>
              <a:t> </a:t>
            </a:r>
            <a:r>
              <a:rPr spc="-20" dirty="0"/>
              <a:t>RNNs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80800" y="2763172"/>
            <a:ext cx="3554154" cy="1433484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907920" y="6419850"/>
            <a:ext cx="216535" cy="24320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400" spc="-25" dirty="0">
                <a:latin typeface="Calibri"/>
                <a:cs typeface="Calibri"/>
              </a:rPr>
              <a:t>16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250945" y="2832798"/>
            <a:ext cx="127127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C00000"/>
                </a:solidFill>
                <a:latin typeface="Calibri"/>
                <a:cs typeface="Calibri"/>
              </a:rPr>
              <a:t>Forward</a:t>
            </a:r>
            <a:r>
              <a:rPr sz="1800" spc="-4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C00000"/>
                </a:solidFill>
                <a:latin typeface="Calibri"/>
                <a:cs typeface="Calibri"/>
              </a:rPr>
              <a:t>RNN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120389" y="3342957"/>
            <a:ext cx="140144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175E53"/>
                </a:solidFill>
                <a:latin typeface="Calibri"/>
                <a:cs typeface="Calibri"/>
              </a:rPr>
              <a:t>Backward</a:t>
            </a:r>
            <a:r>
              <a:rPr sz="1800" spc="-30" dirty="0">
                <a:solidFill>
                  <a:srgbClr val="175E53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175E53"/>
                </a:solidFill>
                <a:latin typeface="Calibri"/>
                <a:cs typeface="Calibri"/>
              </a:rPr>
              <a:t>RNN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901825" y="3852862"/>
            <a:ext cx="261810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F2FED"/>
                </a:solidFill>
                <a:latin typeface="Calibri"/>
                <a:cs typeface="Calibri"/>
              </a:rPr>
              <a:t>Concatenated</a:t>
            </a:r>
            <a:r>
              <a:rPr sz="1800" spc="-55" dirty="0">
                <a:solidFill>
                  <a:srgbClr val="FF2FED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2FED"/>
                </a:solidFill>
                <a:latin typeface="Calibri"/>
                <a:cs typeface="Calibri"/>
              </a:rPr>
              <a:t>hidden</a:t>
            </a:r>
            <a:r>
              <a:rPr sz="1800" spc="-50" dirty="0">
                <a:solidFill>
                  <a:srgbClr val="FF2FED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2FED"/>
                </a:solidFill>
                <a:latin typeface="Calibri"/>
                <a:cs typeface="Calibri"/>
              </a:rPr>
              <a:t>states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648200" y="942721"/>
            <a:ext cx="4800600" cy="1562100"/>
          </a:xfrm>
          <a:prstGeom prst="rect">
            <a:avLst/>
          </a:prstGeom>
          <a:ln w="19055">
            <a:solidFill>
              <a:srgbClr val="4285F4"/>
            </a:solidFill>
          </a:ln>
        </p:spPr>
        <p:txBody>
          <a:bodyPr vert="horz" wrap="square" lIns="0" tIns="24765" rIns="0" bIns="0" rtlCol="0">
            <a:spAutoFit/>
          </a:bodyPr>
          <a:lstStyle/>
          <a:p>
            <a:pPr marL="98425" marR="365760">
              <a:lnSpc>
                <a:spcPct val="100000"/>
              </a:lnSpc>
              <a:spcBef>
                <a:spcPts val="195"/>
              </a:spcBef>
            </a:pPr>
            <a:r>
              <a:rPr sz="2400" dirty="0">
                <a:solidFill>
                  <a:srgbClr val="4285F4"/>
                </a:solidFill>
                <a:latin typeface="Calibri"/>
                <a:cs typeface="Calibri"/>
              </a:rPr>
              <a:t>This</a:t>
            </a:r>
            <a:r>
              <a:rPr sz="2400" spc="-50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285F4"/>
                </a:solidFill>
                <a:latin typeface="Calibri"/>
                <a:cs typeface="Calibri"/>
              </a:rPr>
              <a:t>is</a:t>
            </a:r>
            <a:r>
              <a:rPr sz="2400" spc="-45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285F4"/>
                </a:solidFill>
                <a:latin typeface="Calibri"/>
                <a:cs typeface="Calibri"/>
              </a:rPr>
              <a:t>a</a:t>
            </a:r>
            <a:r>
              <a:rPr sz="2400" spc="-100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285F4"/>
                </a:solidFill>
                <a:latin typeface="Calibri"/>
                <a:cs typeface="Calibri"/>
              </a:rPr>
              <a:t>general</a:t>
            </a:r>
            <a:r>
              <a:rPr sz="2400" spc="-35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285F4"/>
                </a:solidFill>
                <a:latin typeface="Calibri"/>
                <a:cs typeface="Calibri"/>
              </a:rPr>
              <a:t>notation</a:t>
            </a:r>
            <a:r>
              <a:rPr sz="2400" spc="-70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285F4"/>
                </a:solidFill>
                <a:latin typeface="Calibri"/>
                <a:cs typeface="Calibri"/>
              </a:rPr>
              <a:t>to</a:t>
            </a:r>
            <a:r>
              <a:rPr sz="2400" spc="-65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4285F4"/>
                </a:solidFill>
                <a:latin typeface="Calibri"/>
                <a:cs typeface="Calibri"/>
              </a:rPr>
              <a:t>mean “compute</a:t>
            </a:r>
            <a:r>
              <a:rPr sz="2400" spc="-15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285F4"/>
                </a:solidFill>
                <a:latin typeface="Calibri"/>
                <a:cs typeface="Calibri"/>
              </a:rPr>
              <a:t>one</a:t>
            </a:r>
            <a:r>
              <a:rPr sz="2400" spc="-80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4285F4"/>
                </a:solidFill>
                <a:latin typeface="Calibri"/>
                <a:cs typeface="Calibri"/>
              </a:rPr>
              <a:t>forward</a:t>
            </a:r>
            <a:r>
              <a:rPr sz="2400" spc="-70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285F4"/>
                </a:solidFill>
                <a:latin typeface="Calibri"/>
                <a:cs typeface="Calibri"/>
              </a:rPr>
              <a:t>step</a:t>
            </a:r>
            <a:r>
              <a:rPr sz="2400" spc="-70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285F4"/>
                </a:solidFill>
                <a:latin typeface="Calibri"/>
                <a:cs typeface="Calibri"/>
              </a:rPr>
              <a:t>of</a:t>
            </a:r>
            <a:r>
              <a:rPr sz="2400" spc="-65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2400" spc="-25" dirty="0">
                <a:solidFill>
                  <a:srgbClr val="4285F4"/>
                </a:solidFill>
                <a:latin typeface="Calibri"/>
                <a:cs typeface="Calibri"/>
              </a:rPr>
              <a:t>the </a:t>
            </a:r>
            <a:r>
              <a:rPr sz="2400" dirty="0">
                <a:solidFill>
                  <a:srgbClr val="4285F4"/>
                </a:solidFill>
                <a:latin typeface="Calibri"/>
                <a:cs typeface="Calibri"/>
              </a:rPr>
              <a:t>RNN”</a:t>
            </a:r>
            <a:r>
              <a:rPr sz="2400" spc="-50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285F4"/>
                </a:solidFill>
                <a:latin typeface="Calibri"/>
                <a:cs typeface="Calibri"/>
              </a:rPr>
              <a:t>–</a:t>
            </a:r>
            <a:r>
              <a:rPr sz="2400" spc="-30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285F4"/>
                </a:solidFill>
                <a:latin typeface="Calibri"/>
                <a:cs typeface="Calibri"/>
              </a:rPr>
              <a:t>it</a:t>
            </a:r>
            <a:r>
              <a:rPr sz="2400" spc="-30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285F4"/>
                </a:solidFill>
                <a:latin typeface="Calibri"/>
                <a:cs typeface="Calibri"/>
              </a:rPr>
              <a:t>could</a:t>
            </a:r>
            <a:r>
              <a:rPr sz="2400" spc="-45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285F4"/>
                </a:solidFill>
                <a:latin typeface="Calibri"/>
                <a:cs typeface="Calibri"/>
              </a:rPr>
              <a:t>be</a:t>
            </a:r>
            <a:r>
              <a:rPr sz="2400" spc="-45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285F4"/>
                </a:solidFill>
                <a:latin typeface="Calibri"/>
                <a:cs typeface="Calibri"/>
              </a:rPr>
              <a:t>a</a:t>
            </a:r>
            <a:r>
              <a:rPr sz="2400" spc="-5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285F4"/>
                </a:solidFill>
                <a:latin typeface="Calibri"/>
                <a:cs typeface="Calibri"/>
              </a:rPr>
              <a:t>simple</a:t>
            </a:r>
            <a:r>
              <a:rPr sz="2400" spc="20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285F4"/>
                </a:solidFill>
                <a:latin typeface="Calibri"/>
                <a:cs typeface="Calibri"/>
              </a:rPr>
              <a:t>RNN</a:t>
            </a:r>
            <a:r>
              <a:rPr sz="2400" spc="-100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2400" spc="-25" dirty="0">
                <a:solidFill>
                  <a:srgbClr val="4285F4"/>
                </a:solidFill>
                <a:latin typeface="Calibri"/>
                <a:cs typeface="Calibri"/>
              </a:rPr>
              <a:t>or </a:t>
            </a:r>
            <a:r>
              <a:rPr sz="2400" dirty="0">
                <a:solidFill>
                  <a:srgbClr val="4285F4"/>
                </a:solidFill>
                <a:latin typeface="Calibri"/>
                <a:cs typeface="Calibri"/>
              </a:rPr>
              <a:t>LSTM</a:t>
            </a:r>
            <a:r>
              <a:rPr sz="2400" spc="-70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4285F4"/>
                </a:solidFill>
                <a:latin typeface="Calibri"/>
                <a:cs typeface="Calibri"/>
              </a:rPr>
              <a:t>computation.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5543296" y="2495550"/>
            <a:ext cx="1520190" cy="723900"/>
            <a:chOff x="5543296" y="2495550"/>
            <a:chExt cx="1520190" cy="723900"/>
          </a:xfrm>
        </p:grpSpPr>
        <p:sp>
          <p:nvSpPr>
            <p:cNvPr id="10" name="object 10"/>
            <p:cNvSpPr/>
            <p:nvPr/>
          </p:nvSpPr>
          <p:spPr>
            <a:xfrm>
              <a:off x="6081776" y="2495550"/>
              <a:ext cx="981710" cy="324485"/>
            </a:xfrm>
            <a:custGeom>
              <a:avLst/>
              <a:gdLst/>
              <a:ahLst/>
              <a:cxnLst/>
              <a:rect l="l" t="t" r="r" b="b"/>
              <a:pathLst>
                <a:path w="981709" h="324485">
                  <a:moveTo>
                    <a:pt x="69723" y="242442"/>
                  </a:moveTo>
                  <a:lnTo>
                    <a:pt x="0" y="308228"/>
                  </a:lnTo>
                  <a:lnTo>
                    <a:pt x="94361" y="324485"/>
                  </a:lnTo>
                  <a:lnTo>
                    <a:pt x="87419" y="301371"/>
                  </a:lnTo>
                  <a:lnTo>
                    <a:pt x="72516" y="301371"/>
                  </a:lnTo>
                  <a:lnTo>
                    <a:pt x="64262" y="273938"/>
                  </a:lnTo>
                  <a:lnTo>
                    <a:pt x="77943" y="269816"/>
                  </a:lnTo>
                  <a:lnTo>
                    <a:pt x="69723" y="242442"/>
                  </a:lnTo>
                  <a:close/>
                </a:path>
                <a:path w="981709" h="324485">
                  <a:moveTo>
                    <a:pt x="77943" y="269816"/>
                  </a:moveTo>
                  <a:lnTo>
                    <a:pt x="64262" y="273938"/>
                  </a:lnTo>
                  <a:lnTo>
                    <a:pt x="72516" y="301371"/>
                  </a:lnTo>
                  <a:lnTo>
                    <a:pt x="86182" y="297251"/>
                  </a:lnTo>
                  <a:lnTo>
                    <a:pt x="77943" y="269816"/>
                  </a:lnTo>
                  <a:close/>
                </a:path>
                <a:path w="981709" h="324485">
                  <a:moveTo>
                    <a:pt x="86182" y="297251"/>
                  </a:moveTo>
                  <a:lnTo>
                    <a:pt x="72516" y="301371"/>
                  </a:lnTo>
                  <a:lnTo>
                    <a:pt x="87419" y="301371"/>
                  </a:lnTo>
                  <a:lnTo>
                    <a:pt x="86182" y="297251"/>
                  </a:lnTo>
                  <a:close/>
                </a:path>
                <a:path w="981709" h="324485">
                  <a:moveTo>
                    <a:pt x="973454" y="0"/>
                  </a:moveTo>
                  <a:lnTo>
                    <a:pt x="77943" y="269816"/>
                  </a:lnTo>
                  <a:lnTo>
                    <a:pt x="86182" y="297251"/>
                  </a:lnTo>
                  <a:lnTo>
                    <a:pt x="981709" y="27304"/>
                  </a:lnTo>
                  <a:lnTo>
                    <a:pt x="973454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557901" y="2804388"/>
              <a:ext cx="1038225" cy="400050"/>
            </a:xfrm>
            <a:custGeom>
              <a:avLst/>
              <a:gdLst/>
              <a:ahLst/>
              <a:cxnLst/>
              <a:rect l="l" t="t" r="r" b="b"/>
              <a:pathLst>
                <a:path w="1038225" h="400050">
                  <a:moveTo>
                    <a:pt x="0" y="399948"/>
                  </a:moveTo>
                  <a:lnTo>
                    <a:pt x="1038225" y="399948"/>
                  </a:lnTo>
                  <a:lnTo>
                    <a:pt x="1038225" y="0"/>
                  </a:lnTo>
                  <a:lnTo>
                    <a:pt x="0" y="0"/>
                  </a:lnTo>
                  <a:lnTo>
                    <a:pt x="0" y="399948"/>
                  </a:lnTo>
                  <a:close/>
                </a:path>
              </a:pathLst>
            </a:custGeom>
            <a:ln w="28582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3209925" y="5075478"/>
            <a:ext cx="4257675" cy="1571625"/>
          </a:xfrm>
          <a:prstGeom prst="rect">
            <a:avLst/>
          </a:prstGeom>
          <a:ln w="19055">
            <a:solidFill>
              <a:srgbClr val="4285F4"/>
            </a:solidFill>
          </a:ln>
        </p:spPr>
        <p:txBody>
          <a:bodyPr vert="horz" wrap="square" lIns="0" tIns="36195" rIns="0" bIns="0" rtlCol="0">
            <a:spAutoFit/>
          </a:bodyPr>
          <a:lstStyle/>
          <a:p>
            <a:pPr marL="89535" marR="458470" algn="just">
              <a:lnSpc>
                <a:spcPct val="99900"/>
              </a:lnSpc>
              <a:spcBef>
                <a:spcPts val="285"/>
              </a:spcBef>
            </a:pPr>
            <a:r>
              <a:rPr sz="2400" dirty="0">
                <a:solidFill>
                  <a:srgbClr val="4285F4"/>
                </a:solidFill>
                <a:latin typeface="Calibri"/>
                <a:cs typeface="Calibri"/>
              </a:rPr>
              <a:t>We</a:t>
            </a:r>
            <a:r>
              <a:rPr sz="2400" spc="10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4285F4"/>
                </a:solidFill>
                <a:latin typeface="Calibri"/>
                <a:cs typeface="Calibri"/>
              </a:rPr>
              <a:t>regard</a:t>
            </a:r>
            <a:r>
              <a:rPr sz="2400" spc="-50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285F4"/>
                </a:solidFill>
                <a:latin typeface="Calibri"/>
                <a:cs typeface="Calibri"/>
              </a:rPr>
              <a:t>this</a:t>
            </a:r>
            <a:r>
              <a:rPr sz="2400" spc="-95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285F4"/>
                </a:solidFill>
                <a:latin typeface="Calibri"/>
                <a:cs typeface="Calibri"/>
              </a:rPr>
              <a:t>as</a:t>
            </a:r>
            <a:r>
              <a:rPr sz="2400" spc="-95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285F4"/>
                </a:solidFill>
                <a:latin typeface="Calibri"/>
                <a:cs typeface="Calibri"/>
              </a:rPr>
              <a:t>“the</a:t>
            </a:r>
            <a:r>
              <a:rPr sz="2400" spc="-55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4285F4"/>
                </a:solidFill>
                <a:latin typeface="Calibri"/>
                <a:cs typeface="Calibri"/>
              </a:rPr>
              <a:t>hidden state”</a:t>
            </a:r>
            <a:r>
              <a:rPr sz="2400" spc="-90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285F4"/>
                </a:solidFill>
                <a:latin typeface="Calibri"/>
                <a:cs typeface="Calibri"/>
              </a:rPr>
              <a:t>of</a:t>
            </a:r>
            <a:r>
              <a:rPr sz="2400" spc="-55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285F4"/>
                </a:solidFill>
                <a:latin typeface="Calibri"/>
                <a:cs typeface="Calibri"/>
              </a:rPr>
              <a:t>a</a:t>
            </a:r>
            <a:r>
              <a:rPr sz="2400" spc="-25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285F4"/>
                </a:solidFill>
                <a:latin typeface="Calibri"/>
                <a:cs typeface="Calibri"/>
              </a:rPr>
              <a:t>bidirectional</a:t>
            </a:r>
            <a:r>
              <a:rPr sz="2400" spc="-20" dirty="0">
                <a:solidFill>
                  <a:srgbClr val="4285F4"/>
                </a:solidFill>
                <a:latin typeface="Calibri"/>
                <a:cs typeface="Calibri"/>
              </a:rPr>
              <a:t> RNN. </a:t>
            </a:r>
            <a:r>
              <a:rPr sz="2400" dirty="0">
                <a:solidFill>
                  <a:srgbClr val="4285F4"/>
                </a:solidFill>
                <a:latin typeface="Calibri"/>
                <a:cs typeface="Calibri"/>
              </a:rPr>
              <a:t>This</a:t>
            </a:r>
            <a:r>
              <a:rPr sz="2400" spc="-20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285F4"/>
                </a:solidFill>
                <a:latin typeface="Calibri"/>
                <a:cs typeface="Calibri"/>
              </a:rPr>
              <a:t>is</a:t>
            </a:r>
            <a:r>
              <a:rPr sz="2400" spc="-20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285F4"/>
                </a:solidFill>
                <a:latin typeface="Calibri"/>
                <a:cs typeface="Calibri"/>
              </a:rPr>
              <a:t>what</a:t>
            </a:r>
            <a:r>
              <a:rPr sz="2400" spc="-35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285F4"/>
                </a:solidFill>
                <a:latin typeface="Calibri"/>
                <a:cs typeface="Calibri"/>
              </a:rPr>
              <a:t>we</a:t>
            </a:r>
            <a:r>
              <a:rPr sz="2400" spc="-45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285F4"/>
                </a:solidFill>
                <a:latin typeface="Calibri"/>
                <a:cs typeface="Calibri"/>
              </a:rPr>
              <a:t>pass</a:t>
            </a:r>
            <a:r>
              <a:rPr sz="2400" spc="-20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285F4"/>
                </a:solidFill>
                <a:latin typeface="Calibri"/>
                <a:cs typeface="Calibri"/>
              </a:rPr>
              <a:t>on</a:t>
            </a:r>
            <a:r>
              <a:rPr sz="2400" spc="-40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285F4"/>
                </a:solidFill>
                <a:latin typeface="Calibri"/>
                <a:cs typeface="Calibri"/>
              </a:rPr>
              <a:t>to</a:t>
            </a:r>
            <a:r>
              <a:rPr sz="2400" spc="-45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2400" spc="-25" dirty="0">
                <a:solidFill>
                  <a:srgbClr val="4285F4"/>
                </a:solidFill>
                <a:latin typeface="Calibri"/>
                <a:cs typeface="Calibri"/>
              </a:rPr>
              <a:t>the </a:t>
            </a:r>
            <a:r>
              <a:rPr sz="2400" dirty="0">
                <a:solidFill>
                  <a:srgbClr val="4285F4"/>
                </a:solidFill>
                <a:latin typeface="Calibri"/>
                <a:cs typeface="Calibri"/>
              </a:rPr>
              <a:t>next</a:t>
            </a:r>
            <a:r>
              <a:rPr sz="2400" spc="-40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285F4"/>
                </a:solidFill>
                <a:latin typeface="Calibri"/>
                <a:cs typeface="Calibri"/>
              </a:rPr>
              <a:t>parts</a:t>
            </a:r>
            <a:r>
              <a:rPr sz="2400" spc="-30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285F4"/>
                </a:solidFill>
                <a:latin typeface="Calibri"/>
                <a:cs typeface="Calibri"/>
              </a:rPr>
              <a:t>of</a:t>
            </a:r>
            <a:r>
              <a:rPr sz="2400" spc="-45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285F4"/>
                </a:solidFill>
                <a:latin typeface="Calibri"/>
                <a:cs typeface="Calibri"/>
              </a:rPr>
              <a:t>the</a:t>
            </a:r>
            <a:r>
              <a:rPr sz="2400" spc="-50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4285F4"/>
                </a:solidFill>
                <a:latin typeface="Calibri"/>
                <a:cs typeface="Calibri"/>
              </a:rPr>
              <a:t>network.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4638734" y="3789981"/>
            <a:ext cx="714375" cy="1297305"/>
            <a:chOff x="4638734" y="3789981"/>
            <a:chExt cx="714375" cy="1297305"/>
          </a:xfrm>
        </p:grpSpPr>
        <p:sp>
          <p:nvSpPr>
            <p:cNvPr id="14" name="object 14"/>
            <p:cNvSpPr/>
            <p:nvPr/>
          </p:nvSpPr>
          <p:spPr>
            <a:xfrm>
              <a:off x="4963795" y="4261358"/>
              <a:ext cx="389255" cy="826135"/>
            </a:xfrm>
            <a:custGeom>
              <a:avLst/>
              <a:gdLst/>
              <a:ahLst/>
              <a:cxnLst/>
              <a:rect l="l" t="t" r="r" b="b"/>
              <a:pathLst>
                <a:path w="389254" h="826135">
                  <a:moveTo>
                    <a:pt x="52038" y="72111"/>
                  </a:moveTo>
                  <a:lnTo>
                    <a:pt x="26009" y="83939"/>
                  </a:lnTo>
                  <a:lnTo>
                    <a:pt x="363219" y="825627"/>
                  </a:lnTo>
                  <a:lnTo>
                    <a:pt x="389254" y="813689"/>
                  </a:lnTo>
                  <a:lnTo>
                    <a:pt x="52038" y="72111"/>
                  </a:lnTo>
                  <a:close/>
                </a:path>
                <a:path w="389254" h="826135">
                  <a:moveTo>
                    <a:pt x="3428" y="0"/>
                  </a:moveTo>
                  <a:lnTo>
                    <a:pt x="0" y="95758"/>
                  </a:lnTo>
                  <a:lnTo>
                    <a:pt x="26009" y="83939"/>
                  </a:lnTo>
                  <a:lnTo>
                    <a:pt x="20065" y="70866"/>
                  </a:lnTo>
                  <a:lnTo>
                    <a:pt x="46100" y="59055"/>
                  </a:lnTo>
                  <a:lnTo>
                    <a:pt x="76408" y="59055"/>
                  </a:lnTo>
                  <a:lnTo>
                    <a:pt x="3428" y="0"/>
                  </a:lnTo>
                  <a:close/>
                </a:path>
                <a:path w="389254" h="826135">
                  <a:moveTo>
                    <a:pt x="46100" y="59055"/>
                  </a:moveTo>
                  <a:lnTo>
                    <a:pt x="20065" y="70866"/>
                  </a:lnTo>
                  <a:lnTo>
                    <a:pt x="26009" y="83939"/>
                  </a:lnTo>
                  <a:lnTo>
                    <a:pt x="52038" y="72111"/>
                  </a:lnTo>
                  <a:lnTo>
                    <a:pt x="46100" y="59055"/>
                  </a:lnTo>
                  <a:close/>
                </a:path>
                <a:path w="389254" h="826135">
                  <a:moveTo>
                    <a:pt x="76408" y="59055"/>
                  </a:moveTo>
                  <a:lnTo>
                    <a:pt x="46100" y="59055"/>
                  </a:lnTo>
                  <a:lnTo>
                    <a:pt x="52038" y="72111"/>
                  </a:lnTo>
                  <a:lnTo>
                    <a:pt x="77977" y="60325"/>
                  </a:lnTo>
                  <a:lnTo>
                    <a:pt x="76408" y="59055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653025" y="3804272"/>
              <a:ext cx="628650" cy="457200"/>
            </a:xfrm>
            <a:custGeom>
              <a:avLst/>
              <a:gdLst/>
              <a:ahLst/>
              <a:cxnLst/>
              <a:rect l="l" t="t" r="r" b="b"/>
              <a:pathLst>
                <a:path w="628650" h="457200">
                  <a:moveTo>
                    <a:pt x="0" y="457085"/>
                  </a:moveTo>
                  <a:lnTo>
                    <a:pt x="628650" y="457085"/>
                  </a:lnTo>
                  <a:lnTo>
                    <a:pt x="628650" y="0"/>
                  </a:lnTo>
                  <a:lnTo>
                    <a:pt x="0" y="0"/>
                  </a:lnTo>
                  <a:lnTo>
                    <a:pt x="0" y="457085"/>
                  </a:lnTo>
                  <a:close/>
                </a:path>
              </a:pathLst>
            </a:custGeom>
            <a:ln w="28582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/>
          <p:nvPr/>
        </p:nvSpPr>
        <p:spPr>
          <a:xfrm>
            <a:off x="8477250" y="2837688"/>
            <a:ext cx="276225" cy="876300"/>
          </a:xfrm>
          <a:custGeom>
            <a:avLst/>
            <a:gdLst/>
            <a:ahLst/>
            <a:cxnLst/>
            <a:rect l="l" t="t" r="r" b="b"/>
            <a:pathLst>
              <a:path w="276225" h="876300">
                <a:moveTo>
                  <a:pt x="0" y="0"/>
                </a:moveTo>
                <a:lnTo>
                  <a:pt x="53770" y="6330"/>
                </a:lnTo>
                <a:lnTo>
                  <a:pt x="97647" y="23590"/>
                </a:lnTo>
                <a:lnTo>
                  <a:pt x="127212" y="49184"/>
                </a:lnTo>
                <a:lnTo>
                  <a:pt x="138049" y="80517"/>
                </a:lnTo>
                <a:lnTo>
                  <a:pt x="138049" y="357504"/>
                </a:lnTo>
                <a:lnTo>
                  <a:pt x="148905" y="388838"/>
                </a:lnTo>
                <a:lnTo>
                  <a:pt x="178514" y="414432"/>
                </a:lnTo>
                <a:lnTo>
                  <a:pt x="222434" y="431692"/>
                </a:lnTo>
                <a:lnTo>
                  <a:pt x="276225" y="438023"/>
                </a:lnTo>
                <a:lnTo>
                  <a:pt x="222434" y="444353"/>
                </a:lnTo>
                <a:lnTo>
                  <a:pt x="178514" y="461613"/>
                </a:lnTo>
                <a:lnTo>
                  <a:pt x="148905" y="487207"/>
                </a:lnTo>
                <a:lnTo>
                  <a:pt x="138049" y="518540"/>
                </a:lnTo>
                <a:lnTo>
                  <a:pt x="138049" y="795528"/>
                </a:lnTo>
                <a:lnTo>
                  <a:pt x="127212" y="826861"/>
                </a:lnTo>
                <a:lnTo>
                  <a:pt x="97647" y="852455"/>
                </a:lnTo>
                <a:lnTo>
                  <a:pt x="53770" y="869715"/>
                </a:lnTo>
                <a:lnTo>
                  <a:pt x="0" y="876045"/>
                </a:lnTo>
              </a:path>
            </a:pathLst>
          </a:custGeom>
          <a:ln w="19055">
            <a:solidFill>
              <a:srgbClr val="4285F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8839834" y="2837497"/>
            <a:ext cx="1599565" cy="85344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85"/>
              </a:spcBef>
            </a:pPr>
            <a:r>
              <a:rPr sz="1800" spc="-20" dirty="0">
                <a:solidFill>
                  <a:srgbClr val="4285F4"/>
                </a:solidFill>
                <a:latin typeface="Calibri"/>
                <a:cs typeface="Calibri"/>
              </a:rPr>
              <a:t>Generally,</a:t>
            </a:r>
            <a:r>
              <a:rPr sz="1800" spc="-10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4285F4"/>
                </a:solidFill>
                <a:latin typeface="Calibri"/>
                <a:cs typeface="Calibri"/>
              </a:rPr>
              <a:t>these </a:t>
            </a:r>
            <a:r>
              <a:rPr sz="1800" dirty="0">
                <a:solidFill>
                  <a:srgbClr val="4285F4"/>
                </a:solidFill>
                <a:latin typeface="Calibri"/>
                <a:cs typeface="Calibri"/>
              </a:rPr>
              <a:t>two</a:t>
            </a:r>
            <a:r>
              <a:rPr sz="1800" spc="-35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285F4"/>
                </a:solidFill>
                <a:latin typeface="Calibri"/>
                <a:cs typeface="Calibri"/>
              </a:rPr>
              <a:t>RNNs</a:t>
            </a:r>
            <a:r>
              <a:rPr sz="1800" spc="-5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4285F4"/>
                </a:solidFill>
                <a:latin typeface="Calibri"/>
                <a:cs typeface="Calibri"/>
              </a:rPr>
              <a:t>have </a:t>
            </a:r>
            <a:r>
              <a:rPr sz="1800" spc="-10" dirty="0">
                <a:solidFill>
                  <a:srgbClr val="4285F4"/>
                </a:solidFill>
                <a:latin typeface="Calibri"/>
                <a:cs typeface="Calibri"/>
              </a:rPr>
              <a:t>separate</a:t>
            </a:r>
            <a:r>
              <a:rPr sz="1800" spc="-50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4285F4"/>
                </a:solidFill>
                <a:latin typeface="Calibri"/>
                <a:cs typeface="Calibri"/>
              </a:rPr>
              <a:t>weights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907920" y="1209992"/>
            <a:ext cx="1512570" cy="3346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000" dirty="0">
                <a:latin typeface="Calibri"/>
                <a:cs typeface="Calibri"/>
              </a:rPr>
              <a:t>On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timestep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i="1" spc="-25" dirty="0">
                <a:latin typeface="Calibri"/>
                <a:cs typeface="Calibri"/>
              </a:rPr>
              <a:t>t</a:t>
            </a:r>
            <a:r>
              <a:rPr sz="2000" spc="-25" dirty="0">
                <a:latin typeface="Calibri"/>
                <a:cs typeface="Calibri"/>
              </a:rPr>
              <a:t>: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97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/>
              <a:t>Bidirectional</a:t>
            </a:r>
            <a:r>
              <a:rPr spc="-75" dirty="0"/>
              <a:t> </a:t>
            </a:r>
            <a:r>
              <a:rPr dirty="0"/>
              <a:t>RNNs:</a:t>
            </a:r>
            <a:r>
              <a:rPr spc="-25" dirty="0"/>
              <a:t> </a:t>
            </a:r>
            <a:r>
              <a:rPr dirty="0"/>
              <a:t>simplified</a:t>
            </a:r>
            <a:r>
              <a:rPr spc="-30" dirty="0"/>
              <a:t> </a:t>
            </a:r>
            <a:r>
              <a:rPr spc="-10" dirty="0"/>
              <a:t>diagram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133846" y="3813873"/>
            <a:ext cx="768985" cy="3346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000" i="1" spc="-10" dirty="0">
                <a:latin typeface="Calibri"/>
                <a:cs typeface="Calibri"/>
              </a:rPr>
              <a:t>terribly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199883" y="3813873"/>
            <a:ext cx="815340" cy="3346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000" i="1" spc="-10" dirty="0">
                <a:latin typeface="Calibri"/>
                <a:cs typeface="Calibri"/>
              </a:rPr>
              <a:t>exciting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24197" y="2180714"/>
            <a:ext cx="5715005" cy="1630555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8640444" y="3813873"/>
            <a:ext cx="109855" cy="3346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000" i="1" spc="-50" dirty="0">
                <a:latin typeface="Calibri"/>
                <a:cs typeface="Calibri"/>
              </a:rPr>
              <a:t>!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xfrm>
            <a:off x="311150" y="6465490"/>
            <a:ext cx="428942" cy="28471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186690">
              <a:lnSpc>
                <a:spcPts val="1450"/>
              </a:lnSpc>
            </a:pPr>
            <a:fld id="{81D60167-4931-47E6-BA6A-407CBD079E47}" type="slidenum">
              <a:rPr lang="en-US" altLang="ja-JP" spc="-50" smtClean="0"/>
              <a:pPr marL="186690">
                <a:lnSpc>
                  <a:spcPts val="1450"/>
                </a:lnSpc>
              </a:pPr>
              <a:t>66</a:t>
            </a:fld>
            <a:endParaRPr spc="-25" dirty="0"/>
          </a:p>
        </p:txBody>
      </p:sp>
      <p:sp>
        <p:nvSpPr>
          <p:cNvPr id="7" name="object 7"/>
          <p:cNvSpPr txBox="1"/>
          <p:nvPr/>
        </p:nvSpPr>
        <p:spPr>
          <a:xfrm>
            <a:off x="3148583" y="3823017"/>
            <a:ext cx="368300" cy="3346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000" i="1" spc="-25" dirty="0">
                <a:latin typeface="Calibri"/>
                <a:cs typeface="Calibri"/>
              </a:rPr>
              <a:t>the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092194" y="3823017"/>
            <a:ext cx="654050" cy="3346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000" i="1" spc="-10" dirty="0">
                <a:latin typeface="Calibri"/>
                <a:cs typeface="Calibri"/>
              </a:rPr>
              <a:t>movie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236845" y="3823017"/>
            <a:ext cx="440055" cy="3346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000" i="1" spc="-25" dirty="0">
                <a:latin typeface="Calibri"/>
                <a:cs typeface="Calibri"/>
              </a:rPr>
              <a:t>was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686050" y="4866017"/>
            <a:ext cx="6534150" cy="1200150"/>
          </a:xfrm>
          <a:prstGeom prst="rect">
            <a:avLst/>
          </a:prstGeom>
          <a:ln w="19055">
            <a:solidFill>
              <a:srgbClr val="4285F4"/>
            </a:solidFill>
          </a:ln>
        </p:spPr>
        <p:txBody>
          <a:bodyPr vert="horz" wrap="square" lIns="0" tIns="29209" rIns="0" bIns="0" rtlCol="0">
            <a:spAutoFit/>
          </a:bodyPr>
          <a:lstStyle/>
          <a:p>
            <a:pPr marL="207645" marR="187325" indent="-11430" algn="ctr">
              <a:lnSpc>
                <a:spcPct val="100400"/>
              </a:lnSpc>
              <a:spcBef>
                <a:spcPts val="229"/>
              </a:spcBef>
            </a:pPr>
            <a:r>
              <a:rPr sz="2400" dirty="0">
                <a:solidFill>
                  <a:srgbClr val="4285F4"/>
                </a:solidFill>
                <a:latin typeface="Calibri"/>
                <a:cs typeface="Calibri"/>
              </a:rPr>
              <a:t>The</a:t>
            </a:r>
            <a:r>
              <a:rPr sz="2400" spc="-70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2400" spc="-25" dirty="0">
                <a:solidFill>
                  <a:srgbClr val="4285F4"/>
                </a:solidFill>
                <a:latin typeface="Calibri"/>
                <a:cs typeface="Calibri"/>
              </a:rPr>
              <a:t>two-</a:t>
            </a:r>
            <a:r>
              <a:rPr sz="2400" dirty="0">
                <a:solidFill>
                  <a:srgbClr val="4285F4"/>
                </a:solidFill>
                <a:latin typeface="Calibri"/>
                <a:cs typeface="Calibri"/>
              </a:rPr>
              <a:t>way</a:t>
            </a:r>
            <a:r>
              <a:rPr sz="2400" spc="-45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285F4"/>
                </a:solidFill>
                <a:latin typeface="Calibri"/>
                <a:cs typeface="Calibri"/>
              </a:rPr>
              <a:t>arrows</a:t>
            </a:r>
            <a:r>
              <a:rPr sz="2400" spc="-40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4285F4"/>
                </a:solidFill>
                <a:latin typeface="Calibri"/>
                <a:cs typeface="Calibri"/>
              </a:rPr>
              <a:t>indicate</a:t>
            </a:r>
            <a:r>
              <a:rPr sz="2400" spc="-65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4285F4"/>
                </a:solidFill>
                <a:latin typeface="Calibri"/>
                <a:cs typeface="Calibri"/>
              </a:rPr>
              <a:t>bidirectionality</a:t>
            </a:r>
            <a:r>
              <a:rPr sz="2400" spc="-45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2400" spc="-25" dirty="0">
                <a:solidFill>
                  <a:srgbClr val="4285F4"/>
                </a:solidFill>
                <a:latin typeface="Calibri"/>
                <a:cs typeface="Calibri"/>
              </a:rPr>
              <a:t>and </a:t>
            </a:r>
            <a:r>
              <a:rPr sz="2400" dirty="0">
                <a:solidFill>
                  <a:srgbClr val="4285F4"/>
                </a:solidFill>
                <a:latin typeface="Calibri"/>
                <a:cs typeface="Calibri"/>
              </a:rPr>
              <a:t>the</a:t>
            </a:r>
            <a:r>
              <a:rPr sz="2400" spc="-70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285F4"/>
                </a:solidFill>
                <a:latin typeface="Calibri"/>
                <a:cs typeface="Calibri"/>
              </a:rPr>
              <a:t>depicted</a:t>
            </a:r>
            <a:r>
              <a:rPr sz="2400" spc="-55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285F4"/>
                </a:solidFill>
                <a:latin typeface="Calibri"/>
                <a:cs typeface="Calibri"/>
              </a:rPr>
              <a:t>hidden</a:t>
            </a:r>
            <a:r>
              <a:rPr sz="2400" spc="-60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285F4"/>
                </a:solidFill>
                <a:latin typeface="Calibri"/>
                <a:cs typeface="Calibri"/>
              </a:rPr>
              <a:t>states</a:t>
            </a:r>
            <a:r>
              <a:rPr sz="2400" spc="-40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285F4"/>
                </a:solidFill>
                <a:latin typeface="Calibri"/>
                <a:cs typeface="Calibri"/>
              </a:rPr>
              <a:t>are</a:t>
            </a:r>
            <a:r>
              <a:rPr sz="2400" spc="-65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285F4"/>
                </a:solidFill>
                <a:latin typeface="Calibri"/>
                <a:cs typeface="Calibri"/>
              </a:rPr>
              <a:t>assumed</a:t>
            </a:r>
            <a:r>
              <a:rPr sz="2400" spc="-55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285F4"/>
                </a:solidFill>
                <a:latin typeface="Calibri"/>
                <a:cs typeface="Calibri"/>
              </a:rPr>
              <a:t>to</a:t>
            </a:r>
            <a:r>
              <a:rPr sz="2400" spc="-65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285F4"/>
                </a:solidFill>
                <a:latin typeface="Calibri"/>
                <a:cs typeface="Calibri"/>
              </a:rPr>
              <a:t>be</a:t>
            </a:r>
            <a:r>
              <a:rPr sz="2400" spc="-70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2400" spc="-25" dirty="0">
                <a:solidFill>
                  <a:srgbClr val="4285F4"/>
                </a:solidFill>
                <a:latin typeface="Calibri"/>
                <a:cs typeface="Calibri"/>
              </a:rPr>
              <a:t>the </a:t>
            </a:r>
            <a:r>
              <a:rPr sz="2400" spc="-10" dirty="0">
                <a:solidFill>
                  <a:srgbClr val="4285F4"/>
                </a:solidFill>
                <a:latin typeface="Calibri"/>
                <a:cs typeface="Calibri"/>
              </a:rPr>
              <a:t>concatenated</a:t>
            </a:r>
            <a:r>
              <a:rPr sz="2400" spc="-105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4285F4"/>
                </a:solidFill>
                <a:latin typeface="Calibri"/>
                <a:cs typeface="Calibri"/>
              </a:rPr>
              <a:t>forwards+backwards</a:t>
            </a:r>
            <a:r>
              <a:rPr sz="2400" spc="-90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4285F4"/>
                </a:solidFill>
                <a:latin typeface="Calibri"/>
                <a:cs typeface="Calibri"/>
              </a:rPr>
              <a:t>states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97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/>
              <a:t>Bidirectional</a:t>
            </a:r>
            <a:r>
              <a:rPr spc="-65" dirty="0"/>
              <a:t> </a:t>
            </a:r>
            <a:r>
              <a:rPr spc="-20" dirty="0"/>
              <a:t>RNNs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xfrm>
            <a:off x="311150" y="6465490"/>
            <a:ext cx="428942" cy="28471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186690">
              <a:lnSpc>
                <a:spcPts val="1450"/>
              </a:lnSpc>
            </a:pPr>
            <a:fld id="{81D60167-4931-47E6-BA6A-407CBD079E47}" type="slidenum">
              <a:rPr lang="en-US" altLang="ja-JP" spc="-50" smtClean="0"/>
              <a:pPr marL="186690">
                <a:lnSpc>
                  <a:spcPts val="1450"/>
                </a:lnSpc>
              </a:pPr>
              <a:t>67</a:t>
            </a:fld>
            <a:endParaRPr spc="-25" dirty="0"/>
          </a:p>
        </p:txBody>
      </p:sp>
      <p:sp>
        <p:nvSpPr>
          <p:cNvPr id="3" name="object 3"/>
          <p:cNvSpPr txBox="1"/>
          <p:nvPr/>
        </p:nvSpPr>
        <p:spPr>
          <a:xfrm>
            <a:off x="485457" y="1158303"/>
            <a:ext cx="10638155" cy="4491990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355600" marR="167640" indent="-343535">
              <a:lnSpc>
                <a:spcPts val="2850"/>
              </a:lnSpc>
              <a:spcBef>
                <a:spcPts val="220"/>
              </a:spcBef>
              <a:buClr>
                <a:srgbClr val="8B1515"/>
              </a:buClr>
              <a:buFont typeface="Times New Roman"/>
              <a:buChar char="•"/>
              <a:tabLst>
                <a:tab pos="355600" algn="l"/>
              </a:tabLst>
            </a:pPr>
            <a:r>
              <a:rPr sz="2400" dirty="0">
                <a:latin typeface="Calibri"/>
                <a:cs typeface="Calibri"/>
              </a:rPr>
              <a:t>Note: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bidirectional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RNNs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are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only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applicable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if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you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have</a:t>
            </a:r>
            <a:r>
              <a:rPr sz="2400" spc="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access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to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2FED"/>
                </a:solidFill>
                <a:latin typeface="Calibri"/>
                <a:cs typeface="Calibri"/>
              </a:rPr>
              <a:t>entire</a:t>
            </a:r>
            <a:r>
              <a:rPr sz="2400" spc="-45" dirty="0">
                <a:solidFill>
                  <a:srgbClr val="FF2FED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2FED"/>
                </a:solidFill>
                <a:latin typeface="Calibri"/>
                <a:cs typeface="Calibri"/>
              </a:rPr>
              <a:t>input sequence</a:t>
            </a:r>
            <a:endParaRPr sz="2400">
              <a:latin typeface="Calibri"/>
              <a:cs typeface="Calibri"/>
            </a:endParaRPr>
          </a:p>
          <a:p>
            <a:pPr marL="699135" marR="5080" lvl="1" indent="-229235">
              <a:lnSpc>
                <a:spcPct val="101699"/>
              </a:lnSpc>
              <a:spcBef>
                <a:spcPts val="440"/>
              </a:spcBef>
              <a:buClr>
                <a:srgbClr val="007B92"/>
              </a:buClr>
              <a:buFont typeface="Times New Roman"/>
              <a:buChar char="•"/>
              <a:tabLst>
                <a:tab pos="699135" algn="l"/>
              </a:tabLst>
            </a:pPr>
            <a:r>
              <a:rPr sz="2400" dirty="0">
                <a:latin typeface="Calibri"/>
                <a:cs typeface="Calibri"/>
              </a:rPr>
              <a:t>They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are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not</a:t>
            </a:r>
            <a:r>
              <a:rPr sz="2400" b="1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applicable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to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Language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Modeling,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because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LM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you</a:t>
            </a:r>
            <a:r>
              <a:rPr sz="2400" spc="35" dirty="0">
                <a:latin typeface="Calibri"/>
                <a:cs typeface="Calibri"/>
              </a:rPr>
              <a:t> </a:t>
            </a:r>
            <a:r>
              <a:rPr sz="2400" i="1" dirty="0">
                <a:latin typeface="Calibri"/>
                <a:cs typeface="Calibri"/>
              </a:rPr>
              <a:t>only</a:t>
            </a:r>
            <a:r>
              <a:rPr sz="2400" i="1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have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left </a:t>
            </a:r>
            <a:r>
              <a:rPr sz="2400" dirty="0">
                <a:latin typeface="Calibri"/>
                <a:cs typeface="Calibri"/>
              </a:rPr>
              <a:t>context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available.</a:t>
            </a:r>
            <a:endParaRPr sz="24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1095"/>
              </a:spcBef>
              <a:buClr>
                <a:srgbClr val="007B92"/>
              </a:buClr>
              <a:buFont typeface="Times New Roman"/>
              <a:buChar char="•"/>
            </a:pPr>
            <a:endParaRPr sz="2400">
              <a:latin typeface="Calibri"/>
              <a:cs typeface="Calibri"/>
            </a:endParaRPr>
          </a:p>
          <a:p>
            <a:pPr marL="355600" indent="-342900">
              <a:lnSpc>
                <a:spcPts val="2870"/>
              </a:lnSpc>
              <a:buClr>
                <a:srgbClr val="8B1515"/>
              </a:buClr>
              <a:buFont typeface="Times New Roman"/>
              <a:buChar char="•"/>
              <a:tabLst>
                <a:tab pos="355600" algn="l"/>
              </a:tabLst>
            </a:pPr>
            <a:r>
              <a:rPr sz="2400" dirty="0">
                <a:latin typeface="Calibri"/>
                <a:cs typeface="Calibri"/>
              </a:rPr>
              <a:t>If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you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do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have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entire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input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sequence</a:t>
            </a:r>
            <a:r>
              <a:rPr sz="2400" spc="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(e.g.,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any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kind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encoding),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2FED"/>
                </a:solidFill>
                <a:latin typeface="Calibri"/>
                <a:cs typeface="Calibri"/>
              </a:rPr>
              <a:t>bidirectionality</a:t>
            </a:r>
            <a:r>
              <a:rPr sz="2400" spc="-15" dirty="0">
                <a:solidFill>
                  <a:srgbClr val="FF2FED"/>
                </a:solidFill>
                <a:latin typeface="Calibri"/>
                <a:cs typeface="Calibri"/>
              </a:rPr>
              <a:t> </a:t>
            </a:r>
            <a:r>
              <a:rPr sz="2400" spc="-25" dirty="0">
                <a:solidFill>
                  <a:srgbClr val="FF2FED"/>
                </a:solidFill>
                <a:latin typeface="Calibri"/>
                <a:cs typeface="Calibri"/>
              </a:rPr>
              <a:t>is</a:t>
            </a:r>
            <a:endParaRPr sz="2400">
              <a:latin typeface="Calibri"/>
              <a:cs typeface="Calibri"/>
            </a:endParaRPr>
          </a:p>
          <a:p>
            <a:pPr marL="355600">
              <a:lnSpc>
                <a:spcPts val="2870"/>
              </a:lnSpc>
            </a:pPr>
            <a:r>
              <a:rPr sz="2400" dirty="0">
                <a:solidFill>
                  <a:srgbClr val="FF2FED"/>
                </a:solidFill>
                <a:latin typeface="Calibri"/>
                <a:cs typeface="Calibri"/>
              </a:rPr>
              <a:t>powerful</a:t>
            </a:r>
            <a:r>
              <a:rPr sz="2400" spc="-20" dirty="0">
                <a:solidFill>
                  <a:srgbClr val="FF2FED"/>
                </a:solidFill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(you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should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use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it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by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default).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295"/>
              </a:spcBef>
            </a:pPr>
            <a:endParaRPr sz="2400">
              <a:latin typeface="Calibri"/>
              <a:cs typeface="Calibri"/>
            </a:endParaRPr>
          </a:p>
          <a:p>
            <a:pPr marL="355600" marR="57785" indent="-343535">
              <a:lnSpc>
                <a:spcPts val="2850"/>
              </a:lnSpc>
              <a:buClr>
                <a:srgbClr val="8B1515"/>
              </a:buClr>
              <a:buFont typeface="Times New Roman"/>
              <a:buChar char="•"/>
              <a:tabLst>
                <a:tab pos="355600" algn="l"/>
              </a:tabLst>
            </a:pPr>
            <a:r>
              <a:rPr sz="2400" dirty="0">
                <a:latin typeface="Calibri"/>
                <a:cs typeface="Calibri"/>
              </a:rPr>
              <a:t>For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example,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2FED"/>
                </a:solidFill>
                <a:latin typeface="Calibri"/>
                <a:cs typeface="Calibri"/>
              </a:rPr>
              <a:t>BERT</a:t>
            </a:r>
            <a:r>
              <a:rPr sz="2400" spc="-15" dirty="0">
                <a:solidFill>
                  <a:srgbClr val="FF2FED"/>
                </a:solidFill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(</a:t>
            </a:r>
            <a:r>
              <a:rPr sz="2400" b="1" dirty="0">
                <a:latin typeface="Calibri"/>
                <a:cs typeface="Calibri"/>
              </a:rPr>
              <a:t>Bidirectional</a:t>
            </a:r>
            <a:r>
              <a:rPr sz="2400" b="1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Encoder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Representations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from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Transformers)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50" dirty="0">
                <a:latin typeface="Calibri"/>
                <a:cs typeface="Calibri"/>
              </a:rPr>
              <a:t>a </a:t>
            </a:r>
            <a:r>
              <a:rPr sz="2400" dirty="0">
                <a:latin typeface="Calibri"/>
                <a:cs typeface="Calibri"/>
              </a:rPr>
              <a:t>powerful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pretrained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contextual</a:t>
            </a:r>
            <a:r>
              <a:rPr sz="2400" spc="-9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representation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system</a:t>
            </a:r>
            <a:r>
              <a:rPr sz="2400" spc="-95" dirty="0"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2FED"/>
                </a:solidFill>
                <a:latin typeface="Calibri"/>
                <a:cs typeface="Calibri"/>
              </a:rPr>
              <a:t>built</a:t>
            </a:r>
            <a:r>
              <a:rPr sz="2400" spc="-55" dirty="0">
                <a:solidFill>
                  <a:srgbClr val="FF2FE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2FED"/>
                </a:solidFill>
                <a:latin typeface="Calibri"/>
                <a:cs typeface="Calibri"/>
              </a:rPr>
              <a:t>on</a:t>
            </a:r>
            <a:r>
              <a:rPr sz="2400" spc="-70" dirty="0">
                <a:solidFill>
                  <a:srgbClr val="FF2FED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2FED"/>
                </a:solidFill>
                <a:latin typeface="Calibri"/>
                <a:cs typeface="Calibri"/>
              </a:rPr>
              <a:t>bidirectionality</a:t>
            </a:r>
            <a:r>
              <a:rPr sz="2400" spc="-10" dirty="0">
                <a:latin typeface="Calibri"/>
                <a:cs typeface="Calibri"/>
              </a:rPr>
              <a:t>.</a:t>
            </a:r>
            <a:endParaRPr sz="2400">
              <a:latin typeface="Calibri"/>
              <a:cs typeface="Calibri"/>
            </a:endParaRPr>
          </a:p>
          <a:p>
            <a:pPr marL="699135" lvl="1" indent="-228600">
              <a:lnSpc>
                <a:spcPct val="100000"/>
              </a:lnSpc>
              <a:spcBef>
                <a:spcPts val="484"/>
              </a:spcBef>
              <a:buClr>
                <a:srgbClr val="007B92"/>
              </a:buClr>
              <a:buFont typeface="Times New Roman"/>
              <a:buChar char="•"/>
              <a:tabLst>
                <a:tab pos="699135" algn="l"/>
              </a:tabLst>
            </a:pPr>
            <a:r>
              <a:rPr sz="2400" dirty="0">
                <a:latin typeface="Calibri"/>
                <a:cs typeface="Calibri"/>
              </a:rPr>
              <a:t>You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will learn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more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about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2FED"/>
                </a:solidFill>
                <a:latin typeface="Calibri"/>
                <a:cs typeface="Calibri"/>
              </a:rPr>
              <a:t>transformers</a:t>
            </a:r>
            <a:r>
              <a:rPr sz="2400" dirty="0">
                <a:latin typeface="Calibri"/>
                <a:cs typeface="Calibri"/>
              </a:rPr>
              <a:t>,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including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BERT,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couple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weeks!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97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10" dirty="0"/>
              <a:t>Multi-</a:t>
            </a:r>
            <a:r>
              <a:rPr dirty="0"/>
              <a:t>layer</a:t>
            </a:r>
            <a:r>
              <a:rPr spc="-45" dirty="0"/>
              <a:t> </a:t>
            </a:r>
            <a:r>
              <a:rPr spc="-20" dirty="0"/>
              <a:t>RNNs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85457" y="1158303"/>
            <a:ext cx="10847705" cy="4196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lr>
                <a:srgbClr val="8B1515"/>
              </a:buClr>
              <a:buFont typeface="Times New Roman"/>
              <a:buChar char="•"/>
              <a:tabLst>
                <a:tab pos="355600" algn="l"/>
              </a:tabLst>
            </a:pPr>
            <a:r>
              <a:rPr sz="2400" dirty="0">
                <a:latin typeface="Calibri"/>
                <a:cs typeface="Calibri"/>
              </a:rPr>
              <a:t>RNNs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are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already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“deep”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on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one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dimension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(they unroll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over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many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timesteps)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95"/>
              </a:spcBef>
              <a:buClr>
                <a:srgbClr val="8B1515"/>
              </a:buClr>
              <a:buFont typeface="Times New Roman"/>
              <a:buChar char="•"/>
            </a:pPr>
            <a:endParaRPr sz="24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5"/>
              </a:spcBef>
              <a:buClr>
                <a:srgbClr val="8B1515"/>
              </a:buClr>
              <a:buFont typeface="Times New Roman"/>
              <a:buChar char="•"/>
              <a:tabLst>
                <a:tab pos="355600" algn="l"/>
              </a:tabLst>
            </a:pPr>
            <a:r>
              <a:rPr sz="2400" dirty="0">
                <a:latin typeface="Calibri"/>
                <a:cs typeface="Calibri"/>
              </a:rPr>
              <a:t>We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can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also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make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them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“deep” in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another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dimension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by</a:t>
            </a:r>
            <a:endParaRPr sz="2400">
              <a:latin typeface="Calibri"/>
              <a:cs typeface="Calibri"/>
            </a:endParaRPr>
          </a:p>
          <a:p>
            <a:pPr marL="355600">
              <a:lnSpc>
                <a:spcPct val="100000"/>
              </a:lnSpc>
              <a:spcBef>
                <a:spcPts val="50"/>
              </a:spcBef>
            </a:pPr>
            <a:r>
              <a:rPr sz="2400" dirty="0">
                <a:solidFill>
                  <a:srgbClr val="FF2FED"/>
                </a:solidFill>
                <a:latin typeface="Calibri"/>
                <a:cs typeface="Calibri"/>
              </a:rPr>
              <a:t>applying</a:t>
            </a:r>
            <a:r>
              <a:rPr sz="2400" spc="-45" dirty="0">
                <a:solidFill>
                  <a:srgbClr val="FF2FE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2FED"/>
                </a:solidFill>
                <a:latin typeface="Calibri"/>
                <a:cs typeface="Calibri"/>
              </a:rPr>
              <a:t>multiple</a:t>
            </a:r>
            <a:r>
              <a:rPr sz="2400" spc="-30" dirty="0">
                <a:solidFill>
                  <a:srgbClr val="FF2FE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2FED"/>
                </a:solidFill>
                <a:latin typeface="Calibri"/>
                <a:cs typeface="Calibri"/>
              </a:rPr>
              <a:t>RNNs</a:t>
            </a:r>
            <a:r>
              <a:rPr sz="2400" spc="-50" dirty="0">
                <a:solidFill>
                  <a:srgbClr val="FF2FED"/>
                </a:solidFill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–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this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multi-</a:t>
            </a:r>
            <a:r>
              <a:rPr sz="2400" dirty="0">
                <a:latin typeface="Calibri"/>
                <a:cs typeface="Calibri"/>
              </a:rPr>
              <a:t>layer</a:t>
            </a:r>
            <a:r>
              <a:rPr sz="2400" spc="2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RNN.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95"/>
              </a:spcBef>
            </a:pPr>
            <a:endParaRPr sz="24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buClr>
                <a:srgbClr val="8B1515"/>
              </a:buClr>
              <a:buFont typeface="Times New Roman"/>
              <a:buChar char="•"/>
              <a:tabLst>
                <a:tab pos="355600" algn="l"/>
              </a:tabLst>
            </a:pPr>
            <a:r>
              <a:rPr sz="2400" dirty="0">
                <a:latin typeface="Calibri"/>
                <a:cs typeface="Calibri"/>
              </a:rPr>
              <a:t>This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allows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network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to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compute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2FED"/>
                </a:solidFill>
                <a:latin typeface="Calibri"/>
                <a:cs typeface="Calibri"/>
              </a:rPr>
              <a:t>more</a:t>
            </a:r>
            <a:r>
              <a:rPr sz="2400" spc="-60" dirty="0">
                <a:solidFill>
                  <a:srgbClr val="FF2FE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2FED"/>
                </a:solidFill>
                <a:latin typeface="Calibri"/>
                <a:cs typeface="Calibri"/>
              </a:rPr>
              <a:t>complex</a:t>
            </a:r>
            <a:r>
              <a:rPr sz="2400" spc="-55" dirty="0">
                <a:solidFill>
                  <a:srgbClr val="FF2FED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2FED"/>
                </a:solidFill>
                <a:latin typeface="Calibri"/>
                <a:cs typeface="Calibri"/>
              </a:rPr>
              <a:t>representations</a:t>
            </a:r>
            <a:endParaRPr sz="2400">
              <a:latin typeface="Calibri"/>
              <a:cs typeface="Calibri"/>
            </a:endParaRPr>
          </a:p>
          <a:p>
            <a:pPr marL="699135" marR="5080" lvl="1" indent="-229235">
              <a:lnSpc>
                <a:spcPts val="2860"/>
              </a:lnSpc>
              <a:spcBef>
                <a:spcPts val="685"/>
              </a:spcBef>
              <a:buClr>
                <a:srgbClr val="007B92"/>
              </a:buClr>
              <a:buFont typeface="Times New Roman"/>
              <a:buChar char="•"/>
              <a:tabLst>
                <a:tab pos="699135" algn="l"/>
              </a:tabLst>
            </a:pPr>
            <a:r>
              <a:rPr sz="2400" dirty="0">
                <a:latin typeface="Calibri"/>
                <a:cs typeface="Calibri"/>
              </a:rPr>
              <a:t>The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2FED"/>
                </a:solidFill>
                <a:latin typeface="Calibri"/>
                <a:cs typeface="Calibri"/>
              </a:rPr>
              <a:t>lower</a:t>
            </a:r>
            <a:r>
              <a:rPr sz="2400" spc="-55" dirty="0">
                <a:solidFill>
                  <a:srgbClr val="FF2FE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2FED"/>
                </a:solidFill>
                <a:latin typeface="Calibri"/>
                <a:cs typeface="Calibri"/>
              </a:rPr>
              <a:t>RNNs</a:t>
            </a:r>
            <a:r>
              <a:rPr sz="2400" spc="-35" dirty="0">
                <a:solidFill>
                  <a:srgbClr val="FF2FED"/>
                </a:solidFill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should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2FED"/>
                </a:solidFill>
                <a:latin typeface="Calibri"/>
                <a:cs typeface="Calibri"/>
              </a:rPr>
              <a:t>compute</a:t>
            </a:r>
            <a:r>
              <a:rPr sz="2400" spc="-45" dirty="0">
                <a:solidFill>
                  <a:srgbClr val="FF2FE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2FED"/>
                </a:solidFill>
                <a:latin typeface="Calibri"/>
                <a:cs typeface="Calibri"/>
              </a:rPr>
              <a:t>lower-level</a:t>
            </a:r>
            <a:r>
              <a:rPr sz="2400" spc="-65" dirty="0">
                <a:solidFill>
                  <a:srgbClr val="FF2FE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2FED"/>
                </a:solidFill>
                <a:latin typeface="Calibri"/>
                <a:cs typeface="Calibri"/>
              </a:rPr>
              <a:t>features</a:t>
            </a:r>
            <a:r>
              <a:rPr sz="2400" spc="-25" dirty="0">
                <a:solidFill>
                  <a:srgbClr val="FF2FED"/>
                </a:solidFill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2FED"/>
                </a:solidFill>
                <a:latin typeface="Calibri"/>
                <a:cs typeface="Calibri"/>
              </a:rPr>
              <a:t>higher</a:t>
            </a:r>
            <a:r>
              <a:rPr sz="2400" spc="-50" dirty="0">
                <a:solidFill>
                  <a:srgbClr val="FF2FE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2FED"/>
                </a:solidFill>
                <a:latin typeface="Calibri"/>
                <a:cs typeface="Calibri"/>
              </a:rPr>
              <a:t>RNNs</a:t>
            </a:r>
            <a:r>
              <a:rPr sz="2400" spc="-40" dirty="0">
                <a:solidFill>
                  <a:srgbClr val="FF2FED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should </a:t>
            </a:r>
            <a:r>
              <a:rPr sz="2400" dirty="0">
                <a:latin typeface="Calibri"/>
                <a:cs typeface="Calibri"/>
              </a:rPr>
              <a:t>compute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2FED"/>
                </a:solidFill>
                <a:latin typeface="Calibri"/>
                <a:cs typeface="Calibri"/>
              </a:rPr>
              <a:t>higher-</a:t>
            </a:r>
            <a:r>
              <a:rPr sz="2400" dirty="0">
                <a:solidFill>
                  <a:srgbClr val="FF2FED"/>
                </a:solidFill>
                <a:latin typeface="Calibri"/>
                <a:cs typeface="Calibri"/>
              </a:rPr>
              <a:t>level</a:t>
            </a:r>
            <a:r>
              <a:rPr sz="2400" spc="-85" dirty="0">
                <a:solidFill>
                  <a:srgbClr val="FF2FED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2FED"/>
                </a:solidFill>
                <a:latin typeface="Calibri"/>
                <a:cs typeface="Calibri"/>
              </a:rPr>
              <a:t>features</a:t>
            </a:r>
            <a:r>
              <a:rPr sz="2400" spc="-10" dirty="0">
                <a:latin typeface="Calibri"/>
                <a:cs typeface="Calibri"/>
              </a:rPr>
              <a:t>.</a:t>
            </a:r>
            <a:endParaRPr sz="24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1000"/>
              </a:spcBef>
              <a:buClr>
                <a:srgbClr val="007B92"/>
              </a:buClr>
              <a:buFont typeface="Times New Roman"/>
              <a:buChar char="•"/>
            </a:pPr>
            <a:endParaRPr sz="24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buClr>
                <a:srgbClr val="8B1515"/>
              </a:buClr>
              <a:buFont typeface="Times New Roman"/>
              <a:buChar char="•"/>
              <a:tabLst>
                <a:tab pos="355600" algn="l"/>
              </a:tabLst>
            </a:pPr>
            <a:r>
              <a:rPr sz="2400" spc="-10" dirty="0">
                <a:latin typeface="Calibri"/>
                <a:cs typeface="Calibri"/>
              </a:rPr>
              <a:t>Multi-</a:t>
            </a:r>
            <a:r>
              <a:rPr sz="2400" dirty="0">
                <a:latin typeface="Calibri"/>
                <a:cs typeface="Calibri"/>
              </a:rPr>
              <a:t>layer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RNNs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are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also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called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i="1" dirty="0">
                <a:solidFill>
                  <a:srgbClr val="FF2FED"/>
                </a:solidFill>
                <a:latin typeface="Calibri"/>
                <a:cs typeface="Calibri"/>
              </a:rPr>
              <a:t>stacked</a:t>
            </a:r>
            <a:r>
              <a:rPr sz="2400" i="1" spc="-30" dirty="0">
                <a:solidFill>
                  <a:srgbClr val="FF2FED"/>
                </a:solidFill>
                <a:latin typeface="Calibri"/>
                <a:cs typeface="Calibri"/>
              </a:rPr>
              <a:t> </a:t>
            </a:r>
            <a:r>
              <a:rPr sz="2400" i="1" spc="-10" dirty="0">
                <a:solidFill>
                  <a:srgbClr val="FF2FED"/>
                </a:solidFill>
                <a:latin typeface="Calibri"/>
                <a:cs typeface="Calibri"/>
              </a:rPr>
              <a:t>RNNs</a:t>
            </a:r>
            <a:r>
              <a:rPr sz="2400" spc="-10" dirty="0">
                <a:latin typeface="Calibri"/>
                <a:cs typeface="Calibri"/>
              </a:rPr>
              <a:t>.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8296275" y="4494644"/>
            <a:ext cx="1905000" cy="1828800"/>
            <a:chOff x="8296275" y="4494644"/>
            <a:chExt cx="1905000" cy="182880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54776" y="5087377"/>
              <a:ext cx="530696" cy="119397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96275" y="4770742"/>
              <a:ext cx="647700" cy="457085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96275" y="4494644"/>
              <a:ext cx="647700" cy="457085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615853" y="5050333"/>
              <a:ext cx="527294" cy="1227017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553575" y="4780267"/>
              <a:ext cx="647700" cy="418985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553575" y="4494644"/>
              <a:ext cx="647700" cy="418985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905875" y="5037454"/>
              <a:ext cx="657225" cy="1285494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905875" y="4770742"/>
              <a:ext cx="657225" cy="457085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905875" y="4494644"/>
              <a:ext cx="657225" cy="447560"/>
            </a:xfrm>
            <a:prstGeom prst="rect">
              <a:avLst/>
            </a:prstGeom>
          </p:spPr>
        </p:pic>
      </p:grp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xfrm>
            <a:off x="311150" y="6465490"/>
            <a:ext cx="428942" cy="28471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186690">
              <a:lnSpc>
                <a:spcPts val="1450"/>
              </a:lnSpc>
            </a:pPr>
            <a:fld id="{81D60167-4931-47E6-BA6A-407CBD079E47}" type="slidenum">
              <a:rPr lang="en-US" altLang="ja-JP" spc="-50" smtClean="0"/>
              <a:pPr marL="186690">
                <a:lnSpc>
                  <a:spcPts val="1450"/>
                </a:lnSpc>
              </a:pPr>
              <a:t>68</a:t>
            </a:fld>
            <a:endParaRPr spc="-25" dirty="0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07920" y="247015"/>
            <a:ext cx="2922905" cy="51815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10" dirty="0"/>
              <a:t>Multi-</a:t>
            </a:r>
            <a:r>
              <a:rPr dirty="0"/>
              <a:t>layer</a:t>
            </a:r>
            <a:r>
              <a:rPr spc="-40" dirty="0"/>
              <a:t> </a:t>
            </a:r>
            <a:r>
              <a:rPr spc="-20" dirty="0"/>
              <a:t>RNNs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841490" y="6251257"/>
            <a:ext cx="768985" cy="3346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000" i="1" spc="-10" dirty="0">
                <a:latin typeface="Calibri"/>
                <a:cs typeface="Calibri"/>
              </a:rPr>
              <a:t>terribly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884541" y="6251257"/>
            <a:ext cx="815340" cy="3346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000" i="1" spc="-10" dirty="0">
                <a:latin typeface="Calibri"/>
                <a:cs typeface="Calibri"/>
              </a:rPr>
              <a:t>exciting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317990" y="6251257"/>
            <a:ext cx="109855" cy="3346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000" i="1" spc="-50" dirty="0">
                <a:latin typeface="Calibri"/>
                <a:cs typeface="Calibri"/>
              </a:rPr>
              <a:t>!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833114" y="6260465"/>
            <a:ext cx="368300" cy="3346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000" i="1" spc="-25" dirty="0">
                <a:latin typeface="Calibri"/>
                <a:cs typeface="Calibri"/>
              </a:rPr>
              <a:t>the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765294" y="6260465"/>
            <a:ext cx="653415" cy="3346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000" i="1" spc="-10" dirty="0">
                <a:latin typeface="Calibri"/>
                <a:cs typeface="Calibri"/>
              </a:rPr>
              <a:t>movie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921375" y="6260465"/>
            <a:ext cx="440055" cy="3346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000" i="1" spc="-25" dirty="0">
                <a:latin typeface="Calibri"/>
                <a:cs typeface="Calibri"/>
              </a:rPr>
              <a:t>was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969516" y="5001577"/>
            <a:ext cx="111315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C00000"/>
                </a:solidFill>
                <a:latin typeface="Calibri"/>
                <a:cs typeface="Calibri"/>
              </a:rPr>
              <a:t>RNN </a:t>
            </a:r>
            <a:r>
              <a:rPr sz="1800" spc="-10" dirty="0">
                <a:solidFill>
                  <a:srgbClr val="C00000"/>
                </a:solidFill>
                <a:latin typeface="Calibri"/>
                <a:cs typeface="Calibri"/>
              </a:rPr>
              <a:t>layer</a:t>
            </a:r>
            <a:r>
              <a:rPr sz="1800" spc="-5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1800" spc="-50" dirty="0">
                <a:solidFill>
                  <a:srgbClr val="C00000"/>
                </a:solidFill>
                <a:latin typeface="Calibri"/>
                <a:cs typeface="Calibri"/>
              </a:rPr>
              <a:t>1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90947" y="1380741"/>
            <a:ext cx="5734055" cy="4868268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1969516" y="3393820"/>
            <a:ext cx="11118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C00000"/>
                </a:solidFill>
                <a:latin typeface="Calibri"/>
                <a:cs typeface="Calibri"/>
              </a:rPr>
              <a:t>RNN</a:t>
            </a:r>
            <a:r>
              <a:rPr sz="1800" spc="1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C00000"/>
                </a:solidFill>
                <a:latin typeface="Calibri"/>
                <a:cs typeface="Calibri"/>
              </a:rPr>
              <a:t>layer</a:t>
            </a:r>
            <a:r>
              <a:rPr sz="1800" spc="-5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1800" spc="-50" dirty="0">
                <a:solidFill>
                  <a:srgbClr val="C00000"/>
                </a:solidFill>
                <a:latin typeface="Calibri"/>
                <a:cs typeface="Calibri"/>
              </a:rPr>
              <a:t>2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xfrm>
            <a:off x="311150" y="6465490"/>
            <a:ext cx="428942" cy="28471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186690">
              <a:lnSpc>
                <a:spcPts val="1450"/>
              </a:lnSpc>
            </a:pPr>
            <a:fld id="{81D60167-4931-47E6-BA6A-407CBD079E47}" type="slidenum">
              <a:rPr lang="en-US" altLang="ja-JP" spc="-50" smtClean="0"/>
              <a:pPr marL="186690">
                <a:lnSpc>
                  <a:spcPts val="1450"/>
                </a:lnSpc>
              </a:pPr>
              <a:t>69</a:t>
            </a:fld>
            <a:endParaRPr spc="-25" dirty="0"/>
          </a:p>
        </p:txBody>
      </p:sp>
      <p:sp>
        <p:nvSpPr>
          <p:cNvPr id="12" name="object 12"/>
          <p:cNvSpPr txBox="1"/>
          <p:nvPr/>
        </p:nvSpPr>
        <p:spPr>
          <a:xfrm>
            <a:off x="1969516" y="1748154"/>
            <a:ext cx="11118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C00000"/>
                </a:solidFill>
                <a:latin typeface="Calibri"/>
                <a:cs typeface="Calibri"/>
              </a:rPr>
              <a:t>RNN</a:t>
            </a:r>
            <a:r>
              <a:rPr sz="1800" spc="1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C00000"/>
                </a:solidFill>
                <a:latin typeface="Calibri"/>
                <a:cs typeface="Calibri"/>
              </a:rPr>
              <a:t>layer</a:t>
            </a:r>
            <a:r>
              <a:rPr sz="1800" spc="-5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1800" spc="-50" dirty="0">
                <a:solidFill>
                  <a:srgbClr val="C00000"/>
                </a:solidFill>
                <a:latin typeface="Calibri"/>
                <a:cs typeface="Calibri"/>
              </a:rPr>
              <a:t>3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134100" y="295236"/>
            <a:ext cx="4943475" cy="828675"/>
          </a:xfrm>
          <a:prstGeom prst="rect">
            <a:avLst/>
          </a:prstGeom>
          <a:ln w="19055">
            <a:solidFill>
              <a:srgbClr val="4285F4"/>
            </a:solidFill>
          </a:ln>
        </p:spPr>
        <p:txBody>
          <a:bodyPr vert="horz" wrap="square" lIns="0" tIns="24765" rIns="0" bIns="0" rtlCol="0">
            <a:spAutoFit/>
          </a:bodyPr>
          <a:lstStyle/>
          <a:p>
            <a:pPr marL="96520">
              <a:lnSpc>
                <a:spcPts val="2865"/>
              </a:lnSpc>
              <a:spcBef>
                <a:spcPts val="195"/>
              </a:spcBef>
            </a:pPr>
            <a:r>
              <a:rPr sz="2400" dirty="0">
                <a:solidFill>
                  <a:srgbClr val="4285F4"/>
                </a:solidFill>
                <a:latin typeface="Calibri"/>
                <a:cs typeface="Calibri"/>
              </a:rPr>
              <a:t>The</a:t>
            </a:r>
            <a:r>
              <a:rPr sz="2400" spc="-80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285F4"/>
                </a:solidFill>
                <a:latin typeface="Calibri"/>
                <a:cs typeface="Calibri"/>
              </a:rPr>
              <a:t>hidden</a:t>
            </a:r>
            <a:r>
              <a:rPr sz="2400" spc="-65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4285F4"/>
                </a:solidFill>
                <a:latin typeface="Calibri"/>
                <a:cs typeface="Calibri"/>
              </a:rPr>
              <a:t>states</a:t>
            </a:r>
            <a:r>
              <a:rPr sz="2400" spc="-50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285F4"/>
                </a:solidFill>
                <a:latin typeface="Calibri"/>
                <a:cs typeface="Calibri"/>
              </a:rPr>
              <a:t>from</a:t>
            </a:r>
            <a:r>
              <a:rPr sz="2400" spc="-50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285F4"/>
                </a:solidFill>
                <a:latin typeface="Calibri"/>
                <a:cs typeface="Calibri"/>
              </a:rPr>
              <a:t>RNN</a:t>
            </a:r>
            <a:r>
              <a:rPr sz="2400" spc="-60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285F4"/>
                </a:solidFill>
                <a:latin typeface="Calibri"/>
                <a:cs typeface="Calibri"/>
              </a:rPr>
              <a:t>layer</a:t>
            </a:r>
            <a:r>
              <a:rPr sz="2400" spc="-25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2400" i="1" spc="-50" dirty="0">
                <a:solidFill>
                  <a:srgbClr val="4285F4"/>
                </a:solidFill>
                <a:latin typeface="Calibri"/>
                <a:cs typeface="Calibri"/>
              </a:rPr>
              <a:t>i</a:t>
            </a:r>
            <a:endParaRPr sz="2400">
              <a:latin typeface="Calibri"/>
              <a:cs typeface="Calibri"/>
            </a:endParaRPr>
          </a:p>
          <a:p>
            <a:pPr marL="96520">
              <a:lnSpc>
                <a:spcPts val="2865"/>
              </a:lnSpc>
            </a:pPr>
            <a:r>
              <a:rPr sz="2400" dirty="0">
                <a:solidFill>
                  <a:srgbClr val="4285F4"/>
                </a:solidFill>
                <a:latin typeface="Calibri"/>
                <a:cs typeface="Calibri"/>
              </a:rPr>
              <a:t>are</a:t>
            </a:r>
            <a:r>
              <a:rPr sz="2400" spc="-50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285F4"/>
                </a:solidFill>
                <a:latin typeface="Calibri"/>
                <a:cs typeface="Calibri"/>
              </a:rPr>
              <a:t>the</a:t>
            </a:r>
            <a:r>
              <a:rPr sz="2400" spc="-50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285F4"/>
                </a:solidFill>
                <a:latin typeface="Calibri"/>
                <a:cs typeface="Calibri"/>
              </a:rPr>
              <a:t>inputs</a:t>
            </a:r>
            <a:r>
              <a:rPr sz="2400" spc="-25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285F4"/>
                </a:solidFill>
                <a:latin typeface="Calibri"/>
                <a:cs typeface="Calibri"/>
              </a:rPr>
              <a:t>to</a:t>
            </a:r>
            <a:r>
              <a:rPr sz="2400" spc="-40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285F4"/>
                </a:solidFill>
                <a:latin typeface="Calibri"/>
                <a:cs typeface="Calibri"/>
              </a:rPr>
              <a:t>RNN</a:t>
            </a:r>
            <a:r>
              <a:rPr sz="2400" spc="-105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285F4"/>
                </a:solidFill>
                <a:latin typeface="Calibri"/>
                <a:cs typeface="Calibri"/>
              </a:rPr>
              <a:t>layer</a:t>
            </a:r>
            <a:r>
              <a:rPr sz="2400" spc="-40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2400" i="1" spc="-25" dirty="0">
                <a:solidFill>
                  <a:srgbClr val="4285F4"/>
                </a:solidFill>
                <a:latin typeface="Calibri"/>
                <a:cs typeface="Calibri"/>
              </a:rPr>
              <a:t>i</a:t>
            </a:r>
            <a:r>
              <a:rPr sz="2400" spc="-25" dirty="0">
                <a:solidFill>
                  <a:srgbClr val="4285F4"/>
                </a:solidFill>
                <a:latin typeface="Calibri"/>
                <a:cs typeface="Calibri"/>
              </a:rPr>
              <a:t>+1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wrap="square" lIns="0" tIns="16510" rIns="0" bIns="0" rtlCol="0">
            <a:spAutoFit/>
          </a:bodyPr>
          <a:lstStyle/>
          <a:p>
            <a:r>
              <a:rPr lang="en-US"/>
              <a:t>Sparsity Problems with n-gram Language Models</a:t>
            </a:r>
            <a:endParaRPr lang="en-US" dirty="0"/>
          </a:p>
        </p:txBody>
      </p:sp>
      <p:sp>
        <p:nvSpPr>
          <p:cNvPr id="20" name="object 20"/>
          <p:cNvSpPr txBox="1">
            <a:spLocks noGrp="1"/>
          </p:cNvSpPr>
          <p:nvPr>
            <p:ph type="sldNum" sz="quarter" idx="4294967295"/>
          </p:nvPr>
        </p:nvSpPr>
        <p:spPr>
          <a:xfrm>
            <a:off x="0" y="6543675"/>
            <a:ext cx="279400" cy="2063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1450"/>
              </a:lnSpc>
            </a:pPr>
            <a:fld id="{81D60167-4931-47E6-BA6A-407CBD079E47}" type="slidenum">
              <a:rPr lang="en-US" altLang="ja-JP" spc="-50" smtClean="0"/>
              <a:pPr marL="38100">
                <a:lnSpc>
                  <a:spcPts val="1450"/>
                </a:lnSpc>
              </a:pPr>
              <a:t>7</a:t>
            </a:fld>
            <a:endParaRPr lang="en-US" spc="-25" dirty="0"/>
          </a:p>
        </p:txBody>
      </p:sp>
      <p:pic>
        <p:nvPicPr>
          <p:cNvPr id="23" name="図 22">
            <a:extLst>
              <a:ext uri="{FF2B5EF4-FFF2-40B4-BE49-F238E27FC236}">
                <a16:creationId xmlns:a16="http://schemas.microsoft.com/office/drawing/2014/main" id="{4513E442-A3B6-4A67-828A-890956E97D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7093" y="1803365"/>
            <a:ext cx="7057814" cy="4843497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97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10" dirty="0"/>
              <a:t>Multi-</a:t>
            </a:r>
            <a:r>
              <a:rPr dirty="0"/>
              <a:t>layer</a:t>
            </a:r>
            <a:r>
              <a:rPr spc="-25" dirty="0"/>
              <a:t> </a:t>
            </a:r>
            <a:r>
              <a:rPr dirty="0"/>
              <a:t>RNNs</a:t>
            </a:r>
            <a:r>
              <a:rPr spc="-5" dirty="0"/>
              <a:t> </a:t>
            </a:r>
            <a:r>
              <a:rPr dirty="0"/>
              <a:t>in</a:t>
            </a:r>
            <a:r>
              <a:rPr spc="-80" dirty="0"/>
              <a:t> </a:t>
            </a:r>
            <a:r>
              <a:rPr spc="-10" dirty="0"/>
              <a:t>practice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85457" y="6498590"/>
            <a:ext cx="216535" cy="24257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400" spc="-25" dirty="0">
                <a:latin typeface="Calibri"/>
                <a:cs typeface="Calibri"/>
              </a:rPr>
              <a:t>21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85457" y="1158303"/>
            <a:ext cx="11294110" cy="55860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ts val="2865"/>
              </a:lnSpc>
              <a:spcBef>
                <a:spcPts val="100"/>
              </a:spcBef>
              <a:buClr>
                <a:srgbClr val="8B1515"/>
              </a:buClr>
              <a:buFont typeface="Times New Roman"/>
              <a:buChar char="•"/>
              <a:tabLst>
                <a:tab pos="355600" algn="l"/>
              </a:tabLst>
            </a:pPr>
            <a:r>
              <a:rPr sz="2400" spc="-10" dirty="0">
                <a:latin typeface="Calibri"/>
                <a:cs typeface="Calibri"/>
              </a:rPr>
              <a:t>Multi-</a:t>
            </a:r>
            <a:r>
              <a:rPr sz="2400" dirty="0">
                <a:latin typeface="Calibri"/>
                <a:cs typeface="Calibri"/>
              </a:rPr>
              <a:t>layer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or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stacked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RNNs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allow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network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to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compute</a:t>
            </a:r>
            <a:r>
              <a:rPr sz="2400" spc="30" dirty="0"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2FED"/>
                </a:solidFill>
                <a:latin typeface="Calibri"/>
                <a:cs typeface="Calibri"/>
              </a:rPr>
              <a:t>more</a:t>
            </a:r>
            <a:r>
              <a:rPr sz="2400" spc="-55" dirty="0">
                <a:solidFill>
                  <a:srgbClr val="FF2FE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2FED"/>
                </a:solidFill>
                <a:latin typeface="Calibri"/>
                <a:cs typeface="Calibri"/>
              </a:rPr>
              <a:t>complex</a:t>
            </a:r>
            <a:r>
              <a:rPr sz="2400" spc="-40" dirty="0">
                <a:solidFill>
                  <a:srgbClr val="FF2FED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2FED"/>
                </a:solidFill>
                <a:latin typeface="Calibri"/>
                <a:cs typeface="Calibri"/>
              </a:rPr>
              <a:t>representations</a:t>
            </a:r>
            <a:endParaRPr sz="2400">
              <a:latin typeface="Calibri"/>
              <a:cs typeface="Calibri"/>
            </a:endParaRPr>
          </a:p>
          <a:p>
            <a:pPr marL="644525" lvl="1" indent="-288925">
              <a:lnSpc>
                <a:spcPts val="2865"/>
              </a:lnSpc>
              <a:buChar char="–"/>
              <a:tabLst>
                <a:tab pos="644525" algn="l"/>
              </a:tabLst>
            </a:pPr>
            <a:r>
              <a:rPr sz="2400" dirty="0">
                <a:latin typeface="Calibri"/>
                <a:cs typeface="Calibri"/>
              </a:rPr>
              <a:t>they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work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better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than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just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have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one</a:t>
            </a:r>
            <a:r>
              <a:rPr sz="2400" spc="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layer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high-</a:t>
            </a:r>
            <a:r>
              <a:rPr sz="2400" dirty="0">
                <a:latin typeface="Calibri"/>
                <a:cs typeface="Calibri"/>
              </a:rPr>
              <a:t>dimensional</a:t>
            </a:r>
            <a:r>
              <a:rPr sz="2400" spc="-10" dirty="0">
                <a:latin typeface="Calibri"/>
                <a:cs typeface="Calibri"/>
              </a:rPr>
              <a:t> encodings!</a:t>
            </a:r>
            <a:endParaRPr sz="2400">
              <a:latin typeface="Calibri"/>
              <a:cs typeface="Calibri"/>
            </a:endParaRPr>
          </a:p>
          <a:p>
            <a:pPr marL="699135" marR="450850" lvl="2" indent="-229235">
              <a:lnSpc>
                <a:spcPct val="101699"/>
              </a:lnSpc>
              <a:spcBef>
                <a:spcPts val="525"/>
              </a:spcBef>
              <a:buClr>
                <a:srgbClr val="007B92"/>
              </a:buClr>
              <a:buFont typeface="Times New Roman"/>
              <a:buChar char="•"/>
              <a:tabLst>
                <a:tab pos="699135" algn="l"/>
              </a:tabLst>
            </a:pPr>
            <a:r>
              <a:rPr sz="2400" dirty="0">
                <a:latin typeface="Calibri"/>
                <a:cs typeface="Calibri"/>
              </a:rPr>
              <a:t>The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2FED"/>
                </a:solidFill>
                <a:latin typeface="Calibri"/>
                <a:cs typeface="Calibri"/>
              </a:rPr>
              <a:t>lower</a:t>
            </a:r>
            <a:r>
              <a:rPr sz="2400" spc="-55" dirty="0">
                <a:solidFill>
                  <a:srgbClr val="FF2FE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2FED"/>
                </a:solidFill>
                <a:latin typeface="Calibri"/>
                <a:cs typeface="Calibri"/>
              </a:rPr>
              <a:t>RNNs</a:t>
            </a:r>
            <a:r>
              <a:rPr sz="2400" spc="-35" dirty="0">
                <a:solidFill>
                  <a:srgbClr val="FF2FED"/>
                </a:solidFill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should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2FED"/>
                </a:solidFill>
                <a:latin typeface="Calibri"/>
                <a:cs typeface="Calibri"/>
              </a:rPr>
              <a:t>compute</a:t>
            </a:r>
            <a:r>
              <a:rPr sz="2400" spc="-45" dirty="0">
                <a:solidFill>
                  <a:srgbClr val="FF2FE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2FED"/>
                </a:solidFill>
                <a:latin typeface="Calibri"/>
                <a:cs typeface="Calibri"/>
              </a:rPr>
              <a:t>lower-level</a:t>
            </a:r>
            <a:r>
              <a:rPr sz="2400" spc="-65" dirty="0">
                <a:solidFill>
                  <a:srgbClr val="FF2FE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2FED"/>
                </a:solidFill>
                <a:latin typeface="Calibri"/>
                <a:cs typeface="Calibri"/>
              </a:rPr>
              <a:t>features</a:t>
            </a:r>
            <a:r>
              <a:rPr sz="2400" spc="-25" dirty="0">
                <a:solidFill>
                  <a:srgbClr val="FF2FED"/>
                </a:solidFill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2FED"/>
                </a:solidFill>
                <a:latin typeface="Calibri"/>
                <a:cs typeface="Calibri"/>
              </a:rPr>
              <a:t>higher</a:t>
            </a:r>
            <a:r>
              <a:rPr sz="2400" spc="-50" dirty="0">
                <a:solidFill>
                  <a:srgbClr val="FF2FE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2FED"/>
                </a:solidFill>
                <a:latin typeface="Calibri"/>
                <a:cs typeface="Calibri"/>
              </a:rPr>
              <a:t>RNNs</a:t>
            </a:r>
            <a:r>
              <a:rPr sz="2400" spc="-40" dirty="0">
                <a:solidFill>
                  <a:srgbClr val="FF2FED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should </a:t>
            </a:r>
            <a:r>
              <a:rPr sz="2400" dirty="0">
                <a:latin typeface="Calibri"/>
                <a:cs typeface="Calibri"/>
              </a:rPr>
              <a:t>compute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2FED"/>
                </a:solidFill>
                <a:latin typeface="Calibri"/>
                <a:cs typeface="Calibri"/>
              </a:rPr>
              <a:t>higher-</a:t>
            </a:r>
            <a:r>
              <a:rPr sz="2400" dirty="0">
                <a:solidFill>
                  <a:srgbClr val="FF2FED"/>
                </a:solidFill>
                <a:latin typeface="Calibri"/>
                <a:cs typeface="Calibri"/>
              </a:rPr>
              <a:t>level</a:t>
            </a:r>
            <a:r>
              <a:rPr sz="2400" spc="-85" dirty="0">
                <a:solidFill>
                  <a:srgbClr val="FF2FED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2FED"/>
                </a:solidFill>
                <a:latin typeface="Calibri"/>
                <a:cs typeface="Calibri"/>
              </a:rPr>
              <a:t>features</a:t>
            </a:r>
            <a:r>
              <a:rPr sz="2400" spc="-10" dirty="0">
                <a:latin typeface="Calibri"/>
                <a:cs typeface="Calibri"/>
              </a:rPr>
              <a:t>.</a:t>
            </a:r>
            <a:endParaRPr sz="2400">
              <a:latin typeface="Calibri"/>
              <a:cs typeface="Calibri"/>
            </a:endParaRPr>
          </a:p>
          <a:p>
            <a:pPr marL="355600" indent="-342900">
              <a:lnSpc>
                <a:spcPts val="2865"/>
              </a:lnSpc>
              <a:spcBef>
                <a:spcPts val="575"/>
              </a:spcBef>
              <a:buClr>
                <a:srgbClr val="8B1515"/>
              </a:buClr>
              <a:buFont typeface="Times New Roman"/>
              <a:buChar char="•"/>
              <a:tabLst>
                <a:tab pos="355600" algn="l"/>
              </a:tabLst>
            </a:pPr>
            <a:r>
              <a:rPr sz="2400" spc="-10" dirty="0">
                <a:solidFill>
                  <a:srgbClr val="FF2FED"/>
                </a:solidFill>
                <a:latin typeface="Calibri"/>
                <a:cs typeface="Calibri"/>
              </a:rPr>
              <a:t>High-</a:t>
            </a:r>
            <a:r>
              <a:rPr sz="2400" dirty="0">
                <a:solidFill>
                  <a:srgbClr val="FF2FED"/>
                </a:solidFill>
                <a:latin typeface="Calibri"/>
                <a:cs typeface="Calibri"/>
              </a:rPr>
              <a:t>performing</a:t>
            </a:r>
            <a:r>
              <a:rPr sz="2400" spc="-55" dirty="0">
                <a:solidFill>
                  <a:srgbClr val="FF2FE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2FED"/>
                </a:solidFill>
                <a:latin typeface="Calibri"/>
                <a:cs typeface="Calibri"/>
              </a:rPr>
              <a:t>RNNs</a:t>
            </a:r>
            <a:r>
              <a:rPr sz="2400" spc="-10" dirty="0">
                <a:solidFill>
                  <a:srgbClr val="FF2FE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2FED"/>
                </a:solidFill>
                <a:latin typeface="Calibri"/>
                <a:cs typeface="Calibri"/>
              </a:rPr>
              <a:t>are</a:t>
            </a:r>
            <a:r>
              <a:rPr sz="2400" spc="-40" dirty="0">
                <a:solidFill>
                  <a:srgbClr val="FF2FE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2FED"/>
                </a:solidFill>
                <a:latin typeface="Calibri"/>
                <a:cs typeface="Calibri"/>
              </a:rPr>
              <a:t>usually</a:t>
            </a:r>
            <a:r>
              <a:rPr sz="2400" spc="-25" dirty="0">
                <a:solidFill>
                  <a:srgbClr val="FF2FED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2FED"/>
                </a:solidFill>
                <a:latin typeface="Calibri"/>
                <a:cs typeface="Calibri"/>
              </a:rPr>
              <a:t>multi-</a:t>
            </a:r>
            <a:r>
              <a:rPr sz="2400" dirty="0">
                <a:solidFill>
                  <a:srgbClr val="FF2FED"/>
                </a:solidFill>
                <a:latin typeface="Calibri"/>
                <a:cs typeface="Calibri"/>
              </a:rPr>
              <a:t>layer</a:t>
            </a:r>
            <a:r>
              <a:rPr sz="2400" spc="-10" dirty="0">
                <a:solidFill>
                  <a:srgbClr val="FF2FED"/>
                </a:solidFill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(but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aren’t</a:t>
            </a:r>
            <a:r>
              <a:rPr sz="2400" spc="-9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as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deep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as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convolutional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or</a:t>
            </a:r>
            <a:endParaRPr sz="2400">
              <a:latin typeface="Calibri"/>
              <a:cs typeface="Calibri"/>
            </a:endParaRPr>
          </a:p>
          <a:p>
            <a:pPr marL="355600">
              <a:lnSpc>
                <a:spcPts val="2865"/>
              </a:lnSpc>
            </a:pPr>
            <a:r>
              <a:rPr sz="2400" spc="-10" dirty="0">
                <a:latin typeface="Calibri"/>
                <a:cs typeface="Calibri"/>
              </a:rPr>
              <a:t>feed-</a:t>
            </a:r>
            <a:r>
              <a:rPr sz="2400" dirty="0">
                <a:latin typeface="Calibri"/>
                <a:cs typeface="Calibri"/>
              </a:rPr>
              <a:t>forward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networks)</a:t>
            </a:r>
            <a:endParaRPr sz="2400">
              <a:latin typeface="Calibri"/>
              <a:cs typeface="Calibri"/>
            </a:endParaRPr>
          </a:p>
          <a:p>
            <a:pPr marL="355600" marR="5080" indent="-343535">
              <a:lnSpc>
                <a:spcPct val="101699"/>
              </a:lnSpc>
              <a:spcBef>
                <a:spcPts val="525"/>
              </a:spcBef>
              <a:buClr>
                <a:srgbClr val="8B1515"/>
              </a:buClr>
              <a:buFont typeface="Times New Roman"/>
              <a:buChar char="•"/>
              <a:tabLst>
                <a:tab pos="355600" algn="l"/>
              </a:tabLst>
            </a:pPr>
            <a:r>
              <a:rPr sz="2400" dirty="0">
                <a:latin typeface="Calibri"/>
                <a:cs typeface="Calibri"/>
              </a:rPr>
              <a:t>For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example: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2017</a:t>
            </a:r>
            <a:r>
              <a:rPr sz="2400" spc="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paper,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Britz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et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al.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find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that for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Neural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Machine</a:t>
            </a:r>
            <a:r>
              <a:rPr sz="2400" spc="-10" dirty="0">
                <a:latin typeface="Calibri"/>
                <a:cs typeface="Calibri"/>
              </a:rPr>
              <a:t> Translation,</a:t>
            </a:r>
            <a:r>
              <a:rPr sz="2400" spc="-125" dirty="0"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2FED"/>
                </a:solidFill>
                <a:latin typeface="Calibri"/>
                <a:cs typeface="Calibri"/>
              </a:rPr>
              <a:t>2</a:t>
            </a:r>
            <a:r>
              <a:rPr sz="2400" spc="-30" dirty="0">
                <a:solidFill>
                  <a:srgbClr val="FF2FE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2FED"/>
                </a:solidFill>
                <a:latin typeface="Calibri"/>
                <a:cs typeface="Calibri"/>
              </a:rPr>
              <a:t>to</a:t>
            </a:r>
            <a:r>
              <a:rPr sz="2400" spc="-15" dirty="0">
                <a:solidFill>
                  <a:srgbClr val="FF2FED"/>
                </a:solidFill>
                <a:latin typeface="Calibri"/>
                <a:cs typeface="Calibri"/>
              </a:rPr>
              <a:t> </a:t>
            </a:r>
            <a:r>
              <a:rPr sz="2400" spc="-50" dirty="0">
                <a:solidFill>
                  <a:srgbClr val="FF2FED"/>
                </a:solidFill>
                <a:latin typeface="Calibri"/>
                <a:cs typeface="Calibri"/>
              </a:rPr>
              <a:t>4 </a:t>
            </a:r>
            <a:r>
              <a:rPr sz="2400" dirty="0">
                <a:solidFill>
                  <a:srgbClr val="FF2FED"/>
                </a:solidFill>
                <a:latin typeface="Calibri"/>
                <a:cs typeface="Calibri"/>
              </a:rPr>
              <a:t>layers</a:t>
            </a:r>
            <a:r>
              <a:rPr sz="2400" spc="-25" dirty="0">
                <a:solidFill>
                  <a:srgbClr val="FF2FED"/>
                </a:solidFill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best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for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encoder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RNN,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30" dirty="0"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2FED"/>
                </a:solidFill>
                <a:latin typeface="Calibri"/>
                <a:cs typeface="Calibri"/>
              </a:rPr>
              <a:t>4</a:t>
            </a:r>
            <a:r>
              <a:rPr sz="2400" spc="-65" dirty="0">
                <a:solidFill>
                  <a:srgbClr val="FF2FE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2FED"/>
                </a:solidFill>
                <a:latin typeface="Calibri"/>
                <a:cs typeface="Calibri"/>
              </a:rPr>
              <a:t>layers</a:t>
            </a:r>
            <a:r>
              <a:rPr sz="2400" spc="-65" dirty="0">
                <a:solidFill>
                  <a:srgbClr val="FF2FED"/>
                </a:solidFill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best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for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decoder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RNN</a:t>
            </a:r>
            <a:endParaRPr sz="2400">
              <a:latin typeface="Calibri"/>
              <a:cs typeface="Calibri"/>
            </a:endParaRPr>
          </a:p>
          <a:p>
            <a:pPr marL="699135" indent="-228600">
              <a:lnSpc>
                <a:spcPct val="100000"/>
              </a:lnSpc>
              <a:spcBef>
                <a:spcPts val="575"/>
              </a:spcBef>
              <a:buClr>
                <a:srgbClr val="007B92"/>
              </a:buClr>
              <a:buFont typeface="Times New Roman"/>
              <a:buChar char="•"/>
              <a:tabLst>
                <a:tab pos="699135" algn="l"/>
              </a:tabLst>
            </a:pPr>
            <a:r>
              <a:rPr sz="2400" dirty="0">
                <a:latin typeface="Calibri"/>
                <a:cs typeface="Calibri"/>
              </a:rPr>
              <a:t>Often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2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layers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lot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better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than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1,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3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might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be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little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better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than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-50" dirty="0">
                <a:latin typeface="Calibri"/>
                <a:cs typeface="Calibri"/>
              </a:rPr>
              <a:t>2</a:t>
            </a:r>
            <a:endParaRPr sz="2400">
              <a:latin typeface="Calibri"/>
              <a:cs typeface="Calibri"/>
            </a:endParaRPr>
          </a:p>
          <a:p>
            <a:pPr marL="699135" marR="842010" indent="-229235">
              <a:lnSpc>
                <a:spcPts val="2850"/>
              </a:lnSpc>
              <a:spcBef>
                <a:spcPts val="690"/>
              </a:spcBef>
              <a:buClr>
                <a:srgbClr val="007B92"/>
              </a:buClr>
              <a:buFont typeface="Times New Roman"/>
              <a:buChar char="•"/>
              <a:tabLst>
                <a:tab pos="699135" algn="l"/>
              </a:tabLst>
            </a:pPr>
            <a:r>
              <a:rPr sz="2400" dirty="0">
                <a:latin typeface="Calibri"/>
                <a:cs typeface="Calibri"/>
              </a:rPr>
              <a:t>Usually,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2FED"/>
                </a:solidFill>
                <a:latin typeface="Calibri"/>
                <a:cs typeface="Calibri"/>
              </a:rPr>
              <a:t>skip-connections</a:t>
            </a:r>
            <a:r>
              <a:rPr sz="2400" spc="-10" dirty="0">
                <a:latin typeface="Calibri"/>
                <a:cs typeface="Calibri"/>
              </a:rPr>
              <a:t>/</a:t>
            </a:r>
            <a:r>
              <a:rPr sz="2400" spc="-10" dirty="0">
                <a:solidFill>
                  <a:srgbClr val="FF2FED"/>
                </a:solidFill>
                <a:latin typeface="Calibri"/>
                <a:cs typeface="Calibri"/>
              </a:rPr>
              <a:t>dense-</a:t>
            </a:r>
            <a:r>
              <a:rPr sz="2400" dirty="0">
                <a:solidFill>
                  <a:srgbClr val="FF2FED"/>
                </a:solidFill>
                <a:latin typeface="Calibri"/>
                <a:cs typeface="Calibri"/>
              </a:rPr>
              <a:t>connections</a:t>
            </a:r>
            <a:r>
              <a:rPr sz="2400" spc="-20" dirty="0">
                <a:solidFill>
                  <a:srgbClr val="FF2FED"/>
                </a:solidFill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are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needed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to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train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deeper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RNNs </a:t>
            </a:r>
            <a:r>
              <a:rPr sz="2400" dirty="0">
                <a:latin typeface="Calibri"/>
                <a:cs typeface="Calibri"/>
              </a:rPr>
              <a:t>(e.g.,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2FED"/>
                </a:solidFill>
                <a:latin typeface="Calibri"/>
                <a:cs typeface="Calibri"/>
              </a:rPr>
              <a:t>8</a:t>
            </a:r>
            <a:r>
              <a:rPr sz="2400" spc="-35" dirty="0">
                <a:solidFill>
                  <a:srgbClr val="FF2FED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2FED"/>
                </a:solidFill>
                <a:latin typeface="Calibri"/>
                <a:cs typeface="Calibri"/>
              </a:rPr>
              <a:t>layers</a:t>
            </a:r>
            <a:r>
              <a:rPr sz="2400" spc="-10" dirty="0">
                <a:latin typeface="Calibri"/>
                <a:cs typeface="Calibri"/>
              </a:rPr>
              <a:t>)</a:t>
            </a:r>
            <a:endParaRPr sz="24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490"/>
              </a:spcBef>
              <a:buClr>
                <a:srgbClr val="8B1515"/>
              </a:buClr>
              <a:buFont typeface="Times New Roman"/>
              <a:buChar char="•"/>
              <a:tabLst>
                <a:tab pos="355600" algn="l"/>
              </a:tabLst>
            </a:pPr>
            <a:r>
              <a:rPr sz="2400" spc="-10" dirty="0">
                <a:solidFill>
                  <a:srgbClr val="FF2FED"/>
                </a:solidFill>
                <a:latin typeface="Calibri"/>
                <a:cs typeface="Calibri"/>
              </a:rPr>
              <a:t>Transformer</a:t>
            </a:r>
            <a:r>
              <a:rPr sz="2400" spc="-10" dirty="0">
                <a:latin typeface="Calibri"/>
                <a:cs typeface="Calibri"/>
              </a:rPr>
              <a:t>-</a:t>
            </a:r>
            <a:r>
              <a:rPr sz="2400" dirty="0">
                <a:latin typeface="Calibri"/>
                <a:cs typeface="Calibri"/>
              </a:rPr>
              <a:t>based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networks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(e.g.,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BERT)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are</a:t>
            </a:r>
            <a:r>
              <a:rPr sz="2400" spc="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usually</a:t>
            </a:r>
            <a:r>
              <a:rPr sz="2400" spc="-9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deeper,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like</a:t>
            </a:r>
            <a:r>
              <a:rPr sz="2400" spc="25" dirty="0"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2FED"/>
                </a:solidFill>
                <a:latin typeface="Calibri"/>
                <a:cs typeface="Calibri"/>
              </a:rPr>
              <a:t>12</a:t>
            </a:r>
            <a:r>
              <a:rPr sz="2400" spc="10" dirty="0">
                <a:solidFill>
                  <a:srgbClr val="FF2FE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2FED"/>
                </a:solidFill>
                <a:latin typeface="Calibri"/>
                <a:cs typeface="Calibri"/>
              </a:rPr>
              <a:t>or</a:t>
            </a:r>
            <a:r>
              <a:rPr sz="2400" spc="10" dirty="0">
                <a:solidFill>
                  <a:srgbClr val="FF2FE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2FED"/>
                </a:solidFill>
                <a:latin typeface="Calibri"/>
                <a:cs typeface="Calibri"/>
              </a:rPr>
              <a:t>24</a:t>
            </a:r>
            <a:r>
              <a:rPr sz="2400" spc="-60" dirty="0">
                <a:solidFill>
                  <a:srgbClr val="FF2FED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2FED"/>
                </a:solidFill>
                <a:latin typeface="Calibri"/>
                <a:cs typeface="Calibri"/>
              </a:rPr>
              <a:t>layers</a:t>
            </a:r>
            <a:r>
              <a:rPr sz="2400" spc="-10" dirty="0">
                <a:latin typeface="Calibri"/>
                <a:cs typeface="Calibri"/>
              </a:rPr>
              <a:t>.</a:t>
            </a:r>
            <a:endParaRPr sz="2400">
              <a:latin typeface="Calibri"/>
              <a:cs typeface="Calibri"/>
            </a:endParaRPr>
          </a:p>
          <a:p>
            <a:pPr marL="699135" lvl="1" indent="-228600">
              <a:lnSpc>
                <a:spcPct val="100000"/>
              </a:lnSpc>
              <a:spcBef>
                <a:spcPts val="650"/>
              </a:spcBef>
              <a:buClr>
                <a:srgbClr val="3986FF"/>
              </a:buClr>
              <a:buFont typeface="Times New Roman"/>
              <a:buChar char="•"/>
              <a:tabLst>
                <a:tab pos="699135" algn="l"/>
              </a:tabLst>
            </a:pPr>
            <a:r>
              <a:rPr sz="2400" dirty="0">
                <a:latin typeface="Calibri"/>
                <a:cs typeface="Calibri"/>
              </a:rPr>
              <a:t>You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will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learn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about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Transformers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later;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they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have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lot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skipping-like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connections</a:t>
            </a:r>
            <a:endParaRPr sz="2400">
              <a:latin typeface="Calibri"/>
              <a:cs typeface="Calibri"/>
            </a:endParaRPr>
          </a:p>
          <a:p>
            <a:pPr marL="3554729">
              <a:lnSpc>
                <a:spcPct val="100000"/>
              </a:lnSpc>
              <a:spcBef>
                <a:spcPts val="790"/>
              </a:spcBef>
            </a:pPr>
            <a:r>
              <a:rPr sz="1200" dirty="0">
                <a:latin typeface="Calibri"/>
                <a:cs typeface="Calibri"/>
              </a:rPr>
              <a:t>“Massive Exploration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of</a:t>
            </a:r>
            <a:r>
              <a:rPr sz="1200" spc="1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Neural</a:t>
            </a:r>
            <a:r>
              <a:rPr sz="1200" spc="-4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Machine </a:t>
            </a:r>
            <a:r>
              <a:rPr sz="1200" spc="-10" dirty="0">
                <a:latin typeface="Calibri"/>
                <a:cs typeface="Calibri"/>
              </a:rPr>
              <a:t>Translation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spc="-20" dirty="0">
                <a:latin typeface="Calibri"/>
                <a:cs typeface="Calibri"/>
              </a:rPr>
              <a:t>Architecutres”,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Britz et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al, 2017.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u="sng" spc="-10" dirty="0">
                <a:solidFill>
                  <a:srgbClr val="4197B5"/>
                </a:solidFill>
                <a:uFill>
                  <a:solidFill>
                    <a:srgbClr val="4197B5"/>
                  </a:solidFill>
                </a:uFill>
                <a:latin typeface="Calibri"/>
                <a:cs typeface="Calibri"/>
                <a:hlinkClick r:id="rId2"/>
              </a:rPr>
              <a:t>https://arxiv.org/pdf/1703.03906.pdf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97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/>
              <a:t>Machine</a:t>
            </a:r>
            <a:r>
              <a:rPr spc="-5" dirty="0"/>
              <a:t> </a:t>
            </a:r>
            <a:r>
              <a:rPr spc="-10" dirty="0"/>
              <a:t>Translation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39737" y="6498590"/>
            <a:ext cx="215900" cy="24257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400" spc="-25" dirty="0">
                <a:latin typeface="Calibri"/>
                <a:cs typeface="Calibri"/>
              </a:rPr>
              <a:t>22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85457" y="1158303"/>
            <a:ext cx="10918190" cy="754380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12700" marR="5080">
              <a:lnSpc>
                <a:spcPts val="2850"/>
              </a:lnSpc>
              <a:spcBef>
                <a:spcPts val="220"/>
              </a:spcBef>
            </a:pPr>
            <a:r>
              <a:rPr sz="2400" b="1" dirty="0">
                <a:latin typeface="Calibri"/>
                <a:cs typeface="Calibri"/>
              </a:rPr>
              <a:t>Machine</a:t>
            </a:r>
            <a:r>
              <a:rPr sz="2400" b="1" spc="1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Translation</a:t>
            </a:r>
            <a:r>
              <a:rPr sz="2400" b="1" spc="-6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(MT)</a:t>
            </a:r>
            <a:r>
              <a:rPr sz="2400" b="1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task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translating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sentence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i="1" dirty="0">
                <a:latin typeface="Calibri"/>
                <a:cs typeface="Calibri"/>
              </a:rPr>
              <a:t>x</a:t>
            </a:r>
            <a:r>
              <a:rPr sz="2400" i="1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from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one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language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(the </a:t>
            </a:r>
            <a:r>
              <a:rPr sz="2400" dirty="0">
                <a:solidFill>
                  <a:srgbClr val="FF2FED"/>
                </a:solidFill>
                <a:latin typeface="Calibri"/>
                <a:cs typeface="Calibri"/>
              </a:rPr>
              <a:t>source</a:t>
            </a:r>
            <a:r>
              <a:rPr sz="2400" spc="-50" dirty="0">
                <a:solidFill>
                  <a:srgbClr val="FF2FE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2FED"/>
                </a:solidFill>
                <a:latin typeface="Calibri"/>
                <a:cs typeface="Calibri"/>
              </a:rPr>
              <a:t>language</a:t>
            </a:r>
            <a:r>
              <a:rPr sz="2400" dirty="0">
                <a:latin typeface="Calibri"/>
                <a:cs typeface="Calibri"/>
              </a:rPr>
              <a:t>)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to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sentence</a:t>
            </a:r>
            <a:r>
              <a:rPr sz="2400" spc="20" dirty="0">
                <a:latin typeface="Calibri"/>
                <a:cs typeface="Calibri"/>
              </a:rPr>
              <a:t> </a:t>
            </a:r>
            <a:r>
              <a:rPr sz="2400" i="1" dirty="0">
                <a:latin typeface="Calibri"/>
                <a:cs typeface="Calibri"/>
              </a:rPr>
              <a:t>y</a:t>
            </a:r>
            <a:r>
              <a:rPr sz="2400" i="1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another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language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(the</a:t>
            </a:r>
            <a:r>
              <a:rPr sz="2400" spc="20" dirty="0"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2FED"/>
                </a:solidFill>
                <a:latin typeface="Calibri"/>
                <a:cs typeface="Calibri"/>
              </a:rPr>
              <a:t>target</a:t>
            </a:r>
            <a:r>
              <a:rPr sz="2400" spc="-35" dirty="0">
                <a:solidFill>
                  <a:srgbClr val="FF2FED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2FED"/>
                </a:solidFill>
                <a:latin typeface="Calibri"/>
                <a:cs typeface="Calibri"/>
              </a:rPr>
              <a:t>language</a:t>
            </a:r>
            <a:r>
              <a:rPr sz="2400" spc="-10" dirty="0">
                <a:latin typeface="Calibri"/>
                <a:cs typeface="Calibri"/>
              </a:rPr>
              <a:t>).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529204" y="2741231"/>
            <a:ext cx="24193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i="1" spc="-25" dirty="0">
                <a:latin typeface="Calibri"/>
                <a:cs typeface="Calibri"/>
              </a:rPr>
              <a:t>x: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444621" y="2741231"/>
            <a:ext cx="622363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i="1" dirty="0">
                <a:latin typeface="Calibri"/>
                <a:cs typeface="Calibri"/>
              </a:rPr>
              <a:t>L'homme est</a:t>
            </a:r>
            <a:r>
              <a:rPr sz="2400" i="1" spc="-40" dirty="0">
                <a:latin typeface="Calibri"/>
                <a:cs typeface="Calibri"/>
              </a:rPr>
              <a:t> </a:t>
            </a:r>
            <a:r>
              <a:rPr sz="2400" i="1" dirty="0">
                <a:latin typeface="Calibri"/>
                <a:cs typeface="Calibri"/>
              </a:rPr>
              <a:t>né</a:t>
            </a:r>
            <a:r>
              <a:rPr sz="2400" i="1" spc="-60" dirty="0">
                <a:latin typeface="Calibri"/>
                <a:cs typeface="Calibri"/>
              </a:rPr>
              <a:t> </a:t>
            </a:r>
            <a:r>
              <a:rPr sz="2400" i="1" dirty="0">
                <a:latin typeface="Calibri"/>
                <a:cs typeface="Calibri"/>
              </a:rPr>
              <a:t>libre,</a:t>
            </a:r>
            <a:r>
              <a:rPr sz="2400" i="1" spc="-40" dirty="0">
                <a:latin typeface="Calibri"/>
                <a:cs typeface="Calibri"/>
              </a:rPr>
              <a:t> </a:t>
            </a:r>
            <a:r>
              <a:rPr sz="2400" i="1" dirty="0">
                <a:latin typeface="Calibri"/>
                <a:cs typeface="Calibri"/>
              </a:rPr>
              <a:t>et</a:t>
            </a:r>
            <a:r>
              <a:rPr sz="2400" i="1" spc="-30" dirty="0">
                <a:latin typeface="Calibri"/>
                <a:cs typeface="Calibri"/>
              </a:rPr>
              <a:t> </a:t>
            </a:r>
            <a:r>
              <a:rPr sz="2400" i="1" dirty="0">
                <a:latin typeface="Calibri"/>
                <a:cs typeface="Calibri"/>
              </a:rPr>
              <a:t>partout</a:t>
            </a:r>
            <a:r>
              <a:rPr sz="2400" i="1" spc="-40" dirty="0">
                <a:latin typeface="Calibri"/>
                <a:cs typeface="Calibri"/>
              </a:rPr>
              <a:t> </a:t>
            </a:r>
            <a:r>
              <a:rPr sz="2400" i="1" dirty="0">
                <a:latin typeface="Calibri"/>
                <a:cs typeface="Calibri"/>
              </a:rPr>
              <a:t>il</a:t>
            </a:r>
            <a:r>
              <a:rPr sz="2400" i="1" spc="-10" dirty="0">
                <a:latin typeface="Calibri"/>
                <a:cs typeface="Calibri"/>
              </a:rPr>
              <a:t> </a:t>
            </a:r>
            <a:r>
              <a:rPr sz="2400" i="1" dirty="0">
                <a:latin typeface="Calibri"/>
                <a:cs typeface="Calibri"/>
              </a:rPr>
              <a:t>est</a:t>
            </a:r>
            <a:r>
              <a:rPr sz="2400" i="1" spc="-40" dirty="0">
                <a:latin typeface="Calibri"/>
                <a:cs typeface="Calibri"/>
              </a:rPr>
              <a:t> </a:t>
            </a:r>
            <a:r>
              <a:rPr sz="2400" i="1" dirty="0">
                <a:latin typeface="Calibri"/>
                <a:cs typeface="Calibri"/>
              </a:rPr>
              <a:t>dans</a:t>
            </a:r>
            <a:r>
              <a:rPr sz="2400" i="1" spc="-75" dirty="0">
                <a:latin typeface="Calibri"/>
                <a:cs typeface="Calibri"/>
              </a:rPr>
              <a:t> </a:t>
            </a:r>
            <a:r>
              <a:rPr sz="2400" i="1" dirty="0">
                <a:latin typeface="Calibri"/>
                <a:cs typeface="Calibri"/>
              </a:rPr>
              <a:t>les</a:t>
            </a:r>
            <a:r>
              <a:rPr sz="2400" i="1" spc="-25" dirty="0">
                <a:latin typeface="Calibri"/>
                <a:cs typeface="Calibri"/>
              </a:rPr>
              <a:t> </a:t>
            </a:r>
            <a:r>
              <a:rPr sz="2400" i="1" spc="-20" dirty="0">
                <a:latin typeface="Calibri"/>
                <a:cs typeface="Calibri"/>
              </a:rPr>
              <a:t>fers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684145" y="5144071"/>
            <a:ext cx="24066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i="1" spc="-25" dirty="0">
                <a:latin typeface="Calibri"/>
                <a:cs typeface="Calibri"/>
              </a:rPr>
              <a:t>y: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599434" y="5144071"/>
            <a:ext cx="590232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i="1" dirty="0">
                <a:latin typeface="Calibri"/>
                <a:cs typeface="Calibri"/>
              </a:rPr>
              <a:t>Man is</a:t>
            </a:r>
            <a:r>
              <a:rPr sz="2400" i="1" spc="10" dirty="0">
                <a:latin typeface="Calibri"/>
                <a:cs typeface="Calibri"/>
              </a:rPr>
              <a:t> </a:t>
            </a:r>
            <a:r>
              <a:rPr sz="2400" i="1" dirty="0">
                <a:latin typeface="Calibri"/>
                <a:cs typeface="Calibri"/>
              </a:rPr>
              <a:t>born</a:t>
            </a:r>
            <a:r>
              <a:rPr sz="2400" i="1" spc="-65" dirty="0">
                <a:latin typeface="Calibri"/>
                <a:cs typeface="Calibri"/>
              </a:rPr>
              <a:t> </a:t>
            </a:r>
            <a:r>
              <a:rPr sz="2400" i="1" dirty="0">
                <a:latin typeface="Calibri"/>
                <a:cs typeface="Calibri"/>
              </a:rPr>
              <a:t>free,</a:t>
            </a:r>
            <a:r>
              <a:rPr sz="2400" i="1" spc="-30" dirty="0">
                <a:latin typeface="Calibri"/>
                <a:cs typeface="Calibri"/>
              </a:rPr>
              <a:t> </a:t>
            </a:r>
            <a:r>
              <a:rPr sz="2400" i="1" dirty="0">
                <a:latin typeface="Calibri"/>
                <a:cs typeface="Calibri"/>
              </a:rPr>
              <a:t>but</a:t>
            </a:r>
            <a:r>
              <a:rPr sz="2400" i="1" spc="-15" dirty="0">
                <a:latin typeface="Calibri"/>
                <a:cs typeface="Calibri"/>
              </a:rPr>
              <a:t> </a:t>
            </a:r>
            <a:r>
              <a:rPr sz="2400" i="1" spc="-10" dirty="0">
                <a:latin typeface="Calibri"/>
                <a:cs typeface="Calibri"/>
              </a:rPr>
              <a:t>everywhere</a:t>
            </a:r>
            <a:r>
              <a:rPr sz="2400" i="1" spc="-50" dirty="0">
                <a:latin typeface="Calibri"/>
                <a:cs typeface="Calibri"/>
              </a:rPr>
              <a:t> </a:t>
            </a:r>
            <a:r>
              <a:rPr sz="2400" i="1" dirty="0">
                <a:latin typeface="Calibri"/>
                <a:cs typeface="Calibri"/>
              </a:rPr>
              <a:t>he</a:t>
            </a:r>
            <a:r>
              <a:rPr sz="2400" i="1" spc="-50" dirty="0">
                <a:latin typeface="Calibri"/>
                <a:cs typeface="Calibri"/>
              </a:rPr>
              <a:t> </a:t>
            </a:r>
            <a:r>
              <a:rPr sz="2400" i="1" dirty="0">
                <a:latin typeface="Calibri"/>
                <a:cs typeface="Calibri"/>
              </a:rPr>
              <a:t>is</a:t>
            </a:r>
            <a:r>
              <a:rPr sz="2400" i="1" spc="-65" dirty="0">
                <a:latin typeface="Calibri"/>
                <a:cs typeface="Calibri"/>
              </a:rPr>
              <a:t> </a:t>
            </a:r>
            <a:r>
              <a:rPr sz="2400" i="1" dirty="0">
                <a:latin typeface="Calibri"/>
                <a:cs typeface="Calibri"/>
              </a:rPr>
              <a:t>in</a:t>
            </a:r>
            <a:r>
              <a:rPr sz="2400" i="1" spc="-65" dirty="0">
                <a:latin typeface="Calibri"/>
                <a:cs typeface="Calibri"/>
              </a:rPr>
              <a:t> </a:t>
            </a:r>
            <a:r>
              <a:rPr sz="2400" i="1" spc="-10" dirty="0">
                <a:latin typeface="Calibri"/>
                <a:cs typeface="Calibri"/>
              </a:rPr>
              <a:t>chains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516234" y="5926137"/>
            <a:ext cx="1203325" cy="3346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000" i="1" dirty="0">
                <a:latin typeface="Calibri"/>
                <a:cs typeface="Calibri"/>
              </a:rPr>
              <a:t>–</a:t>
            </a:r>
            <a:r>
              <a:rPr sz="2000" i="1" spc="-1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Rousseau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542531" y="3618357"/>
            <a:ext cx="114300" cy="942975"/>
          </a:xfrm>
          <a:custGeom>
            <a:avLst/>
            <a:gdLst/>
            <a:ahLst/>
            <a:cxnLst/>
            <a:rect l="l" t="t" r="r" b="b"/>
            <a:pathLst>
              <a:path w="114300" h="942975">
                <a:moveTo>
                  <a:pt x="38035" y="828802"/>
                </a:moveTo>
                <a:lnTo>
                  <a:pt x="0" y="829183"/>
                </a:lnTo>
                <a:lnTo>
                  <a:pt x="58293" y="942975"/>
                </a:lnTo>
                <a:lnTo>
                  <a:pt x="104645" y="847852"/>
                </a:lnTo>
                <a:lnTo>
                  <a:pt x="38226" y="847852"/>
                </a:lnTo>
                <a:lnTo>
                  <a:pt x="38039" y="829183"/>
                </a:lnTo>
                <a:lnTo>
                  <a:pt x="38035" y="828802"/>
                </a:lnTo>
                <a:close/>
              </a:path>
              <a:path w="114300" h="942975">
                <a:moveTo>
                  <a:pt x="76135" y="828421"/>
                </a:moveTo>
                <a:lnTo>
                  <a:pt x="38035" y="828802"/>
                </a:lnTo>
                <a:lnTo>
                  <a:pt x="38223" y="847471"/>
                </a:lnTo>
                <a:lnTo>
                  <a:pt x="38226" y="847852"/>
                </a:lnTo>
                <a:lnTo>
                  <a:pt x="76326" y="847471"/>
                </a:lnTo>
                <a:lnTo>
                  <a:pt x="76143" y="829183"/>
                </a:lnTo>
                <a:lnTo>
                  <a:pt x="76135" y="828421"/>
                </a:lnTo>
                <a:close/>
              </a:path>
              <a:path w="114300" h="942975">
                <a:moveTo>
                  <a:pt x="114300" y="828040"/>
                </a:moveTo>
                <a:lnTo>
                  <a:pt x="76135" y="828421"/>
                </a:lnTo>
                <a:lnTo>
                  <a:pt x="76326" y="847471"/>
                </a:lnTo>
                <a:lnTo>
                  <a:pt x="38226" y="847852"/>
                </a:lnTo>
                <a:lnTo>
                  <a:pt x="104645" y="847852"/>
                </a:lnTo>
                <a:lnTo>
                  <a:pt x="114300" y="828040"/>
                </a:lnTo>
                <a:close/>
              </a:path>
              <a:path w="114300" h="942975">
                <a:moveTo>
                  <a:pt x="67818" y="0"/>
                </a:moveTo>
                <a:lnTo>
                  <a:pt x="29718" y="381"/>
                </a:lnTo>
                <a:lnTo>
                  <a:pt x="38028" y="828040"/>
                </a:lnTo>
                <a:lnTo>
                  <a:pt x="38035" y="828802"/>
                </a:lnTo>
                <a:lnTo>
                  <a:pt x="76135" y="828421"/>
                </a:lnTo>
                <a:lnTo>
                  <a:pt x="67821" y="381"/>
                </a:lnTo>
                <a:lnTo>
                  <a:pt x="67818" y="0"/>
                </a:lnTo>
                <a:close/>
              </a:path>
            </a:pathLst>
          </a:custGeom>
          <a:solidFill>
            <a:srgbClr val="3986FF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98818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b="1" dirty="0">
                <a:latin typeface="Lucida Sans"/>
                <a:cs typeface="Lucida Sans"/>
              </a:rPr>
              <a:t>The</a:t>
            </a:r>
            <a:r>
              <a:rPr b="1" spc="-80" dirty="0">
                <a:latin typeface="Lucida Sans"/>
                <a:cs typeface="Lucida Sans"/>
              </a:rPr>
              <a:t> </a:t>
            </a:r>
            <a:r>
              <a:rPr b="1" dirty="0">
                <a:latin typeface="Lucida Sans"/>
                <a:cs typeface="Lucida Sans"/>
              </a:rPr>
              <a:t>early</a:t>
            </a:r>
            <a:r>
              <a:rPr b="1" spc="-70" dirty="0">
                <a:latin typeface="Lucida Sans"/>
                <a:cs typeface="Lucida Sans"/>
              </a:rPr>
              <a:t> </a:t>
            </a:r>
            <a:r>
              <a:rPr b="1" dirty="0">
                <a:latin typeface="Lucida Sans"/>
                <a:cs typeface="Lucida Sans"/>
              </a:rPr>
              <a:t>history of</a:t>
            </a:r>
            <a:r>
              <a:rPr b="1" spc="-55" dirty="0">
                <a:latin typeface="Lucida Sans"/>
                <a:cs typeface="Lucida Sans"/>
              </a:rPr>
              <a:t> </a:t>
            </a:r>
            <a:r>
              <a:rPr b="1" dirty="0">
                <a:latin typeface="Lucida Sans"/>
                <a:cs typeface="Lucida Sans"/>
              </a:rPr>
              <a:t>MT:</a:t>
            </a:r>
            <a:r>
              <a:rPr b="1" spc="30" dirty="0">
                <a:latin typeface="Lucida Sans"/>
                <a:cs typeface="Lucida Sans"/>
              </a:rPr>
              <a:t> </a:t>
            </a:r>
            <a:r>
              <a:rPr b="1" spc="-10" dirty="0">
                <a:latin typeface="Lucida Sans"/>
                <a:cs typeface="Lucida Sans"/>
              </a:rPr>
              <a:t>1950s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85457" y="1167828"/>
            <a:ext cx="11052175" cy="49155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lr>
                <a:srgbClr val="8B1515"/>
              </a:buClr>
              <a:buFont typeface="Times New Roman"/>
              <a:buChar char="•"/>
              <a:tabLst>
                <a:tab pos="355600" algn="l"/>
              </a:tabLst>
            </a:pPr>
            <a:r>
              <a:rPr sz="2400" dirty="0">
                <a:latin typeface="Lucida Sans"/>
                <a:cs typeface="Lucida Sans"/>
              </a:rPr>
              <a:t>Machine</a:t>
            </a:r>
            <a:r>
              <a:rPr sz="2400" spc="-35" dirty="0">
                <a:latin typeface="Lucida Sans"/>
                <a:cs typeface="Lucida Sans"/>
              </a:rPr>
              <a:t> </a:t>
            </a:r>
            <a:r>
              <a:rPr sz="2400" dirty="0">
                <a:latin typeface="Lucida Sans"/>
                <a:cs typeface="Lucida Sans"/>
              </a:rPr>
              <a:t>translation</a:t>
            </a:r>
            <a:r>
              <a:rPr sz="2400" spc="-35" dirty="0">
                <a:latin typeface="Lucida Sans"/>
                <a:cs typeface="Lucida Sans"/>
              </a:rPr>
              <a:t> </a:t>
            </a:r>
            <a:r>
              <a:rPr sz="2400" dirty="0">
                <a:latin typeface="Lucida Sans"/>
                <a:cs typeface="Lucida Sans"/>
              </a:rPr>
              <a:t>research</a:t>
            </a:r>
            <a:r>
              <a:rPr sz="2400" spc="-30" dirty="0">
                <a:latin typeface="Lucida Sans"/>
                <a:cs typeface="Lucida Sans"/>
              </a:rPr>
              <a:t> </a:t>
            </a:r>
            <a:r>
              <a:rPr sz="2400" dirty="0">
                <a:latin typeface="Lucida Sans"/>
                <a:cs typeface="Lucida Sans"/>
              </a:rPr>
              <a:t>began</a:t>
            </a:r>
            <a:r>
              <a:rPr sz="2400" spc="-30" dirty="0">
                <a:latin typeface="Lucida Sans"/>
                <a:cs typeface="Lucida Sans"/>
              </a:rPr>
              <a:t> </a:t>
            </a:r>
            <a:r>
              <a:rPr sz="2400" dirty="0">
                <a:latin typeface="Lucida Sans"/>
                <a:cs typeface="Lucida Sans"/>
              </a:rPr>
              <a:t>in</a:t>
            </a:r>
            <a:r>
              <a:rPr sz="2400" spc="-30" dirty="0">
                <a:latin typeface="Lucida Sans"/>
                <a:cs typeface="Lucida Sans"/>
              </a:rPr>
              <a:t> </a:t>
            </a:r>
            <a:r>
              <a:rPr sz="2400" dirty="0">
                <a:latin typeface="Lucida Sans"/>
                <a:cs typeface="Lucida Sans"/>
              </a:rPr>
              <a:t>the</a:t>
            </a:r>
            <a:r>
              <a:rPr sz="2400" spc="-50" dirty="0">
                <a:latin typeface="Lucida Sans"/>
                <a:cs typeface="Lucida Sans"/>
              </a:rPr>
              <a:t> </a:t>
            </a:r>
            <a:r>
              <a:rPr sz="2400" dirty="0">
                <a:solidFill>
                  <a:srgbClr val="FF2FED"/>
                </a:solidFill>
                <a:latin typeface="Lucida Sans"/>
                <a:cs typeface="Lucida Sans"/>
              </a:rPr>
              <a:t>early</a:t>
            </a:r>
            <a:r>
              <a:rPr sz="2400" spc="-30" dirty="0">
                <a:solidFill>
                  <a:srgbClr val="FF2FED"/>
                </a:solidFill>
                <a:latin typeface="Lucida Sans"/>
                <a:cs typeface="Lucida Sans"/>
              </a:rPr>
              <a:t> </a:t>
            </a:r>
            <a:r>
              <a:rPr sz="2400" dirty="0">
                <a:solidFill>
                  <a:srgbClr val="FF2FED"/>
                </a:solidFill>
                <a:latin typeface="Lucida Sans"/>
                <a:cs typeface="Lucida Sans"/>
              </a:rPr>
              <a:t>1950s</a:t>
            </a:r>
            <a:r>
              <a:rPr sz="2400" spc="-50" dirty="0">
                <a:solidFill>
                  <a:srgbClr val="FF2FED"/>
                </a:solidFill>
                <a:latin typeface="Lucida Sans"/>
                <a:cs typeface="Lucida Sans"/>
              </a:rPr>
              <a:t> </a:t>
            </a:r>
            <a:r>
              <a:rPr sz="2400" dirty="0">
                <a:latin typeface="Lucida Sans"/>
                <a:cs typeface="Lucida Sans"/>
              </a:rPr>
              <a:t>on</a:t>
            </a:r>
            <a:r>
              <a:rPr sz="2400" spc="-35" dirty="0">
                <a:latin typeface="Lucida Sans"/>
                <a:cs typeface="Lucida Sans"/>
              </a:rPr>
              <a:t> </a:t>
            </a:r>
            <a:r>
              <a:rPr sz="2400" dirty="0">
                <a:latin typeface="Lucida Sans"/>
                <a:cs typeface="Lucida Sans"/>
              </a:rPr>
              <a:t>machines </a:t>
            </a:r>
            <a:r>
              <a:rPr sz="2400" spc="-20" dirty="0">
                <a:latin typeface="Lucida Sans"/>
                <a:cs typeface="Lucida Sans"/>
              </a:rPr>
              <a:t>less</a:t>
            </a:r>
            <a:endParaRPr sz="2400">
              <a:latin typeface="Lucida Sans"/>
              <a:cs typeface="Lucida Sans"/>
            </a:endParaRPr>
          </a:p>
          <a:p>
            <a:pPr marL="355600">
              <a:lnSpc>
                <a:spcPct val="100000"/>
              </a:lnSpc>
              <a:spcBef>
                <a:spcPts val="50"/>
              </a:spcBef>
            </a:pPr>
            <a:r>
              <a:rPr sz="2400" dirty="0">
                <a:latin typeface="Lucida Sans"/>
                <a:cs typeface="Lucida Sans"/>
              </a:rPr>
              <a:t>powerful</a:t>
            </a:r>
            <a:r>
              <a:rPr sz="2400" spc="-5" dirty="0">
                <a:latin typeface="Lucida Sans"/>
                <a:cs typeface="Lucida Sans"/>
              </a:rPr>
              <a:t> </a:t>
            </a:r>
            <a:r>
              <a:rPr sz="2400" dirty="0">
                <a:latin typeface="Lucida Sans"/>
                <a:cs typeface="Lucida Sans"/>
              </a:rPr>
              <a:t>than</a:t>
            </a:r>
            <a:r>
              <a:rPr sz="2400" spc="-50" dirty="0">
                <a:latin typeface="Lucida Sans"/>
                <a:cs typeface="Lucida Sans"/>
              </a:rPr>
              <a:t> </a:t>
            </a:r>
            <a:r>
              <a:rPr sz="2400" dirty="0">
                <a:latin typeface="Lucida Sans"/>
                <a:cs typeface="Lucida Sans"/>
              </a:rPr>
              <a:t>high</a:t>
            </a:r>
            <a:r>
              <a:rPr sz="2400" spc="-40" dirty="0">
                <a:latin typeface="Lucida Sans"/>
                <a:cs typeface="Lucida Sans"/>
              </a:rPr>
              <a:t> </a:t>
            </a:r>
            <a:r>
              <a:rPr sz="2400" dirty="0">
                <a:latin typeface="Lucida Sans"/>
                <a:cs typeface="Lucida Sans"/>
              </a:rPr>
              <a:t>school</a:t>
            </a:r>
            <a:r>
              <a:rPr sz="2400" spc="-5" dirty="0">
                <a:latin typeface="Lucida Sans"/>
                <a:cs typeface="Lucida Sans"/>
              </a:rPr>
              <a:t> </a:t>
            </a:r>
            <a:r>
              <a:rPr sz="2400" dirty="0">
                <a:latin typeface="Lucida Sans"/>
                <a:cs typeface="Lucida Sans"/>
              </a:rPr>
              <a:t>calculators</a:t>
            </a:r>
            <a:r>
              <a:rPr sz="2400" spc="-20" dirty="0">
                <a:latin typeface="Lucida Sans"/>
                <a:cs typeface="Lucida Sans"/>
              </a:rPr>
              <a:t> </a:t>
            </a:r>
            <a:r>
              <a:rPr sz="2400" dirty="0">
                <a:latin typeface="Lucida Sans"/>
                <a:cs typeface="Lucida Sans"/>
              </a:rPr>
              <a:t>(before</a:t>
            </a:r>
            <a:r>
              <a:rPr sz="2400" spc="-45" dirty="0">
                <a:latin typeface="Lucida Sans"/>
                <a:cs typeface="Lucida Sans"/>
              </a:rPr>
              <a:t> </a:t>
            </a:r>
            <a:r>
              <a:rPr sz="2400" dirty="0">
                <a:latin typeface="Lucida Sans"/>
                <a:cs typeface="Lucida Sans"/>
              </a:rPr>
              <a:t>term</a:t>
            </a:r>
            <a:r>
              <a:rPr sz="2400" spc="-50" dirty="0">
                <a:latin typeface="Lucida Sans"/>
                <a:cs typeface="Lucida Sans"/>
              </a:rPr>
              <a:t> </a:t>
            </a:r>
            <a:r>
              <a:rPr sz="2400" dirty="0">
                <a:latin typeface="Lucida Sans"/>
                <a:cs typeface="Lucida Sans"/>
              </a:rPr>
              <a:t>“A.I.”</a:t>
            </a:r>
            <a:r>
              <a:rPr sz="2400" spc="-60" dirty="0">
                <a:latin typeface="Lucida Sans"/>
                <a:cs typeface="Lucida Sans"/>
              </a:rPr>
              <a:t> </a:t>
            </a:r>
            <a:r>
              <a:rPr sz="2400" spc="-10" dirty="0">
                <a:latin typeface="Lucida Sans"/>
                <a:cs typeface="Lucida Sans"/>
              </a:rPr>
              <a:t>coined!)</a:t>
            </a:r>
            <a:endParaRPr sz="2400">
              <a:latin typeface="Lucida Sans"/>
              <a:cs typeface="Lucida Sans"/>
            </a:endParaRPr>
          </a:p>
          <a:p>
            <a:pPr marL="355600" marR="676275" indent="-343535">
              <a:lnSpc>
                <a:spcPts val="2850"/>
              </a:lnSpc>
              <a:spcBef>
                <a:spcPts val="695"/>
              </a:spcBef>
              <a:buClr>
                <a:srgbClr val="8B1515"/>
              </a:buClr>
              <a:buFont typeface="Times New Roman"/>
              <a:buChar char="•"/>
              <a:tabLst>
                <a:tab pos="355600" algn="l"/>
              </a:tabLst>
            </a:pPr>
            <a:r>
              <a:rPr sz="2400" dirty="0">
                <a:latin typeface="Lucida Sans"/>
                <a:cs typeface="Lucida Sans"/>
              </a:rPr>
              <a:t>Concurrent</a:t>
            </a:r>
            <a:r>
              <a:rPr sz="2400" spc="-25" dirty="0">
                <a:latin typeface="Lucida Sans"/>
                <a:cs typeface="Lucida Sans"/>
              </a:rPr>
              <a:t> </a:t>
            </a:r>
            <a:r>
              <a:rPr sz="2400" dirty="0">
                <a:latin typeface="Lucida Sans"/>
                <a:cs typeface="Lucida Sans"/>
              </a:rPr>
              <a:t>with</a:t>
            </a:r>
            <a:r>
              <a:rPr sz="2400" spc="-10" dirty="0">
                <a:latin typeface="Lucida Sans"/>
                <a:cs typeface="Lucida Sans"/>
              </a:rPr>
              <a:t> </a:t>
            </a:r>
            <a:r>
              <a:rPr sz="2400" dirty="0">
                <a:latin typeface="Lucida Sans"/>
                <a:cs typeface="Lucida Sans"/>
              </a:rPr>
              <a:t>foundational</a:t>
            </a:r>
            <a:r>
              <a:rPr sz="2400" spc="-40" dirty="0">
                <a:latin typeface="Lucida Sans"/>
                <a:cs typeface="Lucida Sans"/>
              </a:rPr>
              <a:t> </a:t>
            </a:r>
            <a:r>
              <a:rPr sz="2400" dirty="0">
                <a:latin typeface="Lucida Sans"/>
                <a:cs typeface="Lucida Sans"/>
              </a:rPr>
              <a:t>work</a:t>
            </a:r>
            <a:r>
              <a:rPr sz="2400" spc="-75" dirty="0">
                <a:latin typeface="Lucida Sans"/>
                <a:cs typeface="Lucida Sans"/>
              </a:rPr>
              <a:t> </a:t>
            </a:r>
            <a:r>
              <a:rPr sz="2400" dirty="0">
                <a:latin typeface="Lucida Sans"/>
                <a:cs typeface="Lucida Sans"/>
              </a:rPr>
              <a:t>on</a:t>
            </a:r>
            <a:r>
              <a:rPr sz="2400" spc="-15" dirty="0">
                <a:latin typeface="Lucida Sans"/>
                <a:cs typeface="Lucida Sans"/>
              </a:rPr>
              <a:t> </a:t>
            </a:r>
            <a:r>
              <a:rPr sz="2400" dirty="0">
                <a:latin typeface="Lucida Sans"/>
                <a:cs typeface="Lucida Sans"/>
              </a:rPr>
              <a:t>automata,</a:t>
            </a:r>
            <a:r>
              <a:rPr sz="2400" spc="-40" dirty="0">
                <a:latin typeface="Lucida Sans"/>
                <a:cs typeface="Lucida Sans"/>
              </a:rPr>
              <a:t> </a:t>
            </a:r>
            <a:r>
              <a:rPr sz="2400" dirty="0">
                <a:latin typeface="Lucida Sans"/>
                <a:cs typeface="Lucida Sans"/>
              </a:rPr>
              <a:t>formal</a:t>
            </a:r>
            <a:r>
              <a:rPr sz="2400" spc="25" dirty="0">
                <a:latin typeface="Lucida Sans"/>
                <a:cs typeface="Lucida Sans"/>
              </a:rPr>
              <a:t> </a:t>
            </a:r>
            <a:r>
              <a:rPr sz="2400" spc="-10" dirty="0">
                <a:latin typeface="Lucida Sans"/>
                <a:cs typeface="Lucida Sans"/>
              </a:rPr>
              <a:t>languages, </a:t>
            </a:r>
            <a:r>
              <a:rPr sz="2400" dirty="0">
                <a:latin typeface="Lucida Sans"/>
                <a:cs typeface="Lucida Sans"/>
              </a:rPr>
              <a:t>probabilities,</a:t>
            </a:r>
            <a:r>
              <a:rPr sz="2400" spc="-95" dirty="0">
                <a:latin typeface="Lucida Sans"/>
                <a:cs typeface="Lucida Sans"/>
              </a:rPr>
              <a:t> </a:t>
            </a:r>
            <a:r>
              <a:rPr sz="2400" dirty="0">
                <a:latin typeface="Lucida Sans"/>
                <a:cs typeface="Lucida Sans"/>
              </a:rPr>
              <a:t>and</a:t>
            </a:r>
            <a:r>
              <a:rPr sz="2400" spc="-20" dirty="0">
                <a:latin typeface="Lucida Sans"/>
                <a:cs typeface="Lucida Sans"/>
              </a:rPr>
              <a:t> </a:t>
            </a:r>
            <a:r>
              <a:rPr sz="2400" dirty="0">
                <a:latin typeface="Lucida Sans"/>
                <a:cs typeface="Lucida Sans"/>
              </a:rPr>
              <a:t>information</a:t>
            </a:r>
            <a:r>
              <a:rPr sz="2400" spc="-70" dirty="0">
                <a:latin typeface="Lucida Sans"/>
                <a:cs typeface="Lucida Sans"/>
              </a:rPr>
              <a:t> </a:t>
            </a:r>
            <a:r>
              <a:rPr sz="2400" spc="-10" dirty="0">
                <a:latin typeface="Lucida Sans"/>
                <a:cs typeface="Lucida Sans"/>
              </a:rPr>
              <a:t>theory</a:t>
            </a:r>
            <a:endParaRPr sz="2400">
              <a:latin typeface="Lucida Sans"/>
              <a:cs typeface="Lucida Sans"/>
            </a:endParaRPr>
          </a:p>
          <a:p>
            <a:pPr marL="355600" marR="882015" indent="-343535">
              <a:lnSpc>
                <a:spcPct val="101699"/>
              </a:lnSpc>
              <a:spcBef>
                <a:spcPts val="434"/>
              </a:spcBef>
              <a:buClr>
                <a:srgbClr val="8B1515"/>
              </a:buClr>
              <a:buFont typeface="Times New Roman"/>
              <a:buChar char="•"/>
              <a:tabLst>
                <a:tab pos="355600" algn="l"/>
              </a:tabLst>
            </a:pPr>
            <a:r>
              <a:rPr sz="2400" dirty="0">
                <a:latin typeface="Lucida Sans"/>
                <a:cs typeface="Lucida Sans"/>
              </a:rPr>
              <a:t>MT</a:t>
            </a:r>
            <a:r>
              <a:rPr sz="2400" spc="-55" dirty="0">
                <a:latin typeface="Lucida Sans"/>
                <a:cs typeface="Lucida Sans"/>
              </a:rPr>
              <a:t> </a:t>
            </a:r>
            <a:r>
              <a:rPr sz="2400" dirty="0">
                <a:latin typeface="Lucida Sans"/>
                <a:cs typeface="Lucida Sans"/>
              </a:rPr>
              <a:t>heavily</a:t>
            </a:r>
            <a:r>
              <a:rPr sz="2400" spc="-10" dirty="0">
                <a:latin typeface="Lucida Sans"/>
                <a:cs typeface="Lucida Sans"/>
              </a:rPr>
              <a:t> </a:t>
            </a:r>
            <a:r>
              <a:rPr sz="2400" dirty="0">
                <a:latin typeface="Lucida Sans"/>
                <a:cs typeface="Lucida Sans"/>
              </a:rPr>
              <a:t>funded</a:t>
            </a:r>
            <a:r>
              <a:rPr sz="2400" spc="-45" dirty="0">
                <a:latin typeface="Lucida Sans"/>
                <a:cs typeface="Lucida Sans"/>
              </a:rPr>
              <a:t> </a:t>
            </a:r>
            <a:r>
              <a:rPr sz="2400" dirty="0">
                <a:latin typeface="Lucida Sans"/>
                <a:cs typeface="Lucida Sans"/>
              </a:rPr>
              <a:t>by</a:t>
            </a:r>
            <a:r>
              <a:rPr sz="2400" spc="-15" dirty="0">
                <a:latin typeface="Lucida Sans"/>
                <a:cs typeface="Lucida Sans"/>
              </a:rPr>
              <a:t> </a:t>
            </a:r>
            <a:r>
              <a:rPr sz="2400" dirty="0">
                <a:latin typeface="Lucida Sans"/>
                <a:cs typeface="Lucida Sans"/>
              </a:rPr>
              <a:t>military,</a:t>
            </a:r>
            <a:r>
              <a:rPr sz="2400" spc="25" dirty="0">
                <a:latin typeface="Lucida Sans"/>
                <a:cs typeface="Lucida Sans"/>
              </a:rPr>
              <a:t> </a:t>
            </a:r>
            <a:r>
              <a:rPr sz="2400" dirty="0">
                <a:latin typeface="Lucida Sans"/>
                <a:cs typeface="Lucida Sans"/>
              </a:rPr>
              <a:t>but</a:t>
            </a:r>
            <a:r>
              <a:rPr sz="2400" spc="-35" dirty="0">
                <a:latin typeface="Lucida Sans"/>
                <a:cs typeface="Lucida Sans"/>
              </a:rPr>
              <a:t> </a:t>
            </a:r>
            <a:r>
              <a:rPr sz="2400" dirty="0">
                <a:latin typeface="Lucida Sans"/>
                <a:cs typeface="Lucida Sans"/>
              </a:rPr>
              <a:t>basically</a:t>
            </a:r>
            <a:r>
              <a:rPr sz="2400" spc="-10" dirty="0">
                <a:latin typeface="Lucida Sans"/>
                <a:cs typeface="Lucida Sans"/>
              </a:rPr>
              <a:t> </a:t>
            </a:r>
            <a:r>
              <a:rPr sz="2400" dirty="0">
                <a:latin typeface="Lucida Sans"/>
                <a:cs typeface="Lucida Sans"/>
              </a:rPr>
              <a:t>just</a:t>
            </a:r>
            <a:r>
              <a:rPr sz="2400" spc="-35" dirty="0">
                <a:latin typeface="Lucida Sans"/>
                <a:cs typeface="Lucida Sans"/>
              </a:rPr>
              <a:t> </a:t>
            </a:r>
            <a:r>
              <a:rPr sz="2400" dirty="0">
                <a:latin typeface="Lucida Sans"/>
                <a:cs typeface="Lucida Sans"/>
              </a:rPr>
              <a:t>simple</a:t>
            </a:r>
            <a:r>
              <a:rPr sz="2400" spc="-25" dirty="0">
                <a:latin typeface="Lucida Sans"/>
                <a:cs typeface="Lucida Sans"/>
              </a:rPr>
              <a:t> </a:t>
            </a:r>
            <a:r>
              <a:rPr sz="2400" spc="-20" dirty="0">
                <a:latin typeface="Lucida Sans"/>
                <a:cs typeface="Lucida Sans"/>
              </a:rPr>
              <a:t>rule-</a:t>
            </a:r>
            <a:r>
              <a:rPr sz="2400" spc="-10" dirty="0">
                <a:latin typeface="Lucida Sans"/>
                <a:cs typeface="Lucida Sans"/>
              </a:rPr>
              <a:t>based </a:t>
            </a:r>
            <a:r>
              <a:rPr sz="2400" dirty="0">
                <a:latin typeface="Lucida Sans"/>
                <a:cs typeface="Lucida Sans"/>
              </a:rPr>
              <a:t>systems</a:t>
            </a:r>
            <a:r>
              <a:rPr sz="2400" spc="-25" dirty="0">
                <a:latin typeface="Lucida Sans"/>
                <a:cs typeface="Lucida Sans"/>
              </a:rPr>
              <a:t> </a:t>
            </a:r>
            <a:r>
              <a:rPr sz="2400" dirty="0">
                <a:latin typeface="Lucida Sans"/>
                <a:cs typeface="Lucida Sans"/>
              </a:rPr>
              <a:t>doing</a:t>
            </a:r>
            <a:r>
              <a:rPr sz="2400" spc="-55" dirty="0">
                <a:latin typeface="Lucida Sans"/>
                <a:cs typeface="Lucida Sans"/>
              </a:rPr>
              <a:t> </a:t>
            </a:r>
            <a:r>
              <a:rPr sz="2400" dirty="0">
                <a:latin typeface="Lucida Sans"/>
                <a:cs typeface="Lucida Sans"/>
              </a:rPr>
              <a:t>word</a:t>
            </a:r>
            <a:r>
              <a:rPr sz="2400" spc="-20" dirty="0">
                <a:latin typeface="Lucida Sans"/>
                <a:cs typeface="Lucida Sans"/>
              </a:rPr>
              <a:t> </a:t>
            </a:r>
            <a:r>
              <a:rPr sz="2400" spc="-10" dirty="0">
                <a:latin typeface="Lucida Sans"/>
                <a:cs typeface="Lucida Sans"/>
              </a:rPr>
              <a:t>substitution</a:t>
            </a:r>
            <a:endParaRPr sz="2400">
              <a:latin typeface="Lucida Sans"/>
              <a:cs typeface="Lucida Sans"/>
            </a:endParaRPr>
          </a:p>
          <a:p>
            <a:pPr marL="355600" marR="14604" indent="-343535">
              <a:lnSpc>
                <a:spcPts val="2850"/>
              </a:lnSpc>
              <a:spcBef>
                <a:spcPts val="695"/>
              </a:spcBef>
              <a:buClr>
                <a:srgbClr val="8B1515"/>
              </a:buClr>
              <a:buFont typeface="Times New Roman"/>
              <a:buChar char="•"/>
              <a:tabLst>
                <a:tab pos="355600" algn="l"/>
              </a:tabLst>
            </a:pPr>
            <a:r>
              <a:rPr sz="2400" dirty="0">
                <a:latin typeface="Lucida Sans"/>
                <a:cs typeface="Lucida Sans"/>
              </a:rPr>
              <a:t>Human</a:t>
            </a:r>
            <a:r>
              <a:rPr sz="2400" spc="-30" dirty="0">
                <a:latin typeface="Lucida Sans"/>
                <a:cs typeface="Lucida Sans"/>
              </a:rPr>
              <a:t> </a:t>
            </a:r>
            <a:r>
              <a:rPr sz="2400" dirty="0">
                <a:latin typeface="Lucida Sans"/>
                <a:cs typeface="Lucida Sans"/>
              </a:rPr>
              <a:t>language</a:t>
            </a:r>
            <a:r>
              <a:rPr sz="2400" spc="-20" dirty="0">
                <a:latin typeface="Lucida Sans"/>
                <a:cs typeface="Lucida Sans"/>
              </a:rPr>
              <a:t> </a:t>
            </a:r>
            <a:r>
              <a:rPr sz="2400" dirty="0">
                <a:latin typeface="Lucida Sans"/>
                <a:cs typeface="Lucida Sans"/>
              </a:rPr>
              <a:t>is</a:t>
            </a:r>
            <a:r>
              <a:rPr sz="2400" spc="-55" dirty="0">
                <a:latin typeface="Lucida Sans"/>
                <a:cs typeface="Lucida Sans"/>
              </a:rPr>
              <a:t> </a:t>
            </a:r>
            <a:r>
              <a:rPr sz="2400" dirty="0">
                <a:latin typeface="Lucida Sans"/>
                <a:cs typeface="Lucida Sans"/>
              </a:rPr>
              <a:t>more</a:t>
            </a:r>
            <a:r>
              <a:rPr sz="2400" spc="-25" dirty="0">
                <a:latin typeface="Lucida Sans"/>
                <a:cs typeface="Lucida Sans"/>
              </a:rPr>
              <a:t> </a:t>
            </a:r>
            <a:r>
              <a:rPr sz="2400" dirty="0">
                <a:latin typeface="Lucida Sans"/>
                <a:cs typeface="Lucida Sans"/>
              </a:rPr>
              <a:t>complicated</a:t>
            </a:r>
            <a:r>
              <a:rPr sz="2400" spc="20" dirty="0">
                <a:latin typeface="Lucida Sans"/>
                <a:cs typeface="Lucida Sans"/>
              </a:rPr>
              <a:t> </a:t>
            </a:r>
            <a:r>
              <a:rPr sz="2400" dirty="0">
                <a:latin typeface="Lucida Sans"/>
                <a:cs typeface="Lucida Sans"/>
              </a:rPr>
              <a:t>than</a:t>
            </a:r>
            <a:r>
              <a:rPr sz="2400" spc="-25" dirty="0">
                <a:latin typeface="Lucida Sans"/>
                <a:cs typeface="Lucida Sans"/>
              </a:rPr>
              <a:t> </a:t>
            </a:r>
            <a:r>
              <a:rPr sz="2400" dirty="0">
                <a:latin typeface="Lucida Sans"/>
                <a:cs typeface="Lucida Sans"/>
              </a:rPr>
              <a:t>that,</a:t>
            </a:r>
            <a:r>
              <a:rPr sz="2400" spc="-45" dirty="0">
                <a:latin typeface="Lucida Sans"/>
                <a:cs typeface="Lucida Sans"/>
              </a:rPr>
              <a:t> </a:t>
            </a:r>
            <a:r>
              <a:rPr sz="2400" dirty="0">
                <a:latin typeface="Lucida Sans"/>
                <a:cs typeface="Lucida Sans"/>
              </a:rPr>
              <a:t>and</a:t>
            </a:r>
            <a:r>
              <a:rPr sz="2400" spc="-45" dirty="0">
                <a:latin typeface="Lucida Sans"/>
                <a:cs typeface="Lucida Sans"/>
              </a:rPr>
              <a:t> </a:t>
            </a:r>
            <a:r>
              <a:rPr sz="2400" dirty="0">
                <a:latin typeface="Lucida Sans"/>
                <a:cs typeface="Lucida Sans"/>
              </a:rPr>
              <a:t>varies</a:t>
            </a:r>
            <a:r>
              <a:rPr sz="2400" spc="20" dirty="0">
                <a:latin typeface="Lucida Sans"/>
                <a:cs typeface="Lucida Sans"/>
              </a:rPr>
              <a:t> </a:t>
            </a:r>
            <a:r>
              <a:rPr sz="2400" dirty="0">
                <a:latin typeface="Lucida Sans"/>
                <a:cs typeface="Lucida Sans"/>
              </a:rPr>
              <a:t>more</a:t>
            </a:r>
            <a:r>
              <a:rPr sz="2400" spc="-35" dirty="0">
                <a:latin typeface="Lucida Sans"/>
                <a:cs typeface="Lucida Sans"/>
              </a:rPr>
              <a:t> </a:t>
            </a:r>
            <a:r>
              <a:rPr sz="2400" spc="-10" dirty="0">
                <a:latin typeface="Lucida Sans"/>
                <a:cs typeface="Lucida Sans"/>
              </a:rPr>
              <a:t>across languages!</a:t>
            </a:r>
            <a:endParaRPr sz="2400">
              <a:latin typeface="Lucida Sans"/>
              <a:cs typeface="Lucida Sans"/>
            </a:endParaRPr>
          </a:p>
          <a:p>
            <a:pPr marL="355600" indent="-342900">
              <a:lnSpc>
                <a:spcPct val="100000"/>
              </a:lnSpc>
              <a:spcBef>
                <a:spcPts val="490"/>
              </a:spcBef>
              <a:buClr>
                <a:srgbClr val="8B1515"/>
              </a:buClr>
              <a:buFont typeface="Times New Roman"/>
              <a:buChar char="•"/>
              <a:tabLst>
                <a:tab pos="355600" algn="l"/>
              </a:tabLst>
            </a:pPr>
            <a:r>
              <a:rPr sz="2400" dirty="0">
                <a:latin typeface="Lucida Sans"/>
                <a:cs typeface="Lucida Sans"/>
              </a:rPr>
              <a:t>Little</a:t>
            </a:r>
            <a:r>
              <a:rPr sz="2400" spc="-30" dirty="0">
                <a:latin typeface="Lucida Sans"/>
                <a:cs typeface="Lucida Sans"/>
              </a:rPr>
              <a:t> </a:t>
            </a:r>
            <a:r>
              <a:rPr sz="2400" dirty="0">
                <a:latin typeface="Lucida Sans"/>
                <a:cs typeface="Lucida Sans"/>
              </a:rPr>
              <a:t>understanding</a:t>
            </a:r>
            <a:r>
              <a:rPr sz="2400" spc="-35" dirty="0">
                <a:latin typeface="Lucida Sans"/>
                <a:cs typeface="Lucida Sans"/>
              </a:rPr>
              <a:t> </a:t>
            </a:r>
            <a:r>
              <a:rPr sz="2400" dirty="0">
                <a:latin typeface="Lucida Sans"/>
                <a:cs typeface="Lucida Sans"/>
              </a:rPr>
              <a:t>of</a:t>
            </a:r>
            <a:r>
              <a:rPr sz="2400" spc="-30" dirty="0">
                <a:latin typeface="Lucida Sans"/>
                <a:cs typeface="Lucida Sans"/>
              </a:rPr>
              <a:t> </a:t>
            </a:r>
            <a:r>
              <a:rPr sz="2400" dirty="0">
                <a:latin typeface="Lucida Sans"/>
                <a:cs typeface="Lucida Sans"/>
              </a:rPr>
              <a:t>natural</a:t>
            </a:r>
            <a:r>
              <a:rPr sz="2400" spc="-55" dirty="0">
                <a:latin typeface="Lucida Sans"/>
                <a:cs typeface="Lucida Sans"/>
              </a:rPr>
              <a:t> </a:t>
            </a:r>
            <a:r>
              <a:rPr sz="2400" dirty="0">
                <a:latin typeface="Lucida Sans"/>
                <a:cs typeface="Lucida Sans"/>
              </a:rPr>
              <a:t>language</a:t>
            </a:r>
            <a:r>
              <a:rPr sz="2400" spc="-35" dirty="0">
                <a:latin typeface="Lucida Sans"/>
                <a:cs typeface="Lucida Sans"/>
              </a:rPr>
              <a:t> </a:t>
            </a:r>
            <a:r>
              <a:rPr sz="2400" dirty="0">
                <a:latin typeface="Lucida Sans"/>
                <a:cs typeface="Lucida Sans"/>
              </a:rPr>
              <a:t>syntax,</a:t>
            </a:r>
            <a:r>
              <a:rPr sz="2400" spc="-55" dirty="0">
                <a:latin typeface="Lucida Sans"/>
                <a:cs typeface="Lucida Sans"/>
              </a:rPr>
              <a:t> </a:t>
            </a:r>
            <a:r>
              <a:rPr sz="2400" dirty="0">
                <a:latin typeface="Lucida Sans"/>
                <a:cs typeface="Lucida Sans"/>
              </a:rPr>
              <a:t>semantics,</a:t>
            </a:r>
            <a:r>
              <a:rPr sz="2400" spc="-55" dirty="0">
                <a:latin typeface="Lucida Sans"/>
                <a:cs typeface="Lucida Sans"/>
              </a:rPr>
              <a:t> </a:t>
            </a:r>
            <a:r>
              <a:rPr sz="2400" spc="-10" dirty="0">
                <a:latin typeface="Lucida Sans"/>
                <a:cs typeface="Lucida Sans"/>
              </a:rPr>
              <a:t>pragmatics</a:t>
            </a:r>
            <a:endParaRPr sz="2400">
              <a:latin typeface="Lucida Sans"/>
              <a:cs typeface="Lucida Sans"/>
            </a:endParaRPr>
          </a:p>
          <a:p>
            <a:pPr marL="355600" indent="-342900">
              <a:lnSpc>
                <a:spcPct val="100000"/>
              </a:lnSpc>
              <a:spcBef>
                <a:spcPts val="570"/>
              </a:spcBef>
              <a:buClr>
                <a:srgbClr val="8B1515"/>
              </a:buClr>
              <a:buFont typeface="Times New Roman"/>
              <a:buChar char="•"/>
              <a:tabLst>
                <a:tab pos="355600" algn="l"/>
              </a:tabLst>
            </a:pPr>
            <a:r>
              <a:rPr sz="2400" dirty="0">
                <a:latin typeface="Lucida Sans"/>
                <a:cs typeface="Lucida Sans"/>
              </a:rPr>
              <a:t>Problem</a:t>
            </a:r>
            <a:r>
              <a:rPr sz="2400" spc="-50" dirty="0">
                <a:latin typeface="Lucida Sans"/>
                <a:cs typeface="Lucida Sans"/>
              </a:rPr>
              <a:t> </a:t>
            </a:r>
            <a:r>
              <a:rPr sz="2400" dirty="0">
                <a:latin typeface="Lucida Sans"/>
                <a:cs typeface="Lucida Sans"/>
              </a:rPr>
              <a:t>soon</a:t>
            </a:r>
            <a:r>
              <a:rPr sz="2400" spc="-55" dirty="0">
                <a:latin typeface="Lucida Sans"/>
                <a:cs typeface="Lucida Sans"/>
              </a:rPr>
              <a:t> </a:t>
            </a:r>
            <a:r>
              <a:rPr sz="2400" dirty="0">
                <a:latin typeface="Lucida Sans"/>
                <a:cs typeface="Lucida Sans"/>
              </a:rPr>
              <a:t>appeared</a:t>
            </a:r>
            <a:r>
              <a:rPr sz="2400" spc="-70" dirty="0">
                <a:latin typeface="Lucida Sans"/>
                <a:cs typeface="Lucida Sans"/>
              </a:rPr>
              <a:t> </a:t>
            </a:r>
            <a:r>
              <a:rPr sz="2400" spc="-10" dirty="0">
                <a:latin typeface="Lucida Sans"/>
                <a:cs typeface="Lucida Sans"/>
              </a:rPr>
              <a:t>intractable</a:t>
            </a:r>
            <a:endParaRPr sz="2400">
              <a:latin typeface="Lucida Sans"/>
              <a:cs typeface="Lucida Sans"/>
            </a:endParaRPr>
          </a:p>
          <a:p>
            <a:pPr marL="118745" marR="7780655">
              <a:lnSpc>
                <a:spcPct val="100800"/>
              </a:lnSpc>
              <a:spcBef>
                <a:spcPts val="2435"/>
              </a:spcBef>
            </a:pPr>
            <a:r>
              <a:rPr sz="1800" dirty="0">
                <a:latin typeface="Calibri"/>
                <a:cs typeface="Calibri"/>
              </a:rPr>
              <a:t>1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minute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video</a:t>
            </a:r>
            <a:r>
              <a:rPr sz="1800" spc="-5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showing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1954</a:t>
            </a:r>
            <a:r>
              <a:rPr sz="1800" spc="-25" dirty="0">
                <a:latin typeface="Calibri"/>
                <a:cs typeface="Calibri"/>
              </a:rPr>
              <a:t> MT: </a:t>
            </a:r>
            <a:r>
              <a:rPr sz="1800" u="sng" spc="-10" dirty="0">
                <a:solidFill>
                  <a:srgbClr val="4197B5"/>
                </a:solidFill>
                <a:uFill>
                  <a:solidFill>
                    <a:srgbClr val="EE8E1C"/>
                  </a:solidFill>
                </a:uFill>
                <a:latin typeface="Calibri"/>
                <a:cs typeface="Calibri"/>
                <a:hlinkClick r:id="rId2"/>
              </a:rPr>
              <a:t>https://youtu.be/K-HfpsHPmvw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98818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b="1" dirty="0">
                <a:latin typeface="Lucida Sans"/>
                <a:cs typeface="Lucida Sans"/>
              </a:rPr>
              <a:t>The</a:t>
            </a:r>
            <a:r>
              <a:rPr b="1" spc="-80" dirty="0">
                <a:latin typeface="Lucida Sans"/>
                <a:cs typeface="Lucida Sans"/>
              </a:rPr>
              <a:t> </a:t>
            </a:r>
            <a:r>
              <a:rPr b="1" dirty="0">
                <a:latin typeface="Lucida Sans"/>
                <a:cs typeface="Lucida Sans"/>
              </a:rPr>
              <a:t>early</a:t>
            </a:r>
            <a:r>
              <a:rPr b="1" spc="-70" dirty="0">
                <a:latin typeface="Lucida Sans"/>
                <a:cs typeface="Lucida Sans"/>
              </a:rPr>
              <a:t> </a:t>
            </a:r>
            <a:r>
              <a:rPr b="1" dirty="0">
                <a:latin typeface="Lucida Sans"/>
                <a:cs typeface="Lucida Sans"/>
              </a:rPr>
              <a:t>history of</a:t>
            </a:r>
            <a:r>
              <a:rPr b="1" spc="-55" dirty="0">
                <a:latin typeface="Lucida Sans"/>
                <a:cs typeface="Lucida Sans"/>
              </a:rPr>
              <a:t> </a:t>
            </a:r>
            <a:r>
              <a:rPr b="1" dirty="0">
                <a:latin typeface="Lucida Sans"/>
                <a:cs typeface="Lucida Sans"/>
              </a:rPr>
              <a:t>MT:</a:t>
            </a:r>
            <a:r>
              <a:rPr b="1" spc="30" dirty="0">
                <a:latin typeface="Lucida Sans"/>
                <a:cs typeface="Lucida Sans"/>
              </a:rPr>
              <a:t> </a:t>
            </a:r>
            <a:r>
              <a:rPr b="1" spc="-10" dirty="0">
                <a:latin typeface="Lucida Sans"/>
                <a:cs typeface="Lucida Sans"/>
              </a:rPr>
              <a:t>1950s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57400" y="990282"/>
            <a:ext cx="8410575" cy="5599303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3194" rIns="0" bIns="0" rtlCol="0">
            <a:spAutoFit/>
          </a:bodyPr>
          <a:lstStyle/>
          <a:p>
            <a:pPr marL="1435100">
              <a:lnSpc>
                <a:spcPct val="100000"/>
              </a:lnSpc>
              <a:spcBef>
                <a:spcPts val="130"/>
              </a:spcBef>
            </a:pPr>
            <a:r>
              <a:rPr spc="-20" dirty="0"/>
              <a:t>1990s-</a:t>
            </a:r>
            <a:r>
              <a:rPr dirty="0"/>
              <a:t>2010s:</a:t>
            </a:r>
            <a:r>
              <a:rPr spc="-65" dirty="0"/>
              <a:t> </a:t>
            </a:r>
            <a:r>
              <a:rPr dirty="0"/>
              <a:t>Statistical</a:t>
            </a:r>
            <a:r>
              <a:rPr spc="-55" dirty="0"/>
              <a:t> </a:t>
            </a:r>
            <a:r>
              <a:rPr dirty="0"/>
              <a:t>Machine</a:t>
            </a:r>
            <a:r>
              <a:rPr spc="-65" dirty="0"/>
              <a:t> </a:t>
            </a:r>
            <a:r>
              <a:rPr spc="-10" dirty="0"/>
              <a:t>Translation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907920" y="1031430"/>
            <a:ext cx="8634095" cy="264795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338455" indent="-325755">
              <a:lnSpc>
                <a:spcPct val="100000"/>
              </a:lnSpc>
              <a:spcBef>
                <a:spcPts val="700"/>
              </a:spcBef>
              <a:buClr>
                <a:srgbClr val="8B1515"/>
              </a:buClr>
              <a:buFont typeface="Times New Roman"/>
              <a:buChar char="•"/>
              <a:tabLst>
                <a:tab pos="338455" algn="l"/>
              </a:tabLst>
            </a:pPr>
            <a:r>
              <a:rPr sz="2250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Core</a:t>
            </a:r>
            <a:r>
              <a:rPr sz="2250" u="sng" spc="2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2250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idea</a:t>
            </a:r>
            <a:r>
              <a:rPr sz="2250" u="none" dirty="0">
                <a:latin typeface="Calibri"/>
                <a:cs typeface="Calibri"/>
              </a:rPr>
              <a:t>:</a:t>
            </a:r>
            <a:r>
              <a:rPr sz="2250" u="none" spc="20" dirty="0">
                <a:latin typeface="Calibri"/>
                <a:cs typeface="Calibri"/>
              </a:rPr>
              <a:t> </a:t>
            </a:r>
            <a:r>
              <a:rPr sz="2250" u="none" dirty="0">
                <a:latin typeface="Calibri"/>
                <a:cs typeface="Calibri"/>
              </a:rPr>
              <a:t>Learn</a:t>
            </a:r>
            <a:r>
              <a:rPr sz="2250" u="none" spc="40" dirty="0">
                <a:latin typeface="Calibri"/>
                <a:cs typeface="Calibri"/>
              </a:rPr>
              <a:t> </a:t>
            </a:r>
            <a:r>
              <a:rPr sz="2250" u="none" dirty="0">
                <a:latin typeface="Calibri"/>
                <a:cs typeface="Calibri"/>
              </a:rPr>
              <a:t>a</a:t>
            </a:r>
            <a:r>
              <a:rPr sz="2250" u="none" spc="40" dirty="0">
                <a:latin typeface="Calibri"/>
                <a:cs typeface="Calibri"/>
              </a:rPr>
              <a:t> </a:t>
            </a:r>
            <a:r>
              <a:rPr sz="2250" u="none" dirty="0">
                <a:solidFill>
                  <a:srgbClr val="FF2FED"/>
                </a:solidFill>
                <a:latin typeface="Calibri"/>
                <a:cs typeface="Calibri"/>
              </a:rPr>
              <a:t>probabilistic</a:t>
            </a:r>
            <a:r>
              <a:rPr sz="2250" u="none" spc="45" dirty="0">
                <a:solidFill>
                  <a:srgbClr val="FF2FED"/>
                </a:solidFill>
                <a:latin typeface="Calibri"/>
                <a:cs typeface="Calibri"/>
              </a:rPr>
              <a:t> </a:t>
            </a:r>
            <a:r>
              <a:rPr sz="2250" u="none" dirty="0">
                <a:solidFill>
                  <a:srgbClr val="FF2FED"/>
                </a:solidFill>
                <a:latin typeface="Calibri"/>
                <a:cs typeface="Calibri"/>
              </a:rPr>
              <a:t>model</a:t>
            </a:r>
            <a:r>
              <a:rPr sz="2250" u="none" spc="60" dirty="0">
                <a:solidFill>
                  <a:srgbClr val="FF2FED"/>
                </a:solidFill>
                <a:latin typeface="Calibri"/>
                <a:cs typeface="Calibri"/>
              </a:rPr>
              <a:t> </a:t>
            </a:r>
            <a:r>
              <a:rPr sz="2250" u="none" dirty="0">
                <a:latin typeface="Calibri"/>
                <a:cs typeface="Calibri"/>
              </a:rPr>
              <a:t>from</a:t>
            </a:r>
            <a:r>
              <a:rPr sz="2250" u="none" spc="50" dirty="0">
                <a:latin typeface="Calibri"/>
                <a:cs typeface="Calibri"/>
              </a:rPr>
              <a:t> </a:t>
            </a:r>
            <a:r>
              <a:rPr sz="2250" u="none" spc="-20" dirty="0">
                <a:solidFill>
                  <a:srgbClr val="FF2FED"/>
                </a:solidFill>
                <a:latin typeface="Calibri"/>
                <a:cs typeface="Calibri"/>
              </a:rPr>
              <a:t>data</a:t>
            </a:r>
            <a:endParaRPr sz="2250">
              <a:latin typeface="Calibri"/>
              <a:cs typeface="Calibri"/>
            </a:endParaRPr>
          </a:p>
          <a:p>
            <a:pPr marL="338455" indent="-325755">
              <a:lnSpc>
                <a:spcPct val="100000"/>
              </a:lnSpc>
              <a:spcBef>
                <a:spcPts val="600"/>
              </a:spcBef>
              <a:buClr>
                <a:srgbClr val="8B1515"/>
              </a:buClr>
              <a:buFont typeface="Times New Roman"/>
              <a:buChar char="•"/>
              <a:tabLst>
                <a:tab pos="338455" algn="l"/>
              </a:tabLst>
            </a:pPr>
            <a:r>
              <a:rPr sz="2250" dirty="0">
                <a:latin typeface="Calibri"/>
                <a:cs typeface="Calibri"/>
              </a:rPr>
              <a:t>Suppose</a:t>
            </a:r>
            <a:r>
              <a:rPr sz="2250" spc="35" dirty="0">
                <a:latin typeface="Calibri"/>
                <a:cs typeface="Calibri"/>
              </a:rPr>
              <a:t> </a:t>
            </a:r>
            <a:r>
              <a:rPr sz="2250" dirty="0">
                <a:latin typeface="Calibri"/>
                <a:cs typeface="Calibri"/>
              </a:rPr>
              <a:t>we’re</a:t>
            </a:r>
            <a:r>
              <a:rPr sz="2250" spc="45" dirty="0">
                <a:latin typeface="Calibri"/>
                <a:cs typeface="Calibri"/>
              </a:rPr>
              <a:t> </a:t>
            </a:r>
            <a:r>
              <a:rPr sz="2250" dirty="0">
                <a:latin typeface="Calibri"/>
                <a:cs typeface="Calibri"/>
              </a:rPr>
              <a:t>translating</a:t>
            </a:r>
            <a:r>
              <a:rPr sz="2250" spc="25" dirty="0">
                <a:latin typeface="Calibri"/>
                <a:cs typeface="Calibri"/>
              </a:rPr>
              <a:t> </a:t>
            </a:r>
            <a:r>
              <a:rPr sz="2250" dirty="0">
                <a:latin typeface="Calibri"/>
                <a:cs typeface="Calibri"/>
              </a:rPr>
              <a:t>French</a:t>
            </a:r>
            <a:r>
              <a:rPr sz="2250" spc="55" dirty="0">
                <a:latin typeface="Calibri"/>
                <a:cs typeface="Calibri"/>
              </a:rPr>
              <a:t> </a:t>
            </a:r>
            <a:r>
              <a:rPr sz="2250" dirty="0">
                <a:latin typeface="Calibri"/>
                <a:cs typeface="Calibri"/>
              </a:rPr>
              <a:t>→</a:t>
            </a:r>
            <a:r>
              <a:rPr sz="2250" spc="25" dirty="0">
                <a:latin typeface="Calibri"/>
                <a:cs typeface="Calibri"/>
              </a:rPr>
              <a:t> </a:t>
            </a:r>
            <a:r>
              <a:rPr sz="2250" spc="-10" dirty="0">
                <a:latin typeface="Calibri"/>
                <a:cs typeface="Calibri"/>
              </a:rPr>
              <a:t>English.</a:t>
            </a:r>
            <a:endParaRPr sz="2250">
              <a:latin typeface="Calibri"/>
              <a:cs typeface="Calibri"/>
            </a:endParaRPr>
          </a:p>
          <a:p>
            <a:pPr marL="338455" indent="-325755">
              <a:lnSpc>
                <a:spcPct val="100000"/>
              </a:lnSpc>
              <a:spcBef>
                <a:spcPts val="530"/>
              </a:spcBef>
              <a:buClr>
                <a:srgbClr val="8B1515"/>
              </a:buClr>
              <a:buFont typeface="Times New Roman"/>
              <a:buChar char="•"/>
              <a:tabLst>
                <a:tab pos="338455" algn="l"/>
              </a:tabLst>
            </a:pPr>
            <a:r>
              <a:rPr sz="2250" dirty="0">
                <a:latin typeface="Calibri"/>
                <a:cs typeface="Calibri"/>
              </a:rPr>
              <a:t>We</a:t>
            </a:r>
            <a:r>
              <a:rPr sz="2250" spc="25" dirty="0">
                <a:latin typeface="Calibri"/>
                <a:cs typeface="Calibri"/>
              </a:rPr>
              <a:t> </a:t>
            </a:r>
            <a:r>
              <a:rPr sz="2250" dirty="0">
                <a:latin typeface="Calibri"/>
                <a:cs typeface="Calibri"/>
              </a:rPr>
              <a:t>want</a:t>
            </a:r>
            <a:r>
              <a:rPr sz="2250" spc="15" dirty="0">
                <a:latin typeface="Calibri"/>
                <a:cs typeface="Calibri"/>
              </a:rPr>
              <a:t> </a:t>
            </a:r>
            <a:r>
              <a:rPr sz="2250" dirty="0">
                <a:latin typeface="Calibri"/>
                <a:cs typeface="Calibri"/>
              </a:rPr>
              <a:t>to</a:t>
            </a:r>
            <a:r>
              <a:rPr sz="2250" spc="25" dirty="0">
                <a:latin typeface="Calibri"/>
                <a:cs typeface="Calibri"/>
              </a:rPr>
              <a:t> </a:t>
            </a:r>
            <a:r>
              <a:rPr sz="2250" dirty="0">
                <a:latin typeface="Calibri"/>
                <a:cs typeface="Calibri"/>
              </a:rPr>
              <a:t>find </a:t>
            </a:r>
            <a:r>
              <a:rPr sz="2250" dirty="0">
                <a:solidFill>
                  <a:srgbClr val="FF2FED"/>
                </a:solidFill>
                <a:latin typeface="Calibri"/>
                <a:cs typeface="Calibri"/>
              </a:rPr>
              <a:t>best</a:t>
            </a:r>
            <a:r>
              <a:rPr sz="2250" spc="10" dirty="0">
                <a:solidFill>
                  <a:srgbClr val="FF2FED"/>
                </a:solidFill>
                <a:latin typeface="Calibri"/>
                <a:cs typeface="Calibri"/>
              </a:rPr>
              <a:t> </a:t>
            </a:r>
            <a:r>
              <a:rPr sz="2250" dirty="0">
                <a:solidFill>
                  <a:srgbClr val="FF2FED"/>
                </a:solidFill>
                <a:latin typeface="Calibri"/>
                <a:cs typeface="Calibri"/>
              </a:rPr>
              <a:t>English</a:t>
            </a:r>
            <a:r>
              <a:rPr sz="2250" spc="30" dirty="0">
                <a:solidFill>
                  <a:srgbClr val="FF2FED"/>
                </a:solidFill>
                <a:latin typeface="Calibri"/>
                <a:cs typeface="Calibri"/>
              </a:rPr>
              <a:t> </a:t>
            </a:r>
            <a:r>
              <a:rPr sz="2250" dirty="0">
                <a:solidFill>
                  <a:srgbClr val="FF2FED"/>
                </a:solidFill>
                <a:latin typeface="Calibri"/>
                <a:cs typeface="Calibri"/>
              </a:rPr>
              <a:t>sentence</a:t>
            </a:r>
            <a:r>
              <a:rPr sz="2250" spc="85" dirty="0">
                <a:solidFill>
                  <a:srgbClr val="FF2FED"/>
                </a:solidFill>
                <a:latin typeface="Calibri"/>
                <a:cs typeface="Calibri"/>
              </a:rPr>
              <a:t> </a:t>
            </a:r>
            <a:r>
              <a:rPr sz="2250" i="1" dirty="0">
                <a:latin typeface="Calibri"/>
                <a:cs typeface="Calibri"/>
              </a:rPr>
              <a:t>y,</a:t>
            </a:r>
            <a:r>
              <a:rPr sz="2250" i="1" spc="-10" dirty="0">
                <a:latin typeface="Calibri"/>
                <a:cs typeface="Calibri"/>
              </a:rPr>
              <a:t> </a:t>
            </a:r>
            <a:r>
              <a:rPr sz="2250" dirty="0">
                <a:latin typeface="Calibri"/>
                <a:cs typeface="Calibri"/>
              </a:rPr>
              <a:t>given</a:t>
            </a:r>
            <a:r>
              <a:rPr sz="2250" spc="55" dirty="0">
                <a:latin typeface="Calibri"/>
                <a:cs typeface="Calibri"/>
              </a:rPr>
              <a:t> </a:t>
            </a:r>
            <a:r>
              <a:rPr sz="2250" dirty="0">
                <a:solidFill>
                  <a:srgbClr val="FF2FED"/>
                </a:solidFill>
                <a:latin typeface="Calibri"/>
                <a:cs typeface="Calibri"/>
              </a:rPr>
              <a:t>French</a:t>
            </a:r>
            <a:r>
              <a:rPr sz="2250" spc="35" dirty="0">
                <a:solidFill>
                  <a:srgbClr val="FF2FED"/>
                </a:solidFill>
                <a:latin typeface="Calibri"/>
                <a:cs typeface="Calibri"/>
              </a:rPr>
              <a:t> </a:t>
            </a:r>
            <a:r>
              <a:rPr sz="2250" dirty="0">
                <a:solidFill>
                  <a:srgbClr val="FF2FED"/>
                </a:solidFill>
                <a:latin typeface="Calibri"/>
                <a:cs typeface="Calibri"/>
              </a:rPr>
              <a:t>sentence</a:t>
            </a:r>
            <a:r>
              <a:rPr sz="2250" spc="20" dirty="0">
                <a:solidFill>
                  <a:srgbClr val="FF2FED"/>
                </a:solidFill>
                <a:latin typeface="Calibri"/>
                <a:cs typeface="Calibri"/>
              </a:rPr>
              <a:t> </a:t>
            </a:r>
            <a:r>
              <a:rPr sz="2250" i="1" spc="-50" dirty="0">
                <a:latin typeface="Calibri"/>
                <a:cs typeface="Calibri"/>
              </a:rPr>
              <a:t>x</a:t>
            </a:r>
            <a:endParaRPr sz="22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10"/>
              </a:spcBef>
              <a:buClr>
                <a:srgbClr val="8B1515"/>
              </a:buClr>
              <a:buFont typeface="Times New Roman"/>
              <a:buChar char="•"/>
            </a:pPr>
            <a:endParaRPr sz="2250">
              <a:latin typeface="Calibri"/>
              <a:cs typeface="Calibri"/>
            </a:endParaRPr>
          </a:p>
          <a:p>
            <a:pPr marL="338455" marR="5080" indent="-326390">
              <a:lnSpc>
                <a:spcPct val="102899"/>
              </a:lnSpc>
              <a:buClr>
                <a:srgbClr val="8B1515"/>
              </a:buClr>
              <a:buFont typeface="Times New Roman"/>
              <a:buChar char="•"/>
              <a:tabLst>
                <a:tab pos="338455" algn="l"/>
              </a:tabLst>
            </a:pPr>
            <a:r>
              <a:rPr sz="2250" dirty="0">
                <a:latin typeface="Calibri"/>
                <a:cs typeface="Calibri"/>
              </a:rPr>
              <a:t>Use</a:t>
            </a:r>
            <a:r>
              <a:rPr sz="2250" spc="30" dirty="0">
                <a:latin typeface="Calibri"/>
                <a:cs typeface="Calibri"/>
              </a:rPr>
              <a:t> </a:t>
            </a:r>
            <a:r>
              <a:rPr sz="2250" dirty="0">
                <a:latin typeface="Calibri"/>
                <a:cs typeface="Calibri"/>
              </a:rPr>
              <a:t>Bayes</a:t>
            </a:r>
            <a:r>
              <a:rPr sz="2250" spc="40" dirty="0">
                <a:latin typeface="Calibri"/>
                <a:cs typeface="Calibri"/>
              </a:rPr>
              <a:t> </a:t>
            </a:r>
            <a:r>
              <a:rPr sz="2250" dirty="0">
                <a:latin typeface="Calibri"/>
                <a:cs typeface="Calibri"/>
              </a:rPr>
              <a:t>Rule</a:t>
            </a:r>
            <a:r>
              <a:rPr sz="2250" spc="30" dirty="0">
                <a:latin typeface="Calibri"/>
                <a:cs typeface="Calibri"/>
              </a:rPr>
              <a:t> </a:t>
            </a:r>
            <a:r>
              <a:rPr sz="2250" dirty="0">
                <a:latin typeface="Calibri"/>
                <a:cs typeface="Calibri"/>
              </a:rPr>
              <a:t>to</a:t>
            </a:r>
            <a:r>
              <a:rPr sz="2250" spc="30" dirty="0">
                <a:latin typeface="Calibri"/>
                <a:cs typeface="Calibri"/>
              </a:rPr>
              <a:t> </a:t>
            </a:r>
            <a:r>
              <a:rPr sz="2250" dirty="0">
                <a:latin typeface="Calibri"/>
                <a:cs typeface="Calibri"/>
              </a:rPr>
              <a:t>break</a:t>
            </a:r>
            <a:r>
              <a:rPr sz="2250" spc="45" dirty="0">
                <a:latin typeface="Calibri"/>
                <a:cs typeface="Calibri"/>
              </a:rPr>
              <a:t> </a:t>
            </a:r>
            <a:r>
              <a:rPr sz="2250" dirty="0">
                <a:latin typeface="Calibri"/>
                <a:cs typeface="Calibri"/>
              </a:rPr>
              <a:t>this</a:t>
            </a:r>
            <a:r>
              <a:rPr sz="2250" spc="-35" dirty="0">
                <a:latin typeface="Calibri"/>
                <a:cs typeface="Calibri"/>
              </a:rPr>
              <a:t> </a:t>
            </a:r>
            <a:r>
              <a:rPr sz="2250" dirty="0">
                <a:latin typeface="Calibri"/>
                <a:cs typeface="Calibri"/>
              </a:rPr>
              <a:t>down</a:t>
            </a:r>
            <a:r>
              <a:rPr sz="2250" spc="40" dirty="0">
                <a:latin typeface="Calibri"/>
                <a:cs typeface="Calibri"/>
              </a:rPr>
              <a:t> </a:t>
            </a:r>
            <a:r>
              <a:rPr sz="2250" dirty="0">
                <a:latin typeface="Calibri"/>
                <a:cs typeface="Calibri"/>
              </a:rPr>
              <a:t>into</a:t>
            </a:r>
            <a:r>
              <a:rPr sz="2250" spc="55" dirty="0">
                <a:latin typeface="Calibri"/>
                <a:cs typeface="Calibri"/>
              </a:rPr>
              <a:t> </a:t>
            </a:r>
            <a:r>
              <a:rPr sz="2250" dirty="0">
                <a:solidFill>
                  <a:srgbClr val="FF2FED"/>
                </a:solidFill>
                <a:latin typeface="Calibri"/>
                <a:cs typeface="Calibri"/>
              </a:rPr>
              <a:t>two</a:t>
            </a:r>
            <a:r>
              <a:rPr sz="2250" spc="30" dirty="0">
                <a:solidFill>
                  <a:srgbClr val="FF2FED"/>
                </a:solidFill>
                <a:latin typeface="Calibri"/>
                <a:cs typeface="Calibri"/>
              </a:rPr>
              <a:t> </a:t>
            </a:r>
            <a:r>
              <a:rPr sz="2250" dirty="0">
                <a:solidFill>
                  <a:srgbClr val="FF2FED"/>
                </a:solidFill>
                <a:latin typeface="Calibri"/>
                <a:cs typeface="Calibri"/>
              </a:rPr>
              <a:t>components</a:t>
            </a:r>
            <a:r>
              <a:rPr sz="2250" spc="35" dirty="0">
                <a:solidFill>
                  <a:srgbClr val="FF2FED"/>
                </a:solidFill>
                <a:latin typeface="Calibri"/>
                <a:cs typeface="Calibri"/>
              </a:rPr>
              <a:t> </a:t>
            </a:r>
            <a:r>
              <a:rPr sz="2250" dirty="0">
                <a:latin typeface="Calibri"/>
                <a:cs typeface="Calibri"/>
              </a:rPr>
              <a:t>to</a:t>
            </a:r>
            <a:r>
              <a:rPr sz="2250" spc="25" dirty="0">
                <a:latin typeface="Calibri"/>
                <a:cs typeface="Calibri"/>
              </a:rPr>
              <a:t> </a:t>
            </a:r>
            <a:r>
              <a:rPr sz="2250" dirty="0">
                <a:latin typeface="Calibri"/>
                <a:cs typeface="Calibri"/>
              </a:rPr>
              <a:t>be</a:t>
            </a:r>
            <a:r>
              <a:rPr sz="2250" spc="20" dirty="0">
                <a:latin typeface="Calibri"/>
                <a:cs typeface="Calibri"/>
              </a:rPr>
              <a:t> </a:t>
            </a:r>
            <a:r>
              <a:rPr sz="2250" spc="-10" dirty="0">
                <a:latin typeface="Calibri"/>
                <a:cs typeface="Calibri"/>
              </a:rPr>
              <a:t>learned separately:</a:t>
            </a:r>
            <a:endParaRPr sz="225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72471" y="2584235"/>
            <a:ext cx="2348907" cy="424650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4359275" y="3926235"/>
            <a:ext cx="3556000" cy="673735"/>
            <a:chOff x="4359275" y="3926235"/>
            <a:chExt cx="3556000" cy="673735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359275" y="3926235"/>
              <a:ext cx="3467100" cy="416154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6081776" y="4337558"/>
              <a:ext cx="990600" cy="247650"/>
            </a:xfrm>
            <a:custGeom>
              <a:avLst/>
              <a:gdLst/>
              <a:ahLst/>
              <a:cxnLst/>
              <a:rect l="l" t="t" r="r" b="b"/>
              <a:pathLst>
                <a:path w="990600" h="247650">
                  <a:moveTo>
                    <a:pt x="990600" y="0"/>
                  </a:moveTo>
                  <a:lnTo>
                    <a:pt x="983019" y="48152"/>
                  </a:lnTo>
                  <a:lnTo>
                    <a:pt x="962342" y="87471"/>
                  </a:lnTo>
                  <a:lnTo>
                    <a:pt x="931664" y="113978"/>
                  </a:lnTo>
                  <a:lnTo>
                    <a:pt x="894079" y="123698"/>
                  </a:lnTo>
                  <a:lnTo>
                    <a:pt x="591693" y="123698"/>
                  </a:lnTo>
                  <a:lnTo>
                    <a:pt x="554128" y="133437"/>
                  </a:lnTo>
                  <a:lnTo>
                    <a:pt x="523494" y="159988"/>
                  </a:lnTo>
                  <a:lnTo>
                    <a:pt x="502860" y="199350"/>
                  </a:lnTo>
                  <a:lnTo>
                    <a:pt x="495300" y="247523"/>
                  </a:lnTo>
                  <a:lnTo>
                    <a:pt x="487719" y="199350"/>
                  </a:lnTo>
                  <a:lnTo>
                    <a:pt x="467042" y="159988"/>
                  </a:lnTo>
                  <a:lnTo>
                    <a:pt x="436364" y="133437"/>
                  </a:lnTo>
                  <a:lnTo>
                    <a:pt x="398779" y="123698"/>
                  </a:lnTo>
                  <a:lnTo>
                    <a:pt x="96393" y="123698"/>
                  </a:lnTo>
                  <a:lnTo>
                    <a:pt x="58828" y="113978"/>
                  </a:lnTo>
                  <a:lnTo>
                    <a:pt x="28193" y="87471"/>
                  </a:lnTo>
                  <a:lnTo>
                    <a:pt x="7560" y="48152"/>
                  </a:lnTo>
                  <a:lnTo>
                    <a:pt x="0" y="0"/>
                  </a:lnTo>
                </a:path>
              </a:pathLst>
            </a:custGeom>
            <a:ln w="28582">
              <a:solidFill>
                <a:srgbClr val="3986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100823" y="4328033"/>
              <a:ext cx="800100" cy="257175"/>
            </a:xfrm>
            <a:custGeom>
              <a:avLst/>
              <a:gdLst/>
              <a:ahLst/>
              <a:cxnLst/>
              <a:rect l="l" t="t" r="r" b="b"/>
              <a:pathLst>
                <a:path w="800100" h="257175">
                  <a:moveTo>
                    <a:pt x="800100" y="0"/>
                  </a:moveTo>
                  <a:lnTo>
                    <a:pt x="792543" y="50032"/>
                  </a:lnTo>
                  <a:lnTo>
                    <a:pt x="771937" y="90884"/>
                  </a:lnTo>
                  <a:lnTo>
                    <a:pt x="741378" y="118425"/>
                  </a:lnTo>
                  <a:lnTo>
                    <a:pt x="703960" y="128524"/>
                  </a:lnTo>
                  <a:lnTo>
                    <a:pt x="496316" y="128524"/>
                  </a:lnTo>
                  <a:lnTo>
                    <a:pt x="458878" y="138622"/>
                  </a:lnTo>
                  <a:lnTo>
                    <a:pt x="428275" y="166163"/>
                  </a:lnTo>
                  <a:lnTo>
                    <a:pt x="407626" y="207015"/>
                  </a:lnTo>
                  <a:lnTo>
                    <a:pt x="400050" y="257048"/>
                  </a:lnTo>
                  <a:lnTo>
                    <a:pt x="392493" y="207015"/>
                  </a:lnTo>
                  <a:lnTo>
                    <a:pt x="371887" y="166163"/>
                  </a:lnTo>
                  <a:lnTo>
                    <a:pt x="341328" y="138622"/>
                  </a:lnTo>
                  <a:lnTo>
                    <a:pt x="303910" y="128524"/>
                  </a:lnTo>
                  <a:lnTo>
                    <a:pt x="96266" y="128524"/>
                  </a:lnTo>
                  <a:lnTo>
                    <a:pt x="58828" y="118425"/>
                  </a:lnTo>
                  <a:lnTo>
                    <a:pt x="28225" y="90884"/>
                  </a:lnTo>
                  <a:lnTo>
                    <a:pt x="7576" y="50032"/>
                  </a:lnTo>
                  <a:lnTo>
                    <a:pt x="0" y="0"/>
                  </a:lnTo>
                </a:path>
              </a:pathLst>
            </a:custGeom>
            <a:ln w="28582">
              <a:solidFill>
                <a:srgbClr val="00AF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2385948" y="5089740"/>
            <a:ext cx="3457575" cy="1638300"/>
          </a:xfrm>
          <a:prstGeom prst="rect">
            <a:avLst/>
          </a:prstGeom>
          <a:ln w="28582">
            <a:solidFill>
              <a:srgbClr val="3986FF"/>
            </a:solidFill>
          </a:ln>
        </p:spPr>
        <p:txBody>
          <a:bodyPr vert="horz" wrap="square" lIns="0" tIns="34925" rIns="0" bIns="0" rtlCol="0">
            <a:spAutoFit/>
          </a:bodyPr>
          <a:lstStyle/>
          <a:p>
            <a:pPr marR="635" algn="ctr">
              <a:lnSpc>
                <a:spcPct val="100000"/>
              </a:lnSpc>
              <a:spcBef>
                <a:spcPts val="275"/>
              </a:spcBef>
            </a:pPr>
            <a:r>
              <a:rPr sz="2000" b="1" u="sng" spc="-10" dirty="0">
                <a:solidFill>
                  <a:srgbClr val="3986FF"/>
                </a:solidFill>
                <a:uFill>
                  <a:solidFill>
                    <a:srgbClr val="3986FF"/>
                  </a:solidFill>
                </a:uFill>
                <a:latin typeface="Calibri"/>
                <a:cs typeface="Calibri"/>
              </a:rPr>
              <a:t>Translation</a:t>
            </a:r>
            <a:r>
              <a:rPr sz="2000" b="1" u="sng" spc="-90" dirty="0">
                <a:solidFill>
                  <a:srgbClr val="3986FF"/>
                </a:solidFill>
                <a:uFill>
                  <a:solidFill>
                    <a:srgbClr val="3986FF"/>
                  </a:solidFill>
                </a:uFill>
                <a:latin typeface="Calibri"/>
                <a:cs typeface="Calibri"/>
              </a:rPr>
              <a:t> </a:t>
            </a:r>
            <a:r>
              <a:rPr sz="2000" b="1" u="sng" spc="-10" dirty="0">
                <a:solidFill>
                  <a:srgbClr val="3986FF"/>
                </a:solidFill>
                <a:uFill>
                  <a:solidFill>
                    <a:srgbClr val="3986FF"/>
                  </a:solidFill>
                </a:uFill>
                <a:latin typeface="Calibri"/>
                <a:cs typeface="Calibri"/>
              </a:rPr>
              <a:t>Model</a:t>
            </a:r>
            <a:endParaRPr sz="2000">
              <a:latin typeface="Calibri"/>
              <a:cs typeface="Calibri"/>
            </a:endParaRPr>
          </a:p>
          <a:p>
            <a:pPr marL="53975" marR="54610" algn="ctr">
              <a:lnSpc>
                <a:spcPct val="100000"/>
              </a:lnSpc>
              <a:spcBef>
                <a:spcPts val="2405"/>
              </a:spcBef>
            </a:pPr>
            <a:r>
              <a:rPr sz="2000" b="1" u="sng" dirty="0">
                <a:solidFill>
                  <a:srgbClr val="3986FF"/>
                </a:solidFill>
                <a:uFill>
                  <a:solidFill>
                    <a:srgbClr val="3986FF"/>
                  </a:solidFill>
                </a:uFill>
                <a:latin typeface="Calibri"/>
                <a:cs typeface="Calibri"/>
              </a:rPr>
              <a:t>Models</a:t>
            </a:r>
            <a:r>
              <a:rPr sz="2000" b="1" u="sng" spc="-5" dirty="0">
                <a:solidFill>
                  <a:srgbClr val="3986FF"/>
                </a:solidFill>
                <a:uFill>
                  <a:solidFill>
                    <a:srgbClr val="3986FF"/>
                  </a:solidFill>
                </a:uFill>
                <a:latin typeface="Calibri"/>
                <a:cs typeface="Calibri"/>
              </a:rPr>
              <a:t> </a:t>
            </a:r>
            <a:r>
              <a:rPr sz="2000" b="1" u="sng" dirty="0">
                <a:solidFill>
                  <a:srgbClr val="3986FF"/>
                </a:solidFill>
                <a:uFill>
                  <a:solidFill>
                    <a:srgbClr val="3986FF"/>
                  </a:solidFill>
                </a:uFill>
                <a:latin typeface="Calibri"/>
                <a:cs typeface="Calibri"/>
              </a:rPr>
              <a:t>how</a:t>
            </a:r>
            <a:r>
              <a:rPr sz="2000" b="1" u="sng" spc="-25" dirty="0">
                <a:solidFill>
                  <a:srgbClr val="3986FF"/>
                </a:solidFill>
                <a:uFill>
                  <a:solidFill>
                    <a:srgbClr val="3986FF"/>
                  </a:solidFill>
                </a:uFill>
                <a:latin typeface="Calibri"/>
                <a:cs typeface="Calibri"/>
              </a:rPr>
              <a:t> </a:t>
            </a:r>
            <a:r>
              <a:rPr sz="2000" b="1" u="sng" dirty="0">
                <a:solidFill>
                  <a:srgbClr val="3986FF"/>
                </a:solidFill>
                <a:uFill>
                  <a:solidFill>
                    <a:srgbClr val="3986FF"/>
                  </a:solidFill>
                </a:uFill>
                <a:latin typeface="Calibri"/>
                <a:cs typeface="Calibri"/>
              </a:rPr>
              <a:t>words</a:t>
            </a:r>
            <a:r>
              <a:rPr sz="2000" b="1" u="sng" spc="-75" dirty="0">
                <a:solidFill>
                  <a:srgbClr val="3986FF"/>
                </a:solidFill>
                <a:uFill>
                  <a:solidFill>
                    <a:srgbClr val="3986FF"/>
                  </a:solidFill>
                </a:uFill>
                <a:latin typeface="Calibri"/>
                <a:cs typeface="Calibri"/>
              </a:rPr>
              <a:t> </a:t>
            </a:r>
            <a:r>
              <a:rPr sz="2000" b="1" u="sng" dirty="0">
                <a:solidFill>
                  <a:srgbClr val="3986FF"/>
                </a:solidFill>
                <a:uFill>
                  <a:solidFill>
                    <a:srgbClr val="3986FF"/>
                  </a:solidFill>
                </a:uFill>
                <a:latin typeface="Calibri"/>
                <a:cs typeface="Calibri"/>
              </a:rPr>
              <a:t>and</a:t>
            </a:r>
            <a:r>
              <a:rPr sz="2000" b="1" u="sng" spc="-50" dirty="0">
                <a:solidFill>
                  <a:srgbClr val="3986FF"/>
                </a:solidFill>
                <a:uFill>
                  <a:solidFill>
                    <a:srgbClr val="3986FF"/>
                  </a:solidFill>
                </a:uFill>
                <a:latin typeface="Calibri"/>
                <a:cs typeface="Calibri"/>
              </a:rPr>
              <a:t> </a:t>
            </a:r>
            <a:r>
              <a:rPr sz="2000" b="1" u="sng" spc="-10" dirty="0">
                <a:solidFill>
                  <a:srgbClr val="3986FF"/>
                </a:solidFill>
                <a:uFill>
                  <a:solidFill>
                    <a:srgbClr val="3986FF"/>
                  </a:solidFill>
                </a:uFill>
                <a:latin typeface="Calibri"/>
                <a:cs typeface="Calibri"/>
              </a:rPr>
              <a:t>phrases</a:t>
            </a:r>
            <a:r>
              <a:rPr sz="2000" b="1" u="none" spc="-10" dirty="0">
                <a:solidFill>
                  <a:srgbClr val="3986FF"/>
                </a:solidFill>
                <a:latin typeface="Calibri"/>
                <a:cs typeface="Calibri"/>
              </a:rPr>
              <a:t> </a:t>
            </a:r>
            <a:r>
              <a:rPr sz="2000" b="1" u="sng" dirty="0">
                <a:solidFill>
                  <a:srgbClr val="3986FF"/>
                </a:solidFill>
                <a:uFill>
                  <a:solidFill>
                    <a:srgbClr val="3986FF"/>
                  </a:solidFill>
                </a:uFill>
                <a:latin typeface="Calibri"/>
                <a:cs typeface="Calibri"/>
              </a:rPr>
              <a:t>should</a:t>
            </a:r>
            <a:r>
              <a:rPr sz="2000" b="1" u="sng" spc="-40" dirty="0">
                <a:solidFill>
                  <a:srgbClr val="3986FF"/>
                </a:solidFill>
                <a:uFill>
                  <a:solidFill>
                    <a:srgbClr val="3986FF"/>
                  </a:solidFill>
                </a:uFill>
                <a:latin typeface="Calibri"/>
                <a:cs typeface="Calibri"/>
              </a:rPr>
              <a:t> </a:t>
            </a:r>
            <a:r>
              <a:rPr sz="2000" b="1" u="sng" dirty="0">
                <a:solidFill>
                  <a:srgbClr val="3986FF"/>
                </a:solidFill>
                <a:uFill>
                  <a:solidFill>
                    <a:srgbClr val="3986FF"/>
                  </a:solidFill>
                </a:uFill>
                <a:latin typeface="Calibri"/>
                <a:cs typeface="Calibri"/>
              </a:rPr>
              <a:t>be</a:t>
            </a:r>
            <a:r>
              <a:rPr sz="2000" b="1" u="sng" spc="-100" dirty="0">
                <a:solidFill>
                  <a:srgbClr val="3986FF"/>
                </a:solidFill>
                <a:uFill>
                  <a:solidFill>
                    <a:srgbClr val="3986FF"/>
                  </a:solidFill>
                </a:uFill>
                <a:latin typeface="Calibri"/>
                <a:cs typeface="Calibri"/>
              </a:rPr>
              <a:t> </a:t>
            </a:r>
            <a:r>
              <a:rPr sz="2000" b="1" u="sng" dirty="0">
                <a:solidFill>
                  <a:srgbClr val="3986FF"/>
                </a:solidFill>
                <a:uFill>
                  <a:solidFill>
                    <a:srgbClr val="3986FF"/>
                  </a:solidFill>
                </a:uFill>
                <a:latin typeface="Calibri"/>
                <a:cs typeface="Calibri"/>
              </a:rPr>
              <a:t>translated</a:t>
            </a:r>
            <a:r>
              <a:rPr sz="2000" b="1" u="sng" spc="-35" dirty="0">
                <a:solidFill>
                  <a:srgbClr val="3986FF"/>
                </a:solidFill>
                <a:uFill>
                  <a:solidFill>
                    <a:srgbClr val="3986FF"/>
                  </a:solidFill>
                </a:uFill>
                <a:latin typeface="Calibri"/>
                <a:cs typeface="Calibri"/>
              </a:rPr>
              <a:t> </a:t>
            </a:r>
            <a:r>
              <a:rPr sz="2000" b="1" u="sng" spc="-10" dirty="0">
                <a:solidFill>
                  <a:srgbClr val="3986FF"/>
                </a:solidFill>
                <a:uFill>
                  <a:solidFill>
                    <a:srgbClr val="3986FF"/>
                  </a:solidFill>
                </a:uFill>
                <a:latin typeface="Calibri"/>
                <a:cs typeface="Calibri"/>
              </a:rPr>
              <a:t>(</a:t>
            </a:r>
            <a:r>
              <a:rPr sz="2000" b="1" i="1" u="sng" spc="-10" dirty="0">
                <a:solidFill>
                  <a:srgbClr val="3986FF"/>
                </a:solidFill>
                <a:uFill>
                  <a:solidFill>
                    <a:srgbClr val="3986FF"/>
                  </a:solidFill>
                </a:uFill>
                <a:latin typeface="Calibri"/>
                <a:cs typeface="Calibri"/>
              </a:rPr>
              <a:t>fidelity</a:t>
            </a:r>
            <a:r>
              <a:rPr sz="2000" b="1" u="sng" spc="-10" dirty="0">
                <a:solidFill>
                  <a:srgbClr val="3986FF"/>
                </a:solidFill>
                <a:uFill>
                  <a:solidFill>
                    <a:srgbClr val="3986FF"/>
                  </a:solidFill>
                </a:uFill>
                <a:latin typeface="Calibri"/>
                <a:cs typeface="Calibri"/>
              </a:rPr>
              <a:t>).</a:t>
            </a:r>
            <a:endParaRPr sz="20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2000" b="1" u="sng" dirty="0">
                <a:solidFill>
                  <a:srgbClr val="3986FF"/>
                </a:solidFill>
                <a:uFill>
                  <a:solidFill>
                    <a:srgbClr val="3986FF"/>
                  </a:solidFill>
                </a:uFill>
                <a:latin typeface="Calibri"/>
                <a:cs typeface="Calibri"/>
              </a:rPr>
              <a:t>Learned</a:t>
            </a:r>
            <a:r>
              <a:rPr sz="2000" b="1" u="sng" spc="-85" dirty="0">
                <a:solidFill>
                  <a:srgbClr val="3986FF"/>
                </a:solidFill>
                <a:uFill>
                  <a:solidFill>
                    <a:srgbClr val="3986FF"/>
                  </a:solidFill>
                </a:uFill>
                <a:latin typeface="Calibri"/>
                <a:cs typeface="Calibri"/>
              </a:rPr>
              <a:t> </a:t>
            </a:r>
            <a:r>
              <a:rPr sz="2000" b="1" u="sng" dirty="0">
                <a:solidFill>
                  <a:srgbClr val="3986FF"/>
                </a:solidFill>
                <a:uFill>
                  <a:solidFill>
                    <a:srgbClr val="3986FF"/>
                  </a:solidFill>
                </a:uFill>
                <a:latin typeface="Calibri"/>
                <a:cs typeface="Calibri"/>
              </a:rPr>
              <a:t>from</a:t>
            </a:r>
            <a:r>
              <a:rPr sz="2000" b="1" u="sng" spc="-25" dirty="0">
                <a:solidFill>
                  <a:srgbClr val="3986FF"/>
                </a:solidFill>
                <a:uFill>
                  <a:solidFill>
                    <a:srgbClr val="3986FF"/>
                  </a:solidFill>
                </a:uFill>
                <a:latin typeface="Calibri"/>
                <a:cs typeface="Calibri"/>
              </a:rPr>
              <a:t> </a:t>
            </a:r>
            <a:r>
              <a:rPr sz="2000" b="1" u="sng" dirty="0">
                <a:solidFill>
                  <a:srgbClr val="3986FF"/>
                </a:solidFill>
                <a:uFill>
                  <a:solidFill>
                    <a:srgbClr val="3986FF"/>
                  </a:solidFill>
                </a:uFill>
                <a:latin typeface="Calibri"/>
                <a:cs typeface="Calibri"/>
              </a:rPr>
              <a:t>parallel</a:t>
            </a:r>
            <a:r>
              <a:rPr sz="2000" b="1" u="sng" spc="-70" dirty="0">
                <a:solidFill>
                  <a:srgbClr val="3986FF"/>
                </a:solidFill>
                <a:uFill>
                  <a:solidFill>
                    <a:srgbClr val="3986FF"/>
                  </a:solidFill>
                </a:uFill>
                <a:latin typeface="Calibri"/>
                <a:cs typeface="Calibri"/>
              </a:rPr>
              <a:t> </a:t>
            </a:r>
            <a:r>
              <a:rPr sz="2000" b="1" u="sng" spc="-20" dirty="0">
                <a:solidFill>
                  <a:srgbClr val="3986FF"/>
                </a:solidFill>
                <a:uFill>
                  <a:solidFill>
                    <a:srgbClr val="3986FF"/>
                  </a:solidFill>
                </a:uFill>
                <a:latin typeface="Calibri"/>
                <a:cs typeface="Calibri"/>
              </a:rPr>
              <a:t>data.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831332" y="4680330"/>
            <a:ext cx="717550" cy="1160145"/>
          </a:xfrm>
          <a:custGeom>
            <a:avLst/>
            <a:gdLst/>
            <a:ahLst/>
            <a:cxnLst/>
            <a:rect l="l" t="t" r="r" b="b"/>
            <a:pathLst>
              <a:path w="717550" h="1160145">
                <a:moveTo>
                  <a:pt x="660151" y="65704"/>
                </a:moveTo>
                <a:lnTo>
                  <a:pt x="0" y="1144752"/>
                </a:lnTo>
                <a:lnTo>
                  <a:pt x="24383" y="1159662"/>
                </a:lnTo>
                <a:lnTo>
                  <a:pt x="684517" y="80594"/>
                </a:lnTo>
                <a:lnTo>
                  <a:pt x="660151" y="65704"/>
                </a:lnTo>
                <a:close/>
              </a:path>
              <a:path w="717550" h="1160145">
                <a:moveTo>
                  <a:pt x="712491" y="53467"/>
                </a:moveTo>
                <a:lnTo>
                  <a:pt x="667638" y="53467"/>
                </a:lnTo>
                <a:lnTo>
                  <a:pt x="692022" y="68326"/>
                </a:lnTo>
                <a:lnTo>
                  <a:pt x="684517" y="80594"/>
                </a:lnTo>
                <a:lnTo>
                  <a:pt x="708913" y="95504"/>
                </a:lnTo>
                <a:lnTo>
                  <a:pt x="712491" y="53467"/>
                </a:lnTo>
                <a:close/>
              </a:path>
              <a:path w="717550" h="1160145">
                <a:moveTo>
                  <a:pt x="667638" y="53467"/>
                </a:moveTo>
                <a:lnTo>
                  <a:pt x="660151" y="65704"/>
                </a:lnTo>
                <a:lnTo>
                  <a:pt x="684517" y="80594"/>
                </a:lnTo>
                <a:lnTo>
                  <a:pt x="692022" y="68326"/>
                </a:lnTo>
                <a:lnTo>
                  <a:pt x="667638" y="53467"/>
                </a:lnTo>
                <a:close/>
              </a:path>
              <a:path w="717550" h="1160145">
                <a:moveTo>
                  <a:pt x="717041" y="0"/>
                </a:moveTo>
                <a:lnTo>
                  <a:pt x="635762" y="50800"/>
                </a:lnTo>
                <a:lnTo>
                  <a:pt x="660151" y="65704"/>
                </a:lnTo>
                <a:lnTo>
                  <a:pt x="667638" y="53467"/>
                </a:lnTo>
                <a:lnTo>
                  <a:pt x="712491" y="53467"/>
                </a:lnTo>
                <a:lnTo>
                  <a:pt x="717041" y="0"/>
                </a:lnTo>
                <a:close/>
              </a:path>
            </a:pathLst>
          </a:custGeom>
          <a:solidFill>
            <a:srgbClr val="398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7034276" y="5089740"/>
            <a:ext cx="3600450" cy="1628775"/>
          </a:xfrm>
          <a:prstGeom prst="rect">
            <a:avLst/>
          </a:prstGeom>
          <a:ln w="28582">
            <a:solidFill>
              <a:srgbClr val="00AF50"/>
            </a:solidFill>
          </a:ln>
        </p:spPr>
        <p:txBody>
          <a:bodyPr vert="horz" wrap="square" lIns="0" tIns="31115" rIns="0" bIns="0" rtlCol="0">
            <a:spAutoFit/>
          </a:bodyPr>
          <a:lstStyle/>
          <a:p>
            <a:pPr marL="5715" algn="ctr">
              <a:lnSpc>
                <a:spcPct val="100000"/>
              </a:lnSpc>
              <a:spcBef>
                <a:spcPts val="245"/>
              </a:spcBef>
            </a:pPr>
            <a:r>
              <a:rPr sz="2000" b="1" u="sng" dirty="0">
                <a:solidFill>
                  <a:srgbClr val="00AF50"/>
                </a:solidFill>
                <a:uFill>
                  <a:solidFill>
                    <a:srgbClr val="00AF50"/>
                  </a:solidFill>
                </a:uFill>
                <a:latin typeface="Calibri"/>
                <a:cs typeface="Calibri"/>
              </a:rPr>
              <a:t>Language</a:t>
            </a:r>
            <a:r>
              <a:rPr sz="2000" b="1" u="sng" spc="-65" dirty="0">
                <a:solidFill>
                  <a:srgbClr val="00AF50"/>
                </a:solidFill>
                <a:uFill>
                  <a:solidFill>
                    <a:srgbClr val="00AF50"/>
                  </a:solidFill>
                </a:uFill>
                <a:latin typeface="Calibri"/>
                <a:cs typeface="Calibri"/>
              </a:rPr>
              <a:t> </a:t>
            </a:r>
            <a:r>
              <a:rPr sz="2000" b="1" u="sng" spc="-10" dirty="0">
                <a:solidFill>
                  <a:srgbClr val="00AF50"/>
                </a:solidFill>
                <a:uFill>
                  <a:solidFill>
                    <a:srgbClr val="00AF50"/>
                  </a:solidFill>
                </a:uFill>
                <a:latin typeface="Calibri"/>
                <a:cs typeface="Calibri"/>
              </a:rPr>
              <a:t>Model</a:t>
            </a:r>
            <a:endParaRPr sz="2000">
              <a:latin typeface="Calibri"/>
              <a:cs typeface="Calibri"/>
            </a:endParaRPr>
          </a:p>
          <a:p>
            <a:pPr marL="617220" marR="604520" indent="635" algn="ctr">
              <a:lnSpc>
                <a:spcPct val="100000"/>
              </a:lnSpc>
              <a:spcBef>
                <a:spcPts val="2405"/>
              </a:spcBef>
            </a:pPr>
            <a:r>
              <a:rPr sz="2000" b="1" u="sng" dirty="0">
                <a:solidFill>
                  <a:srgbClr val="00AF50"/>
                </a:solidFill>
                <a:uFill>
                  <a:solidFill>
                    <a:srgbClr val="00AF50"/>
                  </a:solidFill>
                </a:uFill>
                <a:latin typeface="Calibri"/>
                <a:cs typeface="Calibri"/>
              </a:rPr>
              <a:t>Models</a:t>
            </a:r>
            <a:r>
              <a:rPr sz="2000" b="1" u="sng" spc="-20" dirty="0">
                <a:solidFill>
                  <a:srgbClr val="00AF50"/>
                </a:solidFill>
                <a:uFill>
                  <a:solidFill>
                    <a:srgbClr val="00AF50"/>
                  </a:solidFill>
                </a:uFill>
                <a:latin typeface="Calibri"/>
                <a:cs typeface="Calibri"/>
              </a:rPr>
              <a:t> </a:t>
            </a:r>
            <a:r>
              <a:rPr sz="2000" b="1" u="sng" dirty="0">
                <a:solidFill>
                  <a:srgbClr val="00AF50"/>
                </a:solidFill>
                <a:uFill>
                  <a:solidFill>
                    <a:srgbClr val="00AF50"/>
                  </a:solidFill>
                </a:uFill>
                <a:latin typeface="Calibri"/>
                <a:cs typeface="Calibri"/>
              </a:rPr>
              <a:t>how</a:t>
            </a:r>
            <a:r>
              <a:rPr sz="2000" b="1" u="sng" spc="-40" dirty="0">
                <a:solidFill>
                  <a:srgbClr val="00AF50"/>
                </a:solidFill>
                <a:uFill>
                  <a:solidFill>
                    <a:srgbClr val="00AF50"/>
                  </a:solidFill>
                </a:uFill>
                <a:latin typeface="Calibri"/>
                <a:cs typeface="Calibri"/>
              </a:rPr>
              <a:t> </a:t>
            </a:r>
            <a:r>
              <a:rPr sz="2000" b="1" u="sng" dirty="0">
                <a:solidFill>
                  <a:srgbClr val="00AF50"/>
                </a:solidFill>
                <a:uFill>
                  <a:solidFill>
                    <a:srgbClr val="00AF50"/>
                  </a:solidFill>
                </a:uFill>
                <a:latin typeface="Calibri"/>
                <a:cs typeface="Calibri"/>
              </a:rPr>
              <a:t>to</a:t>
            </a:r>
            <a:r>
              <a:rPr sz="2000" b="1" u="sng" spc="-70" dirty="0">
                <a:solidFill>
                  <a:srgbClr val="00AF50"/>
                </a:solidFill>
                <a:uFill>
                  <a:solidFill>
                    <a:srgbClr val="00AF50"/>
                  </a:solidFill>
                </a:uFill>
                <a:latin typeface="Calibri"/>
                <a:cs typeface="Calibri"/>
              </a:rPr>
              <a:t> </a:t>
            </a:r>
            <a:r>
              <a:rPr sz="2000" b="1" u="sng" spc="-20" dirty="0">
                <a:solidFill>
                  <a:srgbClr val="00AF50"/>
                </a:solidFill>
                <a:uFill>
                  <a:solidFill>
                    <a:srgbClr val="00AF50"/>
                  </a:solidFill>
                </a:uFill>
                <a:latin typeface="Calibri"/>
                <a:cs typeface="Calibri"/>
              </a:rPr>
              <a:t>write</a:t>
            </a:r>
            <a:r>
              <a:rPr sz="2000" b="1" u="none" spc="-20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2000" b="1" u="sng" dirty="0">
                <a:solidFill>
                  <a:srgbClr val="00AF50"/>
                </a:solidFill>
                <a:uFill>
                  <a:solidFill>
                    <a:srgbClr val="00AF50"/>
                  </a:solidFill>
                </a:uFill>
                <a:latin typeface="Calibri"/>
                <a:cs typeface="Calibri"/>
              </a:rPr>
              <a:t>good</a:t>
            </a:r>
            <a:r>
              <a:rPr sz="2000" b="1" u="sng" spc="-55" dirty="0">
                <a:solidFill>
                  <a:srgbClr val="00AF50"/>
                </a:solidFill>
                <a:uFill>
                  <a:solidFill>
                    <a:srgbClr val="00AF50"/>
                  </a:solidFill>
                </a:uFill>
                <a:latin typeface="Calibri"/>
                <a:cs typeface="Calibri"/>
              </a:rPr>
              <a:t> </a:t>
            </a:r>
            <a:r>
              <a:rPr sz="2000" b="1" u="sng" dirty="0">
                <a:solidFill>
                  <a:srgbClr val="00AF50"/>
                </a:solidFill>
                <a:uFill>
                  <a:solidFill>
                    <a:srgbClr val="00AF50"/>
                  </a:solidFill>
                </a:uFill>
                <a:latin typeface="Calibri"/>
                <a:cs typeface="Calibri"/>
              </a:rPr>
              <a:t>English</a:t>
            </a:r>
            <a:r>
              <a:rPr sz="2000" b="1" u="sng" spc="-50" dirty="0">
                <a:solidFill>
                  <a:srgbClr val="00AF50"/>
                </a:solidFill>
                <a:uFill>
                  <a:solidFill>
                    <a:srgbClr val="00AF50"/>
                  </a:solidFill>
                </a:uFill>
                <a:latin typeface="Calibri"/>
                <a:cs typeface="Calibri"/>
              </a:rPr>
              <a:t> </a:t>
            </a:r>
            <a:r>
              <a:rPr sz="2000" b="1" u="sng" spc="-10" dirty="0">
                <a:solidFill>
                  <a:srgbClr val="00AF50"/>
                </a:solidFill>
                <a:uFill>
                  <a:solidFill>
                    <a:srgbClr val="00AF50"/>
                  </a:solidFill>
                </a:uFill>
                <a:latin typeface="Calibri"/>
                <a:cs typeface="Calibri"/>
              </a:rPr>
              <a:t>(</a:t>
            </a:r>
            <a:r>
              <a:rPr sz="2000" b="1" i="1" u="sng" spc="-10" dirty="0">
                <a:solidFill>
                  <a:srgbClr val="00AF50"/>
                </a:solidFill>
                <a:uFill>
                  <a:solidFill>
                    <a:srgbClr val="00AF50"/>
                  </a:solidFill>
                </a:uFill>
                <a:latin typeface="Calibri"/>
                <a:cs typeface="Calibri"/>
              </a:rPr>
              <a:t>fluency</a:t>
            </a:r>
            <a:r>
              <a:rPr sz="2000" b="1" u="sng" spc="-10" dirty="0">
                <a:solidFill>
                  <a:srgbClr val="00AF50"/>
                </a:solidFill>
                <a:uFill>
                  <a:solidFill>
                    <a:srgbClr val="00AF50"/>
                  </a:solidFill>
                </a:uFill>
                <a:latin typeface="Calibri"/>
                <a:cs typeface="Calibri"/>
              </a:rPr>
              <a:t>).</a:t>
            </a:r>
            <a:endParaRPr sz="2000">
              <a:latin typeface="Calibri"/>
              <a:cs typeface="Calibri"/>
            </a:endParaRPr>
          </a:p>
          <a:p>
            <a:pPr marL="11430" algn="ctr">
              <a:lnSpc>
                <a:spcPct val="100000"/>
              </a:lnSpc>
              <a:spcBef>
                <a:spcPts val="5"/>
              </a:spcBef>
            </a:pPr>
            <a:r>
              <a:rPr sz="2000" b="1" u="sng" dirty="0">
                <a:solidFill>
                  <a:srgbClr val="00AF50"/>
                </a:solidFill>
                <a:uFill>
                  <a:solidFill>
                    <a:srgbClr val="00AF50"/>
                  </a:solidFill>
                </a:uFill>
                <a:latin typeface="Calibri"/>
                <a:cs typeface="Calibri"/>
              </a:rPr>
              <a:t>Learned</a:t>
            </a:r>
            <a:r>
              <a:rPr sz="2000" b="1" u="sng" spc="-80" dirty="0">
                <a:solidFill>
                  <a:srgbClr val="00AF50"/>
                </a:solidFill>
                <a:uFill>
                  <a:solidFill>
                    <a:srgbClr val="00AF50"/>
                  </a:solidFill>
                </a:uFill>
                <a:latin typeface="Calibri"/>
                <a:cs typeface="Calibri"/>
              </a:rPr>
              <a:t> </a:t>
            </a:r>
            <a:r>
              <a:rPr sz="2000" b="1" u="sng" dirty="0">
                <a:solidFill>
                  <a:srgbClr val="00AF50"/>
                </a:solidFill>
                <a:uFill>
                  <a:solidFill>
                    <a:srgbClr val="00AF50"/>
                  </a:solidFill>
                </a:uFill>
                <a:latin typeface="Calibri"/>
                <a:cs typeface="Calibri"/>
              </a:rPr>
              <a:t>from</a:t>
            </a:r>
            <a:r>
              <a:rPr sz="2000" b="1" u="sng" spc="-20" dirty="0">
                <a:solidFill>
                  <a:srgbClr val="00AF50"/>
                </a:solidFill>
                <a:uFill>
                  <a:solidFill>
                    <a:srgbClr val="00AF50"/>
                  </a:solidFill>
                </a:uFill>
                <a:latin typeface="Calibri"/>
                <a:cs typeface="Calibri"/>
              </a:rPr>
              <a:t> </a:t>
            </a:r>
            <a:r>
              <a:rPr sz="2000" b="1" u="sng" dirty="0">
                <a:solidFill>
                  <a:srgbClr val="00AF50"/>
                </a:solidFill>
                <a:uFill>
                  <a:solidFill>
                    <a:srgbClr val="00AF50"/>
                  </a:solidFill>
                </a:uFill>
                <a:latin typeface="Calibri"/>
                <a:cs typeface="Calibri"/>
              </a:rPr>
              <a:t>monolingual</a:t>
            </a:r>
            <a:r>
              <a:rPr sz="2000" b="1" u="sng" spc="-70" dirty="0">
                <a:solidFill>
                  <a:srgbClr val="00AF50"/>
                </a:solidFill>
                <a:uFill>
                  <a:solidFill>
                    <a:srgbClr val="00AF50"/>
                  </a:solidFill>
                </a:uFill>
                <a:latin typeface="Calibri"/>
                <a:cs typeface="Calibri"/>
              </a:rPr>
              <a:t> </a:t>
            </a:r>
            <a:r>
              <a:rPr sz="2000" b="1" u="sng" spc="-10" dirty="0">
                <a:solidFill>
                  <a:srgbClr val="00AF50"/>
                </a:solidFill>
                <a:uFill>
                  <a:solidFill>
                    <a:srgbClr val="00AF50"/>
                  </a:solidFill>
                </a:uFill>
                <a:latin typeface="Calibri"/>
                <a:cs typeface="Calibri"/>
              </a:rPr>
              <a:t>data.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7491348" y="4660265"/>
            <a:ext cx="1138555" cy="443230"/>
          </a:xfrm>
          <a:custGeom>
            <a:avLst/>
            <a:gdLst/>
            <a:ahLst/>
            <a:cxnLst/>
            <a:rect l="l" t="t" r="r" b="b"/>
            <a:pathLst>
              <a:path w="1138554" h="443229">
                <a:moveTo>
                  <a:pt x="85476" y="26823"/>
                </a:moveTo>
                <a:lnTo>
                  <a:pt x="75543" y="53736"/>
                </a:lnTo>
                <a:lnTo>
                  <a:pt x="1128522" y="442976"/>
                </a:lnTo>
                <a:lnTo>
                  <a:pt x="1138554" y="416179"/>
                </a:lnTo>
                <a:lnTo>
                  <a:pt x="85476" y="26823"/>
                </a:lnTo>
                <a:close/>
              </a:path>
              <a:path w="1138554" h="443229">
                <a:moveTo>
                  <a:pt x="95376" y="0"/>
                </a:moveTo>
                <a:lnTo>
                  <a:pt x="0" y="10541"/>
                </a:lnTo>
                <a:lnTo>
                  <a:pt x="65658" y="80518"/>
                </a:lnTo>
                <a:lnTo>
                  <a:pt x="75543" y="53736"/>
                </a:lnTo>
                <a:lnTo>
                  <a:pt x="62102" y="48768"/>
                </a:lnTo>
                <a:lnTo>
                  <a:pt x="72008" y="21843"/>
                </a:lnTo>
                <a:lnTo>
                  <a:pt x="87314" y="21843"/>
                </a:lnTo>
                <a:lnTo>
                  <a:pt x="95376" y="0"/>
                </a:lnTo>
                <a:close/>
              </a:path>
              <a:path w="1138554" h="443229">
                <a:moveTo>
                  <a:pt x="72008" y="21843"/>
                </a:moveTo>
                <a:lnTo>
                  <a:pt x="62102" y="48768"/>
                </a:lnTo>
                <a:lnTo>
                  <a:pt x="75543" y="53736"/>
                </a:lnTo>
                <a:lnTo>
                  <a:pt x="85476" y="26823"/>
                </a:lnTo>
                <a:lnTo>
                  <a:pt x="72008" y="21843"/>
                </a:lnTo>
                <a:close/>
              </a:path>
              <a:path w="1138554" h="443229">
                <a:moveTo>
                  <a:pt x="87314" y="21843"/>
                </a:moveTo>
                <a:lnTo>
                  <a:pt x="72008" y="21843"/>
                </a:lnTo>
                <a:lnTo>
                  <a:pt x="85476" y="26823"/>
                </a:lnTo>
                <a:lnTo>
                  <a:pt x="87314" y="21843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338137" y="6419850"/>
            <a:ext cx="216535" cy="24320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400" spc="-25" dirty="0">
                <a:latin typeface="Calibri"/>
                <a:cs typeface="Calibri"/>
              </a:rPr>
              <a:t>25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97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/>
              <a:t>1990s–2010s:</a:t>
            </a:r>
            <a:r>
              <a:rPr spc="-100" dirty="0"/>
              <a:t> </a:t>
            </a:r>
            <a:r>
              <a:rPr dirty="0"/>
              <a:t>Statistical</a:t>
            </a:r>
            <a:r>
              <a:rPr spc="-85" dirty="0"/>
              <a:t> </a:t>
            </a:r>
            <a:r>
              <a:rPr dirty="0"/>
              <a:t>Machine</a:t>
            </a:r>
            <a:r>
              <a:rPr spc="-95" dirty="0"/>
              <a:t> </a:t>
            </a:r>
            <a:r>
              <a:rPr spc="-10" dirty="0"/>
              <a:t>Translation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85457" y="1085786"/>
            <a:ext cx="8016875" cy="4202430"/>
          </a:xfrm>
          <a:prstGeom prst="rect">
            <a:avLst/>
          </a:prstGeom>
        </p:spPr>
        <p:txBody>
          <a:bodyPr vert="horz" wrap="square" lIns="0" tIns="8509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670"/>
              </a:spcBef>
              <a:buClr>
                <a:srgbClr val="8B1515"/>
              </a:buClr>
              <a:buFont typeface="Times New Roman"/>
              <a:buChar char="•"/>
              <a:tabLst>
                <a:tab pos="355600" algn="l"/>
              </a:tabLst>
            </a:pPr>
            <a:r>
              <a:rPr sz="2400" dirty="0">
                <a:latin typeface="Calibri"/>
                <a:cs typeface="Calibri"/>
              </a:rPr>
              <a:t>SMT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was a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2FED"/>
                </a:solidFill>
                <a:latin typeface="Calibri"/>
                <a:cs typeface="Calibri"/>
              </a:rPr>
              <a:t>huge</a:t>
            </a:r>
            <a:r>
              <a:rPr sz="2400" spc="-40" dirty="0">
                <a:solidFill>
                  <a:srgbClr val="FF2FE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2FED"/>
                </a:solidFill>
                <a:latin typeface="Calibri"/>
                <a:cs typeface="Calibri"/>
              </a:rPr>
              <a:t>research</a:t>
            </a:r>
            <a:r>
              <a:rPr sz="2400" spc="-30" dirty="0">
                <a:solidFill>
                  <a:srgbClr val="FF2FED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2FED"/>
                </a:solidFill>
                <a:latin typeface="Calibri"/>
                <a:cs typeface="Calibri"/>
              </a:rPr>
              <a:t>field</a:t>
            </a:r>
            <a:endParaRPr sz="24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575"/>
              </a:spcBef>
              <a:buClr>
                <a:srgbClr val="8B1515"/>
              </a:buClr>
              <a:buFont typeface="Times New Roman"/>
              <a:buChar char="•"/>
              <a:tabLst>
                <a:tab pos="355600" algn="l"/>
              </a:tabLst>
            </a:pPr>
            <a:r>
              <a:rPr sz="2400" dirty="0">
                <a:latin typeface="Calibri"/>
                <a:cs typeface="Calibri"/>
              </a:rPr>
              <a:t>The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best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systems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were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2FED"/>
                </a:solidFill>
                <a:latin typeface="Calibri"/>
                <a:cs typeface="Calibri"/>
              </a:rPr>
              <a:t>extremely</a:t>
            </a:r>
            <a:r>
              <a:rPr sz="2400" spc="-90" dirty="0">
                <a:solidFill>
                  <a:srgbClr val="FF2FED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2FED"/>
                </a:solidFill>
                <a:latin typeface="Calibri"/>
                <a:cs typeface="Calibri"/>
              </a:rPr>
              <a:t>complex</a:t>
            </a:r>
            <a:endParaRPr sz="2400">
              <a:latin typeface="Calibri"/>
              <a:cs typeface="Calibri"/>
            </a:endParaRPr>
          </a:p>
          <a:p>
            <a:pPr marL="699135" lvl="1" indent="-228600">
              <a:lnSpc>
                <a:spcPct val="100000"/>
              </a:lnSpc>
              <a:spcBef>
                <a:spcPts val="575"/>
              </a:spcBef>
              <a:buClr>
                <a:srgbClr val="3986FF"/>
              </a:buClr>
              <a:buFont typeface="Times New Roman"/>
              <a:buChar char="•"/>
              <a:tabLst>
                <a:tab pos="699135" algn="l"/>
              </a:tabLst>
            </a:pPr>
            <a:r>
              <a:rPr sz="2400" dirty="0">
                <a:latin typeface="Calibri"/>
                <a:cs typeface="Calibri"/>
              </a:rPr>
              <a:t>Hundreds</a:t>
            </a:r>
            <a:r>
              <a:rPr sz="2400" spc="-9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important</a:t>
            </a:r>
            <a:r>
              <a:rPr sz="2400" spc="-11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details</a:t>
            </a:r>
            <a:endParaRPr sz="24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575"/>
              </a:spcBef>
              <a:buClr>
                <a:srgbClr val="8B1515"/>
              </a:buClr>
              <a:buFont typeface="Times New Roman"/>
              <a:buChar char="•"/>
              <a:tabLst>
                <a:tab pos="355600" algn="l"/>
              </a:tabLst>
            </a:pPr>
            <a:r>
              <a:rPr sz="2400" dirty="0">
                <a:latin typeface="Calibri"/>
                <a:cs typeface="Calibri"/>
              </a:rPr>
              <a:t>Systems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had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many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2FED"/>
                </a:solidFill>
                <a:latin typeface="Calibri"/>
                <a:cs typeface="Calibri"/>
              </a:rPr>
              <a:t>separately-</a:t>
            </a:r>
            <a:r>
              <a:rPr sz="2400" dirty="0">
                <a:solidFill>
                  <a:srgbClr val="FF2FED"/>
                </a:solidFill>
                <a:latin typeface="Calibri"/>
                <a:cs typeface="Calibri"/>
              </a:rPr>
              <a:t>designed</a:t>
            </a:r>
            <a:r>
              <a:rPr sz="2400" spc="-40" dirty="0">
                <a:solidFill>
                  <a:srgbClr val="FF2FED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2FED"/>
                </a:solidFill>
                <a:latin typeface="Calibri"/>
                <a:cs typeface="Calibri"/>
              </a:rPr>
              <a:t>subcomponents</a:t>
            </a:r>
            <a:endParaRPr sz="2400">
              <a:latin typeface="Calibri"/>
              <a:cs typeface="Calibri"/>
            </a:endParaRPr>
          </a:p>
          <a:p>
            <a:pPr marL="699135" lvl="1" indent="-228600">
              <a:lnSpc>
                <a:spcPct val="100000"/>
              </a:lnSpc>
              <a:spcBef>
                <a:spcPts val="570"/>
              </a:spcBef>
              <a:buClr>
                <a:srgbClr val="3986FF"/>
              </a:buClr>
              <a:buFont typeface="Times New Roman"/>
              <a:buChar char="•"/>
              <a:tabLst>
                <a:tab pos="699135" algn="l"/>
              </a:tabLst>
            </a:pPr>
            <a:r>
              <a:rPr sz="2400" dirty="0">
                <a:latin typeface="Calibri"/>
                <a:cs typeface="Calibri"/>
              </a:rPr>
              <a:t>Lots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2FED"/>
                </a:solidFill>
                <a:latin typeface="Calibri"/>
                <a:cs typeface="Calibri"/>
              </a:rPr>
              <a:t>feature</a:t>
            </a:r>
            <a:r>
              <a:rPr sz="2400" spc="-35" dirty="0">
                <a:solidFill>
                  <a:srgbClr val="FF2FED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2FED"/>
                </a:solidFill>
                <a:latin typeface="Calibri"/>
                <a:cs typeface="Calibri"/>
              </a:rPr>
              <a:t>engineering</a:t>
            </a:r>
            <a:endParaRPr sz="2400">
              <a:latin typeface="Calibri"/>
              <a:cs typeface="Calibri"/>
            </a:endParaRPr>
          </a:p>
          <a:p>
            <a:pPr marL="1042669" lvl="2" indent="-229235">
              <a:lnSpc>
                <a:spcPct val="100000"/>
              </a:lnSpc>
              <a:spcBef>
                <a:spcPts val="525"/>
              </a:spcBef>
              <a:buClr>
                <a:srgbClr val="8B1515"/>
              </a:buClr>
              <a:buFont typeface="Times New Roman"/>
              <a:buChar char="•"/>
              <a:tabLst>
                <a:tab pos="1042669" algn="l"/>
              </a:tabLst>
            </a:pPr>
            <a:r>
              <a:rPr sz="2000" dirty="0">
                <a:latin typeface="Calibri"/>
                <a:cs typeface="Calibri"/>
              </a:rPr>
              <a:t>Need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to</a:t>
            </a:r>
            <a:r>
              <a:rPr sz="2000" spc="-6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design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features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to</a:t>
            </a:r>
            <a:r>
              <a:rPr sz="2000" spc="-6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capture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particular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language</a:t>
            </a:r>
            <a:r>
              <a:rPr sz="2000" spc="-8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phenomena</a:t>
            </a:r>
            <a:endParaRPr sz="2000">
              <a:latin typeface="Calibri"/>
              <a:cs typeface="Calibri"/>
            </a:endParaRPr>
          </a:p>
          <a:p>
            <a:pPr marL="699135" lvl="1" indent="-228600">
              <a:lnSpc>
                <a:spcPct val="100000"/>
              </a:lnSpc>
              <a:spcBef>
                <a:spcPts val="580"/>
              </a:spcBef>
              <a:buClr>
                <a:srgbClr val="3986FF"/>
              </a:buClr>
              <a:buFont typeface="Times New Roman"/>
              <a:buChar char="•"/>
              <a:tabLst>
                <a:tab pos="699135" algn="l"/>
              </a:tabLst>
            </a:pPr>
            <a:r>
              <a:rPr sz="2400" dirty="0">
                <a:latin typeface="Calibri"/>
                <a:cs typeface="Calibri"/>
              </a:rPr>
              <a:t>Required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compiling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maintaining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2FED"/>
                </a:solidFill>
                <a:latin typeface="Calibri"/>
                <a:cs typeface="Calibri"/>
              </a:rPr>
              <a:t>extra</a:t>
            </a:r>
            <a:r>
              <a:rPr sz="2400" spc="-85" dirty="0">
                <a:solidFill>
                  <a:srgbClr val="FF2FED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2FED"/>
                </a:solidFill>
                <a:latin typeface="Calibri"/>
                <a:cs typeface="Calibri"/>
              </a:rPr>
              <a:t>resources</a:t>
            </a:r>
            <a:endParaRPr sz="2400">
              <a:latin typeface="Calibri"/>
              <a:cs typeface="Calibri"/>
            </a:endParaRPr>
          </a:p>
          <a:p>
            <a:pPr marL="1042669" lvl="2" indent="-229235">
              <a:lnSpc>
                <a:spcPct val="100000"/>
              </a:lnSpc>
              <a:spcBef>
                <a:spcPts val="525"/>
              </a:spcBef>
              <a:buClr>
                <a:srgbClr val="8B1515"/>
              </a:buClr>
              <a:buFont typeface="Times New Roman"/>
              <a:buChar char="•"/>
              <a:tabLst>
                <a:tab pos="1042669" algn="l"/>
              </a:tabLst>
            </a:pPr>
            <a:r>
              <a:rPr sz="2000" dirty="0">
                <a:latin typeface="Calibri"/>
                <a:cs typeface="Calibri"/>
              </a:rPr>
              <a:t>Like</a:t>
            </a:r>
            <a:r>
              <a:rPr sz="2000" spc="-6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tables of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equivalent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phrases</a:t>
            </a:r>
            <a:endParaRPr sz="2000">
              <a:latin typeface="Calibri"/>
              <a:cs typeface="Calibri"/>
            </a:endParaRPr>
          </a:p>
          <a:p>
            <a:pPr marL="699135" lvl="1" indent="-228600">
              <a:lnSpc>
                <a:spcPct val="100000"/>
              </a:lnSpc>
              <a:spcBef>
                <a:spcPts val="500"/>
              </a:spcBef>
              <a:buClr>
                <a:srgbClr val="3986FF"/>
              </a:buClr>
              <a:buFont typeface="Times New Roman"/>
              <a:buChar char="•"/>
              <a:tabLst>
                <a:tab pos="699135" algn="l"/>
              </a:tabLst>
            </a:pPr>
            <a:r>
              <a:rPr sz="2400" dirty="0">
                <a:latin typeface="Calibri"/>
                <a:cs typeface="Calibri"/>
              </a:rPr>
              <a:t>Lots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2FED"/>
                </a:solidFill>
                <a:latin typeface="Calibri"/>
                <a:cs typeface="Calibri"/>
              </a:rPr>
              <a:t>human</a:t>
            </a:r>
            <a:r>
              <a:rPr sz="2400" spc="-25" dirty="0">
                <a:solidFill>
                  <a:srgbClr val="FF2FE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2FED"/>
                </a:solidFill>
                <a:latin typeface="Calibri"/>
                <a:cs typeface="Calibri"/>
              </a:rPr>
              <a:t>effort</a:t>
            </a:r>
            <a:r>
              <a:rPr sz="2400" spc="-25" dirty="0">
                <a:solidFill>
                  <a:srgbClr val="FF2FED"/>
                </a:solidFill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to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maintain</a:t>
            </a:r>
            <a:endParaRPr sz="2400">
              <a:latin typeface="Calibri"/>
              <a:cs typeface="Calibri"/>
            </a:endParaRPr>
          </a:p>
          <a:p>
            <a:pPr marL="1042669" lvl="2" indent="-229235">
              <a:lnSpc>
                <a:spcPct val="100000"/>
              </a:lnSpc>
              <a:spcBef>
                <a:spcPts val="525"/>
              </a:spcBef>
              <a:buClr>
                <a:srgbClr val="8B1515"/>
              </a:buClr>
              <a:buFont typeface="Times New Roman"/>
              <a:buChar char="•"/>
              <a:tabLst>
                <a:tab pos="1042669" algn="l"/>
              </a:tabLst>
            </a:pPr>
            <a:r>
              <a:rPr sz="2000" dirty="0">
                <a:latin typeface="Calibri"/>
                <a:cs typeface="Calibri"/>
              </a:rPr>
              <a:t>Repeated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effort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for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each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language </a:t>
            </a:r>
            <a:r>
              <a:rPr sz="2000" spc="-10" dirty="0">
                <a:latin typeface="Calibri"/>
                <a:cs typeface="Calibri"/>
              </a:rPr>
              <a:t>pair!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50837" y="6420167"/>
            <a:ext cx="216535" cy="24320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400" spc="-25" dirty="0">
                <a:latin typeface="Calibri"/>
                <a:cs typeface="Calibri"/>
              </a:rPr>
              <a:t>26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358265">
              <a:lnSpc>
                <a:spcPct val="100000"/>
              </a:lnSpc>
              <a:spcBef>
                <a:spcPts val="105"/>
              </a:spcBef>
            </a:pPr>
            <a:r>
              <a:rPr sz="4800" spc="-20" dirty="0">
                <a:solidFill>
                  <a:srgbClr val="FFFFFF"/>
                </a:solidFill>
              </a:rPr>
              <a:t>2014</a:t>
            </a:r>
            <a:endParaRPr sz="4800"/>
          </a:p>
        </p:txBody>
      </p:sp>
      <p:grpSp>
        <p:nvGrpSpPr>
          <p:cNvPr id="4" name="object 4"/>
          <p:cNvGrpSpPr/>
          <p:nvPr/>
        </p:nvGrpSpPr>
        <p:grpSpPr>
          <a:xfrm>
            <a:off x="2186558" y="645541"/>
            <a:ext cx="5477510" cy="5770245"/>
            <a:chOff x="2186558" y="645541"/>
            <a:chExt cx="5477510" cy="5770245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86558" y="4624463"/>
              <a:ext cx="2781911" cy="17907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941061" y="645541"/>
              <a:ext cx="2723007" cy="2627376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7804150" y="6243320"/>
            <a:ext cx="2534285" cy="3346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000" b="1" spc="-10" dirty="0">
                <a:solidFill>
                  <a:srgbClr val="FFFFFF"/>
                </a:solidFill>
                <a:latin typeface="Calibri"/>
                <a:cs typeface="Calibri"/>
              </a:rPr>
              <a:t>(dramatic</a:t>
            </a:r>
            <a:r>
              <a:rPr sz="2000" b="1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FFFFFF"/>
                </a:solidFill>
                <a:latin typeface="Calibri"/>
                <a:cs typeface="Calibri"/>
              </a:rPr>
              <a:t>reenactment)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97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/>
              <a:t>NMT:</a:t>
            </a:r>
            <a:r>
              <a:rPr spc="-60" dirty="0"/>
              <a:t> </a:t>
            </a:r>
            <a:r>
              <a:rPr dirty="0"/>
              <a:t>the</a:t>
            </a:r>
            <a:r>
              <a:rPr spc="-40" dirty="0"/>
              <a:t> </a:t>
            </a:r>
            <a:r>
              <a:rPr dirty="0"/>
              <a:t>first</a:t>
            </a:r>
            <a:r>
              <a:rPr spc="20" dirty="0"/>
              <a:t> </a:t>
            </a:r>
            <a:r>
              <a:rPr dirty="0"/>
              <a:t>big</a:t>
            </a:r>
            <a:r>
              <a:rPr spc="-20" dirty="0"/>
              <a:t> </a:t>
            </a:r>
            <a:r>
              <a:rPr dirty="0"/>
              <a:t>success story</a:t>
            </a:r>
            <a:r>
              <a:rPr spc="-90" dirty="0"/>
              <a:t> </a:t>
            </a:r>
            <a:r>
              <a:rPr dirty="0"/>
              <a:t>of</a:t>
            </a:r>
            <a:r>
              <a:rPr spc="35" dirty="0"/>
              <a:t> </a:t>
            </a:r>
            <a:r>
              <a:rPr dirty="0"/>
              <a:t>NLP</a:t>
            </a:r>
            <a:r>
              <a:rPr spc="-50" dirty="0"/>
              <a:t> </a:t>
            </a:r>
            <a:r>
              <a:rPr dirty="0"/>
              <a:t>Deep</a:t>
            </a:r>
            <a:r>
              <a:rPr spc="5" dirty="0"/>
              <a:t> </a:t>
            </a:r>
            <a:r>
              <a:rPr spc="-10" dirty="0"/>
              <a:t>Learning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85457" y="6498590"/>
            <a:ext cx="216535" cy="24257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400" spc="-25" dirty="0">
                <a:latin typeface="Calibri"/>
                <a:cs typeface="Calibri"/>
              </a:rPr>
              <a:t>28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85457" y="1158303"/>
            <a:ext cx="10836275" cy="2365375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12700" marR="5080">
              <a:lnSpc>
                <a:spcPts val="2850"/>
              </a:lnSpc>
              <a:spcBef>
                <a:spcPts val="220"/>
              </a:spcBef>
            </a:pPr>
            <a:r>
              <a:rPr sz="2400" dirty="0">
                <a:latin typeface="Calibri"/>
                <a:cs typeface="Calibri"/>
              </a:rPr>
              <a:t>Neural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Machine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Translation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went</a:t>
            </a:r>
            <a:r>
              <a:rPr sz="2400" spc="-9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from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2FED"/>
                </a:solidFill>
                <a:latin typeface="Calibri"/>
                <a:cs typeface="Calibri"/>
              </a:rPr>
              <a:t>fringe</a:t>
            </a:r>
            <a:r>
              <a:rPr sz="2400" spc="-55" dirty="0">
                <a:solidFill>
                  <a:srgbClr val="FF2FE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2FED"/>
                </a:solidFill>
                <a:latin typeface="Calibri"/>
                <a:cs typeface="Calibri"/>
              </a:rPr>
              <a:t>research</a:t>
            </a:r>
            <a:r>
              <a:rPr sz="2400" spc="-45" dirty="0">
                <a:solidFill>
                  <a:srgbClr val="FF2FE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2FED"/>
                </a:solidFill>
                <a:latin typeface="Calibri"/>
                <a:cs typeface="Calibri"/>
              </a:rPr>
              <a:t>attempt</a:t>
            </a:r>
            <a:r>
              <a:rPr sz="2400" spc="-5" dirty="0">
                <a:solidFill>
                  <a:srgbClr val="FF2FED"/>
                </a:solidFill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2014</a:t>
            </a:r>
            <a:r>
              <a:rPr sz="2400" b="1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to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2FED"/>
                </a:solidFill>
                <a:latin typeface="Calibri"/>
                <a:cs typeface="Calibri"/>
              </a:rPr>
              <a:t>leading </a:t>
            </a:r>
            <a:r>
              <a:rPr sz="2400" dirty="0">
                <a:solidFill>
                  <a:srgbClr val="FF2FED"/>
                </a:solidFill>
                <a:latin typeface="Calibri"/>
                <a:cs typeface="Calibri"/>
              </a:rPr>
              <a:t>standard</a:t>
            </a:r>
            <a:r>
              <a:rPr sz="2400" spc="-40" dirty="0">
                <a:solidFill>
                  <a:srgbClr val="FF2FE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2FED"/>
                </a:solidFill>
                <a:latin typeface="Calibri"/>
                <a:cs typeface="Calibri"/>
              </a:rPr>
              <a:t>method</a:t>
            </a:r>
            <a:r>
              <a:rPr sz="2400" spc="-70" dirty="0">
                <a:solidFill>
                  <a:srgbClr val="FF2FED"/>
                </a:solidFill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b="1" spc="-20" dirty="0">
                <a:latin typeface="Calibri"/>
                <a:cs typeface="Calibri"/>
              </a:rPr>
              <a:t>2016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84"/>
              </a:spcBef>
            </a:pPr>
            <a:endParaRPr sz="24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buClr>
                <a:srgbClr val="8B1515"/>
              </a:buClr>
              <a:buFont typeface="Times New Roman"/>
              <a:buChar char="•"/>
              <a:tabLst>
                <a:tab pos="355600" algn="l"/>
              </a:tabLst>
            </a:pPr>
            <a:r>
              <a:rPr sz="2400" b="1" dirty="0">
                <a:latin typeface="Calibri"/>
                <a:cs typeface="Calibri"/>
              </a:rPr>
              <a:t>2014</a:t>
            </a:r>
            <a:r>
              <a:rPr sz="2400" dirty="0">
                <a:latin typeface="Calibri"/>
                <a:cs typeface="Calibri"/>
              </a:rPr>
              <a:t>: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First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seq2seq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paper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published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175E53"/>
                </a:solidFill>
                <a:latin typeface="Calibri"/>
                <a:cs typeface="Calibri"/>
              </a:rPr>
              <a:t>[Sutskever</a:t>
            </a:r>
            <a:r>
              <a:rPr sz="2400" spc="-70" dirty="0">
                <a:solidFill>
                  <a:srgbClr val="175E53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175E53"/>
                </a:solidFill>
                <a:latin typeface="Calibri"/>
                <a:cs typeface="Calibri"/>
              </a:rPr>
              <a:t>et</a:t>
            </a:r>
            <a:r>
              <a:rPr sz="2400" spc="-40" dirty="0">
                <a:solidFill>
                  <a:srgbClr val="175E53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175E53"/>
                </a:solidFill>
                <a:latin typeface="Calibri"/>
                <a:cs typeface="Calibri"/>
              </a:rPr>
              <a:t>al.</a:t>
            </a:r>
            <a:r>
              <a:rPr sz="2400" spc="-5" dirty="0">
                <a:solidFill>
                  <a:srgbClr val="175E53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175E53"/>
                </a:solidFill>
                <a:latin typeface="Calibri"/>
                <a:cs typeface="Calibri"/>
              </a:rPr>
              <a:t>2014]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00"/>
              </a:spcBef>
              <a:buClr>
                <a:srgbClr val="8B1515"/>
              </a:buClr>
              <a:buFont typeface="Times New Roman"/>
              <a:buChar char="•"/>
            </a:pPr>
            <a:endParaRPr sz="24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buClr>
                <a:srgbClr val="8B1515"/>
              </a:buClr>
              <a:buFont typeface="Times New Roman"/>
              <a:buChar char="•"/>
              <a:tabLst>
                <a:tab pos="355600" algn="l"/>
              </a:tabLst>
            </a:pPr>
            <a:r>
              <a:rPr sz="2400" b="1" dirty="0">
                <a:latin typeface="Calibri"/>
                <a:cs typeface="Calibri"/>
              </a:rPr>
              <a:t>2016</a:t>
            </a:r>
            <a:r>
              <a:rPr sz="2400" dirty="0">
                <a:latin typeface="Calibri"/>
                <a:cs typeface="Calibri"/>
              </a:rPr>
              <a:t>: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Google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Translate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switches</a:t>
            </a:r>
            <a:r>
              <a:rPr sz="2400" spc="-9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from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SMT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to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NMT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–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by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2018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everyone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has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85457" y="4823523"/>
            <a:ext cx="10655935" cy="1265555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675"/>
              </a:spcBef>
              <a:buClr>
                <a:srgbClr val="8B1515"/>
              </a:buClr>
              <a:buFont typeface="Times New Roman"/>
              <a:buChar char="•"/>
              <a:tabLst>
                <a:tab pos="355600" algn="l"/>
              </a:tabLst>
            </a:pPr>
            <a:r>
              <a:rPr sz="2400" dirty="0">
                <a:solidFill>
                  <a:srgbClr val="00AF50"/>
                </a:solidFill>
                <a:latin typeface="Calibri"/>
                <a:cs typeface="Calibri"/>
              </a:rPr>
              <a:t>This is</a:t>
            </a:r>
            <a:r>
              <a:rPr sz="2400" spc="5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00AF50"/>
                </a:solidFill>
                <a:latin typeface="Calibri"/>
                <a:cs typeface="Calibri"/>
              </a:rPr>
              <a:t>amazing!</a:t>
            </a:r>
            <a:endParaRPr sz="2400">
              <a:latin typeface="Calibri"/>
              <a:cs typeface="Calibri"/>
            </a:endParaRPr>
          </a:p>
          <a:p>
            <a:pPr marL="699135" marR="5080" lvl="1" indent="-229235">
              <a:lnSpc>
                <a:spcPts val="2850"/>
              </a:lnSpc>
              <a:spcBef>
                <a:spcPts val="695"/>
              </a:spcBef>
              <a:buClr>
                <a:srgbClr val="007B92"/>
              </a:buClr>
              <a:buFont typeface="Times New Roman"/>
              <a:buChar char="•"/>
              <a:tabLst>
                <a:tab pos="699135" algn="l"/>
              </a:tabLst>
            </a:pPr>
            <a:r>
              <a:rPr sz="2400" b="1" dirty="0">
                <a:latin typeface="Calibri"/>
                <a:cs typeface="Calibri"/>
              </a:rPr>
              <a:t>SMT</a:t>
            </a:r>
            <a:r>
              <a:rPr sz="2400" b="1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systems,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built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by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2FED"/>
                </a:solidFill>
                <a:latin typeface="Calibri"/>
                <a:cs typeface="Calibri"/>
              </a:rPr>
              <a:t>hundreds</a:t>
            </a:r>
            <a:r>
              <a:rPr sz="2400" spc="-35" dirty="0">
                <a:solidFill>
                  <a:srgbClr val="FF2FED"/>
                </a:solidFill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engineers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over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many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2FED"/>
                </a:solidFill>
                <a:latin typeface="Calibri"/>
                <a:cs typeface="Calibri"/>
              </a:rPr>
              <a:t>years</a:t>
            </a:r>
            <a:r>
              <a:rPr sz="2400" dirty="0">
                <a:latin typeface="Calibri"/>
                <a:cs typeface="Calibri"/>
              </a:rPr>
              <a:t>,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outperformed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by </a:t>
            </a:r>
            <a:r>
              <a:rPr sz="2400" dirty="0">
                <a:latin typeface="Calibri"/>
                <a:cs typeface="Calibri"/>
              </a:rPr>
              <a:t>NMT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systems</a:t>
            </a:r>
            <a:r>
              <a:rPr sz="2400" spc="-9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trained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by</a:t>
            </a:r>
            <a:r>
              <a:rPr sz="2400" spc="15" dirty="0"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2FED"/>
                </a:solidFill>
                <a:latin typeface="Calibri"/>
                <a:cs typeface="Calibri"/>
              </a:rPr>
              <a:t>small</a:t>
            </a:r>
            <a:r>
              <a:rPr sz="2400" spc="-75" dirty="0">
                <a:solidFill>
                  <a:srgbClr val="FF2FE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2FED"/>
                </a:solidFill>
                <a:latin typeface="Calibri"/>
                <a:cs typeface="Calibri"/>
              </a:rPr>
              <a:t>groups</a:t>
            </a:r>
            <a:r>
              <a:rPr sz="2400" spc="-55" dirty="0">
                <a:solidFill>
                  <a:srgbClr val="FF2FED"/>
                </a:solidFill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engineers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few</a:t>
            </a:r>
            <a:r>
              <a:rPr sz="2400" spc="15" dirty="0"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2FED"/>
                </a:solidFill>
                <a:latin typeface="Calibri"/>
                <a:cs typeface="Calibri"/>
              </a:rPr>
              <a:t>months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33850" y="3751808"/>
            <a:ext cx="1485900" cy="399948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105842" y="3761776"/>
            <a:ext cx="1161415" cy="383281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752600" y="3751808"/>
            <a:ext cx="1921153" cy="409473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754348" y="4262333"/>
            <a:ext cx="1268693" cy="410263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791450" y="3694684"/>
            <a:ext cx="1428750" cy="495173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562350" y="4306173"/>
            <a:ext cx="1066800" cy="336010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157129" y="4357592"/>
            <a:ext cx="1877740" cy="260186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7734300" y="4297420"/>
            <a:ext cx="1485900" cy="390723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81451" y="2565121"/>
            <a:ext cx="283210" cy="139446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2020"/>
              </a:lnSpc>
            </a:pPr>
            <a:r>
              <a:rPr sz="2000" dirty="0">
                <a:solidFill>
                  <a:srgbClr val="C00000"/>
                </a:solidFill>
                <a:latin typeface="Calibri"/>
                <a:cs typeface="Calibri"/>
              </a:rPr>
              <a:t>Encoder</a:t>
            </a:r>
            <a:r>
              <a:rPr sz="2000" spc="-5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000" spc="-25" dirty="0">
                <a:solidFill>
                  <a:srgbClr val="C00000"/>
                </a:solidFill>
                <a:latin typeface="Calibri"/>
                <a:cs typeface="Calibri"/>
              </a:rPr>
              <a:t>RNN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885950" y="2866263"/>
            <a:ext cx="190500" cy="781050"/>
          </a:xfrm>
          <a:custGeom>
            <a:avLst/>
            <a:gdLst/>
            <a:ahLst/>
            <a:cxnLst/>
            <a:rect l="l" t="t" r="r" b="b"/>
            <a:pathLst>
              <a:path w="190500" h="781050">
                <a:moveTo>
                  <a:pt x="190500" y="780923"/>
                </a:moveTo>
                <a:lnTo>
                  <a:pt x="153435" y="775106"/>
                </a:lnTo>
                <a:lnTo>
                  <a:pt x="123158" y="759253"/>
                </a:lnTo>
                <a:lnTo>
                  <a:pt x="102739" y="735756"/>
                </a:lnTo>
                <a:lnTo>
                  <a:pt x="95250" y="707009"/>
                </a:lnTo>
                <a:lnTo>
                  <a:pt x="95250" y="464312"/>
                </a:lnTo>
                <a:lnTo>
                  <a:pt x="87760" y="435564"/>
                </a:lnTo>
                <a:lnTo>
                  <a:pt x="67341" y="412067"/>
                </a:lnTo>
                <a:lnTo>
                  <a:pt x="37064" y="396214"/>
                </a:lnTo>
                <a:lnTo>
                  <a:pt x="0" y="390398"/>
                </a:lnTo>
                <a:lnTo>
                  <a:pt x="37064" y="384601"/>
                </a:lnTo>
                <a:lnTo>
                  <a:pt x="67341" y="368792"/>
                </a:lnTo>
                <a:lnTo>
                  <a:pt x="87760" y="345338"/>
                </a:lnTo>
                <a:lnTo>
                  <a:pt x="95250" y="316611"/>
                </a:lnTo>
                <a:lnTo>
                  <a:pt x="95250" y="73913"/>
                </a:lnTo>
                <a:lnTo>
                  <a:pt x="102739" y="45166"/>
                </a:lnTo>
                <a:lnTo>
                  <a:pt x="123158" y="21669"/>
                </a:lnTo>
                <a:lnTo>
                  <a:pt x="153435" y="5816"/>
                </a:lnTo>
                <a:lnTo>
                  <a:pt x="190500" y="0"/>
                </a:lnTo>
              </a:path>
            </a:pathLst>
          </a:custGeom>
          <a:ln w="19055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01007" y="129289"/>
            <a:ext cx="11281021" cy="632224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/>
              <a:t>Neural</a:t>
            </a:r>
            <a:r>
              <a:rPr spc="-75" dirty="0"/>
              <a:t> </a:t>
            </a:r>
            <a:r>
              <a:rPr dirty="0"/>
              <a:t>Machine</a:t>
            </a:r>
            <a:r>
              <a:rPr spc="-85" dirty="0"/>
              <a:t> </a:t>
            </a:r>
            <a:r>
              <a:rPr dirty="0"/>
              <a:t>Translation</a:t>
            </a:r>
            <a:r>
              <a:rPr spc="-35" dirty="0"/>
              <a:t> </a:t>
            </a:r>
            <a:r>
              <a:rPr spc="-10" dirty="0"/>
              <a:t>(NMT)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407278" y="4287456"/>
            <a:ext cx="3818254" cy="2660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873125" algn="l"/>
                <a:tab pos="1480185" algn="l"/>
                <a:tab pos="2007870" algn="l"/>
                <a:tab pos="2587625" algn="l"/>
                <a:tab pos="3138805" algn="l"/>
                <a:tab pos="3557270" algn="l"/>
              </a:tabLst>
            </a:pPr>
            <a:r>
              <a:rPr sz="1550" i="1" spc="-10" dirty="0">
                <a:latin typeface="Calibri"/>
                <a:cs typeface="Calibri"/>
              </a:rPr>
              <a:t>&lt;START&gt;</a:t>
            </a:r>
            <a:r>
              <a:rPr sz="1550" i="1" dirty="0">
                <a:latin typeface="Calibri"/>
                <a:cs typeface="Calibri"/>
              </a:rPr>
              <a:t>	</a:t>
            </a:r>
            <a:r>
              <a:rPr sz="2325" i="1" spc="-37" baseline="5376" dirty="0">
                <a:latin typeface="Calibri"/>
                <a:cs typeface="Calibri"/>
              </a:rPr>
              <a:t>he</a:t>
            </a:r>
            <a:r>
              <a:rPr sz="2325" i="1" baseline="5376" dirty="0">
                <a:latin typeface="Calibri"/>
                <a:cs typeface="Calibri"/>
              </a:rPr>
              <a:t>	</a:t>
            </a:r>
            <a:r>
              <a:rPr sz="2325" i="1" spc="-37" baseline="3584" dirty="0">
                <a:latin typeface="Calibri"/>
                <a:cs typeface="Calibri"/>
              </a:rPr>
              <a:t>hit</a:t>
            </a:r>
            <a:r>
              <a:rPr sz="2325" i="1" baseline="3584" dirty="0">
                <a:latin typeface="Calibri"/>
                <a:cs typeface="Calibri"/>
              </a:rPr>
              <a:t>	</a:t>
            </a:r>
            <a:r>
              <a:rPr sz="2325" i="1" spc="-37" baseline="3584" dirty="0">
                <a:latin typeface="Calibri"/>
                <a:cs typeface="Calibri"/>
              </a:rPr>
              <a:t>me</a:t>
            </a:r>
            <a:r>
              <a:rPr sz="2325" i="1" baseline="3584" dirty="0">
                <a:latin typeface="Calibri"/>
                <a:cs typeface="Calibri"/>
              </a:rPr>
              <a:t>	</a:t>
            </a:r>
            <a:r>
              <a:rPr sz="2325" i="1" spc="-30" baseline="3584" dirty="0">
                <a:latin typeface="Calibri"/>
                <a:cs typeface="Calibri"/>
              </a:rPr>
              <a:t>with</a:t>
            </a:r>
            <a:r>
              <a:rPr sz="2325" i="1" baseline="3584" dirty="0">
                <a:latin typeface="Calibri"/>
                <a:cs typeface="Calibri"/>
              </a:rPr>
              <a:t>	</a:t>
            </a:r>
            <a:r>
              <a:rPr sz="2325" i="1" spc="-75" baseline="3584" dirty="0">
                <a:latin typeface="Calibri"/>
                <a:cs typeface="Calibri"/>
              </a:rPr>
              <a:t>a</a:t>
            </a:r>
            <a:r>
              <a:rPr sz="2325" i="1" baseline="3584" dirty="0">
                <a:latin typeface="Calibri"/>
                <a:cs typeface="Calibri"/>
              </a:rPr>
              <a:t>	</a:t>
            </a:r>
            <a:r>
              <a:rPr sz="2325" i="1" spc="-37" baseline="3584" dirty="0">
                <a:latin typeface="Calibri"/>
                <a:cs typeface="Calibri"/>
              </a:rPr>
              <a:t>pie</a:t>
            </a:r>
            <a:endParaRPr sz="2325" baseline="3584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05072" y="2847210"/>
            <a:ext cx="4629155" cy="1409448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2226691" y="4926012"/>
            <a:ext cx="2484755" cy="3346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000" dirty="0">
                <a:latin typeface="Calibri"/>
                <a:cs typeface="Calibri"/>
              </a:rPr>
              <a:t>Source</a:t>
            </a:r>
            <a:r>
              <a:rPr sz="2000" spc="-7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sentence</a:t>
            </a:r>
            <a:r>
              <a:rPr sz="2000" spc="-7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(input)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095500" y="4637404"/>
            <a:ext cx="2714625" cy="304800"/>
          </a:xfrm>
          <a:custGeom>
            <a:avLst/>
            <a:gdLst/>
            <a:ahLst/>
            <a:cxnLst/>
            <a:rect l="l" t="t" r="r" b="b"/>
            <a:pathLst>
              <a:path w="2714625" h="304800">
                <a:moveTo>
                  <a:pt x="2714625" y="0"/>
                </a:moveTo>
                <a:lnTo>
                  <a:pt x="2708595" y="48182"/>
                </a:lnTo>
                <a:lnTo>
                  <a:pt x="2691805" y="90019"/>
                </a:lnTo>
                <a:lnTo>
                  <a:pt x="2666207" y="123005"/>
                </a:lnTo>
                <a:lnTo>
                  <a:pt x="2633751" y="144633"/>
                </a:lnTo>
                <a:lnTo>
                  <a:pt x="2596388" y="152400"/>
                </a:lnTo>
                <a:lnTo>
                  <a:pt x="1475613" y="152400"/>
                </a:lnTo>
                <a:lnTo>
                  <a:pt x="1438187" y="160166"/>
                </a:lnTo>
                <a:lnTo>
                  <a:pt x="1405693" y="181794"/>
                </a:lnTo>
                <a:lnTo>
                  <a:pt x="1380076" y="214780"/>
                </a:lnTo>
                <a:lnTo>
                  <a:pt x="1363279" y="256617"/>
                </a:lnTo>
                <a:lnTo>
                  <a:pt x="1357249" y="304800"/>
                </a:lnTo>
                <a:lnTo>
                  <a:pt x="1351231" y="256617"/>
                </a:lnTo>
                <a:lnTo>
                  <a:pt x="1334466" y="214780"/>
                </a:lnTo>
                <a:lnTo>
                  <a:pt x="1308886" y="181794"/>
                </a:lnTo>
                <a:lnTo>
                  <a:pt x="1276424" y="160166"/>
                </a:lnTo>
                <a:lnTo>
                  <a:pt x="1239012" y="152400"/>
                </a:lnTo>
                <a:lnTo>
                  <a:pt x="118237" y="152400"/>
                </a:lnTo>
                <a:lnTo>
                  <a:pt x="80873" y="144633"/>
                </a:lnTo>
                <a:lnTo>
                  <a:pt x="48417" y="123005"/>
                </a:lnTo>
                <a:lnTo>
                  <a:pt x="22819" y="90019"/>
                </a:lnTo>
                <a:lnTo>
                  <a:pt x="6029" y="48182"/>
                </a:lnTo>
                <a:lnTo>
                  <a:pt x="0" y="0"/>
                </a:lnTo>
              </a:path>
            </a:pathLst>
          </a:custGeom>
          <a:ln w="190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600960" y="4218940"/>
            <a:ext cx="105410" cy="24257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400" i="1" spc="-25" dirty="0">
                <a:latin typeface="Calibri"/>
                <a:cs typeface="Calibri"/>
              </a:rPr>
              <a:t>il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160395" y="4218940"/>
            <a:ext cx="213995" cy="24257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400" i="1" spc="-25" dirty="0">
                <a:latin typeface="Calibri"/>
                <a:cs typeface="Calibri"/>
              </a:rPr>
              <a:t>m’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783329" y="4218940"/>
            <a:ext cx="930275" cy="24257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382905" algn="l"/>
              </a:tabLst>
            </a:pPr>
            <a:r>
              <a:rPr sz="1400" i="1" spc="-50" dirty="0">
                <a:latin typeface="Calibri"/>
                <a:cs typeface="Calibri"/>
              </a:rPr>
              <a:t>a</a:t>
            </a:r>
            <a:r>
              <a:rPr sz="1400" i="1" dirty="0">
                <a:latin typeface="Calibri"/>
                <a:cs typeface="Calibri"/>
              </a:rPr>
              <a:t>	</a:t>
            </a:r>
            <a:r>
              <a:rPr sz="1400" i="1" spc="-10" dirty="0">
                <a:latin typeface="Calibri"/>
                <a:cs typeface="Calibri"/>
              </a:rPr>
              <a:t>entarté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610225" y="1561719"/>
            <a:ext cx="4095750" cy="266700"/>
          </a:xfrm>
          <a:custGeom>
            <a:avLst/>
            <a:gdLst/>
            <a:ahLst/>
            <a:cxnLst/>
            <a:rect l="l" t="t" r="r" b="b"/>
            <a:pathLst>
              <a:path w="4095750" h="266700">
                <a:moveTo>
                  <a:pt x="0" y="266572"/>
                </a:moveTo>
                <a:lnTo>
                  <a:pt x="8318" y="214681"/>
                </a:lnTo>
                <a:lnTo>
                  <a:pt x="31019" y="172338"/>
                </a:lnTo>
                <a:lnTo>
                  <a:pt x="64722" y="143807"/>
                </a:lnTo>
                <a:lnTo>
                  <a:pt x="106045" y="133350"/>
                </a:lnTo>
                <a:lnTo>
                  <a:pt x="1941829" y="133350"/>
                </a:lnTo>
                <a:lnTo>
                  <a:pt x="1983152" y="122872"/>
                </a:lnTo>
                <a:lnTo>
                  <a:pt x="2016855" y="94297"/>
                </a:lnTo>
                <a:lnTo>
                  <a:pt x="2039556" y="51911"/>
                </a:lnTo>
                <a:lnTo>
                  <a:pt x="2047875" y="0"/>
                </a:lnTo>
                <a:lnTo>
                  <a:pt x="2056193" y="51911"/>
                </a:lnTo>
                <a:lnTo>
                  <a:pt x="2078894" y="94297"/>
                </a:lnTo>
                <a:lnTo>
                  <a:pt x="2112597" y="122872"/>
                </a:lnTo>
                <a:lnTo>
                  <a:pt x="2153920" y="133350"/>
                </a:lnTo>
                <a:lnTo>
                  <a:pt x="3989704" y="133350"/>
                </a:lnTo>
                <a:lnTo>
                  <a:pt x="4031027" y="143807"/>
                </a:lnTo>
                <a:lnTo>
                  <a:pt x="4064730" y="172338"/>
                </a:lnTo>
                <a:lnTo>
                  <a:pt x="4087431" y="214681"/>
                </a:lnTo>
                <a:lnTo>
                  <a:pt x="4095750" y="266572"/>
                </a:lnTo>
              </a:path>
            </a:pathLst>
          </a:custGeom>
          <a:ln w="190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0376757" y="2574289"/>
            <a:ext cx="282575" cy="142303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020"/>
              </a:lnSpc>
            </a:pPr>
            <a:r>
              <a:rPr sz="2000" dirty="0">
                <a:solidFill>
                  <a:srgbClr val="00AF50"/>
                </a:solidFill>
                <a:latin typeface="Calibri"/>
                <a:cs typeface="Calibri"/>
              </a:rPr>
              <a:t>Decoder</a:t>
            </a:r>
            <a:r>
              <a:rPr sz="2000" spc="-100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2000" spc="-25" dirty="0">
                <a:solidFill>
                  <a:srgbClr val="00AF50"/>
                </a:solidFill>
                <a:latin typeface="Calibri"/>
                <a:cs typeface="Calibri"/>
              </a:rPr>
              <a:t>RNN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0134600" y="2894838"/>
            <a:ext cx="190500" cy="771525"/>
          </a:xfrm>
          <a:custGeom>
            <a:avLst/>
            <a:gdLst/>
            <a:ahLst/>
            <a:cxnLst/>
            <a:rect l="l" t="t" r="r" b="b"/>
            <a:pathLst>
              <a:path w="190500" h="771525">
                <a:moveTo>
                  <a:pt x="0" y="0"/>
                </a:moveTo>
                <a:lnTo>
                  <a:pt x="37064" y="5730"/>
                </a:lnTo>
                <a:lnTo>
                  <a:pt x="67341" y="21367"/>
                </a:lnTo>
                <a:lnTo>
                  <a:pt x="87760" y="44576"/>
                </a:lnTo>
                <a:lnTo>
                  <a:pt x="95250" y="73025"/>
                </a:lnTo>
                <a:lnTo>
                  <a:pt x="95250" y="312674"/>
                </a:lnTo>
                <a:lnTo>
                  <a:pt x="102739" y="341068"/>
                </a:lnTo>
                <a:lnTo>
                  <a:pt x="123158" y="364283"/>
                </a:lnTo>
                <a:lnTo>
                  <a:pt x="153435" y="379950"/>
                </a:lnTo>
                <a:lnTo>
                  <a:pt x="190500" y="385699"/>
                </a:lnTo>
                <a:lnTo>
                  <a:pt x="153435" y="391427"/>
                </a:lnTo>
                <a:lnTo>
                  <a:pt x="123158" y="407050"/>
                </a:lnTo>
                <a:lnTo>
                  <a:pt x="102739" y="430222"/>
                </a:lnTo>
                <a:lnTo>
                  <a:pt x="95250" y="458597"/>
                </a:lnTo>
                <a:lnTo>
                  <a:pt x="95250" y="698373"/>
                </a:lnTo>
                <a:lnTo>
                  <a:pt x="87760" y="726747"/>
                </a:lnTo>
                <a:lnTo>
                  <a:pt x="67341" y="749919"/>
                </a:lnTo>
                <a:lnTo>
                  <a:pt x="37064" y="765542"/>
                </a:lnTo>
                <a:lnTo>
                  <a:pt x="0" y="771270"/>
                </a:lnTo>
              </a:path>
            </a:pathLst>
          </a:custGeom>
          <a:ln w="19055">
            <a:solidFill>
              <a:srgbClr val="00AF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2209800" y="5618289"/>
            <a:ext cx="2619375" cy="1009650"/>
          </a:xfrm>
          <a:prstGeom prst="rect">
            <a:avLst/>
          </a:prstGeom>
          <a:ln w="19055">
            <a:solidFill>
              <a:srgbClr val="C00000"/>
            </a:solidFill>
          </a:ln>
        </p:spPr>
        <p:txBody>
          <a:bodyPr vert="horz" wrap="square" lIns="0" tIns="31750" rIns="0" bIns="0" rtlCol="0">
            <a:spAutoFit/>
          </a:bodyPr>
          <a:lstStyle/>
          <a:p>
            <a:pPr marL="123825" marR="103505" algn="ctr">
              <a:lnSpc>
                <a:spcPct val="100000"/>
              </a:lnSpc>
              <a:spcBef>
                <a:spcPts val="250"/>
              </a:spcBef>
            </a:pPr>
            <a:r>
              <a:rPr sz="2000" dirty="0">
                <a:solidFill>
                  <a:srgbClr val="C00000"/>
                </a:solidFill>
                <a:latin typeface="Calibri"/>
                <a:cs typeface="Calibri"/>
              </a:rPr>
              <a:t>Encoder</a:t>
            </a:r>
            <a:r>
              <a:rPr sz="2000" spc="-4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C00000"/>
                </a:solidFill>
                <a:latin typeface="Calibri"/>
                <a:cs typeface="Calibri"/>
              </a:rPr>
              <a:t>RNN</a:t>
            </a:r>
            <a:r>
              <a:rPr sz="2000" spc="-5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produces </a:t>
            </a:r>
            <a:r>
              <a:rPr sz="2000" dirty="0">
                <a:latin typeface="Calibri"/>
                <a:cs typeface="Calibri"/>
              </a:rPr>
              <a:t>an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E98300"/>
                </a:solidFill>
                <a:latin typeface="Calibri"/>
                <a:cs typeface="Calibri"/>
              </a:rPr>
              <a:t>encoding</a:t>
            </a:r>
            <a:r>
              <a:rPr sz="2000" spc="-55" dirty="0">
                <a:solidFill>
                  <a:srgbClr val="E98300"/>
                </a:solidFill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of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spc="-25" dirty="0">
                <a:latin typeface="Calibri"/>
                <a:cs typeface="Calibri"/>
              </a:rPr>
              <a:t>the </a:t>
            </a:r>
            <a:r>
              <a:rPr sz="2000" dirty="0">
                <a:latin typeface="Calibri"/>
                <a:cs typeface="Calibri"/>
              </a:rPr>
              <a:t>source</a:t>
            </a:r>
            <a:r>
              <a:rPr sz="2000" spc="-9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sentence.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3711575" y="2199639"/>
            <a:ext cx="2107565" cy="1638300"/>
            <a:chOff x="3711575" y="2199639"/>
            <a:chExt cx="2107565" cy="1638300"/>
          </a:xfrm>
        </p:grpSpPr>
        <p:sp>
          <p:nvSpPr>
            <p:cNvPr id="17" name="object 17"/>
            <p:cNvSpPr/>
            <p:nvPr/>
          </p:nvSpPr>
          <p:spPr>
            <a:xfrm>
              <a:off x="3711575" y="2366517"/>
              <a:ext cx="393700" cy="356870"/>
            </a:xfrm>
            <a:custGeom>
              <a:avLst/>
              <a:gdLst/>
              <a:ahLst/>
              <a:cxnLst/>
              <a:rect l="l" t="t" r="r" b="b"/>
              <a:pathLst>
                <a:path w="393700" h="356869">
                  <a:moveTo>
                    <a:pt x="296004" y="294628"/>
                  </a:moveTo>
                  <a:lnTo>
                    <a:pt x="270510" y="322961"/>
                  </a:lnTo>
                  <a:lnTo>
                    <a:pt x="393700" y="356870"/>
                  </a:lnTo>
                  <a:lnTo>
                    <a:pt x="374226" y="307340"/>
                  </a:lnTo>
                  <a:lnTo>
                    <a:pt x="310134" y="307340"/>
                  </a:lnTo>
                  <a:lnTo>
                    <a:pt x="296004" y="294628"/>
                  </a:lnTo>
                  <a:close/>
                </a:path>
                <a:path w="393700" h="356869">
                  <a:moveTo>
                    <a:pt x="321506" y="266289"/>
                  </a:moveTo>
                  <a:lnTo>
                    <a:pt x="296004" y="294628"/>
                  </a:lnTo>
                  <a:lnTo>
                    <a:pt x="310134" y="307340"/>
                  </a:lnTo>
                  <a:lnTo>
                    <a:pt x="335661" y="279019"/>
                  </a:lnTo>
                  <a:lnTo>
                    <a:pt x="321506" y="266289"/>
                  </a:lnTo>
                  <a:close/>
                </a:path>
                <a:path w="393700" h="356869">
                  <a:moveTo>
                    <a:pt x="346963" y="237998"/>
                  </a:moveTo>
                  <a:lnTo>
                    <a:pt x="321506" y="266289"/>
                  </a:lnTo>
                  <a:lnTo>
                    <a:pt x="335661" y="279019"/>
                  </a:lnTo>
                  <a:lnTo>
                    <a:pt x="310134" y="307340"/>
                  </a:lnTo>
                  <a:lnTo>
                    <a:pt x="374226" y="307340"/>
                  </a:lnTo>
                  <a:lnTo>
                    <a:pt x="346963" y="237998"/>
                  </a:lnTo>
                  <a:close/>
                </a:path>
                <a:path w="393700" h="356869">
                  <a:moveTo>
                    <a:pt x="25400" y="0"/>
                  </a:moveTo>
                  <a:lnTo>
                    <a:pt x="0" y="28321"/>
                  </a:lnTo>
                  <a:lnTo>
                    <a:pt x="296004" y="294628"/>
                  </a:lnTo>
                  <a:lnTo>
                    <a:pt x="321506" y="266289"/>
                  </a:lnTo>
                  <a:lnTo>
                    <a:pt x="25400" y="0"/>
                  </a:lnTo>
                  <a:close/>
                </a:path>
              </a:pathLst>
            </a:custGeom>
            <a:solidFill>
              <a:srgbClr val="E983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4148073" y="2747289"/>
              <a:ext cx="647700" cy="1076325"/>
            </a:xfrm>
            <a:custGeom>
              <a:avLst/>
              <a:gdLst/>
              <a:ahLst/>
              <a:cxnLst/>
              <a:rect l="l" t="t" r="r" b="b"/>
              <a:pathLst>
                <a:path w="647700" h="1076325">
                  <a:moveTo>
                    <a:pt x="0" y="1076045"/>
                  </a:moveTo>
                  <a:lnTo>
                    <a:pt x="647700" y="1076045"/>
                  </a:lnTo>
                  <a:lnTo>
                    <a:pt x="647700" y="0"/>
                  </a:lnTo>
                  <a:lnTo>
                    <a:pt x="0" y="0"/>
                  </a:lnTo>
                  <a:lnTo>
                    <a:pt x="0" y="1076045"/>
                  </a:lnTo>
                  <a:close/>
                </a:path>
              </a:pathLst>
            </a:custGeom>
            <a:ln w="28582">
              <a:solidFill>
                <a:srgbClr val="E983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5742432" y="2199639"/>
              <a:ext cx="76200" cy="657225"/>
            </a:xfrm>
            <a:custGeom>
              <a:avLst/>
              <a:gdLst/>
              <a:ahLst/>
              <a:cxnLst/>
              <a:rect l="l" t="t" r="r" b="b"/>
              <a:pathLst>
                <a:path w="76200" h="657225">
                  <a:moveTo>
                    <a:pt x="28643" y="76121"/>
                  </a:moveTo>
                  <a:lnTo>
                    <a:pt x="20192" y="656971"/>
                  </a:lnTo>
                  <a:lnTo>
                    <a:pt x="39242" y="657225"/>
                  </a:lnTo>
                  <a:lnTo>
                    <a:pt x="47688" y="76835"/>
                  </a:lnTo>
                  <a:lnTo>
                    <a:pt x="47694" y="76407"/>
                  </a:lnTo>
                  <a:lnTo>
                    <a:pt x="28643" y="76121"/>
                  </a:lnTo>
                  <a:close/>
                </a:path>
                <a:path w="76200" h="657225">
                  <a:moveTo>
                    <a:pt x="69724" y="63373"/>
                  </a:moveTo>
                  <a:lnTo>
                    <a:pt x="28828" y="63373"/>
                  </a:lnTo>
                  <a:lnTo>
                    <a:pt x="47878" y="63754"/>
                  </a:lnTo>
                  <a:lnTo>
                    <a:pt x="47705" y="75692"/>
                  </a:lnTo>
                  <a:lnTo>
                    <a:pt x="47694" y="76407"/>
                  </a:lnTo>
                  <a:lnTo>
                    <a:pt x="76200" y="76835"/>
                  </a:lnTo>
                  <a:lnTo>
                    <a:pt x="69724" y="63373"/>
                  </a:lnTo>
                  <a:close/>
                </a:path>
                <a:path w="76200" h="657225">
                  <a:moveTo>
                    <a:pt x="28828" y="63373"/>
                  </a:moveTo>
                  <a:lnTo>
                    <a:pt x="28649" y="75692"/>
                  </a:lnTo>
                  <a:lnTo>
                    <a:pt x="28643" y="76121"/>
                  </a:lnTo>
                  <a:lnTo>
                    <a:pt x="47694" y="76407"/>
                  </a:lnTo>
                  <a:lnTo>
                    <a:pt x="47878" y="63754"/>
                  </a:lnTo>
                  <a:lnTo>
                    <a:pt x="28828" y="63373"/>
                  </a:lnTo>
                  <a:close/>
                </a:path>
                <a:path w="76200" h="657225">
                  <a:moveTo>
                    <a:pt x="39242" y="0"/>
                  </a:moveTo>
                  <a:lnTo>
                    <a:pt x="0" y="75692"/>
                  </a:lnTo>
                  <a:lnTo>
                    <a:pt x="28643" y="76121"/>
                  </a:lnTo>
                  <a:lnTo>
                    <a:pt x="28823" y="63754"/>
                  </a:lnTo>
                  <a:lnTo>
                    <a:pt x="28828" y="63373"/>
                  </a:lnTo>
                  <a:lnTo>
                    <a:pt x="69724" y="63373"/>
                  </a:lnTo>
                  <a:lnTo>
                    <a:pt x="39242" y="0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628967" y="635257"/>
            <a:ext cx="8329295" cy="1111885"/>
          </a:xfrm>
          <a:prstGeom prst="rect">
            <a:avLst/>
          </a:prstGeom>
        </p:spPr>
        <p:txBody>
          <a:bodyPr vert="horz" wrap="square" lIns="0" tIns="914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20"/>
              </a:spcBef>
            </a:pPr>
            <a:r>
              <a:rPr sz="2700" dirty="0">
                <a:solidFill>
                  <a:srgbClr val="3986FF"/>
                </a:solidFill>
                <a:latin typeface="Calibri"/>
                <a:cs typeface="Calibri"/>
              </a:rPr>
              <a:t>The</a:t>
            </a:r>
            <a:r>
              <a:rPr sz="2700" spc="-50" dirty="0">
                <a:solidFill>
                  <a:srgbClr val="3986FF"/>
                </a:solidFill>
                <a:latin typeface="Calibri"/>
                <a:cs typeface="Calibri"/>
              </a:rPr>
              <a:t> </a:t>
            </a:r>
            <a:r>
              <a:rPr sz="2700" spc="-10" dirty="0">
                <a:solidFill>
                  <a:srgbClr val="3986FF"/>
                </a:solidFill>
                <a:latin typeface="Calibri"/>
                <a:cs typeface="Calibri"/>
              </a:rPr>
              <a:t>sequence-</a:t>
            </a:r>
            <a:r>
              <a:rPr sz="2700" spc="-20" dirty="0">
                <a:solidFill>
                  <a:srgbClr val="3986FF"/>
                </a:solidFill>
                <a:latin typeface="Calibri"/>
                <a:cs typeface="Calibri"/>
              </a:rPr>
              <a:t>to-</a:t>
            </a:r>
            <a:r>
              <a:rPr sz="2700" dirty="0">
                <a:solidFill>
                  <a:srgbClr val="3986FF"/>
                </a:solidFill>
                <a:latin typeface="Calibri"/>
                <a:cs typeface="Calibri"/>
              </a:rPr>
              <a:t>sequence</a:t>
            </a:r>
            <a:r>
              <a:rPr sz="2700" spc="-35" dirty="0">
                <a:solidFill>
                  <a:srgbClr val="3986FF"/>
                </a:solidFill>
                <a:latin typeface="Calibri"/>
                <a:cs typeface="Calibri"/>
              </a:rPr>
              <a:t> </a:t>
            </a:r>
            <a:r>
              <a:rPr sz="2700" spc="-10" dirty="0">
                <a:solidFill>
                  <a:srgbClr val="3986FF"/>
                </a:solidFill>
                <a:latin typeface="Calibri"/>
                <a:cs typeface="Calibri"/>
              </a:rPr>
              <a:t>model</a:t>
            </a:r>
            <a:endParaRPr sz="2700">
              <a:latin typeface="Calibri"/>
              <a:cs typeface="Calibri"/>
            </a:endParaRPr>
          </a:p>
          <a:p>
            <a:pPr marR="5080" algn="r">
              <a:lnSpc>
                <a:spcPts val="2370"/>
              </a:lnSpc>
              <a:spcBef>
                <a:spcPts val="490"/>
              </a:spcBef>
            </a:pPr>
            <a:r>
              <a:rPr sz="2000" spc="-35" dirty="0">
                <a:latin typeface="Calibri"/>
                <a:cs typeface="Calibri"/>
              </a:rPr>
              <a:t>Target</a:t>
            </a:r>
            <a:r>
              <a:rPr sz="2000" spc="-8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sentence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(output)</a:t>
            </a:r>
            <a:endParaRPr sz="2000">
              <a:latin typeface="Calibri"/>
              <a:cs typeface="Calibri"/>
            </a:endParaRPr>
          </a:p>
          <a:p>
            <a:pPr marL="1736089">
              <a:lnSpc>
                <a:spcPts val="1830"/>
              </a:lnSpc>
            </a:pPr>
            <a:r>
              <a:rPr sz="1550" dirty="0">
                <a:solidFill>
                  <a:srgbClr val="E98300"/>
                </a:solidFill>
                <a:latin typeface="Calibri"/>
                <a:cs typeface="Calibri"/>
              </a:rPr>
              <a:t>Encoding</a:t>
            </a:r>
            <a:r>
              <a:rPr sz="1550" spc="85" dirty="0">
                <a:solidFill>
                  <a:srgbClr val="E98300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E98300"/>
                </a:solidFill>
                <a:latin typeface="Calibri"/>
                <a:cs typeface="Calibri"/>
              </a:rPr>
              <a:t>of</a:t>
            </a:r>
            <a:r>
              <a:rPr sz="1550" spc="140" dirty="0">
                <a:solidFill>
                  <a:srgbClr val="E98300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E98300"/>
                </a:solidFill>
                <a:latin typeface="Calibri"/>
                <a:cs typeface="Calibri"/>
              </a:rPr>
              <a:t>the</a:t>
            </a:r>
            <a:r>
              <a:rPr sz="1550" spc="40" dirty="0">
                <a:solidFill>
                  <a:srgbClr val="E98300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E98300"/>
                </a:solidFill>
                <a:latin typeface="Calibri"/>
                <a:cs typeface="Calibri"/>
              </a:rPr>
              <a:t>source</a:t>
            </a:r>
            <a:r>
              <a:rPr sz="1550" spc="135" dirty="0">
                <a:solidFill>
                  <a:srgbClr val="E98300"/>
                </a:solidFill>
                <a:latin typeface="Calibri"/>
                <a:cs typeface="Calibri"/>
              </a:rPr>
              <a:t> </a:t>
            </a:r>
            <a:r>
              <a:rPr sz="1550" spc="-10" dirty="0">
                <a:solidFill>
                  <a:srgbClr val="E98300"/>
                </a:solidFill>
                <a:latin typeface="Calibri"/>
                <a:cs typeface="Calibri"/>
              </a:rPr>
              <a:t>sentence.</a:t>
            </a:r>
            <a:endParaRPr sz="155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578735" y="1729041"/>
            <a:ext cx="2305685" cy="504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425450" marR="5080" indent="-412750">
              <a:lnSpc>
                <a:spcPct val="101000"/>
              </a:lnSpc>
              <a:spcBef>
                <a:spcPts val="105"/>
              </a:spcBef>
            </a:pPr>
            <a:r>
              <a:rPr sz="1550" dirty="0">
                <a:solidFill>
                  <a:srgbClr val="E98300"/>
                </a:solidFill>
                <a:latin typeface="Calibri"/>
                <a:cs typeface="Calibri"/>
              </a:rPr>
              <a:t>Provides</a:t>
            </a:r>
            <a:r>
              <a:rPr sz="1550" spc="105" dirty="0">
                <a:solidFill>
                  <a:srgbClr val="E98300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E98300"/>
                </a:solidFill>
                <a:latin typeface="Calibri"/>
                <a:cs typeface="Calibri"/>
              </a:rPr>
              <a:t>initial</a:t>
            </a:r>
            <a:r>
              <a:rPr sz="1550" spc="140" dirty="0">
                <a:solidFill>
                  <a:srgbClr val="E98300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E98300"/>
                </a:solidFill>
                <a:latin typeface="Calibri"/>
                <a:cs typeface="Calibri"/>
              </a:rPr>
              <a:t>hidden</a:t>
            </a:r>
            <a:r>
              <a:rPr sz="1550" spc="120" dirty="0">
                <a:solidFill>
                  <a:srgbClr val="E98300"/>
                </a:solidFill>
                <a:latin typeface="Calibri"/>
                <a:cs typeface="Calibri"/>
              </a:rPr>
              <a:t> </a:t>
            </a:r>
            <a:r>
              <a:rPr sz="1550" spc="-20" dirty="0">
                <a:solidFill>
                  <a:srgbClr val="E98300"/>
                </a:solidFill>
                <a:latin typeface="Calibri"/>
                <a:cs typeface="Calibri"/>
              </a:rPr>
              <a:t>state </a:t>
            </a:r>
            <a:r>
              <a:rPr sz="1550" dirty="0">
                <a:solidFill>
                  <a:srgbClr val="E98300"/>
                </a:solidFill>
                <a:latin typeface="Calibri"/>
                <a:cs typeface="Calibri"/>
              </a:rPr>
              <a:t>for</a:t>
            </a:r>
            <a:r>
              <a:rPr sz="1550" spc="130" dirty="0">
                <a:solidFill>
                  <a:srgbClr val="E98300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00AF50"/>
                </a:solidFill>
                <a:latin typeface="Calibri"/>
                <a:cs typeface="Calibri"/>
              </a:rPr>
              <a:t>Decoder</a:t>
            </a:r>
            <a:r>
              <a:rPr sz="1550" spc="55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1550" spc="-20" dirty="0">
                <a:solidFill>
                  <a:srgbClr val="00AF50"/>
                </a:solidFill>
                <a:latin typeface="Calibri"/>
                <a:cs typeface="Calibri"/>
              </a:rPr>
              <a:t>RNN</a:t>
            </a:r>
            <a:r>
              <a:rPr sz="1550" spc="-20" dirty="0">
                <a:solidFill>
                  <a:srgbClr val="E98300"/>
                </a:solidFill>
                <a:latin typeface="Calibri"/>
                <a:cs typeface="Calibri"/>
              </a:rPr>
              <a:t>.</a:t>
            </a:r>
            <a:endParaRPr sz="155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600700" y="4875529"/>
            <a:ext cx="5276850" cy="714375"/>
          </a:xfrm>
          <a:prstGeom prst="rect">
            <a:avLst/>
          </a:prstGeom>
          <a:ln w="19055">
            <a:solidFill>
              <a:srgbClr val="00AF50"/>
            </a:solidFill>
          </a:ln>
        </p:spPr>
        <p:txBody>
          <a:bodyPr vert="horz" wrap="square" lIns="0" tIns="40005" rIns="0" bIns="0" rtlCol="0">
            <a:spAutoFit/>
          </a:bodyPr>
          <a:lstStyle/>
          <a:p>
            <a:pPr marL="486409" marR="31750" indent="-369570">
              <a:lnSpc>
                <a:spcPct val="100000"/>
              </a:lnSpc>
              <a:spcBef>
                <a:spcPts val="315"/>
              </a:spcBef>
            </a:pPr>
            <a:r>
              <a:rPr sz="2000" spc="-10" dirty="0">
                <a:solidFill>
                  <a:srgbClr val="00AF50"/>
                </a:solidFill>
                <a:latin typeface="Calibri"/>
                <a:cs typeface="Calibri"/>
              </a:rPr>
              <a:t>Decoder</a:t>
            </a:r>
            <a:r>
              <a:rPr sz="2000" spc="-50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AF50"/>
                </a:solidFill>
                <a:latin typeface="Calibri"/>
                <a:cs typeface="Calibri"/>
              </a:rPr>
              <a:t>RNN</a:t>
            </a:r>
            <a:r>
              <a:rPr sz="2000" spc="-35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is</a:t>
            </a:r>
            <a:r>
              <a:rPr sz="2000" spc="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Language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Model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that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generates target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sentence,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i="1" dirty="0">
                <a:latin typeface="Calibri"/>
                <a:cs typeface="Calibri"/>
              </a:rPr>
              <a:t>conditioned</a:t>
            </a:r>
            <a:r>
              <a:rPr sz="2000" i="1" spc="-35" dirty="0">
                <a:latin typeface="Calibri"/>
                <a:cs typeface="Calibri"/>
              </a:rPr>
              <a:t> </a:t>
            </a:r>
            <a:r>
              <a:rPr sz="2000" i="1" dirty="0">
                <a:latin typeface="Calibri"/>
                <a:cs typeface="Calibri"/>
              </a:rPr>
              <a:t>on</a:t>
            </a:r>
            <a:r>
              <a:rPr sz="2000" i="1" spc="-90" dirty="0">
                <a:latin typeface="Calibri"/>
                <a:cs typeface="Calibri"/>
              </a:rPr>
              <a:t> </a:t>
            </a:r>
            <a:r>
              <a:rPr sz="2000" i="1" spc="-10" dirty="0">
                <a:solidFill>
                  <a:srgbClr val="E98300"/>
                </a:solidFill>
                <a:latin typeface="Calibri"/>
                <a:cs typeface="Calibri"/>
              </a:rPr>
              <a:t>encoding</a:t>
            </a:r>
            <a:r>
              <a:rPr sz="2000" spc="-10" dirty="0">
                <a:latin typeface="Calibri"/>
                <a:cs typeface="Calibri"/>
              </a:rPr>
              <a:t>.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661278" y="1857057"/>
            <a:ext cx="3771900" cy="2660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617220" algn="l"/>
                <a:tab pos="1213485" algn="l"/>
                <a:tab pos="1691639" algn="l"/>
                <a:tab pos="2293620" algn="l"/>
                <a:tab pos="2762250" algn="l"/>
                <a:tab pos="3201035" algn="l"/>
              </a:tabLst>
            </a:pPr>
            <a:r>
              <a:rPr sz="1550" i="1" spc="-25" dirty="0">
                <a:latin typeface="Calibri"/>
                <a:cs typeface="Calibri"/>
              </a:rPr>
              <a:t>he</a:t>
            </a:r>
            <a:r>
              <a:rPr sz="1550" i="1" dirty="0">
                <a:latin typeface="Calibri"/>
                <a:cs typeface="Calibri"/>
              </a:rPr>
              <a:t>	</a:t>
            </a:r>
            <a:r>
              <a:rPr sz="1550" i="1" spc="-25" dirty="0">
                <a:latin typeface="Calibri"/>
                <a:cs typeface="Calibri"/>
              </a:rPr>
              <a:t>hit</a:t>
            </a:r>
            <a:r>
              <a:rPr sz="1550" i="1" dirty="0">
                <a:latin typeface="Calibri"/>
                <a:cs typeface="Calibri"/>
              </a:rPr>
              <a:t>	</a:t>
            </a:r>
            <a:r>
              <a:rPr sz="1550" i="1" spc="-25" dirty="0">
                <a:latin typeface="Calibri"/>
                <a:cs typeface="Calibri"/>
              </a:rPr>
              <a:t>me</a:t>
            </a:r>
            <a:r>
              <a:rPr sz="1550" i="1" dirty="0">
                <a:latin typeface="Calibri"/>
                <a:cs typeface="Calibri"/>
              </a:rPr>
              <a:t>	</a:t>
            </a:r>
            <a:r>
              <a:rPr sz="2325" i="1" spc="-30" baseline="3584" dirty="0">
                <a:latin typeface="Calibri"/>
                <a:cs typeface="Calibri"/>
              </a:rPr>
              <a:t>with</a:t>
            </a:r>
            <a:r>
              <a:rPr sz="2325" i="1" baseline="3584" dirty="0">
                <a:latin typeface="Calibri"/>
                <a:cs typeface="Calibri"/>
              </a:rPr>
              <a:t>	</a:t>
            </a:r>
            <a:r>
              <a:rPr sz="2325" i="1" spc="-75" baseline="3584" dirty="0">
                <a:latin typeface="Calibri"/>
                <a:cs typeface="Calibri"/>
              </a:rPr>
              <a:t>a</a:t>
            </a:r>
            <a:r>
              <a:rPr sz="2325" i="1" baseline="3584" dirty="0">
                <a:latin typeface="Calibri"/>
                <a:cs typeface="Calibri"/>
              </a:rPr>
              <a:t>	</a:t>
            </a:r>
            <a:r>
              <a:rPr sz="2325" i="1" spc="-37" baseline="3584" dirty="0">
                <a:latin typeface="Calibri"/>
                <a:cs typeface="Calibri"/>
              </a:rPr>
              <a:t>pie</a:t>
            </a:r>
            <a:r>
              <a:rPr sz="2325" i="1" baseline="3584" dirty="0">
                <a:latin typeface="Calibri"/>
                <a:cs typeface="Calibri"/>
              </a:rPr>
              <a:t>	</a:t>
            </a:r>
            <a:r>
              <a:rPr sz="2325" i="1" spc="-15" baseline="3584" dirty="0">
                <a:latin typeface="Calibri"/>
                <a:cs typeface="Calibri"/>
              </a:rPr>
              <a:t>&lt;END&gt;</a:t>
            </a:r>
            <a:endParaRPr sz="2325" baseline="3584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540533" y="2287146"/>
            <a:ext cx="206375" cy="56134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450"/>
              </a:lnSpc>
            </a:pPr>
            <a:r>
              <a:rPr sz="1400" spc="-10" dirty="0">
                <a:solidFill>
                  <a:srgbClr val="808080"/>
                </a:solidFill>
                <a:latin typeface="Calibri"/>
                <a:cs typeface="Calibri"/>
              </a:rPr>
              <a:t>argmax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5848730" y="2209164"/>
            <a:ext cx="579755" cy="2061845"/>
            <a:chOff x="5848730" y="2209164"/>
            <a:chExt cx="579755" cy="2061845"/>
          </a:xfrm>
        </p:grpSpPr>
        <p:sp>
          <p:nvSpPr>
            <p:cNvPr id="26" name="object 26"/>
            <p:cNvSpPr/>
            <p:nvPr/>
          </p:nvSpPr>
          <p:spPr>
            <a:xfrm>
              <a:off x="5848730" y="2210942"/>
              <a:ext cx="494665" cy="2059939"/>
            </a:xfrm>
            <a:custGeom>
              <a:avLst/>
              <a:gdLst/>
              <a:ahLst/>
              <a:cxnLst/>
              <a:rect l="l" t="t" r="r" b="b"/>
              <a:pathLst>
                <a:path w="494664" h="2059939">
                  <a:moveTo>
                    <a:pt x="27813" y="0"/>
                  </a:moveTo>
                  <a:lnTo>
                    <a:pt x="0" y="6096"/>
                  </a:lnTo>
                  <a:lnTo>
                    <a:pt x="6096" y="34036"/>
                  </a:lnTo>
                  <a:lnTo>
                    <a:pt x="34036" y="27812"/>
                  </a:lnTo>
                  <a:lnTo>
                    <a:pt x="27813" y="0"/>
                  </a:lnTo>
                  <a:close/>
                </a:path>
                <a:path w="494664" h="2059939">
                  <a:moveTo>
                    <a:pt x="40259" y="55753"/>
                  </a:moveTo>
                  <a:lnTo>
                    <a:pt x="12319" y="61976"/>
                  </a:lnTo>
                  <a:lnTo>
                    <a:pt x="18542" y="89789"/>
                  </a:lnTo>
                  <a:lnTo>
                    <a:pt x="46482" y="83566"/>
                  </a:lnTo>
                  <a:lnTo>
                    <a:pt x="40259" y="55753"/>
                  </a:lnTo>
                  <a:close/>
                </a:path>
                <a:path w="494664" h="2059939">
                  <a:moveTo>
                    <a:pt x="52705" y="111506"/>
                  </a:moveTo>
                  <a:lnTo>
                    <a:pt x="24765" y="117729"/>
                  </a:lnTo>
                  <a:lnTo>
                    <a:pt x="30988" y="145669"/>
                  </a:lnTo>
                  <a:lnTo>
                    <a:pt x="58801" y="139446"/>
                  </a:lnTo>
                  <a:lnTo>
                    <a:pt x="52705" y="111506"/>
                  </a:lnTo>
                  <a:close/>
                </a:path>
                <a:path w="494664" h="2059939">
                  <a:moveTo>
                    <a:pt x="65024" y="167259"/>
                  </a:moveTo>
                  <a:lnTo>
                    <a:pt x="37211" y="173482"/>
                  </a:lnTo>
                  <a:lnTo>
                    <a:pt x="43307" y="201422"/>
                  </a:lnTo>
                  <a:lnTo>
                    <a:pt x="71247" y="195199"/>
                  </a:lnTo>
                  <a:lnTo>
                    <a:pt x="65024" y="167259"/>
                  </a:lnTo>
                  <a:close/>
                </a:path>
                <a:path w="494664" h="2059939">
                  <a:moveTo>
                    <a:pt x="77470" y="223139"/>
                  </a:moveTo>
                  <a:lnTo>
                    <a:pt x="49530" y="229235"/>
                  </a:lnTo>
                  <a:lnTo>
                    <a:pt x="55753" y="257175"/>
                  </a:lnTo>
                  <a:lnTo>
                    <a:pt x="83693" y="250952"/>
                  </a:lnTo>
                  <a:lnTo>
                    <a:pt x="77470" y="223139"/>
                  </a:lnTo>
                  <a:close/>
                </a:path>
                <a:path w="494664" h="2059939">
                  <a:moveTo>
                    <a:pt x="89916" y="278892"/>
                  </a:moveTo>
                  <a:lnTo>
                    <a:pt x="61976" y="285115"/>
                  </a:lnTo>
                  <a:lnTo>
                    <a:pt x="68199" y="312928"/>
                  </a:lnTo>
                  <a:lnTo>
                    <a:pt x="96012" y="306832"/>
                  </a:lnTo>
                  <a:lnTo>
                    <a:pt x="89916" y="278892"/>
                  </a:lnTo>
                  <a:close/>
                </a:path>
                <a:path w="494664" h="2059939">
                  <a:moveTo>
                    <a:pt x="102235" y="334645"/>
                  </a:moveTo>
                  <a:lnTo>
                    <a:pt x="74422" y="340868"/>
                  </a:lnTo>
                  <a:lnTo>
                    <a:pt x="80518" y="368808"/>
                  </a:lnTo>
                  <a:lnTo>
                    <a:pt x="108458" y="362585"/>
                  </a:lnTo>
                  <a:lnTo>
                    <a:pt x="102235" y="334645"/>
                  </a:lnTo>
                  <a:close/>
                </a:path>
                <a:path w="494664" h="2059939">
                  <a:moveTo>
                    <a:pt x="114681" y="390525"/>
                  </a:moveTo>
                  <a:lnTo>
                    <a:pt x="86741" y="396621"/>
                  </a:lnTo>
                  <a:lnTo>
                    <a:pt x="92964" y="424561"/>
                  </a:lnTo>
                  <a:lnTo>
                    <a:pt x="120904" y="418338"/>
                  </a:lnTo>
                  <a:lnTo>
                    <a:pt x="114681" y="390525"/>
                  </a:lnTo>
                  <a:close/>
                </a:path>
                <a:path w="494664" h="2059939">
                  <a:moveTo>
                    <a:pt x="127000" y="446278"/>
                  </a:moveTo>
                  <a:lnTo>
                    <a:pt x="99187" y="452501"/>
                  </a:lnTo>
                  <a:lnTo>
                    <a:pt x="105410" y="480314"/>
                  </a:lnTo>
                  <a:lnTo>
                    <a:pt x="133223" y="474091"/>
                  </a:lnTo>
                  <a:lnTo>
                    <a:pt x="127000" y="446278"/>
                  </a:lnTo>
                  <a:close/>
                </a:path>
                <a:path w="494664" h="2059939">
                  <a:moveTo>
                    <a:pt x="139446" y="502031"/>
                  </a:moveTo>
                  <a:lnTo>
                    <a:pt x="111506" y="508254"/>
                  </a:lnTo>
                  <a:lnTo>
                    <a:pt x="117729" y="536194"/>
                  </a:lnTo>
                  <a:lnTo>
                    <a:pt x="145669" y="529971"/>
                  </a:lnTo>
                  <a:lnTo>
                    <a:pt x="139446" y="502031"/>
                  </a:lnTo>
                  <a:close/>
                </a:path>
                <a:path w="494664" h="2059939">
                  <a:moveTo>
                    <a:pt x="151892" y="557784"/>
                  </a:moveTo>
                  <a:lnTo>
                    <a:pt x="123952" y="564007"/>
                  </a:lnTo>
                  <a:lnTo>
                    <a:pt x="130175" y="591947"/>
                  </a:lnTo>
                  <a:lnTo>
                    <a:pt x="158115" y="585724"/>
                  </a:lnTo>
                  <a:lnTo>
                    <a:pt x="151892" y="557784"/>
                  </a:lnTo>
                  <a:close/>
                </a:path>
                <a:path w="494664" h="2059939">
                  <a:moveTo>
                    <a:pt x="164211" y="613664"/>
                  </a:moveTo>
                  <a:lnTo>
                    <a:pt x="136398" y="619760"/>
                  </a:lnTo>
                  <a:lnTo>
                    <a:pt x="142621" y="647700"/>
                  </a:lnTo>
                  <a:lnTo>
                    <a:pt x="170434" y="641477"/>
                  </a:lnTo>
                  <a:lnTo>
                    <a:pt x="164211" y="613664"/>
                  </a:lnTo>
                  <a:close/>
                </a:path>
                <a:path w="494664" h="2059939">
                  <a:moveTo>
                    <a:pt x="176657" y="669417"/>
                  </a:moveTo>
                  <a:lnTo>
                    <a:pt x="148717" y="675640"/>
                  </a:lnTo>
                  <a:lnTo>
                    <a:pt x="154940" y="703453"/>
                  </a:lnTo>
                  <a:lnTo>
                    <a:pt x="182880" y="697357"/>
                  </a:lnTo>
                  <a:lnTo>
                    <a:pt x="176657" y="669417"/>
                  </a:lnTo>
                  <a:close/>
                </a:path>
                <a:path w="494664" h="2059939">
                  <a:moveTo>
                    <a:pt x="189103" y="725170"/>
                  </a:moveTo>
                  <a:lnTo>
                    <a:pt x="161163" y="731393"/>
                  </a:lnTo>
                  <a:lnTo>
                    <a:pt x="167386" y="759333"/>
                  </a:lnTo>
                  <a:lnTo>
                    <a:pt x="195326" y="753110"/>
                  </a:lnTo>
                  <a:lnTo>
                    <a:pt x="189103" y="725170"/>
                  </a:lnTo>
                  <a:close/>
                </a:path>
                <a:path w="494664" h="2059939">
                  <a:moveTo>
                    <a:pt x="201422" y="781050"/>
                  </a:moveTo>
                  <a:lnTo>
                    <a:pt x="173609" y="787146"/>
                  </a:lnTo>
                  <a:lnTo>
                    <a:pt x="179705" y="815086"/>
                  </a:lnTo>
                  <a:lnTo>
                    <a:pt x="207645" y="808863"/>
                  </a:lnTo>
                  <a:lnTo>
                    <a:pt x="201422" y="781050"/>
                  </a:lnTo>
                  <a:close/>
                </a:path>
                <a:path w="494664" h="2059939">
                  <a:moveTo>
                    <a:pt x="213868" y="836803"/>
                  </a:moveTo>
                  <a:lnTo>
                    <a:pt x="185928" y="843026"/>
                  </a:lnTo>
                  <a:lnTo>
                    <a:pt x="192151" y="870839"/>
                  </a:lnTo>
                  <a:lnTo>
                    <a:pt x="220091" y="864616"/>
                  </a:lnTo>
                  <a:lnTo>
                    <a:pt x="213868" y="836803"/>
                  </a:lnTo>
                  <a:close/>
                </a:path>
                <a:path w="494664" h="2059939">
                  <a:moveTo>
                    <a:pt x="226314" y="892556"/>
                  </a:moveTo>
                  <a:lnTo>
                    <a:pt x="198374" y="898779"/>
                  </a:lnTo>
                  <a:lnTo>
                    <a:pt x="204597" y="926719"/>
                  </a:lnTo>
                  <a:lnTo>
                    <a:pt x="232410" y="920496"/>
                  </a:lnTo>
                  <a:lnTo>
                    <a:pt x="226314" y="892556"/>
                  </a:lnTo>
                  <a:close/>
                </a:path>
                <a:path w="494664" h="2059939">
                  <a:moveTo>
                    <a:pt x="238633" y="948309"/>
                  </a:moveTo>
                  <a:lnTo>
                    <a:pt x="210820" y="954532"/>
                  </a:lnTo>
                  <a:lnTo>
                    <a:pt x="216916" y="982472"/>
                  </a:lnTo>
                  <a:lnTo>
                    <a:pt x="244856" y="976249"/>
                  </a:lnTo>
                  <a:lnTo>
                    <a:pt x="238633" y="948309"/>
                  </a:lnTo>
                  <a:close/>
                </a:path>
                <a:path w="494664" h="2059939">
                  <a:moveTo>
                    <a:pt x="251079" y="1004189"/>
                  </a:moveTo>
                  <a:lnTo>
                    <a:pt x="223139" y="1010285"/>
                  </a:lnTo>
                  <a:lnTo>
                    <a:pt x="229362" y="1038225"/>
                  </a:lnTo>
                  <a:lnTo>
                    <a:pt x="257302" y="1032002"/>
                  </a:lnTo>
                  <a:lnTo>
                    <a:pt x="251079" y="1004189"/>
                  </a:lnTo>
                  <a:close/>
                </a:path>
                <a:path w="494664" h="2059939">
                  <a:moveTo>
                    <a:pt x="263525" y="1059942"/>
                  </a:moveTo>
                  <a:lnTo>
                    <a:pt x="235585" y="1066165"/>
                  </a:lnTo>
                  <a:lnTo>
                    <a:pt x="241808" y="1093978"/>
                  </a:lnTo>
                  <a:lnTo>
                    <a:pt x="269621" y="1087882"/>
                  </a:lnTo>
                  <a:lnTo>
                    <a:pt x="263525" y="1059942"/>
                  </a:lnTo>
                  <a:close/>
                </a:path>
                <a:path w="494664" h="2059939">
                  <a:moveTo>
                    <a:pt x="275844" y="1115695"/>
                  </a:moveTo>
                  <a:lnTo>
                    <a:pt x="248031" y="1121918"/>
                  </a:lnTo>
                  <a:lnTo>
                    <a:pt x="254127" y="1149858"/>
                  </a:lnTo>
                  <a:lnTo>
                    <a:pt x="282067" y="1143635"/>
                  </a:lnTo>
                  <a:lnTo>
                    <a:pt x="275844" y="1115695"/>
                  </a:lnTo>
                  <a:close/>
                </a:path>
                <a:path w="494664" h="2059939">
                  <a:moveTo>
                    <a:pt x="288290" y="1171575"/>
                  </a:moveTo>
                  <a:lnTo>
                    <a:pt x="260350" y="1177671"/>
                  </a:lnTo>
                  <a:lnTo>
                    <a:pt x="266573" y="1205611"/>
                  </a:lnTo>
                  <a:lnTo>
                    <a:pt x="294513" y="1199388"/>
                  </a:lnTo>
                  <a:lnTo>
                    <a:pt x="288290" y="1171575"/>
                  </a:lnTo>
                  <a:close/>
                </a:path>
                <a:path w="494664" h="2059939">
                  <a:moveTo>
                    <a:pt x="300736" y="1227328"/>
                  </a:moveTo>
                  <a:lnTo>
                    <a:pt x="272796" y="1233551"/>
                  </a:lnTo>
                  <a:lnTo>
                    <a:pt x="279019" y="1261364"/>
                  </a:lnTo>
                  <a:lnTo>
                    <a:pt x="306832" y="1255141"/>
                  </a:lnTo>
                  <a:lnTo>
                    <a:pt x="300736" y="1227328"/>
                  </a:lnTo>
                  <a:close/>
                </a:path>
                <a:path w="494664" h="2059939">
                  <a:moveTo>
                    <a:pt x="313055" y="1283081"/>
                  </a:moveTo>
                  <a:lnTo>
                    <a:pt x="285115" y="1289304"/>
                  </a:lnTo>
                  <a:lnTo>
                    <a:pt x="291338" y="1317244"/>
                  </a:lnTo>
                  <a:lnTo>
                    <a:pt x="319278" y="1311021"/>
                  </a:lnTo>
                  <a:lnTo>
                    <a:pt x="313055" y="1283081"/>
                  </a:lnTo>
                  <a:close/>
                </a:path>
                <a:path w="494664" h="2059939">
                  <a:moveTo>
                    <a:pt x="325501" y="1338834"/>
                  </a:moveTo>
                  <a:lnTo>
                    <a:pt x="297561" y="1345057"/>
                  </a:lnTo>
                  <a:lnTo>
                    <a:pt x="303784" y="1372997"/>
                  </a:lnTo>
                  <a:lnTo>
                    <a:pt x="331724" y="1366774"/>
                  </a:lnTo>
                  <a:lnTo>
                    <a:pt x="325501" y="1338834"/>
                  </a:lnTo>
                  <a:close/>
                </a:path>
                <a:path w="494664" h="2059939">
                  <a:moveTo>
                    <a:pt x="337820" y="1394714"/>
                  </a:moveTo>
                  <a:lnTo>
                    <a:pt x="310007" y="1400810"/>
                  </a:lnTo>
                  <a:lnTo>
                    <a:pt x="316230" y="1428750"/>
                  </a:lnTo>
                  <a:lnTo>
                    <a:pt x="344043" y="1422527"/>
                  </a:lnTo>
                  <a:lnTo>
                    <a:pt x="337820" y="1394714"/>
                  </a:lnTo>
                  <a:close/>
                </a:path>
                <a:path w="494664" h="2059939">
                  <a:moveTo>
                    <a:pt x="350266" y="1450467"/>
                  </a:moveTo>
                  <a:lnTo>
                    <a:pt x="322326" y="1456690"/>
                  </a:lnTo>
                  <a:lnTo>
                    <a:pt x="328549" y="1484503"/>
                  </a:lnTo>
                  <a:lnTo>
                    <a:pt x="356489" y="1478407"/>
                  </a:lnTo>
                  <a:lnTo>
                    <a:pt x="350266" y="1450467"/>
                  </a:lnTo>
                  <a:close/>
                </a:path>
                <a:path w="494664" h="2059939">
                  <a:moveTo>
                    <a:pt x="362712" y="1506220"/>
                  </a:moveTo>
                  <a:lnTo>
                    <a:pt x="334772" y="1512443"/>
                  </a:lnTo>
                  <a:lnTo>
                    <a:pt x="340995" y="1540383"/>
                  </a:lnTo>
                  <a:lnTo>
                    <a:pt x="368935" y="1534160"/>
                  </a:lnTo>
                  <a:lnTo>
                    <a:pt x="362712" y="1506220"/>
                  </a:lnTo>
                  <a:close/>
                </a:path>
                <a:path w="494664" h="2059939">
                  <a:moveTo>
                    <a:pt x="375031" y="1561973"/>
                  </a:moveTo>
                  <a:lnTo>
                    <a:pt x="347218" y="1568196"/>
                  </a:lnTo>
                  <a:lnTo>
                    <a:pt x="353314" y="1596136"/>
                  </a:lnTo>
                  <a:lnTo>
                    <a:pt x="381254" y="1589913"/>
                  </a:lnTo>
                  <a:lnTo>
                    <a:pt x="375031" y="1561973"/>
                  </a:lnTo>
                  <a:close/>
                </a:path>
                <a:path w="494664" h="2059939">
                  <a:moveTo>
                    <a:pt x="387477" y="1617853"/>
                  </a:moveTo>
                  <a:lnTo>
                    <a:pt x="359537" y="1624076"/>
                  </a:lnTo>
                  <a:lnTo>
                    <a:pt x="365760" y="1651889"/>
                  </a:lnTo>
                  <a:lnTo>
                    <a:pt x="393700" y="1645666"/>
                  </a:lnTo>
                  <a:lnTo>
                    <a:pt x="387477" y="1617853"/>
                  </a:lnTo>
                  <a:close/>
                </a:path>
                <a:path w="494664" h="2059939">
                  <a:moveTo>
                    <a:pt x="399923" y="1673606"/>
                  </a:moveTo>
                  <a:lnTo>
                    <a:pt x="371983" y="1679829"/>
                  </a:lnTo>
                  <a:lnTo>
                    <a:pt x="378206" y="1707769"/>
                  </a:lnTo>
                  <a:lnTo>
                    <a:pt x="406019" y="1701546"/>
                  </a:lnTo>
                  <a:lnTo>
                    <a:pt x="399923" y="1673606"/>
                  </a:lnTo>
                  <a:close/>
                </a:path>
                <a:path w="494664" h="2059939">
                  <a:moveTo>
                    <a:pt x="412242" y="1729359"/>
                  </a:moveTo>
                  <a:lnTo>
                    <a:pt x="384429" y="1735582"/>
                  </a:lnTo>
                  <a:lnTo>
                    <a:pt x="390525" y="1763522"/>
                  </a:lnTo>
                  <a:lnTo>
                    <a:pt x="418465" y="1757299"/>
                  </a:lnTo>
                  <a:lnTo>
                    <a:pt x="412242" y="1729359"/>
                  </a:lnTo>
                  <a:close/>
                </a:path>
                <a:path w="494664" h="2059939">
                  <a:moveTo>
                    <a:pt x="424688" y="1785239"/>
                  </a:moveTo>
                  <a:lnTo>
                    <a:pt x="396748" y="1791335"/>
                  </a:lnTo>
                  <a:lnTo>
                    <a:pt x="402971" y="1819275"/>
                  </a:lnTo>
                  <a:lnTo>
                    <a:pt x="430911" y="1813052"/>
                  </a:lnTo>
                  <a:lnTo>
                    <a:pt x="424688" y="1785239"/>
                  </a:lnTo>
                  <a:close/>
                </a:path>
                <a:path w="494664" h="2059939">
                  <a:moveTo>
                    <a:pt x="437134" y="1840992"/>
                  </a:moveTo>
                  <a:lnTo>
                    <a:pt x="409194" y="1847215"/>
                  </a:lnTo>
                  <a:lnTo>
                    <a:pt x="415417" y="1875028"/>
                  </a:lnTo>
                  <a:lnTo>
                    <a:pt x="443230" y="1868932"/>
                  </a:lnTo>
                  <a:lnTo>
                    <a:pt x="437134" y="1840992"/>
                  </a:lnTo>
                  <a:close/>
                </a:path>
                <a:path w="494664" h="2059939">
                  <a:moveTo>
                    <a:pt x="449453" y="1896745"/>
                  </a:moveTo>
                  <a:lnTo>
                    <a:pt x="421640" y="1902968"/>
                  </a:lnTo>
                  <a:lnTo>
                    <a:pt x="427736" y="1930908"/>
                  </a:lnTo>
                  <a:lnTo>
                    <a:pt x="455676" y="1924685"/>
                  </a:lnTo>
                  <a:lnTo>
                    <a:pt x="449453" y="1896745"/>
                  </a:lnTo>
                  <a:close/>
                </a:path>
                <a:path w="494664" h="2059939">
                  <a:moveTo>
                    <a:pt x="438549" y="1979333"/>
                  </a:moveTo>
                  <a:lnTo>
                    <a:pt x="410591" y="1985518"/>
                  </a:lnTo>
                  <a:lnTo>
                    <a:pt x="471043" y="2059940"/>
                  </a:lnTo>
                  <a:lnTo>
                    <a:pt x="489462" y="1986661"/>
                  </a:lnTo>
                  <a:lnTo>
                    <a:pt x="440182" y="1986661"/>
                  </a:lnTo>
                  <a:lnTo>
                    <a:pt x="438549" y="1979333"/>
                  </a:lnTo>
                  <a:close/>
                </a:path>
                <a:path w="494664" h="2059939">
                  <a:moveTo>
                    <a:pt x="466498" y="1973150"/>
                  </a:moveTo>
                  <a:lnTo>
                    <a:pt x="438549" y="1979333"/>
                  </a:lnTo>
                  <a:lnTo>
                    <a:pt x="440182" y="1986661"/>
                  </a:lnTo>
                  <a:lnTo>
                    <a:pt x="468122" y="1980438"/>
                  </a:lnTo>
                  <a:lnTo>
                    <a:pt x="466498" y="1973150"/>
                  </a:lnTo>
                  <a:close/>
                </a:path>
                <a:path w="494664" h="2059939">
                  <a:moveTo>
                    <a:pt x="494411" y="1966976"/>
                  </a:moveTo>
                  <a:lnTo>
                    <a:pt x="466498" y="1973150"/>
                  </a:lnTo>
                  <a:lnTo>
                    <a:pt x="468122" y="1980438"/>
                  </a:lnTo>
                  <a:lnTo>
                    <a:pt x="440182" y="1986661"/>
                  </a:lnTo>
                  <a:lnTo>
                    <a:pt x="489462" y="1986661"/>
                  </a:lnTo>
                  <a:lnTo>
                    <a:pt x="494411" y="1966976"/>
                  </a:lnTo>
                  <a:close/>
                </a:path>
                <a:path w="494664" h="2059939">
                  <a:moveTo>
                    <a:pt x="461899" y="1952498"/>
                  </a:moveTo>
                  <a:lnTo>
                    <a:pt x="433959" y="1958721"/>
                  </a:lnTo>
                  <a:lnTo>
                    <a:pt x="438549" y="1979333"/>
                  </a:lnTo>
                  <a:lnTo>
                    <a:pt x="466498" y="1973150"/>
                  </a:lnTo>
                  <a:lnTo>
                    <a:pt x="461899" y="1952498"/>
                  </a:lnTo>
                  <a:close/>
                </a:path>
              </a:pathLst>
            </a:custGeom>
            <a:solidFill>
              <a:srgbClr val="FF89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6352031" y="2209164"/>
              <a:ext cx="76200" cy="657225"/>
            </a:xfrm>
            <a:custGeom>
              <a:avLst/>
              <a:gdLst/>
              <a:ahLst/>
              <a:cxnLst/>
              <a:rect l="l" t="t" r="r" b="b"/>
              <a:pathLst>
                <a:path w="76200" h="657225">
                  <a:moveTo>
                    <a:pt x="28643" y="76121"/>
                  </a:moveTo>
                  <a:lnTo>
                    <a:pt x="20192" y="656971"/>
                  </a:lnTo>
                  <a:lnTo>
                    <a:pt x="39242" y="657225"/>
                  </a:lnTo>
                  <a:lnTo>
                    <a:pt x="47688" y="76835"/>
                  </a:lnTo>
                  <a:lnTo>
                    <a:pt x="47694" y="76407"/>
                  </a:lnTo>
                  <a:lnTo>
                    <a:pt x="28643" y="76121"/>
                  </a:lnTo>
                  <a:close/>
                </a:path>
                <a:path w="76200" h="657225">
                  <a:moveTo>
                    <a:pt x="69724" y="63373"/>
                  </a:moveTo>
                  <a:lnTo>
                    <a:pt x="28828" y="63373"/>
                  </a:lnTo>
                  <a:lnTo>
                    <a:pt x="47878" y="63754"/>
                  </a:lnTo>
                  <a:lnTo>
                    <a:pt x="47705" y="75692"/>
                  </a:lnTo>
                  <a:lnTo>
                    <a:pt x="47694" y="76407"/>
                  </a:lnTo>
                  <a:lnTo>
                    <a:pt x="76200" y="76835"/>
                  </a:lnTo>
                  <a:lnTo>
                    <a:pt x="69724" y="63373"/>
                  </a:lnTo>
                  <a:close/>
                </a:path>
                <a:path w="76200" h="657225">
                  <a:moveTo>
                    <a:pt x="28828" y="63373"/>
                  </a:moveTo>
                  <a:lnTo>
                    <a:pt x="28649" y="75692"/>
                  </a:lnTo>
                  <a:lnTo>
                    <a:pt x="28643" y="76121"/>
                  </a:lnTo>
                  <a:lnTo>
                    <a:pt x="47694" y="76407"/>
                  </a:lnTo>
                  <a:lnTo>
                    <a:pt x="47878" y="63754"/>
                  </a:lnTo>
                  <a:lnTo>
                    <a:pt x="28828" y="63373"/>
                  </a:lnTo>
                  <a:close/>
                </a:path>
                <a:path w="76200" h="657225">
                  <a:moveTo>
                    <a:pt x="39242" y="0"/>
                  </a:moveTo>
                  <a:lnTo>
                    <a:pt x="0" y="75692"/>
                  </a:lnTo>
                  <a:lnTo>
                    <a:pt x="28643" y="76121"/>
                  </a:lnTo>
                  <a:lnTo>
                    <a:pt x="28823" y="63754"/>
                  </a:lnTo>
                  <a:lnTo>
                    <a:pt x="28828" y="63373"/>
                  </a:lnTo>
                  <a:lnTo>
                    <a:pt x="69724" y="63373"/>
                  </a:lnTo>
                  <a:lnTo>
                    <a:pt x="39242" y="0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6139481" y="2287113"/>
            <a:ext cx="207010" cy="56134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450"/>
              </a:lnSpc>
            </a:pPr>
            <a:r>
              <a:rPr sz="1400" spc="-10" dirty="0">
                <a:solidFill>
                  <a:srgbClr val="808080"/>
                </a:solidFill>
                <a:latin typeface="Calibri"/>
                <a:cs typeface="Calibri"/>
              </a:rPr>
              <a:t>argmax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6467855" y="2199639"/>
            <a:ext cx="579755" cy="2061845"/>
            <a:chOff x="6467855" y="2199639"/>
            <a:chExt cx="579755" cy="2061845"/>
          </a:xfrm>
        </p:grpSpPr>
        <p:sp>
          <p:nvSpPr>
            <p:cNvPr id="30" name="object 30"/>
            <p:cNvSpPr/>
            <p:nvPr/>
          </p:nvSpPr>
          <p:spPr>
            <a:xfrm>
              <a:off x="6467855" y="2210815"/>
              <a:ext cx="494665" cy="2051050"/>
            </a:xfrm>
            <a:custGeom>
              <a:avLst/>
              <a:gdLst/>
              <a:ahLst/>
              <a:cxnLst/>
              <a:rect l="l" t="t" r="r" b="b"/>
              <a:pathLst>
                <a:path w="494665" h="2051050">
                  <a:moveTo>
                    <a:pt x="27813" y="0"/>
                  </a:moveTo>
                  <a:lnTo>
                    <a:pt x="0" y="6223"/>
                  </a:lnTo>
                  <a:lnTo>
                    <a:pt x="6223" y="34162"/>
                  </a:lnTo>
                  <a:lnTo>
                    <a:pt x="34036" y="27939"/>
                  </a:lnTo>
                  <a:lnTo>
                    <a:pt x="27813" y="0"/>
                  </a:lnTo>
                  <a:close/>
                </a:path>
                <a:path w="494665" h="2051050">
                  <a:moveTo>
                    <a:pt x="40259" y="55880"/>
                  </a:moveTo>
                  <a:lnTo>
                    <a:pt x="12446" y="62103"/>
                  </a:lnTo>
                  <a:lnTo>
                    <a:pt x="18669" y="89916"/>
                  </a:lnTo>
                  <a:lnTo>
                    <a:pt x="46482" y="83693"/>
                  </a:lnTo>
                  <a:lnTo>
                    <a:pt x="40259" y="55880"/>
                  </a:lnTo>
                  <a:close/>
                </a:path>
                <a:path w="494665" h="2051050">
                  <a:moveTo>
                    <a:pt x="52704" y="111633"/>
                  </a:moveTo>
                  <a:lnTo>
                    <a:pt x="24892" y="117856"/>
                  </a:lnTo>
                  <a:lnTo>
                    <a:pt x="31115" y="145669"/>
                  </a:lnTo>
                  <a:lnTo>
                    <a:pt x="59054" y="139446"/>
                  </a:lnTo>
                  <a:lnTo>
                    <a:pt x="52704" y="111633"/>
                  </a:lnTo>
                  <a:close/>
                </a:path>
                <a:path w="494665" h="2051050">
                  <a:moveTo>
                    <a:pt x="65277" y="167386"/>
                  </a:moveTo>
                  <a:lnTo>
                    <a:pt x="37338" y="173609"/>
                  </a:lnTo>
                  <a:lnTo>
                    <a:pt x="43561" y="201549"/>
                  </a:lnTo>
                  <a:lnTo>
                    <a:pt x="71500" y="195325"/>
                  </a:lnTo>
                  <a:lnTo>
                    <a:pt x="65277" y="167386"/>
                  </a:lnTo>
                  <a:close/>
                </a:path>
                <a:path w="494665" h="2051050">
                  <a:moveTo>
                    <a:pt x="77724" y="223138"/>
                  </a:moveTo>
                  <a:lnTo>
                    <a:pt x="49784" y="229362"/>
                  </a:lnTo>
                  <a:lnTo>
                    <a:pt x="56007" y="257301"/>
                  </a:lnTo>
                  <a:lnTo>
                    <a:pt x="83947" y="251079"/>
                  </a:lnTo>
                  <a:lnTo>
                    <a:pt x="77724" y="223138"/>
                  </a:lnTo>
                  <a:close/>
                </a:path>
                <a:path w="494665" h="2051050">
                  <a:moveTo>
                    <a:pt x="90170" y="278892"/>
                  </a:moveTo>
                  <a:lnTo>
                    <a:pt x="62229" y="285114"/>
                  </a:lnTo>
                  <a:lnTo>
                    <a:pt x="68452" y="313055"/>
                  </a:lnTo>
                  <a:lnTo>
                    <a:pt x="96393" y="306832"/>
                  </a:lnTo>
                  <a:lnTo>
                    <a:pt x="90170" y="278892"/>
                  </a:lnTo>
                  <a:close/>
                </a:path>
                <a:path w="494665" h="2051050">
                  <a:moveTo>
                    <a:pt x="102616" y="334772"/>
                  </a:moveTo>
                  <a:lnTo>
                    <a:pt x="74675" y="340995"/>
                  </a:lnTo>
                  <a:lnTo>
                    <a:pt x="80899" y="368808"/>
                  </a:lnTo>
                  <a:lnTo>
                    <a:pt x="108839" y="362585"/>
                  </a:lnTo>
                  <a:lnTo>
                    <a:pt x="102616" y="334772"/>
                  </a:lnTo>
                  <a:close/>
                </a:path>
                <a:path w="494665" h="2051050">
                  <a:moveTo>
                    <a:pt x="115062" y="390525"/>
                  </a:moveTo>
                  <a:lnTo>
                    <a:pt x="87122" y="396748"/>
                  </a:lnTo>
                  <a:lnTo>
                    <a:pt x="93345" y="424561"/>
                  </a:lnTo>
                  <a:lnTo>
                    <a:pt x="121285" y="418338"/>
                  </a:lnTo>
                  <a:lnTo>
                    <a:pt x="115062" y="390525"/>
                  </a:lnTo>
                  <a:close/>
                </a:path>
                <a:path w="494665" h="2051050">
                  <a:moveTo>
                    <a:pt x="127508" y="446278"/>
                  </a:moveTo>
                  <a:lnTo>
                    <a:pt x="99568" y="452500"/>
                  </a:lnTo>
                  <a:lnTo>
                    <a:pt x="105791" y="480441"/>
                  </a:lnTo>
                  <a:lnTo>
                    <a:pt x="133730" y="474218"/>
                  </a:lnTo>
                  <a:lnTo>
                    <a:pt x="127508" y="446278"/>
                  </a:lnTo>
                  <a:close/>
                </a:path>
                <a:path w="494665" h="2051050">
                  <a:moveTo>
                    <a:pt x="139953" y="502031"/>
                  </a:moveTo>
                  <a:lnTo>
                    <a:pt x="112014" y="508254"/>
                  </a:lnTo>
                  <a:lnTo>
                    <a:pt x="118237" y="536194"/>
                  </a:lnTo>
                  <a:lnTo>
                    <a:pt x="146176" y="529971"/>
                  </a:lnTo>
                  <a:lnTo>
                    <a:pt x="139953" y="502031"/>
                  </a:lnTo>
                  <a:close/>
                </a:path>
                <a:path w="494665" h="2051050">
                  <a:moveTo>
                    <a:pt x="152400" y="557784"/>
                  </a:moveTo>
                  <a:lnTo>
                    <a:pt x="124460" y="564007"/>
                  </a:lnTo>
                  <a:lnTo>
                    <a:pt x="130683" y="591947"/>
                  </a:lnTo>
                  <a:lnTo>
                    <a:pt x="158623" y="585724"/>
                  </a:lnTo>
                  <a:lnTo>
                    <a:pt x="152400" y="557784"/>
                  </a:lnTo>
                  <a:close/>
                </a:path>
                <a:path w="494665" h="2051050">
                  <a:moveTo>
                    <a:pt x="164846" y="613663"/>
                  </a:moveTo>
                  <a:lnTo>
                    <a:pt x="137033" y="619887"/>
                  </a:lnTo>
                  <a:lnTo>
                    <a:pt x="143255" y="647700"/>
                  </a:lnTo>
                  <a:lnTo>
                    <a:pt x="171069" y="641476"/>
                  </a:lnTo>
                  <a:lnTo>
                    <a:pt x="164846" y="613663"/>
                  </a:lnTo>
                  <a:close/>
                </a:path>
                <a:path w="494665" h="2051050">
                  <a:moveTo>
                    <a:pt x="177292" y="669417"/>
                  </a:moveTo>
                  <a:lnTo>
                    <a:pt x="149478" y="675639"/>
                  </a:lnTo>
                  <a:lnTo>
                    <a:pt x="155701" y="703453"/>
                  </a:lnTo>
                  <a:lnTo>
                    <a:pt x="183515" y="697230"/>
                  </a:lnTo>
                  <a:lnTo>
                    <a:pt x="177292" y="669417"/>
                  </a:lnTo>
                  <a:close/>
                </a:path>
                <a:path w="494665" h="2051050">
                  <a:moveTo>
                    <a:pt x="189738" y="725170"/>
                  </a:moveTo>
                  <a:lnTo>
                    <a:pt x="161925" y="731393"/>
                  </a:lnTo>
                  <a:lnTo>
                    <a:pt x="168148" y="759333"/>
                  </a:lnTo>
                  <a:lnTo>
                    <a:pt x="195961" y="752983"/>
                  </a:lnTo>
                  <a:lnTo>
                    <a:pt x="189738" y="725170"/>
                  </a:lnTo>
                  <a:close/>
                </a:path>
                <a:path w="494665" h="2051050">
                  <a:moveTo>
                    <a:pt x="202184" y="780923"/>
                  </a:moveTo>
                  <a:lnTo>
                    <a:pt x="174371" y="787146"/>
                  </a:lnTo>
                  <a:lnTo>
                    <a:pt x="180594" y="815086"/>
                  </a:lnTo>
                  <a:lnTo>
                    <a:pt x="208407" y="808863"/>
                  </a:lnTo>
                  <a:lnTo>
                    <a:pt x="202184" y="780923"/>
                  </a:lnTo>
                  <a:close/>
                </a:path>
                <a:path w="494665" h="2051050">
                  <a:moveTo>
                    <a:pt x="214629" y="836676"/>
                  </a:moveTo>
                  <a:lnTo>
                    <a:pt x="186817" y="842899"/>
                  </a:lnTo>
                  <a:lnTo>
                    <a:pt x="193040" y="870838"/>
                  </a:lnTo>
                  <a:lnTo>
                    <a:pt x="220852" y="864616"/>
                  </a:lnTo>
                  <a:lnTo>
                    <a:pt x="214629" y="836676"/>
                  </a:lnTo>
                  <a:close/>
                </a:path>
                <a:path w="494665" h="2051050">
                  <a:moveTo>
                    <a:pt x="227202" y="892429"/>
                  </a:moveTo>
                  <a:lnTo>
                    <a:pt x="199263" y="898651"/>
                  </a:lnTo>
                  <a:lnTo>
                    <a:pt x="205486" y="926592"/>
                  </a:lnTo>
                  <a:lnTo>
                    <a:pt x="233425" y="920369"/>
                  </a:lnTo>
                  <a:lnTo>
                    <a:pt x="227202" y="892429"/>
                  </a:lnTo>
                  <a:close/>
                </a:path>
                <a:path w="494665" h="2051050">
                  <a:moveTo>
                    <a:pt x="239649" y="948309"/>
                  </a:moveTo>
                  <a:lnTo>
                    <a:pt x="211709" y="954532"/>
                  </a:lnTo>
                  <a:lnTo>
                    <a:pt x="217932" y="982345"/>
                  </a:lnTo>
                  <a:lnTo>
                    <a:pt x="245872" y="976122"/>
                  </a:lnTo>
                  <a:lnTo>
                    <a:pt x="239649" y="948309"/>
                  </a:lnTo>
                  <a:close/>
                </a:path>
                <a:path w="494665" h="2051050">
                  <a:moveTo>
                    <a:pt x="252095" y="1004062"/>
                  </a:moveTo>
                  <a:lnTo>
                    <a:pt x="224154" y="1010285"/>
                  </a:lnTo>
                  <a:lnTo>
                    <a:pt x="230377" y="1038098"/>
                  </a:lnTo>
                  <a:lnTo>
                    <a:pt x="258318" y="1031875"/>
                  </a:lnTo>
                  <a:lnTo>
                    <a:pt x="252095" y="1004062"/>
                  </a:lnTo>
                  <a:close/>
                </a:path>
                <a:path w="494665" h="2051050">
                  <a:moveTo>
                    <a:pt x="264541" y="1059814"/>
                  </a:moveTo>
                  <a:lnTo>
                    <a:pt x="236600" y="1066038"/>
                  </a:lnTo>
                  <a:lnTo>
                    <a:pt x="242824" y="1093978"/>
                  </a:lnTo>
                  <a:lnTo>
                    <a:pt x="270764" y="1087755"/>
                  </a:lnTo>
                  <a:lnTo>
                    <a:pt x="264541" y="1059814"/>
                  </a:lnTo>
                  <a:close/>
                </a:path>
                <a:path w="494665" h="2051050">
                  <a:moveTo>
                    <a:pt x="276987" y="1115568"/>
                  </a:moveTo>
                  <a:lnTo>
                    <a:pt x="249047" y="1121791"/>
                  </a:lnTo>
                  <a:lnTo>
                    <a:pt x="255270" y="1149731"/>
                  </a:lnTo>
                  <a:lnTo>
                    <a:pt x="283210" y="1143508"/>
                  </a:lnTo>
                  <a:lnTo>
                    <a:pt x="276987" y="1115568"/>
                  </a:lnTo>
                  <a:close/>
                </a:path>
                <a:path w="494665" h="2051050">
                  <a:moveTo>
                    <a:pt x="289433" y="1171321"/>
                  </a:moveTo>
                  <a:lnTo>
                    <a:pt x="261493" y="1177544"/>
                  </a:lnTo>
                  <a:lnTo>
                    <a:pt x="267716" y="1205484"/>
                  </a:lnTo>
                  <a:lnTo>
                    <a:pt x="295655" y="1199261"/>
                  </a:lnTo>
                  <a:lnTo>
                    <a:pt x="289433" y="1171321"/>
                  </a:lnTo>
                  <a:close/>
                </a:path>
                <a:path w="494665" h="2051050">
                  <a:moveTo>
                    <a:pt x="301878" y="1227201"/>
                  </a:moveTo>
                  <a:lnTo>
                    <a:pt x="273939" y="1233424"/>
                  </a:lnTo>
                  <a:lnTo>
                    <a:pt x="280162" y="1261237"/>
                  </a:lnTo>
                  <a:lnTo>
                    <a:pt x="308101" y="1255014"/>
                  </a:lnTo>
                  <a:lnTo>
                    <a:pt x="301878" y="1227201"/>
                  </a:lnTo>
                  <a:close/>
                </a:path>
                <a:path w="494665" h="2051050">
                  <a:moveTo>
                    <a:pt x="314325" y="1282954"/>
                  </a:moveTo>
                  <a:lnTo>
                    <a:pt x="286385" y="1289177"/>
                  </a:lnTo>
                  <a:lnTo>
                    <a:pt x="292608" y="1316989"/>
                  </a:lnTo>
                  <a:lnTo>
                    <a:pt x="320548" y="1310767"/>
                  </a:lnTo>
                  <a:lnTo>
                    <a:pt x="314325" y="1282954"/>
                  </a:lnTo>
                  <a:close/>
                </a:path>
                <a:path w="494665" h="2051050">
                  <a:moveTo>
                    <a:pt x="326771" y="1338707"/>
                  </a:moveTo>
                  <a:lnTo>
                    <a:pt x="298958" y="1344930"/>
                  </a:lnTo>
                  <a:lnTo>
                    <a:pt x="305180" y="1372870"/>
                  </a:lnTo>
                  <a:lnTo>
                    <a:pt x="332994" y="1366647"/>
                  </a:lnTo>
                  <a:lnTo>
                    <a:pt x="326771" y="1338707"/>
                  </a:lnTo>
                  <a:close/>
                </a:path>
                <a:path w="494665" h="2051050">
                  <a:moveTo>
                    <a:pt x="339217" y="1394460"/>
                  </a:moveTo>
                  <a:lnTo>
                    <a:pt x="311403" y="1400683"/>
                  </a:lnTo>
                  <a:lnTo>
                    <a:pt x="317626" y="1428623"/>
                  </a:lnTo>
                  <a:lnTo>
                    <a:pt x="345440" y="1422400"/>
                  </a:lnTo>
                  <a:lnTo>
                    <a:pt x="339217" y="1394460"/>
                  </a:lnTo>
                  <a:close/>
                </a:path>
                <a:path w="494665" h="2051050">
                  <a:moveTo>
                    <a:pt x="351663" y="1450213"/>
                  </a:moveTo>
                  <a:lnTo>
                    <a:pt x="323850" y="1456436"/>
                  </a:lnTo>
                  <a:lnTo>
                    <a:pt x="330073" y="1484376"/>
                  </a:lnTo>
                  <a:lnTo>
                    <a:pt x="357886" y="1478153"/>
                  </a:lnTo>
                  <a:lnTo>
                    <a:pt x="351663" y="1450213"/>
                  </a:lnTo>
                  <a:close/>
                </a:path>
                <a:path w="494665" h="2051050">
                  <a:moveTo>
                    <a:pt x="364109" y="1506093"/>
                  </a:moveTo>
                  <a:lnTo>
                    <a:pt x="336296" y="1512316"/>
                  </a:lnTo>
                  <a:lnTo>
                    <a:pt x="342519" y="1540129"/>
                  </a:lnTo>
                  <a:lnTo>
                    <a:pt x="370332" y="1533906"/>
                  </a:lnTo>
                  <a:lnTo>
                    <a:pt x="364109" y="1506093"/>
                  </a:lnTo>
                  <a:close/>
                </a:path>
                <a:path w="494665" h="2051050">
                  <a:moveTo>
                    <a:pt x="376554" y="1561846"/>
                  </a:moveTo>
                  <a:lnTo>
                    <a:pt x="348742" y="1568069"/>
                  </a:lnTo>
                  <a:lnTo>
                    <a:pt x="354965" y="1595882"/>
                  </a:lnTo>
                  <a:lnTo>
                    <a:pt x="382777" y="1589659"/>
                  </a:lnTo>
                  <a:lnTo>
                    <a:pt x="376554" y="1561846"/>
                  </a:lnTo>
                  <a:close/>
                </a:path>
                <a:path w="494665" h="2051050">
                  <a:moveTo>
                    <a:pt x="389127" y="1617599"/>
                  </a:moveTo>
                  <a:lnTo>
                    <a:pt x="361188" y="1623822"/>
                  </a:lnTo>
                  <a:lnTo>
                    <a:pt x="367411" y="1651762"/>
                  </a:lnTo>
                  <a:lnTo>
                    <a:pt x="395350" y="1645412"/>
                  </a:lnTo>
                  <a:lnTo>
                    <a:pt x="389127" y="1617599"/>
                  </a:lnTo>
                  <a:close/>
                </a:path>
                <a:path w="494665" h="2051050">
                  <a:moveTo>
                    <a:pt x="401574" y="1673352"/>
                  </a:moveTo>
                  <a:lnTo>
                    <a:pt x="373634" y="1679575"/>
                  </a:lnTo>
                  <a:lnTo>
                    <a:pt x="379857" y="1707515"/>
                  </a:lnTo>
                  <a:lnTo>
                    <a:pt x="407797" y="1701292"/>
                  </a:lnTo>
                  <a:lnTo>
                    <a:pt x="401574" y="1673352"/>
                  </a:lnTo>
                  <a:close/>
                </a:path>
                <a:path w="494665" h="2051050">
                  <a:moveTo>
                    <a:pt x="414020" y="1729105"/>
                  </a:moveTo>
                  <a:lnTo>
                    <a:pt x="386079" y="1735328"/>
                  </a:lnTo>
                  <a:lnTo>
                    <a:pt x="392302" y="1763268"/>
                  </a:lnTo>
                  <a:lnTo>
                    <a:pt x="420243" y="1757045"/>
                  </a:lnTo>
                  <a:lnTo>
                    <a:pt x="414020" y="1729105"/>
                  </a:lnTo>
                  <a:close/>
                </a:path>
                <a:path w="494665" h="2051050">
                  <a:moveTo>
                    <a:pt x="426466" y="1784858"/>
                  </a:moveTo>
                  <a:lnTo>
                    <a:pt x="398525" y="1791081"/>
                  </a:lnTo>
                  <a:lnTo>
                    <a:pt x="404749" y="1819021"/>
                  </a:lnTo>
                  <a:lnTo>
                    <a:pt x="432689" y="1812798"/>
                  </a:lnTo>
                  <a:lnTo>
                    <a:pt x="426466" y="1784858"/>
                  </a:lnTo>
                  <a:close/>
                </a:path>
                <a:path w="494665" h="2051050">
                  <a:moveTo>
                    <a:pt x="438912" y="1840738"/>
                  </a:moveTo>
                  <a:lnTo>
                    <a:pt x="410972" y="1846961"/>
                  </a:lnTo>
                  <a:lnTo>
                    <a:pt x="417195" y="1874774"/>
                  </a:lnTo>
                  <a:lnTo>
                    <a:pt x="445135" y="1868551"/>
                  </a:lnTo>
                  <a:lnTo>
                    <a:pt x="438912" y="1840738"/>
                  </a:lnTo>
                  <a:close/>
                </a:path>
                <a:path w="494665" h="2051050">
                  <a:moveTo>
                    <a:pt x="451358" y="1896491"/>
                  </a:moveTo>
                  <a:lnTo>
                    <a:pt x="423418" y="1902714"/>
                  </a:lnTo>
                  <a:lnTo>
                    <a:pt x="429641" y="1930527"/>
                  </a:lnTo>
                  <a:lnTo>
                    <a:pt x="457580" y="1924304"/>
                  </a:lnTo>
                  <a:lnTo>
                    <a:pt x="451358" y="1896491"/>
                  </a:lnTo>
                  <a:close/>
                </a:path>
                <a:path w="494665" h="2051050">
                  <a:moveTo>
                    <a:pt x="438438" y="1969908"/>
                  </a:moveTo>
                  <a:lnTo>
                    <a:pt x="410591" y="1976120"/>
                  </a:lnTo>
                  <a:lnTo>
                    <a:pt x="471043" y="2050542"/>
                  </a:lnTo>
                  <a:lnTo>
                    <a:pt x="487689" y="1983867"/>
                  </a:lnTo>
                  <a:lnTo>
                    <a:pt x="441578" y="1983867"/>
                  </a:lnTo>
                  <a:lnTo>
                    <a:pt x="438438" y="1969908"/>
                  </a:lnTo>
                  <a:close/>
                </a:path>
                <a:path w="494665" h="2051050">
                  <a:moveTo>
                    <a:pt x="466376" y="1963676"/>
                  </a:moveTo>
                  <a:lnTo>
                    <a:pt x="438438" y="1969908"/>
                  </a:lnTo>
                  <a:lnTo>
                    <a:pt x="441578" y="1983867"/>
                  </a:lnTo>
                  <a:lnTo>
                    <a:pt x="469519" y="1977644"/>
                  </a:lnTo>
                  <a:lnTo>
                    <a:pt x="466376" y="1963676"/>
                  </a:lnTo>
                  <a:close/>
                </a:path>
                <a:path w="494665" h="2051050">
                  <a:moveTo>
                    <a:pt x="494284" y="1957451"/>
                  </a:moveTo>
                  <a:lnTo>
                    <a:pt x="466376" y="1963676"/>
                  </a:lnTo>
                  <a:lnTo>
                    <a:pt x="469519" y="1977644"/>
                  </a:lnTo>
                  <a:lnTo>
                    <a:pt x="441578" y="1983867"/>
                  </a:lnTo>
                  <a:lnTo>
                    <a:pt x="487689" y="1983867"/>
                  </a:lnTo>
                  <a:lnTo>
                    <a:pt x="494284" y="1957451"/>
                  </a:lnTo>
                  <a:close/>
                </a:path>
                <a:path w="494665" h="2051050">
                  <a:moveTo>
                    <a:pt x="463803" y="1952244"/>
                  </a:moveTo>
                  <a:lnTo>
                    <a:pt x="435864" y="1958467"/>
                  </a:lnTo>
                  <a:lnTo>
                    <a:pt x="438438" y="1969908"/>
                  </a:lnTo>
                  <a:lnTo>
                    <a:pt x="466376" y="1963676"/>
                  </a:lnTo>
                  <a:lnTo>
                    <a:pt x="463803" y="1952244"/>
                  </a:lnTo>
                  <a:close/>
                </a:path>
              </a:pathLst>
            </a:custGeom>
            <a:solidFill>
              <a:srgbClr val="FF89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6971156" y="2199639"/>
              <a:ext cx="76200" cy="666750"/>
            </a:xfrm>
            <a:custGeom>
              <a:avLst/>
              <a:gdLst/>
              <a:ahLst/>
              <a:cxnLst/>
              <a:rect l="l" t="t" r="r" b="b"/>
              <a:pathLst>
                <a:path w="76200" h="666750">
                  <a:moveTo>
                    <a:pt x="28646" y="76121"/>
                  </a:moveTo>
                  <a:lnTo>
                    <a:pt x="20193" y="666496"/>
                  </a:lnTo>
                  <a:lnTo>
                    <a:pt x="39243" y="666750"/>
                  </a:lnTo>
                  <a:lnTo>
                    <a:pt x="47691" y="76835"/>
                  </a:lnTo>
                  <a:lnTo>
                    <a:pt x="47697" y="76407"/>
                  </a:lnTo>
                  <a:lnTo>
                    <a:pt x="28646" y="76121"/>
                  </a:lnTo>
                  <a:close/>
                </a:path>
                <a:path w="76200" h="666750">
                  <a:moveTo>
                    <a:pt x="69724" y="63373"/>
                  </a:moveTo>
                  <a:lnTo>
                    <a:pt x="28828" y="63373"/>
                  </a:lnTo>
                  <a:lnTo>
                    <a:pt x="47878" y="63754"/>
                  </a:lnTo>
                  <a:lnTo>
                    <a:pt x="47708" y="75692"/>
                  </a:lnTo>
                  <a:lnTo>
                    <a:pt x="47697" y="76407"/>
                  </a:lnTo>
                  <a:lnTo>
                    <a:pt x="76200" y="76835"/>
                  </a:lnTo>
                  <a:lnTo>
                    <a:pt x="69724" y="63373"/>
                  </a:lnTo>
                  <a:close/>
                </a:path>
                <a:path w="76200" h="666750">
                  <a:moveTo>
                    <a:pt x="28828" y="63373"/>
                  </a:moveTo>
                  <a:lnTo>
                    <a:pt x="28652" y="75692"/>
                  </a:lnTo>
                  <a:lnTo>
                    <a:pt x="28646" y="76121"/>
                  </a:lnTo>
                  <a:lnTo>
                    <a:pt x="47697" y="76407"/>
                  </a:lnTo>
                  <a:lnTo>
                    <a:pt x="47878" y="63754"/>
                  </a:lnTo>
                  <a:lnTo>
                    <a:pt x="28828" y="63373"/>
                  </a:lnTo>
                  <a:close/>
                </a:path>
                <a:path w="76200" h="666750">
                  <a:moveTo>
                    <a:pt x="39243" y="0"/>
                  </a:moveTo>
                  <a:lnTo>
                    <a:pt x="0" y="75692"/>
                  </a:lnTo>
                  <a:lnTo>
                    <a:pt x="28646" y="76121"/>
                  </a:lnTo>
                  <a:lnTo>
                    <a:pt x="28823" y="63754"/>
                  </a:lnTo>
                  <a:lnTo>
                    <a:pt x="28828" y="63373"/>
                  </a:lnTo>
                  <a:lnTo>
                    <a:pt x="69724" y="63373"/>
                  </a:lnTo>
                  <a:lnTo>
                    <a:pt x="39243" y="0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6761384" y="2281812"/>
            <a:ext cx="206375" cy="56134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450"/>
              </a:lnSpc>
            </a:pPr>
            <a:r>
              <a:rPr sz="1400" spc="-10" dirty="0">
                <a:solidFill>
                  <a:srgbClr val="808080"/>
                </a:solidFill>
                <a:latin typeface="Calibri"/>
                <a:cs typeface="Calibri"/>
              </a:rPr>
              <a:t>argmax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7624444" y="6045009"/>
            <a:ext cx="457834" cy="85725"/>
          </a:xfrm>
          <a:custGeom>
            <a:avLst/>
            <a:gdLst/>
            <a:ahLst/>
            <a:cxnLst/>
            <a:rect l="l" t="t" r="r" b="b"/>
            <a:pathLst>
              <a:path w="457834" h="85725">
                <a:moveTo>
                  <a:pt x="634" y="20840"/>
                </a:moveTo>
                <a:lnTo>
                  <a:pt x="0" y="49402"/>
                </a:lnTo>
                <a:lnTo>
                  <a:pt x="28575" y="49999"/>
                </a:lnTo>
                <a:lnTo>
                  <a:pt x="29209" y="21424"/>
                </a:lnTo>
                <a:lnTo>
                  <a:pt x="634" y="20840"/>
                </a:lnTo>
                <a:close/>
              </a:path>
              <a:path w="457834" h="85725">
                <a:moveTo>
                  <a:pt x="57784" y="22021"/>
                </a:moveTo>
                <a:lnTo>
                  <a:pt x="57150" y="50596"/>
                </a:lnTo>
                <a:lnTo>
                  <a:pt x="85725" y="51193"/>
                </a:lnTo>
                <a:lnTo>
                  <a:pt x="86359" y="22618"/>
                </a:lnTo>
                <a:lnTo>
                  <a:pt x="57784" y="22021"/>
                </a:lnTo>
                <a:close/>
              </a:path>
              <a:path w="457834" h="85725">
                <a:moveTo>
                  <a:pt x="114934" y="23215"/>
                </a:moveTo>
                <a:lnTo>
                  <a:pt x="114300" y="51777"/>
                </a:lnTo>
                <a:lnTo>
                  <a:pt x="142875" y="52374"/>
                </a:lnTo>
                <a:lnTo>
                  <a:pt x="143509" y="23812"/>
                </a:lnTo>
                <a:lnTo>
                  <a:pt x="114934" y="23215"/>
                </a:lnTo>
                <a:close/>
              </a:path>
              <a:path w="457834" h="85725">
                <a:moveTo>
                  <a:pt x="172084" y="24409"/>
                </a:moveTo>
                <a:lnTo>
                  <a:pt x="171450" y="52971"/>
                </a:lnTo>
                <a:lnTo>
                  <a:pt x="200025" y="53568"/>
                </a:lnTo>
                <a:lnTo>
                  <a:pt x="200659" y="25006"/>
                </a:lnTo>
                <a:lnTo>
                  <a:pt x="172084" y="24409"/>
                </a:lnTo>
                <a:close/>
              </a:path>
              <a:path w="457834" h="85725">
                <a:moveTo>
                  <a:pt x="229234" y="25590"/>
                </a:moveTo>
                <a:lnTo>
                  <a:pt x="228600" y="54165"/>
                </a:lnTo>
                <a:lnTo>
                  <a:pt x="257175" y="54762"/>
                </a:lnTo>
                <a:lnTo>
                  <a:pt x="257809" y="26187"/>
                </a:lnTo>
                <a:lnTo>
                  <a:pt x="229234" y="25590"/>
                </a:lnTo>
                <a:close/>
              </a:path>
              <a:path w="457834" h="85725">
                <a:moveTo>
                  <a:pt x="286384" y="26784"/>
                </a:moveTo>
                <a:lnTo>
                  <a:pt x="285750" y="55359"/>
                </a:lnTo>
                <a:lnTo>
                  <a:pt x="314325" y="55943"/>
                </a:lnTo>
                <a:lnTo>
                  <a:pt x="314959" y="27381"/>
                </a:lnTo>
                <a:lnTo>
                  <a:pt x="286384" y="26784"/>
                </a:lnTo>
                <a:close/>
              </a:path>
              <a:path w="457834" h="85725">
                <a:moveTo>
                  <a:pt x="372618" y="0"/>
                </a:moveTo>
                <a:lnTo>
                  <a:pt x="370843" y="85522"/>
                </a:lnTo>
                <a:lnTo>
                  <a:pt x="370839" y="85712"/>
                </a:lnTo>
                <a:lnTo>
                  <a:pt x="457453" y="44640"/>
                </a:lnTo>
                <a:lnTo>
                  <a:pt x="372618" y="0"/>
                </a:lnTo>
                <a:close/>
              </a:path>
              <a:path w="457834" h="85725">
                <a:moveTo>
                  <a:pt x="343534" y="27978"/>
                </a:moveTo>
                <a:lnTo>
                  <a:pt x="342900" y="56540"/>
                </a:lnTo>
                <a:lnTo>
                  <a:pt x="371475" y="57137"/>
                </a:lnTo>
                <a:lnTo>
                  <a:pt x="371445" y="56540"/>
                </a:lnTo>
                <a:lnTo>
                  <a:pt x="372025" y="28573"/>
                </a:lnTo>
                <a:lnTo>
                  <a:pt x="343534" y="27978"/>
                </a:lnTo>
                <a:close/>
              </a:path>
            </a:pathLst>
          </a:custGeom>
          <a:solidFill>
            <a:srgbClr val="FF89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5610225" y="5656376"/>
            <a:ext cx="4867275" cy="590550"/>
          </a:xfrm>
          <a:prstGeom prst="rect">
            <a:avLst/>
          </a:prstGeom>
          <a:ln w="19055">
            <a:solidFill>
              <a:srgbClr val="FF89D7"/>
            </a:solidFill>
          </a:ln>
        </p:spPr>
        <p:txBody>
          <a:bodyPr vert="horz" wrap="square" lIns="0" tIns="4508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355"/>
              </a:spcBef>
            </a:pPr>
            <a:r>
              <a:rPr sz="1550" dirty="0">
                <a:solidFill>
                  <a:srgbClr val="FF89D7"/>
                </a:solidFill>
                <a:latin typeface="Calibri"/>
                <a:cs typeface="Calibri"/>
              </a:rPr>
              <a:t>Note:</a:t>
            </a:r>
            <a:r>
              <a:rPr sz="1550" spc="45" dirty="0">
                <a:solidFill>
                  <a:srgbClr val="FF89D7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FF89D7"/>
                </a:solidFill>
                <a:latin typeface="Calibri"/>
                <a:cs typeface="Calibri"/>
              </a:rPr>
              <a:t>This</a:t>
            </a:r>
            <a:r>
              <a:rPr sz="1550" spc="85" dirty="0">
                <a:solidFill>
                  <a:srgbClr val="FF89D7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FF89D7"/>
                </a:solidFill>
                <a:latin typeface="Calibri"/>
                <a:cs typeface="Calibri"/>
              </a:rPr>
              <a:t>diagram</a:t>
            </a:r>
            <a:r>
              <a:rPr sz="1550" spc="120" dirty="0">
                <a:solidFill>
                  <a:srgbClr val="FF89D7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FF89D7"/>
                </a:solidFill>
                <a:latin typeface="Calibri"/>
                <a:cs typeface="Calibri"/>
              </a:rPr>
              <a:t>shows</a:t>
            </a:r>
            <a:r>
              <a:rPr sz="1550" spc="120" dirty="0">
                <a:solidFill>
                  <a:srgbClr val="FF89D7"/>
                </a:solidFill>
                <a:latin typeface="Calibri"/>
                <a:cs typeface="Calibri"/>
              </a:rPr>
              <a:t> </a:t>
            </a:r>
            <a:r>
              <a:rPr sz="1550" b="1" dirty="0">
                <a:solidFill>
                  <a:srgbClr val="FF89D7"/>
                </a:solidFill>
                <a:latin typeface="Calibri"/>
                <a:cs typeface="Calibri"/>
              </a:rPr>
              <a:t>test</a:t>
            </a:r>
            <a:r>
              <a:rPr sz="1550" b="1" spc="80" dirty="0">
                <a:solidFill>
                  <a:srgbClr val="FF89D7"/>
                </a:solidFill>
                <a:latin typeface="Calibri"/>
                <a:cs typeface="Calibri"/>
              </a:rPr>
              <a:t> </a:t>
            </a:r>
            <a:r>
              <a:rPr sz="1550" b="1" dirty="0">
                <a:solidFill>
                  <a:srgbClr val="FF89D7"/>
                </a:solidFill>
                <a:latin typeface="Calibri"/>
                <a:cs typeface="Calibri"/>
              </a:rPr>
              <a:t>time</a:t>
            </a:r>
            <a:r>
              <a:rPr sz="1550" b="1" spc="110" dirty="0">
                <a:solidFill>
                  <a:srgbClr val="FF89D7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FF89D7"/>
                </a:solidFill>
                <a:latin typeface="Calibri"/>
                <a:cs typeface="Calibri"/>
              </a:rPr>
              <a:t>behavior:</a:t>
            </a:r>
            <a:r>
              <a:rPr sz="1550" spc="135" dirty="0">
                <a:solidFill>
                  <a:srgbClr val="FF89D7"/>
                </a:solidFill>
                <a:latin typeface="Calibri"/>
                <a:cs typeface="Calibri"/>
              </a:rPr>
              <a:t> </a:t>
            </a:r>
            <a:r>
              <a:rPr sz="1550" spc="-10" dirty="0">
                <a:solidFill>
                  <a:srgbClr val="FF89D7"/>
                </a:solidFill>
                <a:latin typeface="Calibri"/>
                <a:cs typeface="Calibri"/>
              </a:rPr>
              <a:t>decoder</a:t>
            </a:r>
            <a:endParaRPr sz="1550">
              <a:latin typeface="Calibri"/>
              <a:cs typeface="Calibri"/>
            </a:endParaRPr>
          </a:p>
          <a:p>
            <a:pPr marL="12065" algn="ctr">
              <a:lnSpc>
                <a:spcPct val="100000"/>
              </a:lnSpc>
              <a:spcBef>
                <a:spcPts val="90"/>
              </a:spcBef>
              <a:tabLst>
                <a:tab pos="1903095" algn="l"/>
              </a:tabLst>
            </a:pPr>
            <a:r>
              <a:rPr sz="1550" dirty="0">
                <a:solidFill>
                  <a:srgbClr val="FF89D7"/>
                </a:solidFill>
                <a:latin typeface="Calibri"/>
                <a:cs typeface="Calibri"/>
              </a:rPr>
              <a:t>output</a:t>
            </a:r>
            <a:r>
              <a:rPr sz="1550" spc="60" dirty="0">
                <a:solidFill>
                  <a:srgbClr val="FF89D7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FF89D7"/>
                </a:solidFill>
                <a:latin typeface="Calibri"/>
                <a:cs typeface="Calibri"/>
              </a:rPr>
              <a:t>is</a:t>
            </a:r>
            <a:r>
              <a:rPr sz="1550" spc="55" dirty="0">
                <a:solidFill>
                  <a:srgbClr val="FF89D7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FF89D7"/>
                </a:solidFill>
                <a:latin typeface="Calibri"/>
                <a:cs typeface="Calibri"/>
              </a:rPr>
              <a:t>fed</a:t>
            </a:r>
            <a:r>
              <a:rPr sz="1550" spc="65" dirty="0">
                <a:solidFill>
                  <a:srgbClr val="FF89D7"/>
                </a:solidFill>
                <a:latin typeface="Calibri"/>
                <a:cs typeface="Calibri"/>
              </a:rPr>
              <a:t> </a:t>
            </a:r>
            <a:r>
              <a:rPr sz="1550" spc="-25" dirty="0">
                <a:solidFill>
                  <a:srgbClr val="FF89D7"/>
                </a:solidFill>
                <a:latin typeface="Calibri"/>
                <a:cs typeface="Calibri"/>
              </a:rPr>
              <a:t>in</a:t>
            </a:r>
            <a:r>
              <a:rPr sz="1550" dirty="0">
                <a:solidFill>
                  <a:srgbClr val="FF89D7"/>
                </a:solidFill>
                <a:latin typeface="Calibri"/>
                <a:cs typeface="Calibri"/>
              </a:rPr>
              <a:t>	as</a:t>
            </a:r>
            <a:r>
              <a:rPr sz="1550" spc="5" dirty="0">
                <a:solidFill>
                  <a:srgbClr val="FF89D7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FF89D7"/>
                </a:solidFill>
                <a:latin typeface="Calibri"/>
                <a:cs typeface="Calibri"/>
              </a:rPr>
              <a:t>next</a:t>
            </a:r>
            <a:r>
              <a:rPr sz="1550" spc="20" dirty="0">
                <a:solidFill>
                  <a:srgbClr val="FF89D7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FF89D7"/>
                </a:solidFill>
                <a:latin typeface="Calibri"/>
                <a:cs typeface="Calibri"/>
              </a:rPr>
              <a:t>step’s</a:t>
            </a:r>
            <a:r>
              <a:rPr sz="1550" spc="15" dirty="0">
                <a:solidFill>
                  <a:srgbClr val="FF89D7"/>
                </a:solidFill>
                <a:latin typeface="Calibri"/>
                <a:cs typeface="Calibri"/>
              </a:rPr>
              <a:t> </a:t>
            </a:r>
            <a:r>
              <a:rPr sz="1550" spc="-10" dirty="0">
                <a:solidFill>
                  <a:srgbClr val="FF89D7"/>
                </a:solidFill>
                <a:latin typeface="Calibri"/>
                <a:cs typeface="Calibri"/>
              </a:rPr>
              <a:t>input</a:t>
            </a:r>
            <a:endParaRPr sz="1550">
              <a:latin typeface="Calibri"/>
              <a:cs typeface="Calibri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7106031" y="2172842"/>
            <a:ext cx="2457450" cy="2084070"/>
            <a:chOff x="7106031" y="2172842"/>
            <a:chExt cx="2457450" cy="2084070"/>
          </a:xfrm>
        </p:grpSpPr>
        <p:pic>
          <p:nvPicPr>
            <p:cNvPr id="36" name="object 3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124446" y="2199639"/>
              <a:ext cx="2438656" cy="2057019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7106031" y="2172842"/>
              <a:ext cx="2286000" cy="2078989"/>
            </a:xfrm>
            <a:custGeom>
              <a:avLst/>
              <a:gdLst/>
              <a:ahLst/>
              <a:cxnLst/>
              <a:rect l="l" t="t" r="r" b="b"/>
              <a:pathLst>
                <a:path w="2286000" h="2078989">
                  <a:moveTo>
                    <a:pt x="33909" y="46990"/>
                  </a:moveTo>
                  <a:lnTo>
                    <a:pt x="27813" y="19050"/>
                  </a:lnTo>
                  <a:lnTo>
                    <a:pt x="0" y="25146"/>
                  </a:lnTo>
                  <a:lnTo>
                    <a:pt x="5969" y="53086"/>
                  </a:lnTo>
                  <a:lnTo>
                    <a:pt x="33909" y="46990"/>
                  </a:lnTo>
                  <a:close/>
                </a:path>
                <a:path w="2286000" h="2078989">
                  <a:moveTo>
                    <a:pt x="46101" y="102870"/>
                  </a:moveTo>
                  <a:lnTo>
                    <a:pt x="40005" y="74930"/>
                  </a:lnTo>
                  <a:lnTo>
                    <a:pt x="12065" y="81026"/>
                  </a:lnTo>
                  <a:lnTo>
                    <a:pt x="18161" y="108839"/>
                  </a:lnTo>
                  <a:lnTo>
                    <a:pt x="46101" y="102870"/>
                  </a:lnTo>
                  <a:close/>
                </a:path>
                <a:path w="2286000" h="2078989">
                  <a:moveTo>
                    <a:pt x="58293" y="158623"/>
                  </a:moveTo>
                  <a:lnTo>
                    <a:pt x="52197" y="130683"/>
                  </a:lnTo>
                  <a:lnTo>
                    <a:pt x="24257" y="136779"/>
                  </a:lnTo>
                  <a:lnTo>
                    <a:pt x="30353" y="164719"/>
                  </a:lnTo>
                  <a:lnTo>
                    <a:pt x="58293" y="158623"/>
                  </a:lnTo>
                  <a:close/>
                </a:path>
                <a:path w="2286000" h="2078989">
                  <a:moveTo>
                    <a:pt x="70358" y="214503"/>
                  </a:moveTo>
                  <a:lnTo>
                    <a:pt x="64389" y="186563"/>
                  </a:lnTo>
                  <a:lnTo>
                    <a:pt x="36449" y="192659"/>
                  </a:lnTo>
                  <a:lnTo>
                    <a:pt x="42418" y="220599"/>
                  </a:lnTo>
                  <a:lnTo>
                    <a:pt x="70358" y="214503"/>
                  </a:lnTo>
                  <a:close/>
                </a:path>
                <a:path w="2286000" h="2078989">
                  <a:moveTo>
                    <a:pt x="82550" y="270383"/>
                  </a:moveTo>
                  <a:lnTo>
                    <a:pt x="76454" y="242443"/>
                  </a:lnTo>
                  <a:lnTo>
                    <a:pt x="48514" y="248539"/>
                  </a:lnTo>
                  <a:lnTo>
                    <a:pt x="54610" y="276479"/>
                  </a:lnTo>
                  <a:lnTo>
                    <a:pt x="82550" y="270383"/>
                  </a:lnTo>
                  <a:close/>
                </a:path>
                <a:path w="2286000" h="2078989">
                  <a:moveTo>
                    <a:pt x="94742" y="326136"/>
                  </a:moveTo>
                  <a:lnTo>
                    <a:pt x="88646" y="298323"/>
                  </a:lnTo>
                  <a:lnTo>
                    <a:pt x="60706" y="304292"/>
                  </a:lnTo>
                  <a:lnTo>
                    <a:pt x="66802" y="332232"/>
                  </a:lnTo>
                  <a:lnTo>
                    <a:pt x="94742" y="326136"/>
                  </a:lnTo>
                  <a:close/>
                </a:path>
                <a:path w="2286000" h="2078989">
                  <a:moveTo>
                    <a:pt x="106934" y="382016"/>
                  </a:moveTo>
                  <a:lnTo>
                    <a:pt x="100838" y="354076"/>
                  </a:lnTo>
                  <a:lnTo>
                    <a:pt x="72898" y="360172"/>
                  </a:lnTo>
                  <a:lnTo>
                    <a:pt x="78994" y="388112"/>
                  </a:lnTo>
                  <a:lnTo>
                    <a:pt x="106934" y="382016"/>
                  </a:lnTo>
                  <a:close/>
                </a:path>
                <a:path w="2286000" h="2078989">
                  <a:moveTo>
                    <a:pt x="118999" y="437896"/>
                  </a:moveTo>
                  <a:lnTo>
                    <a:pt x="112903" y="409956"/>
                  </a:lnTo>
                  <a:lnTo>
                    <a:pt x="84963" y="416052"/>
                  </a:lnTo>
                  <a:lnTo>
                    <a:pt x="91059" y="443992"/>
                  </a:lnTo>
                  <a:lnTo>
                    <a:pt x="118999" y="437896"/>
                  </a:lnTo>
                  <a:close/>
                </a:path>
                <a:path w="2286000" h="2078989">
                  <a:moveTo>
                    <a:pt x="131191" y="493776"/>
                  </a:moveTo>
                  <a:lnTo>
                    <a:pt x="125095" y="465836"/>
                  </a:lnTo>
                  <a:lnTo>
                    <a:pt x="97155" y="471932"/>
                  </a:lnTo>
                  <a:lnTo>
                    <a:pt x="103251" y="499745"/>
                  </a:lnTo>
                  <a:lnTo>
                    <a:pt x="131191" y="493776"/>
                  </a:lnTo>
                  <a:close/>
                </a:path>
                <a:path w="2286000" h="2078989">
                  <a:moveTo>
                    <a:pt x="143383" y="549529"/>
                  </a:moveTo>
                  <a:lnTo>
                    <a:pt x="137287" y="521589"/>
                  </a:lnTo>
                  <a:lnTo>
                    <a:pt x="109347" y="527685"/>
                  </a:lnTo>
                  <a:lnTo>
                    <a:pt x="115443" y="555625"/>
                  </a:lnTo>
                  <a:lnTo>
                    <a:pt x="143383" y="549529"/>
                  </a:lnTo>
                  <a:close/>
                </a:path>
                <a:path w="2286000" h="2078989">
                  <a:moveTo>
                    <a:pt x="155448" y="605409"/>
                  </a:moveTo>
                  <a:lnTo>
                    <a:pt x="149352" y="577469"/>
                  </a:lnTo>
                  <a:lnTo>
                    <a:pt x="121539" y="583565"/>
                  </a:lnTo>
                  <a:lnTo>
                    <a:pt x="127508" y="611505"/>
                  </a:lnTo>
                  <a:lnTo>
                    <a:pt x="155448" y="605409"/>
                  </a:lnTo>
                  <a:close/>
                </a:path>
                <a:path w="2286000" h="2078989">
                  <a:moveTo>
                    <a:pt x="167640" y="661289"/>
                  </a:moveTo>
                  <a:lnTo>
                    <a:pt x="161544" y="633349"/>
                  </a:lnTo>
                  <a:lnTo>
                    <a:pt x="133604" y="639445"/>
                  </a:lnTo>
                  <a:lnTo>
                    <a:pt x="139700" y="667385"/>
                  </a:lnTo>
                  <a:lnTo>
                    <a:pt x="167640" y="661289"/>
                  </a:lnTo>
                  <a:close/>
                </a:path>
                <a:path w="2286000" h="2078989">
                  <a:moveTo>
                    <a:pt x="179832" y="717042"/>
                  </a:moveTo>
                  <a:lnTo>
                    <a:pt x="173736" y="689229"/>
                  </a:lnTo>
                  <a:lnTo>
                    <a:pt x="145796" y="695198"/>
                  </a:lnTo>
                  <a:lnTo>
                    <a:pt x="151892" y="723138"/>
                  </a:lnTo>
                  <a:lnTo>
                    <a:pt x="179832" y="717042"/>
                  </a:lnTo>
                  <a:close/>
                </a:path>
                <a:path w="2286000" h="2078989">
                  <a:moveTo>
                    <a:pt x="191897" y="772922"/>
                  </a:moveTo>
                  <a:lnTo>
                    <a:pt x="185928" y="744982"/>
                  </a:lnTo>
                  <a:lnTo>
                    <a:pt x="157988" y="751078"/>
                  </a:lnTo>
                  <a:lnTo>
                    <a:pt x="164084" y="779018"/>
                  </a:lnTo>
                  <a:lnTo>
                    <a:pt x="191897" y="772922"/>
                  </a:lnTo>
                  <a:close/>
                </a:path>
                <a:path w="2286000" h="2078989">
                  <a:moveTo>
                    <a:pt x="204089" y="828802"/>
                  </a:moveTo>
                  <a:lnTo>
                    <a:pt x="197993" y="800862"/>
                  </a:lnTo>
                  <a:lnTo>
                    <a:pt x="170053" y="806958"/>
                  </a:lnTo>
                  <a:lnTo>
                    <a:pt x="176149" y="834898"/>
                  </a:lnTo>
                  <a:lnTo>
                    <a:pt x="204089" y="828802"/>
                  </a:lnTo>
                  <a:close/>
                </a:path>
                <a:path w="2286000" h="2078989">
                  <a:moveTo>
                    <a:pt x="216281" y="884682"/>
                  </a:moveTo>
                  <a:lnTo>
                    <a:pt x="210185" y="856742"/>
                  </a:lnTo>
                  <a:lnTo>
                    <a:pt x="182245" y="862838"/>
                  </a:lnTo>
                  <a:lnTo>
                    <a:pt x="188341" y="890651"/>
                  </a:lnTo>
                  <a:lnTo>
                    <a:pt x="216281" y="884682"/>
                  </a:lnTo>
                  <a:close/>
                </a:path>
                <a:path w="2286000" h="2078989">
                  <a:moveTo>
                    <a:pt x="228473" y="940435"/>
                  </a:moveTo>
                  <a:lnTo>
                    <a:pt x="222377" y="912495"/>
                  </a:lnTo>
                  <a:lnTo>
                    <a:pt x="194437" y="918591"/>
                  </a:lnTo>
                  <a:lnTo>
                    <a:pt x="200533" y="946531"/>
                  </a:lnTo>
                  <a:lnTo>
                    <a:pt x="228473" y="940435"/>
                  </a:lnTo>
                  <a:close/>
                </a:path>
                <a:path w="2286000" h="2078989">
                  <a:moveTo>
                    <a:pt x="240538" y="996315"/>
                  </a:moveTo>
                  <a:lnTo>
                    <a:pt x="234442" y="968375"/>
                  </a:lnTo>
                  <a:lnTo>
                    <a:pt x="206502" y="974471"/>
                  </a:lnTo>
                  <a:lnTo>
                    <a:pt x="212598" y="1002411"/>
                  </a:lnTo>
                  <a:lnTo>
                    <a:pt x="240538" y="996315"/>
                  </a:lnTo>
                  <a:close/>
                </a:path>
                <a:path w="2286000" h="2078989">
                  <a:moveTo>
                    <a:pt x="252730" y="1052195"/>
                  </a:moveTo>
                  <a:lnTo>
                    <a:pt x="246634" y="1024255"/>
                  </a:lnTo>
                  <a:lnTo>
                    <a:pt x="218694" y="1030351"/>
                  </a:lnTo>
                  <a:lnTo>
                    <a:pt x="224790" y="1058291"/>
                  </a:lnTo>
                  <a:lnTo>
                    <a:pt x="252730" y="1052195"/>
                  </a:lnTo>
                  <a:close/>
                </a:path>
                <a:path w="2286000" h="2078989">
                  <a:moveTo>
                    <a:pt x="264922" y="1107948"/>
                  </a:moveTo>
                  <a:lnTo>
                    <a:pt x="258826" y="1080135"/>
                  </a:lnTo>
                  <a:lnTo>
                    <a:pt x="230886" y="1086104"/>
                  </a:lnTo>
                  <a:lnTo>
                    <a:pt x="236982" y="1114044"/>
                  </a:lnTo>
                  <a:lnTo>
                    <a:pt x="264922" y="1107948"/>
                  </a:lnTo>
                  <a:close/>
                </a:path>
                <a:path w="2286000" h="2078989">
                  <a:moveTo>
                    <a:pt x="276987" y="1163828"/>
                  </a:moveTo>
                  <a:lnTo>
                    <a:pt x="270891" y="1135888"/>
                  </a:lnTo>
                  <a:lnTo>
                    <a:pt x="243078" y="1141984"/>
                  </a:lnTo>
                  <a:lnTo>
                    <a:pt x="249047" y="1169924"/>
                  </a:lnTo>
                  <a:lnTo>
                    <a:pt x="276987" y="1163828"/>
                  </a:lnTo>
                  <a:close/>
                </a:path>
                <a:path w="2286000" h="2078989">
                  <a:moveTo>
                    <a:pt x="289179" y="1219708"/>
                  </a:moveTo>
                  <a:lnTo>
                    <a:pt x="283083" y="1191768"/>
                  </a:lnTo>
                  <a:lnTo>
                    <a:pt x="255143" y="1197864"/>
                  </a:lnTo>
                  <a:lnTo>
                    <a:pt x="261239" y="1225804"/>
                  </a:lnTo>
                  <a:lnTo>
                    <a:pt x="289179" y="1219708"/>
                  </a:lnTo>
                  <a:close/>
                </a:path>
                <a:path w="2286000" h="2078989">
                  <a:moveTo>
                    <a:pt x="301371" y="1275588"/>
                  </a:moveTo>
                  <a:lnTo>
                    <a:pt x="295275" y="1247648"/>
                  </a:lnTo>
                  <a:lnTo>
                    <a:pt x="267335" y="1253744"/>
                  </a:lnTo>
                  <a:lnTo>
                    <a:pt x="273431" y="1281557"/>
                  </a:lnTo>
                  <a:lnTo>
                    <a:pt x="301371" y="1275588"/>
                  </a:lnTo>
                  <a:close/>
                </a:path>
                <a:path w="2286000" h="2078989">
                  <a:moveTo>
                    <a:pt x="313436" y="1331341"/>
                  </a:moveTo>
                  <a:lnTo>
                    <a:pt x="307467" y="1303401"/>
                  </a:lnTo>
                  <a:lnTo>
                    <a:pt x="279527" y="1309497"/>
                  </a:lnTo>
                  <a:lnTo>
                    <a:pt x="285623" y="1337437"/>
                  </a:lnTo>
                  <a:lnTo>
                    <a:pt x="313436" y="1331341"/>
                  </a:lnTo>
                  <a:close/>
                </a:path>
                <a:path w="2286000" h="2078989">
                  <a:moveTo>
                    <a:pt x="325628" y="1387221"/>
                  </a:moveTo>
                  <a:lnTo>
                    <a:pt x="319532" y="1359281"/>
                  </a:lnTo>
                  <a:lnTo>
                    <a:pt x="291592" y="1365389"/>
                  </a:lnTo>
                  <a:lnTo>
                    <a:pt x="297688" y="1393317"/>
                  </a:lnTo>
                  <a:lnTo>
                    <a:pt x="325628" y="1387221"/>
                  </a:lnTo>
                  <a:close/>
                </a:path>
                <a:path w="2286000" h="2078989">
                  <a:moveTo>
                    <a:pt x="337820" y="1443101"/>
                  </a:moveTo>
                  <a:lnTo>
                    <a:pt x="331724" y="1415161"/>
                  </a:lnTo>
                  <a:lnTo>
                    <a:pt x="303784" y="1421257"/>
                  </a:lnTo>
                  <a:lnTo>
                    <a:pt x="309880" y="1449197"/>
                  </a:lnTo>
                  <a:lnTo>
                    <a:pt x="337820" y="1443101"/>
                  </a:lnTo>
                  <a:close/>
                </a:path>
                <a:path w="2286000" h="2078989">
                  <a:moveTo>
                    <a:pt x="350012" y="1498854"/>
                  </a:moveTo>
                  <a:lnTo>
                    <a:pt x="343916" y="1471041"/>
                  </a:lnTo>
                  <a:lnTo>
                    <a:pt x="315976" y="1477010"/>
                  </a:lnTo>
                  <a:lnTo>
                    <a:pt x="322072" y="1504950"/>
                  </a:lnTo>
                  <a:lnTo>
                    <a:pt x="350012" y="1498854"/>
                  </a:lnTo>
                  <a:close/>
                </a:path>
                <a:path w="2286000" h="2078989">
                  <a:moveTo>
                    <a:pt x="362077" y="1554734"/>
                  </a:moveTo>
                  <a:lnTo>
                    <a:pt x="355981" y="1526794"/>
                  </a:lnTo>
                  <a:lnTo>
                    <a:pt x="328041" y="1532890"/>
                  </a:lnTo>
                  <a:lnTo>
                    <a:pt x="334137" y="1560830"/>
                  </a:lnTo>
                  <a:lnTo>
                    <a:pt x="362077" y="1554734"/>
                  </a:lnTo>
                  <a:close/>
                </a:path>
                <a:path w="2286000" h="2078989">
                  <a:moveTo>
                    <a:pt x="374269" y="1610614"/>
                  </a:moveTo>
                  <a:lnTo>
                    <a:pt x="368173" y="1582674"/>
                  </a:lnTo>
                  <a:lnTo>
                    <a:pt x="340233" y="1588770"/>
                  </a:lnTo>
                  <a:lnTo>
                    <a:pt x="346329" y="1616710"/>
                  </a:lnTo>
                  <a:lnTo>
                    <a:pt x="374269" y="1610614"/>
                  </a:lnTo>
                  <a:close/>
                </a:path>
                <a:path w="2286000" h="2078989">
                  <a:moveTo>
                    <a:pt x="386461" y="1666494"/>
                  </a:moveTo>
                  <a:lnTo>
                    <a:pt x="380365" y="1638554"/>
                  </a:lnTo>
                  <a:lnTo>
                    <a:pt x="352425" y="1644650"/>
                  </a:lnTo>
                  <a:lnTo>
                    <a:pt x="358521" y="1672463"/>
                  </a:lnTo>
                  <a:lnTo>
                    <a:pt x="386461" y="1666494"/>
                  </a:lnTo>
                  <a:close/>
                </a:path>
                <a:path w="2286000" h="2078989">
                  <a:moveTo>
                    <a:pt x="398526" y="1722247"/>
                  </a:moveTo>
                  <a:lnTo>
                    <a:pt x="392557" y="1694307"/>
                  </a:lnTo>
                  <a:lnTo>
                    <a:pt x="364617" y="1700403"/>
                  </a:lnTo>
                  <a:lnTo>
                    <a:pt x="370586" y="1728343"/>
                  </a:lnTo>
                  <a:lnTo>
                    <a:pt x="398526" y="1722247"/>
                  </a:lnTo>
                  <a:close/>
                </a:path>
                <a:path w="2286000" h="2078989">
                  <a:moveTo>
                    <a:pt x="410718" y="1778127"/>
                  </a:moveTo>
                  <a:lnTo>
                    <a:pt x="404622" y="1750187"/>
                  </a:lnTo>
                  <a:lnTo>
                    <a:pt x="376682" y="1756283"/>
                  </a:lnTo>
                  <a:lnTo>
                    <a:pt x="382778" y="1784223"/>
                  </a:lnTo>
                  <a:lnTo>
                    <a:pt x="410718" y="1778127"/>
                  </a:lnTo>
                  <a:close/>
                </a:path>
                <a:path w="2286000" h="2078989">
                  <a:moveTo>
                    <a:pt x="422910" y="1834007"/>
                  </a:moveTo>
                  <a:lnTo>
                    <a:pt x="416814" y="1806067"/>
                  </a:lnTo>
                  <a:lnTo>
                    <a:pt x="388874" y="1812163"/>
                  </a:lnTo>
                  <a:lnTo>
                    <a:pt x="394970" y="1840103"/>
                  </a:lnTo>
                  <a:lnTo>
                    <a:pt x="422910" y="1834007"/>
                  </a:lnTo>
                  <a:close/>
                </a:path>
                <a:path w="2286000" h="2078989">
                  <a:moveTo>
                    <a:pt x="434975" y="1889760"/>
                  </a:moveTo>
                  <a:lnTo>
                    <a:pt x="429006" y="1861947"/>
                  </a:lnTo>
                  <a:lnTo>
                    <a:pt x="401066" y="1867916"/>
                  </a:lnTo>
                  <a:lnTo>
                    <a:pt x="407162" y="1895856"/>
                  </a:lnTo>
                  <a:lnTo>
                    <a:pt x="434975" y="1889760"/>
                  </a:lnTo>
                  <a:close/>
                </a:path>
                <a:path w="2286000" h="2078989">
                  <a:moveTo>
                    <a:pt x="447167" y="1945640"/>
                  </a:moveTo>
                  <a:lnTo>
                    <a:pt x="441071" y="1917700"/>
                  </a:lnTo>
                  <a:lnTo>
                    <a:pt x="413131" y="1923796"/>
                  </a:lnTo>
                  <a:lnTo>
                    <a:pt x="419227" y="1951736"/>
                  </a:lnTo>
                  <a:lnTo>
                    <a:pt x="447167" y="1945640"/>
                  </a:lnTo>
                  <a:close/>
                </a:path>
                <a:path w="2286000" h="2078989">
                  <a:moveTo>
                    <a:pt x="485267" y="1986026"/>
                  </a:moveTo>
                  <a:lnTo>
                    <a:pt x="457301" y="1992134"/>
                  </a:lnTo>
                  <a:lnTo>
                    <a:pt x="453263" y="1973580"/>
                  </a:lnTo>
                  <a:lnTo>
                    <a:pt x="425323" y="1979676"/>
                  </a:lnTo>
                  <a:lnTo>
                    <a:pt x="429361" y="1998230"/>
                  </a:lnTo>
                  <a:lnTo>
                    <a:pt x="401447" y="2004314"/>
                  </a:lnTo>
                  <a:lnTo>
                    <a:pt x="461518" y="2078990"/>
                  </a:lnTo>
                  <a:lnTo>
                    <a:pt x="479742" y="2007616"/>
                  </a:lnTo>
                  <a:lnTo>
                    <a:pt x="485267" y="1986026"/>
                  </a:lnTo>
                  <a:close/>
                </a:path>
                <a:path w="2286000" h="2078989">
                  <a:moveTo>
                    <a:pt x="624586" y="46863"/>
                  </a:moveTo>
                  <a:lnTo>
                    <a:pt x="618363" y="19050"/>
                  </a:lnTo>
                  <a:lnTo>
                    <a:pt x="590550" y="25146"/>
                  </a:lnTo>
                  <a:lnTo>
                    <a:pt x="596646" y="53086"/>
                  </a:lnTo>
                  <a:lnTo>
                    <a:pt x="624586" y="46863"/>
                  </a:lnTo>
                  <a:close/>
                </a:path>
                <a:path w="2286000" h="2078989">
                  <a:moveTo>
                    <a:pt x="637032" y="102743"/>
                  </a:moveTo>
                  <a:lnTo>
                    <a:pt x="630809" y="74803"/>
                  </a:lnTo>
                  <a:lnTo>
                    <a:pt x="602869" y="81026"/>
                  </a:lnTo>
                  <a:lnTo>
                    <a:pt x="609092" y="108839"/>
                  </a:lnTo>
                  <a:lnTo>
                    <a:pt x="637032" y="102743"/>
                  </a:lnTo>
                  <a:close/>
                </a:path>
                <a:path w="2286000" h="2078989">
                  <a:moveTo>
                    <a:pt x="649351" y="158496"/>
                  </a:moveTo>
                  <a:lnTo>
                    <a:pt x="643255" y="130556"/>
                  </a:lnTo>
                  <a:lnTo>
                    <a:pt x="615315" y="136779"/>
                  </a:lnTo>
                  <a:lnTo>
                    <a:pt x="621538" y="164719"/>
                  </a:lnTo>
                  <a:lnTo>
                    <a:pt x="649351" y="158496"/>
                  </a:lnTo>
                  <a:close/>
                </a:path>
                <a:path w="2286000" h="2078989">
                  <a:moveTo>
                    <a:pt x="661797" y="214249"/>
                  </a:moveTo>
                  <a:lnTo>
                    <a:pt x="655574" y="186309"/>
                  </a:lnTo>
                  <a:lnTo>
                    <a:pt x="627761" y="192532"/>
                  </a:lnTo>
                  <a:lnTo>
                    <a:pt x="633857" y="220472"/>
                  </a:lnTo>
                  <a:lnTo>
                    <a:pt x="661797" y="214249"/>
                  </a:lnTo>
                  <a:close/>
                </a:path>
                <a:path w="2286000" h="2078989">
                  <a:moveTo>
                    <a:pt x="674243" y="270002"/>
                  </a:moveTo>
                  <a:lnTo>
                    <a:pt x="668020" y="242189"/>
                  </a:lnTo>
                  <a:lnTo>
                    <a:pt x="640080" y="248412"/>
                  </a:lnTo>
                  <a:lnTo>
                    <a:pt x="646303" y="276225"/>
                  </a:lnTo>
                  <a:lnTo>
                    <a:pt x="674243" y="270002"/>
                  </a:lnTo>
                  <a:close/>
                </a:path>
                <a:path w="2286000" h="2078989">
                  <a:moveTo>
                    <a:pt x="686562" y="325882"/>
                  </a:moveTo>
                  <a:lnTo>
                    <a:pt x="680466" y="297942"/>
                  </a:lnTo>
                  <a:lnTo>
                    <a:pt x="652526" y="304165"/>
                  </a:lnTo>
                  <a:lnTo>
                    <a:pt x="658749" y="331978"/>
                  </a:lnTo>
                  <a:lnTo>
                    <a:pt x="686562" y="325882"/>
                  </a:lnTo>
                  <a:close/>
                </a:path>
                <a:path w="2286000" h="2078989">
                  <a:moveTo>
                    <a:pt x="699008" y="381635"/>
                  </a:moveTo>
                  <a:lnTo>
                    <a:pt x="692785" y="353695"/>
                  </a:lnTo>
                  <a:lnTo>
                    <a:pt x="664845" y="359918"/>
                  </a:lnTo>
                  <a:lnTo>
                    <a:pt x="671068" y="387858"/>
                  </a:lnTo>
                  <a:lnTo>
                    <a:pt x="699008" y="381635"/>
                  </a:lnTo>
                  <a:close/>
                </a:path>
                <a:path w="2286000" h="2078989">
                  <a:moveTo>
                    <a:pt x="711454" y="437388"/>
                  </a:moveTo>
                  <a:lnTo>
                    <a:pt x="705231" y="409575"/>
                  </a:lnTo>
                  <a:lnTo>
                    <a:pt x="677291" y="415671"/>
                  </a:lnTo>
                  <a:lnTo>
                    <a:pt x="683514" y="443611"/>
                  </a:lnTo>
                  <a:lnTo>
                    <a:pt x="711454" y="437388"/>
                  </a:lnTo>
                  <a:close/>
                </a:path>
                <a:path w="2286000" h="2078989">
                  <a:moveTo>
                    <a:pt x="723773" y="493141"/>
                  </a:moveTo>
                  <a:lnTo>
                    <a:pt x="717550" y="465328"/>
                  </a:lnTo>
                  <a:lnTo>
                    <a:pt x="689737" y="471551"/>
                  </a:lnTo>
                  <a:lnTo>
                    <a:pt x="695960" y="499364"/>
                  </a:lnTo>
                  <a:lnTo>
                    <a:pt x="723773" y="493141"/>
                  </a:lnTo>
                  <a:close/>
                </a:path>
                <a:path w="2286000" h="2078989">
                  <a:moveTo>
                    <a:pt x="736219" y="549021"/>
                  </a:moveTo>
                  <a:lnTo>
                    <a:pt x="729996" y="521081"/>
                  </a:lnTo>
                  <a:lnTo>
                    <a:pt x="702056" y="527304"/>
                  </a:lnTo>
                  <a:lnTo>
                    <a:pt x="708279" y="555244"/>
                  </a:lnTo>
                  <a:lnTo>
                    <a:pt x="736219" y="549021"/>
                  </a:lnTo>
                  <a:close/>
                </a:path>
                <a:path w="2286000" h="2078989">
                  <a:moveTo>
                    <a:pt x="748665" y="604774"/>
                  </a:moveTo>
                  <a:lnTo>
                    <a:pt x="742442" y="576834"/>
                  </a:lnTo>
                  <a:lnTo>
                    <a:pt x="714502" y="583057"/>
                  </a:lnTo>
                  <a:lnTo>
                    <a:pt x="720725" y="610997"/>
                  </a:lnTo>
                  <a:lnTo>
                    <a:pt x="748665" y="604774"/>
                  </a:lnTo>
                  <a:close/>
                </a:path>
                <a:path w="2286000" h="2078989">
                  <a:moveTo>
                    <a:pt x="760984" y="660527"/>
                  </a:moveTo>
                  <a:lnTo>
                    <a:pt x="754761" y="632714"/>
                  </a:lnTo>
                  <a:lnTo>
                    <a:pt x="726948" y="638937"/>
                  </a:lnTo>
                  <a:lnTo>
                    <a:pt x="733171" y="666750"/>
                  </a:lnTo>
                  <a:lnTo>
                    <a:pt x="760984" y="660527"/>
                  </a:lnTo>
                  <a:close/>
                </a:path>
                <a:path w="2286000" h="2078989">
                  <a:moveTo>
                    <a:pt x="773430" y="716407"/>
                  </a:moveTo>
                  <a:lnTo>
                    <a:pt x="767207" y="688467"/>
                  </a:lnTo>
                  <a:lnTo>
                    <a:pt x="739267" y="694690"/>
                  </a:lnTo>
                  <a:lnTo>
                    <a:pt x="745490" y="722503"/>
                  </a:lnTo>
                  <a:lnTo>
                    <a:pt x="773430" y="716407"/>
                  </a:lnTo>
                  <a:close/>
                </a:path>
                <a:path w="2286000" h="2078989">
                  <a:moveTo>
                    <a:pt x="785876" y="772160"/>
                  </a:moveTo>
                  <a:lnTo>
                    <a:pt x="779653" y="744220"/>
                  </a:lnTo>
                  <a:lnTo>
                    <a:pt x="751713" y="750443"/>
                  </a:lnTo>
                  <a:lnTo>
                    <a:pt x="757936" y="778383"/>
                  </a:lnTo>
                  <a:lnTo>
                    <a:pt x="785876" y="772160"/>
                  </a:lnTo>
                  <a:close/>
                </a:path>
                <a:path w="2286000" h="2078989">
                  <a:moveTo>
                    <a:pt x="798195" y="827913"/>
                  </a:moveTo>
                  <a:lnTo>
                    <a:pt x="791972" y="800100"/>
                  </a:lnTo>
                  <a:lnTo>
                    <a:pt x="764159" y="806196"/>
                  </a:lnTo>
                  <a:lnTo>
                    <a:pt x="770255" y="834136"/>
                  </a:lnTo>
                  <a:lnTo>
                    <a:pt x="798195" y="827913"/>
                  </a:lnTo>
                  <a:close/>
                </a:path>
                <a:path w="2286000" h="2078989">
                  <a:moveTo>
                    <a:pt x="810641" y="883666"/>
                  </a:moveTo>
                  <a:lnTo>
                    <a:pt x="804418" y="855853"/>
                  </a:lnTo>
                  <a:lnTo>
                    <a:pt x="776478" y="862076"/>
                  </a:lnTo>
                  <a:lnTo>
                    <a:pt x="782701" y="889889"/>
                  </a:lnTo>
                  <a:lnTo>
                    <a:pt x="810641" y="883666"/>
                  </a:lnTo>
                  <a:close/>
                </a:path>
                <a:path w="2286000" h="2078989">
                  <a:moveTo>
                    <a:pt x="822960" y="939546"/>
                  </a:moveTo>
                  <a:lnTo>
                    <a:pt x="816864" y="911606"/>
                  </a:lnTo>
                  <a:lnTo>
                    <a:pt x="788924" y="917829"/>
                  </a:lnTo>
                  <a:lnTo>
                    <a:pt x="795147" y="945769"/>
                  </a:lnTo>
                  <a:lnTo>
                    <a:pt x="822960" y="939546"/>
                  </a:lnTo>
                  <a:close/>
                </a:path>
                <a:path w="2286000" h="2078989">
                  <a:moveTo>
                    <a:pt x="835406" y="995299"/>
                  </a:moveTo>
                  <a:lnTo>
                    <a:pt x="829183" y="967359"/>
                  </a:lnTo>
                  <a:lnTo>
                    <a:pt x="801370" y="973582"/>
                  </a:lnTo>
                  <a:lnTo>
                    <a:pt x="807466" y="1001522"/>
                  </a:lnTo>
                  <a:lnTo>
                    <a:pt x="835406" y="995299"/>
                  </a:lnTo>
                  <a:close/>
                </a:path>
                <a:path w="2286000" h="2078989">
                  <a:moveTo>
                    <a:pt x="847852" y="1051052"/>
                  </a:moveTo>
                  <a:lnTo>
                    <a:pt x="841629" y="1023239"/>
                  </a:lnTo>
                  <a:lnTo>
                    <a:pt x="813689" y="1029462"/>
                  </a:lnTo>
                  <a:lnTo>
                    <a:pt x="819912" y="1057275"/>
                  </a:lnTo>
                  <a:lnTo>
                    <a:pt x="847852" y="1051052"/>
                  </a:lnTo>
                  <a:close/>
                </a:path>
                <a:path w="2286000" h="2078989">
                  <a:moveTo>
                    <a:pt x="860171" y="1106932"/>
                  </a:moveTo>
                  <a:lnTo>
                    <a:pt x="854075" y="1078992"/>
                  </a:lnTo>
                  <a:lnTo>
                    <a:pt x="826135" y="1085215"/>
                  </a:lnTo>
                  <a:lnTo>
                    <a:pt x="832358" y="1113028"/>
                  </a:lnTo>
                  <a:lnTo>
                    <a:pt x="860171" y="1106932"/>
                  </a:lnTo>
                  <a:close/>
                </a:path>
                <a:path w="2286000" h="2078989">
                  <a:moveTo>
                    <a:pt x="872617" y="1162685"/>
                  </a:moveTo>
                  <a:lnTo>
                    <a:pt x="866394" y="1134745"/>
                  </a:lnTo>
                  <a:lnTo>
                    <a:pt x="838581" y="1140968"/>
                  </a:lnTo>
                  <a:lnTo>
                    <a:pt x="844677" y="1168908"/>
                  </a:lnTo>
                  <a:lnTo>
                    <a:pt x="872617" y="1162685"/>
                  </a:lnTo>
                  <a:close/>
                </a:path>
                <a:path w="2286000" h="2078989">
                  <a:moveTo>
                    <a:pt x="885063" y="1218438"/>
                  </a:moveTo>
                  <a:lnTo>
                    <a:pt x="878840" y="1190625"/>
                  </a:lnTo>
                  <a:lnTo>
                    <a:pt x="850900" y="1196721"/>
                  </a:lnTo>
                  <a:lnTo>
                    <a:pt x="857123" y="1224661"/>
                  </a:lnTo>
                  <a:lnTo>
                    <a:pt x="885063" y="1218438"/>
                  </a:lnTo>
                  <a:close/>
                </a:path>
                <a:path w="2286000" h="2078989">
                  <a:moveTo>
                    <a:pt x="897382" y="1274191"/>
                  </a:moveTo>
                  <a:lnTo>
                    <a:pt x="891159" y="1246378"/>
                  </a:lnTo>
                  <a:lnTo>
                    <a:pt x="863346" y="1252601"/>
                  </a:lnTo>
                  <a:lnTo>
                    <a:pt x="869569" y="1280414"/>
                  </a:lnTo>
                  <a:lnTo>
                    <a:pt x="897382" y="1274191"/>
                  </a:lnTo>
                  <a:close/>
                </a:path>
                <a:path w="2286000" h="2078989">
                  <a:moveTo>
                    <a:pt x="909828" y="1330071"/>
                  </a:moveTo>
                  <a:lnTo>
                    <a:pt x="903605" y="1302131"/>
                  </a:lnTo>
                  <a:lnTo>
                    <a:pt x="875665" y="1308354"/>
                  </a:lnTo>
                  <a:lnTo>
                    <a:pt x="881888" y="1336294"/>
                  </a:lnTo>
                  <a:lnTo>
                    <a:pt x="909828" y="1330071"/>
                  </a:lnTo>
                  <a:close/>
                </a:path>
                <a:path w="2286000" h="2078989">
                  <a:moveTo>
                    <a:pt x="922274" y="1385824"/>
                  </a:moveTo>
                  <a:lnTo>
                    <a:pt x="916051" y="1357884"/>
                  </a:lnTo>
                  <a:lnTo>
                    <a:pt x="888111" y="1364107"/>
                  </a:lnTo>
                  <a:lnTo>
                    <a:pt x="894334" y="1392047"/>
                  </a:lnTo>
                  <a:lnTo>
                    <a:pt x="922274" y="1385824"/>
                  </a:lnTo>
                  <a:close/>
                </a:path>
                <a:path w="2286000" h="2078989">
                  <a:moveTo>
                    <a:pt x="934593" y="1441577"/>
                  </a:moveTo>
                  <a:lnTo>
                    <a:pt x="928370" y="1413776"/>
                  </a:lnTo>
                  <a:lnTo>
                    <a:pt x="900557" y="1419860"/>
                  </a:lnTo>
                  <a:lnTo>
                    <a:pt x="906780" y="1447800"/>
                  </a:lnTo>
                  <a:lnTo>
                    <a:pt x="934593" y="1441577"/>
                  </a:lnTo>
                  <a:close/>
                </a:path>
                <a:path w="2286000" h="2078989">
                  <a:moveTo>
                    <a:pt x="947039" y="1497457"/>
                  </a:moveTo>
                  <a:lnTo>
                    <a:pt x="940816" y="1469517"/>
                  </a:lnTo>
                  <a:lnTo>
                    <a:pt x="912876" y="1475740"/>
                  </a:lnTo>
                  <a:lnTo>
                    <a:pt x="919099" y="1503553"/>
                  </a:lnTo>
                  <a:lnTo>
                    <a:pt x="947039" y="1497457"/>
                  </a:lnTo>
                  <a:close/>
                </a:path>
                <a:path w="2286000" h="2078989">
                  <a:moveTo>
                    <a:pt x="959485" y="1553210"/>
                  </a:moveTo>
                  <a:lnTo>
                    <a:pt x="953262" y="1525270"/>
                  </a:lnTo>
                  <a:lnTo>
                    <a:pt x="925322" y="1531493"/>
                  </a:lnTo>
                  <a:lnTo>
                    <a:pt x="931545" y="1559433"/>
                  </a:lnTo>
                  <a:lnTo>
                    <a:pt x="959485" y="1553210"/>
                  </a:lnTo>
                  <a:close/>
                </a:path>
                <a:path w="2286000" h="2078989">
                  <a:moveTo>
                    <a:pt x="971804" y="1608963"/>
                  </a:moveTo>
                  <a:lnTo>
                    <a:pt x="965581" y="1581150"/>
                  </a:lnTo>
                  <a:lnTo>
                    <a:pt x="937768" y="1587246"/>
                  </a:lnTo>
                  <a:lnTo>
                    <a:pt x="943864" y="1615186"/>
                  </a:lnTo>
                  <a:lnTo>
                    <a:pt x="971804" y="1608963"/>
                  </a:lnTo>
                  <a:close/>
                </a:path>
                <a:path w="2286000" h="2078989">
                  <a:moveTo>
                    <a:pt x="984250" y="1664716"/>
                  </a:moveTo>
                  <a:lnTo>
                    <a:pt x="978027" y="1636903"/>
                  </a:lnTo>
                  <a:lnTo>
                    <a:pt x="950087" y="1643126"/>
                  </a:lnTo>
                  <a:lnTo>
                    <a:pt x="956310" y="1670939"/>
                  </a:lnTo>
                  <a:lnTo>
                    <a:pt x="984250" y="1664716"/>
                  </a:lnTo>
                  <a:close/>
                </a:path>
                <a:path w="2286000" h="2078989">
                  <a:moveTo>
                    <a:pt x="996569" y="1720596"/>
                  </a:moveTo>
                  <a:lnTo>
                    <a:pt x="990473" y="1692656"/>
                  </a:lnTo>
                  <a:lnTo>
                    <a:pt x="962533" y="1698879"/>
                  </a:lnTo>
                  <a:lnTo>
                    <a:pt x="968756" y="1726819"/>
                  </a:lnTo>
                  <a:lnTo>
                    <a:pt x="996569" y="1720596"/>
                  </a:lnTo>
                  <a:close/>
                </a:path>
                <a:path w="2286000" h="2078989">
                  <a:moveTo>
                    <a:pt x="1009015" y="1776349"/>
                  </a:moveTo>
                  <a:lnTo>
                    <a:pt x="1002792" y="1748409"/>
                  </a:lnTo>
                  <a:lnTo>
                    <a:pt x="974979" y="1754632"/>
                  </a:lnTo>
                  <a:lnTo>
                    <a:pt x="981075" y="1782572"/>
                  </a:lnTo>
                  <a:lnTo>
                    <a:pt x="1009015" y="1776349"/>
                  </a:lnTo>
                  <a:close/>
                </a:path>
                <a:path w="2286000" h="2078989">
                  <a:moveTo>
                    <a:pt x="1021461" y="1832102"/>
                  </a:moveTo>
                  <a:lnTo>
                    <a:pt x="1015238" y="1804289"/>
                  </a:lnTo>
                  <a:lnTo>
                    <a:pt x="987298" y="1810385"/>
                  </a:lnTo>
                  <a:lnTo>
                    <a:pt x="993521" y="1838325"/>
                  </a:lnTo>
                  <a:lnTo>
                    <a:pt x="1021461" y="1832102"/>
                  </a:lnTo>
                  <a:close/>
                </a:path>
                <a:path w="2286000" h="2078989">
                  <a:moveTo>
                    <a:pt x="1033780" y="1887982"/>
                  </a:moveTo>
                  <a:lnTo>
                    <a:pt x="1027684" y="1860042"/>
                  </a:lnTo>
                  <a:lnTo>
                    <a:pt x="999744" y="1866265"/>
                  </a:lnTo>
                  <a:lnTo>
                    <a:pt x="1005967" y="1894078"/>
                  </a:lnTo>
                  <a:lnTo>
                    <a:pt x="1033780" y="1887982"/>
                  </a:lnTo>
                  <a:close/>
                </a:path>
                <a:path w="2286000" h="2078989">
                  <a:moveTo>
                    <a:pt x="1046226" y="1943735"/>
                  </a:moveTo>
                  <a:lnTo>
                    <a:pt x="1040003" y="1915795"/>
                  </a:lnTo>
                  <a:lnTo>
                    <a:pt x="1012190" y="1922018"/>
                  </a:lnTo>
                  <a:lnTo>
                    <a:pt x="1018286" y="1949958"/>
                  </a:lnTo>
                  <a:lnTo>
                    <a:pt x="1046226" y="1943735"/>
                  </a:lnTo>
                  <a:close/>
                </a:path>
                <a:path w="2286000" h="2078989">
                  <a:moveTo>
                    <a:pt x="1084961" y="1986026"/>
                  </a:moveTo>
                  <a:lnTo>
                    <a:pt x="1057033" y="1992210"/>
                  </a:lnTo>
                  <a:lnTo>
                    <a:pt x="1052449" y="1971675"/>
                  </a:lnTo>
                  <a:lnTo>
                    <a:pt x="1024509" y="1977771"/>
                  </a:lnTo>
                  <a:lnTo>
                    <a:pt x="1029093" y="1998395"/>
                  </a:lnTo>
                  <a:lnTo>
                    <a:pt x="1001141" y="2004568"/>
                  </a:lnTo>
                  <a:lnTo>
                    <a:pt x="1061593" y="2078990"/>
                  </a:lnTo>
                  <a:lnTo>
                    <a:pt x="1080008" y="2005711"/>
                  </a:lnTo>
                  <a:lnTo>
                    <a:pt x="1084961" y="1986026"/>
                  </a:lnTo>
                  <a:close/>
                </a:path>
                <a:path w="2286000" h="2078989">
                  <a:moveTo>
                    <a:pt x="1234186" y="27813"/>
                  </a:moveTo>
                  <a:lnTo>
                    <a:pt x="1227963" y="0"/>
                  </a:lnTo>
                  <a:lnTo>
                    <a:pt x="1200150" y="6096"/>
                  </a:lnTo>
                  <a:lnTo>
                    <a:pt x="1206246" y="34036"/>
                  </a:lnTo>
                  <a:lnTo>
                    <a:pt x="1234186" y="27813"/>
                  </a:lnTo>
                  <a:close/>
                </a:path>
                <a:path w="2286000" h="2078989">
                  <a:moveTo>
                    <a:pt x="1246632" y="83693"/>
                  </a:moveTo>
                  <a:lnTo>
                    <a:pt x="1240409" y="55753"/>
                  </a:lnTo>
                  <a:lnTo>
                    <a:pt x="1212469" y="61976"/>
                  </a:lnTo>
                  <a:lnTo>
                    <a:pt x="1218692" y="89789"/>
                  </a:lnTo>
                  <a:lnTo>
                    <a:pt x="1246632" y="83693"/>
                  </a:lnTo>
                  <a:close/>
                </a:path>
                <a:path w="2286000" h="2078989">
                  <a:moveTo>
                    <a:pt x="1258951" y="139446"/>
                  </a:moveTo>
                  <a:lnTo>
                    <a:pt x="1252855" y="111506"/>
                  </a:lnTo>
                  <a:lnTo>
                    <a:pt x="1224915" y="117729"/>
                  </a:lnTo>
                  <a:lnTo>
                    <a:pt x="1231138" y="145669"/>
                  </a:lnTo>
                  <a:lnTo>
                    <a:pt x="1258951" y="139446"/>
                  </a:lnTo>
                  <a:close/>
                </a:path>
                <a:path w="2286000" h="2078989">
                  <a:moveTo>
                    <a:pt x="1271397" y="195199"/>
                  </a:moveTo>
                  <a:lnTo>
                    <a:pt x="1265174" y="167259"/>
                  </a:lnTo>
                  <a:lnTo>
                    <a:pt x="1237361" y="173482"/>
                  </a:lnTo>
                  <a:lnTo>
                    <a:pt x="1243457" y="201422"/>
                  </a:lnTo>
                  <a:lnTo>
                    <a:pt x="1271397" y="195199"/>
                  </a:lnTo>
                  <a:close/>
                </a:path>
                <a:path w="2286000" h="2078989">
                  <a:moveTo>
                    <a:pt x="1283843" y="250952"/>
                  </a:moveTo>
                  <a:lnTo>
                    <a:pt x="1277620" y="223139"/>
                  </a:lnTo>
                  <a:lnTo>
                    <a:pt x="1249680" y="229362"/>
                  </a:lnTo>
                  <a:lnTo>
                    <a:pt x="1255903" y="257175"/>
                  </a:lnTo>
                  <a:lnTo>
                    <a:pt x="1283843" y="250952"/>
                  </a:lnTo>
                  <a:close/>
                </a:path>
                <a:path w="2286000" h="2078989">
                  <a:moveTo>
                    <a:pt x="1296162" y="306832"/>
                  </a:moveTo>
                  <a:lnTo>
                    <a:pt x="1290066" y="278892"/>
                  </a:lnTo>
                  <a:lnTo>
                    <a:pt x="1262126" y="285115"/>
                  </a:lnTo>
                  <a:lnTo>
                    <a:pt x="1268349" y="312928"/>
                  </a:lnTo>
                  <a:lnTo>
                    <a:pt x="1296162" y="306832"/>
                  </a:lnTo>
                  <a:close/>
                </a:path>
                <a:path w="2286000" h="2078989">
                  <a:moveTo>
                    <a:pt x="1308608" y="362585"/>
                  </a:moveTo>
                  <a:lnTo>
                    <a:pt x="1302385" y="334645"/>
                  </a:lnTo>
                  <a:lnTo>
                    <a:pt x="1274445" y="340868"/>
                  </a:lnTo>
                  <a:lnTo>
                    <a:pt x="1280668" y="368808"/>
                  </a:lnTo>
                  <a:lnTo>
                    <a:pt x="1308608" y="362585"/>
                  </a:lnTo>
                  <a:close/>
                </a:path>
                <a:path w="2286000" h="2078989">
                  <a:moveTo>
                    <a:pt x="1321054" y="418338"/>
                  </a:moveTo>
                  <a:lnTo>
                    <a:pt x="1314831" y="390525"/>
                  </a:lnTo>
                  <a:lnTo>
                    <a:pt x="1286891" y="396621"/>
                  </a:lnTo>
                  <a:lnTo>
                    <a:pt x="1293114" y="424561"/>
                  </a:lnTo>
                  <a:lnTo>
                    <a:pt x="1321054" y="418338"/>
                  </a:lnTo>
                  <a:close/>
                </a:path>
                <a:path w="2286000" h="2078989">
                  <a:moveTo>
                    <a:pt x="1333373" y="474218"/>
                  </a:moveTo>
                  <a:lnTo>
                    <a:pt x="1327150" y="446278"/>
                  </a:lnTo>
                  <a:lnTo>
                    <a:pt x="1299337" y="452501"/>
                  </a:lnTo>
                  <a:lnTo>
                    <a:pt x="1305560" y="480314"/>
                  </a:lnTo>
                  <a:lnTo>
                    <a:pt x="1333373" y="474218"/>
                  </a:lnTo>
                  <a:close/>
                </a:path>
                <a:path w="2286000" h="2078989">
                  <a:moveTo>
                    <a:pt x="1345819" y="529971"/>
                  </a:moveTo>
                  <a:lnTo>
                    <a:pt x="1339596" y="502031"/>
                  </a:lnTo>
                  <a:lnTo>
                    <a:pt x="1311656" y="508254"/>
                  </a:lnTo>
                  <a:lnTo>
                    <a:pt x="1317879" y="536194"/>
                  </a:lnTo>
                  <a:lnTo>
                    <a:pt x="1345819" y="529971"/>
                  </a:lnTo>
                  <a:close/>
                </a:path>
                <a:path w="2286000" h="2078989">
                  <a:moveTo>
                    <a:pt x="1358265" y="585724"/>
                  </a:moveTo>
                  <a:lnTo>
                    <a:pt x="1352042" y="557784"/>
                  </a:lnTo>
                  <a:lnTo>
                    <a:pt x="1324102" y="564007"/>
                  </a:lnTo>
                  <a:lnTo>
                    <a:pt x="1330325" y="591947"/>
                  </a:lnTo>
                  <a:lnTo>
                    <a:pt x="1358265" y="585724"/>
                  </a:lnTo>
                  <a:close/>
                </a:path>
                <a:path w="2286000" h="2078989">
                  <a:moveTo>
                    <a:pt x="1370584" y="641477"/>
                  </a:moveTo>
                  <a:lnTo>
                    <a:pt x="1364361" y="613664"/>
                  </a:lnTo>
                  <a:lnTo>
                    <a:pt x="1336548" y="619887"/>
                  </a:lnTo>
                  <a:lnTo>
                    <a:pt x="1342771" y="647700"/>
                  </a:lnTo>
                  <a:lnTo>
                    <a:pt x="1370584" y="641477"/>
                  </a:lnTo>
                  <a:close/>
                </a:path>
                <a:path w="2286000" h="2078989">
                  <a:moveTo>
                    <a:pt x="1383030" y="697357"/>
                  </a:moveTo>
                  <a:lnTo>
                    <a:pt x="1376807" y="669417"/>
                  </a:lnTo>
                  <a:lnTo>
                    <a:pt x="1348867" y="675640"/>
                  </a:lnTo>
                  <a:lnTo>
                    <a:pt x="1355090" y="703453"/>
                  </a:lnTo>
                  <a:lnTo>
                    <a:pt x="1383030" y="697357"/>
                  </a:lnTo>
                  <a:close/>
                </a:path>
                <a:path w="2286000" h="2078989">
                  <a:moveTo>
                    <a:pt x="1395476" y="753110"/>
                  </a:moveTo>
                  <a:lnTo>
                    <a:pt x="1389253" y="725170"/>
                  </a:lnTo>
                  <a:lnTo>
                    <a:pt x="1361313" y="731393"/>
                  </a:lnTo>
                  <a:lnTo>
                    <a:pt x="1367536" y="759333"/>
                  </a:lnTo>
                  <a:lnTo>
                    <a:pt x="1395476" y="753110"/>
                  </a:lnTo>
                  <a:close/>
                </a:path>
                <a:path w="2286000" h="2078989">
                  <a:moveTo>
                    <a:pt x="1407795" y="808863"/>
                  </a:moveTo>
                  <a:lnTo>
                    <a:pt x="1401572" y="781050"/>
                  </a:lnTo>
                  <a:lnTo>
                    <a:pt x="1373759" y="787146"/>
                  </a:lnTo>
                  <a:lnTo>
                    <a:pt x="1379855" y="815086"/>
                  </a:lnTo>
                  <a:lnTo>
                    <a:pt x="1407795" y="808863"/>
                  </a:lnTo>
                  <a:close/>
                </a:path>
                <a:path w="2286000" h="2078989">
                  <a:moveTo>
                    <a:pt x="1420241" y="864743"/>
                  </a:moveTo>
                  <a:lnTo>
                    <a:pt x="1414018" y="836803"/>
                  </a:lnTo>
                  <a:lnTo>
                    <a:pt x="1386078" y="843026"/>
                  </a:lnTo>
                  <a:lnTo>
                    <a:pt x="1392301" y="870839"/>
                  </a:lnTo>
                  <a:lnTo>
                    <a:pt x="1420241" y="864743"/>
                  </a:lnTo>
                  <a:close/>
                </a:path>
                <a:path w="2286000" h="2078989">
                  <a:moveTo>
                    <a:pt x="1432560" y="920496"/>
                  </a:moveTo>
                  <a:lnTo>
                    <a:pt x="1426464" y="892556"/>
                  </a:lnTo>
                  <a:lnTo>
                    <a:pt x="1398524" y="898779"/>
                  </a:lnTo>
                  <a:lnTo>
                    <a:pt x="1404747" y="926719"/>
                  </a:lnTo>
                  <a:lnTo>
                    <a:pt x="1432560" y="920496"/>
                  </a:lnTo>
                  <a:close/>
                </a:path>
                <a:path w="2286000" h="2078989">
                  <a:moveTo>
                    <a:pt x="1445006" y="976249"/>
                  </a:moveTo>
                  <a:lnTo>
                    <a:pt x="1438783" y="948309"/>
                  </a:lnTo>
                  <a:lnTo>
                    <a:pt x="1410970" y="954532"/>
                  </a:lnTo>
                  <a:lnTo>
                    <a:pt x="1417066" y="982472"/>
                  </a:lnTo>
                  <a:lnTo>
                    <a:pt x="1445006" y="976249"/>
                  </a:lnTo>
                  <a:close/>
                </a:path>
                <a:path w="2286000" h="2078989">
                  <a:moveTo>
                    <a:pt x="1457452" y="1032002"/>
                  </a:moveTo>
                  <a:lnTo>
                    <a:pt x="1451229" y="1004189"/>
                  </a:lnTo>
                  <a:lnTo>
                    <a:pt x="1423289" y="1010412"/>
                  </a:lnTo>
                  <a:lnTo>
                    <a:pt x="1429512" y="1038225"/>
                  </a:lnTo>
                  <a:lnTo>
                    <a:pt x="1457452" y="1032002"/>
                  </a:lnTo>
                  <a:close/>
                </a:path>
                <a:path w="2286000" h="2078989">
                  <a:moveTo>
                    <a:pt x="1469771" y="1087882"/>
                  </a:moveTo>
                  <a:lnTo>
                    <a:pt x="1463675" y="1059942"/>
                  </a:lnTo>
                  <a:lnTo>
                    <a:pt x="1435735" y="1066165"/>
                  </a:lnTo>
                  <a:lnTo>
                    <a:pt x="1441958" y="1093978"/>
                  </a:lnTo>
                  <a:lnTo>
                    <a:pt x="1469771" y="1087882"/>
                  </a:lnTo>
                  <a:close/>
                </a:path>
                <a:path w="2286000" h="2078989">
                  <a:moveTo>
                    <a:pt x="1482217" y="1143635"/>
                  </a:moveTo>
                  <a:lnTo>
                    <a:pt x="1475994" y="1115695"/>
                  </a:lnTo>
                  <a:lnTo>
                    <a:pt x="1448181" y="1121918"/>
                  </a:lnTo>
                  <a:lnTo>
                    <a:pt x="1454277" y="1149858"/>
                  </a:lnTo>
                  <a:lnTo>
                    <a:pt x="1482217" y="1143635"/>
                  </a:lnTo>
                  <a:close/>
                </a:path>
                <a:path w="2286000" h="2078989">
                  <a:moveTo>
                    <a:pt x="1494663" y="1199388"/>
                  </a:moveTo>
                  <a:lnTo>
                    <a:pt x="1488440" y="1171575"/>
                  </a:lnTo>
                  <a:lnTo>
                    <a:pt x="1460500" y="1177671"/>
                  </a:lnTo>
                  <a:lnTo>
                    <a:pt x="1466723" y="1205611"/>
                  </a:lnTo>
                  <a:lnTo>
                    <a:pt x="1494663" y="1199388"/>
                  </a:lnTo>
                  <a:close/>
                </a:path>
                <a:path w="2286000" h="2078989">
                  <a:moveTo>
                    <a:pt x="1506982" y="1255268"/>
                  </a:moveTo>
                  <a:lnTo>
                    <a:pt x="1500886" y="1227328"/>
                  </a:lnTo>
                  <a:lnTo>
                    <a:pt x="1472946" y="1233551"/>
                  </a:lnTo>
                  <a:lnTo>
                    <a:pt x="1479169" y="1261364"/>
                  </a:lnTo>
                  <a:lnTo>
                    <a:pt x="1506982" y="1255268"/>
                  </a:lnTo>
                  <a:close/>
                </a:path>
                <a:path w="2286000" h="2078989">
                  <a:moveTo>
                    <a:pt x="1519428" y="1311021"/>
                  </a:moveTo>
                  <a:lnTo>
                    <a:pt x="1513205" y="1283081"/>
                  </a:lnTo>
                  <a:lnTo>
                    <a:pt x="1485265" y="1289304"/>
                  </a:lnTo>
                  <a:lnTo>
                    <a:pt x="1491488" y="1317244"/>
                  </a:lnTo>
                  <a:lnTo>
                    <a:pt x="1519428" y="1311021"/>
                  </a:lnTo>
                  <a:close/>
                </a:path>
                <a:path w="2286000" h="2078989">
                  <a:moveTo>
                    <a:pt x="1531874" y="1366774"/>
                  </a:moveTo>
                  <a:lnTo>
                    <a:pt x="1525651" y="1338834"/>
                  </a:lnTo>
                  <a:lnTo>
                    <a:pt x="1497711" y="1345057"/>
                  </a:lnTo>
                  <a:lnTo>
                    <a:pt x="1503934" y="1372997"/>
                  </a:lnTo>
                  <a:lnTo>
                    <a:pt x="1531874" y="1366774"/>
                  </a:lnTo>
                  <a:close/>
                </a:path>
                <a:path w="2286000" h="2078989">
                  <a:moveTo>
                    <a:pt x="1544193" y="1422539"/>
                  </a:moveTo>
                  <a:lnTo>
                    <a:pt x="1537970" y="1394726"/>
                  </a:lnTo>
                  <a:lnTo>
                    <a:pt x="1510157" y="1400937"/>
                  </a:lnTo>
                  <a:lnTo>
                    <a:pt x="1516380" y="1428750"/>
                  </a:lnTo>
                  <a:lnTo>
                    <a:pt x="1544193" y="1422539"/>
                  </a:lnTo>
                  <a:close/>
                </a:path>
                <a:path w="2286000" h="2078989">
                  <a:moveTo>
                    <a:pt x="1556639" y="1478407"/>
                  </a:moveTo>
                  <a:lnTo>
                    <a:pt x="1550416" y="1450467"/>
                  </a:lnTo>
                  <a:lnTo>
                    <a:pt x="1522476" y="1456690"/>
                  </a:lnTo>
                  <a:lnTo>
                    <a:pt x="1528699" y="1484503"/>
                  </a:lnTo>
                  <a:lnTo>
                    <a:pt x="1556639" y="1478407"/>
                  </a:lnTo>
                  <a:close/>
                </a:path>
                <a:path w="2286000" h="2078989">
                  <a:moveTo>
                    <a:pt x="1569085" y="1534160"/>
                  </a:moveTo>
                  <a:lnTo>
                    <a:pt x="1562862" y="1506220"/>
                  </a:lnTo>
                  <a:lnTo>
                    <a:pt x="1534922" y="1512443"/>
                  </a:lnTo>
                  <a:lnTo>
                    <a:pt x="1541145" y="1540383"/>
                  </a:lnTo>
                  <a:lnTo>
                    <a:pt x="1569085" y="1534160"/>
                  </a:lnTo>
                  <a:close/>
                </a:path>
                <a:path w="2286000" h="2078989">
                  <a:moveTo>
                    <a:pt x="1581404" y="1589913"/>
                  </a:moveTo>
                  <a:lnTo>
                    <a:pt x="1575181" y="1562100"/>
                  </a:lnTo>
                  <a:lnTo>
                    <a:pt x="1547368" y="1568196"/>
                  </a:lnTo>
                  <a:lnTo>
                    <a:pt x="1553464" y="1596136"/>
                  </a:lnTo>
                  <a:lnTo>
                    <a:pt x="1581404" y="1589913"/>
                  </a:lnTo>
                  <a:close/>
                </a:path>
                <a:path w="2286000" h="2078989">
                  <a:moveTo>
                    <a:pt x="1593850" y="1645666"/>
                  </a:moveTo>
                  <a:lnTo>
                    <a:pt x="1587627" y="1617853"/>
                  </a:lnTo>
                  <a:lnTo>
                    <a:pt x="1559687" y="1624076"/>
                  </a:lnTo>
                  <a:lnTo>
                    <a:pt x="1565910" y="1651889"/>
                  </a:lnTo>
                  <a:lnTo>
                    <a:pt x="1593850" y="1645666"/>
                  </a:lnTo>
                  <a:close/>
                </a:path>
                <a:path w="2286000" h="2078989">
                  <a:moveTo>
                    <a:pt x="1606169" y="1701546"/>
                  </a:moveTo>
                  <a:lnTo>
                    <a:pt x="1600073" y="1673606"/>
                  </a:lnTo>
                  <a:lnTo>
                    <a:pt x="1572133" y="1679829"/>
                  </a:lnTo>
                  <a:lnTo>
                    <a:pt x="1578356" y="1707769"/>
                  </a:lnTo>
                  <a:lnTo>
                    <a:pt x="1606169" y="1701546"/>
                  </a:lnTo>
                  <a:close/>
                </a:path>
                <a:path w="2286000" h="2078989">
                  <a:moveTo>
                    <a:pt x="1618615" y="1757299"/>
                  </a:moveTo>
                  <a:lnTo>
                    <a:pt x="1612392" y="1729359"/>
                  </a:lnTo>
                  <a:lnTo>
                    <a:pt x="1584579" y="1735582"/>
                  </a:lnTo>
                  <a:lnTo>
                    <a:pt x="1590675" y="1763522"/>
                  </a:lnTo>
                  <a:lnTo>
                    <a:pt x="1618615" y="1757299"/>
                  </a:lnTo>
                  <a:close/>
                </a:path>
                <a:path w="2286000" h="2078989">
                  <a:moveTo>
                    <a:pt x="1631061" y="1813052"/>
                  </a:moveTo>
                  <a:lnTo>
                    <a:pt x="1624838" y="1785239"/>
                  </a:lnTo>
                  <a:lnTo>
                    <a:pt x="1596898" y="1791462"/>
                  </a:lnTo>
                  <a:lnTo>
                    <a:pt x="1603121" y="1819275"/>
                  </a:lnTo>
                  <a:lnTo>
                    <a:pt x="1631061" y="1813052"/>
                  </a:lnTo>
                  <a:close/>
                </a:path>
                <a:path w="2286000" h="2078989">
                  <a:moveTo>
                    <a:pt x="1643380" y="1868932"/>
                  </a:moveTo>
                  <a:lnTo>
                    <a:pt x="1637284" y="1840992"/>
                  </a:lnTo>
                  <a:lnTo>
                    <a:pt x="1609344" y="1847215"/>
                  </a:lnTo>
                  <a:lnTo>
                    <a:pt x="1615567" y="1875028"/>
                  </a:lnTo>
                  <a:lnTo>
                    <a:pt x="1643380" y="1868932"/>
                  </a:lnTo>
                  <a:close/>
                </a:path>
                <a:path w="2286000" h="2078989">
                  <a:moveTo>
                    <a:pt x="1655826" y="1924685"/>
                  </a:moveTo>
                  <a:lnTo>
                    <a:pt x="1649603" y="1896745"/>
                  </a:lnTo>
                  <a:lnTo>
                    <a:pt x="1621790" y="1902968"/>
                  </a:lnTo>
                  <a:lnTo>
                    <a:pt x="1627886" y="1930908"/>
                  </a:lnTo>
                  <a:lnTo>
                    <a:pt x="1655826" y="1924685"/>
                  </a:lnTo>
                  <a:close/>
                </a:path>
                <a:path w="2286000" h="2078989">
                  <a:moveTo>
                    <a:pt x="1694561" y="1966976"/>
                  </a:moveTo>
                  <a:lnTo>
                    <a:pt x="1666633" y="1973160"/>
                  </a:lnTo>
                  <a:lnTo>
                    <a:pt x="1662049" y="1952625"/>
                  </a:lnTo>
                  <a:lnTo>
                    <a:pt x="1634109" y="1958721"/>
                  </a:lnTo>
                  <a:lnTo>
                    <a:pt x="1638693" y="1979345"/>
                  </a:lnTo>
                  <a:lnTo>
                    <a:pt x="1610741" y="1985518"/>
                  </a:lnTo>
                  <a:lnTo>
                    <a:pt x="1671193" y="2059940"/>
                  </a:lnTo>
                  <a:lnTo>
                    <a:pt x="1689608" y="1986661"/>
                  </a:lnTo>
                  <a:lnTo>
                    <a:pt x="1694561" y="1966976"/>
                  </a:lnTo>
                  <a:close/>
                </a:path>
                <a:path w="2286000" h="2078989">
                  <a:moveTo>
                    <a:pt x="1834134" y="46990"/>
                  </a:moveTo>
                  <a:lnTo>
                    <a:pt x="1828038" y="19050"/>
                  </a:lnTo>
                  <a:lnTo>
                    <a:pt x="1800225" y="25146"/>
                  </a:lnTo>
                  <a:lnTo>
                    <a:pt x="1806194" y="53086"/>
                  </a:lnTo>
                  <a:lnTo>
                    <a:pt x="1834134" y="46990"/>
                  </a:lnTo>
                  <a:close/>
                </a:path>
                <a:path w="2286000" h="2078989">
                  <a:moveTo>
                    <a:pt x="1846326" y="102870"/>
                  </a:moveTo>
                  <a:lnTo>
                    <a:pt x="1840230" y="74930"/>
                  </a:lnTo>
                  <a:lnTo>
                    <a:pt x="1812290" y="81026"/>
                  </a:lnTo>
                  <a:lnTo>
                    <a:pt x="1818386" y="108839"/>
                  </a:lnTo>
                  <a:lnTo>
                    <a:pt x="1846326" y="102870"/>
                  </a:lnTo>
                  <a:close/>
                </a:path>
                <a:path w="2286000" h="2078989">
                  <a:moveTo>
                    <a:pt x="1858518" y="158623"/>
                  </a:moveTo>
                  <a:lnTo>
                    <a:pt x="1852422" y="130683"/>
                  </a:lnTo>
                  <a:lnTo>
                    <a:pt x="1824482" y="136779"/>
                  </a:lnTo>
                  <a:lnTo>
                    <a:pt x="1830578" y="164719"/>
                  </a:lnTo>
                  <a:lnTo>
                    <a:pt x="1858518" y="158623"/>
                  </a:lnTo>
                  <a:close/>
                </a:path>
                <a:path w="2286000" h="2078989">
                  <a:moveTo>
                    <a:pt x="1870583" y="214503"/>
                  </a:moveTo>
                  <a:lnTo>
                    <a:pt x="1864614" y="186563"/>
                  </a:lnTo>
                  <a:lnTo>
                    <a:pt x="1836674" y="192659"/>
                  </a:lnTo>
                  <a:lnTo>
                    <a:pt x="1842643" y="220599"/>
                  </a:lnTo>
                  <a:lnTo>
                    <a:pt x="1870583" y="214503"/>
                  </a:lnTo>
                  <a:close/>
                </a:path>
                <a:path w="2286000" h="2078989">
                  <a:moveTo>
                    <a:pt x="1882775" y="270383"/>
                  </a:moveTo>
                  <a:lnTo>
                    <a:pt x="1876679" y="242443"/>
                  </a:lnTo>
                  <a:lnTo>
                    <a:pt x="1848739" y="248539"/>
                  </a:lnTo>
                  <a:lnTo>
                    <a:pt x="1854835" y="276479"/>
                  </a:lnTo>
                  <a:lnTo>
                    <a:pt x="1882775" y="270383"/>
                  </a:lnTo>
                  <a:close/>
                </a:path>
                <a:path w="2286000" h="2078989">
                  <a:moveTo>
                    <a:pt x="1894967" y="326136"/>
                  </a:moveTo>
                  <a:lnTo>
                    <a:pt x="1888871" y="298323"/>
                  </a:lnTo>
                  <a:lnTo>
                    <a:pt x="1860931" y="304292"/>
                  </a:lnTo>
                  <a:lnTo>
                    <a:pt x="1867027" y="332232"/>
                  </a:lnTo>
                  <a:lnTo>
                    <a:pt x="1894967" y="326136"/>
                  </a:lnTo>
                  <a:close/>
                </a:path>
                <a:path w="2286000" h="2078989">
                  <a:moveTo>
                    <a:pt x="1907159" y="382016"/>
                  </a:moveTo>
                  <a:lnTo>
                    <a:pt x="1901063" y="354076"/>
                  </a:lnTo>
                  <a:lnTo>
                    <a:pt x="1873123" y="360172"/>
                  </a:lnTo>
                  <a:lnTo>
                    <a:pt x="1879219" y="388112"/>
                  </a:lnTo>
                  <a:lnTo>
                    <a:pt x="1907159" y="382016"/>
                  </a:lnTo>
                  <a:close/>
                </a:path>
                <a:path w="2286000" h="2078989">
                  <a:moveTo>
                    <a:pt x="1919224" y="437896"/>
                  </a:moveTo>
                  <a:lnTo>
                    <a:pt x="1913128" y="409956"/>
                  </a:lnTo>
                  <a:lnTo>
                    <a:pt x="1885188" y="416052"/>
                  </a:lnTo>
                  <a:lnTo>
                    <a:pt x="1891284" y="443992"/>
                  </a:lnTo>
                  <a:lnTo>
                    <a:pt x="1919224" y="437896"/>
                  </a:lnTo>
                  <a:close/>
                </a:path>
                <a:path w="2286000" h="2078989">
                  <a:moveTo>
                    <a:pt x="1931416" y="493776"/>
                  </a:moveTo>
                  <a:lnTo>
                    <a:pt x="1925320" y="465836"/>
                  </a:lnTo>
                  <a:lnTo>
                    <a:pt x="1897380" y="471932"/>
                  </a:lnTo>
                  <a:lnTo>
                    <a:pt x="1903476" y="499745"/>
                  </a:lnTo>
                  <a:lnTo>
                    <a:pt x="1931416" y="493776"/>
                  </a:lnTo>
                  <a:close/>
                </a:path>
                <a:path w="2286000" h="2078989">
                  <a:moveTo>
                    <a:pt x="1943608" y="549529"/>
                  </a:moveTo>
                  <a:lnTo>
                    <a:pt x="1937512" y="521589"/>
                  </a:lnTo>
                  <a:lnTo>
                    <a:pt x="1909572" y="527685"/>
                  </a:lnTo>
                  <a:lnTo>
                    <a:pt x="1915668" y="555625"/>
                  </a:lnTo>
                  <a:lnTo>
                    <a:pt x="1943608" y="549529"/>
                  </a:lnTo>
                  <a:close/>
                </a:path>
                <a:path w="2286000" h="2078989">
                  <a:moveTo>
                    <a:pt x="1955673" y="605409"/>
                  </a:moveTo>
                  <a:lnTo>
                    <a:pt x="1949577" y="577469"/>
                  </a:lnTo>
                  <a:lnTo>
                    <a:pt x="1921764" y="583565"/>
                  </a:lnTo>
                  <a:lnTo>
                    <a:pt x="1927733" y="611505"/>
                  </a:lnTo>
                  <a:lnTo>
                    <a:pt x="1955673" y="605409"/>
                  </a:lnTo>
                  <a:close/>
                </a:path>
                <a:path w="2286000" h="2078989">
                  <a:moveTo>
                    <a:pt x="1967865" y="661289"/>
                  </a:moveTo>
                  <a:lnTo>
                    <a:pt x="1961769" y="633349"/>
                  </a:lnTo>
                  <a:lnTo>
                    <a:pt x="1933829" y="639445"/>
                  </a:lnTo>
                  <a:lnTo>
                    <a:pt x="1939925" y="667385"/>
                  </a:lnTo>
                  <a:lnTo>
                    <a:pt x="1967865" y="661289"/>
                  </a:lnTo>
                  <a:close/>
                </a:path>
                <a:path w="2286000" h="2078989">
                  <a:moveTo>
                    <a:pt x="1980057" y="717042"/>
                  </a:moveTo>
                  <a:lnTo>
                    <a:pt x="1973961" y="689229"/>
                  </a:lnTo>
                  <a:lnTo>
                    <a:pt x="1946021" y="695198"/>
                  </a:lnTo>
                  <a:lnTo>
                    <a:pt x="1952117" y="723138"/>
                  </a:lnTo>
                  <a:lnTo>
                    <a:pt x="1980057" y="717042"/>
                  </a:lnTo>
                  <a:close/>
                </a:path>
                <a:path w="2286000" h="2078989">
                  <a:moveTo>
                    <a:pt x="1992122" y="772922"/>
                  </a:moveTo>
                  <a:lnTo>
                    <a:pt x="1986153" y="744982"/>
                  </a:lnTo>
                  <a:lnTo>
                    <a:pt x="1958213" y="751078"/>
                  </a:lnTo>
                  <a:lnTo>
                    <a:pt x="1964309" y="779018"/>
                  </a:lnTo>
                  <a:lnTo>
                    <a:pt x="1992122" y="772922"/>
                  </a:lnTo>
                  <a:close/>
                </a:path>
                <a:path w="2286000" h="2078989">
                  <a:moveTo>
                    <a:pt x="2004314" y="828802"/>
                  </a:moveTo>
                  <a:lnTo>
                    <a:pt x="1998218" y="800862"/>
                  </a:lnTo>
                  <a:lnTo>
                    <a:pt x="1970278" y="806958"/>
                  </a:lnTo>
                  <a:lnTo>
                    <a:pt x="1976374" y="834898"/>
                  </a:lnTo>
                  <a:lnTo>
                    <a:pt x="2004314" y="828802"/>
                  </a:lnTo>
                  <a:close/>
                </a:path>
                <a:path w="2286000" h="2078989">
                  <a:moveTo>
                    <a:pt x="2016506" y="884682"/>
                  </a:moveTo>
                  <a:lnTo>
                    <a:pt x="2010410" y="856742"/>
                  </a:lnTo>
                  <a:lnTo>
                    <a:pt x="1982470" y="862838"/>
                  </a:lnTo>
                  <a:lnTo>
                    <a:pt x="1988566" y="890651"/>
                  </a:lnTo>
                  <a:lnTo>
                    <a:pt x="2016506" y="884682"/>
                  </a:lnTo>
                  <a:close/>
                </a:path>
                <a:path w="2286000" h="2078989">
                  <a:moveTo>
                    <a:pt x="2028698" y="940435"/>
                  </a:moveTo>
                  <a:lnTo>
                    <a:pt x="2022602" y="912495"/>
                  </a:lnTo>
                  <a:lnTo>
                    <a:pt x="1994662" y="918591"/>
                  </a:lnTo>
                  <a:lnTo>
                    <a:pt x="2000758" y="946531"/>
                  </a:lnTo>
                  <a:lnTo>
                    <a:pt x="2028698" y="940435"/>
                  </a:lnTo>
                  <a:close/>
                </a:path>
                <a:path w="2286000" h="2078989">
                  <a:moveTo>
                    <a:pt x="2040763" y="996315"/>
                  </a:moveTo>
                  <a:lnTo>
                    <a:pt x="2034667" y="968375"/>
                  </a:lnTo>
                  <a:lnTo>
                    <a:pt x="2006727" y="974471"/>
                  </a:lnTo>
                  <a:lnTo>
                    <a:pt x="2012823" y="1002411"/>
                  </a:lnTo>
                  <a:lnTo>
                    <a:pt x="2040763" y="996315"/>
                  </a:lnTo>
                  <a:close/>
                </a:path>
                <a:path w="2286000" h="2078989">
                  <a:moveTo>
                    <a:pt x="2052955" y="1052195"/>
                  </a:moveTo>
                  <a:lnTo>
                    <a:pt x="2046859" y="1024255"/>
                  </a:lnTo>
                  <a:lnTo>
                    <a:pt x="2018919" y="1030351"/>
                  </a:lnTo>
                  <a:lnTo>
                    <a:pt x="2025015" y="1058291"/>
                  </a:lnTo>
                  <a:lnTo>
                    <a:pt x="2052955" y="1052195"/>
                  </a:lnTo>
                  <a:close/>
                </a:path>
                <a:path w="2286000" h="2078989">
                  <a:moveTo>
                    <a:pt x="2065147" y="1107948"/>
                  </a:moveTo>
                  <a:lnTo>
                    <a:pt x="2059051" y="1080135"/>
                  </a:lnTo>
                  <a:lnTo>
                    <a:pt x="2031111" y="1086104"/>
                  </a:lnTo>
                  <a:lnTo>
                    <a:pt x="2037207" y="1114044"/>
                  </a:lnTo>
                  <a:lnTo>
                    <a:pt x="2065147" y="1107948"/>
                  </a:lnTo>
                  <a:close/>
                </a:path>
                <a:path w="2286000" h="2078989">
                  <a:moveTo>
                    <a:pt x="2077212" y="1163828"/>
                  </a:moveTo>
                  <a:lnTo>
                    <a:pt x="2071116" y="1135888"/>
                  </a:lnTo>
                  <a:lnTo>
                    <a:pt x="2043303" y="1141984"/>
                  </a:lnTo>
                  <a:lnTo>
                    <a:pt x="2049272" y="1169924"/>
                  </a:lnTo>
                  <a:lnTo>
                    <a:pt x="2077212" y="1163828"/>
                  </a:lnTo>
                  <a:close/>
                </a:path>
                <a:path w="2286000" h="2078989">
                  <a:moveTo>
                    <a:pt x="2089404" y="1219708"/>
                  </a:moveTo>
                  <a:lnTo>
                    <a:pt x="2083308" y="1191768"/>
                  </a:lnTo>
                  <a:lnTo>
                    <a:pt x="2055368" y="1197864"/>
                  </a:lnTo>
                  <a:lnTo>
                    <a:pt x="2061464" y="1225804"/>
                  </a:lnTo>
                  <a:lnTo>
                    <a:pt x="2089404" y="1219708"/>
                  </a:lnTo>
                  <a:close/>
                </a:path>
                <a:path w="2286000" h="2078989">
                  <a:moveTo>
                    <a:pt x="2101596" y="1275588"/>
                  </a:moveTo>
                  <a:lnTo>
                    <a:pt x="2095500" y="1247648"/>
                  </a:lnTo>
                  <a:lnTo>
                    <a:pt x="2067560" y="1253744"/>
                  </a:lnTo>
                  <a:lnTo>
                    <a:pt x="2073656" y="1281557"/>
                  </a:lnTo>
                  <a:lnTo>
                    <a:pt x="2101596" y="1275588"/>
                  </a:lnTo>
                  <a:close/>
                </a:path>
                <a:path w="2286000" h="2078989">
                  <a:moveTo>
                    <a:pt x="2113661" y="1331341"/>
                  </a:moveTo>
                  <a:lnTo>
                    <a:pt x="2107692" y="1303401"/>
                  </a:lnTo>
                  <a:lnTo>
                    <a:pt x="2079752" y="1309497"/>
                  </a:lnTo>
                  <a:lnTo>
                    <a:pt x="2085848" y="1337437"/>
                  </a:lnTo>
                  <a:lnTo>
                    <a:pt x="2113661" y="1331341"/>
                  </a:lnTo>
                  <a:close/>
                </a:path>
                <a:path w="2286000" h="2078989">
                  <a:moveTo>
                    <a:pt x="2125853" y="1387221"/>
                  </a:moveTo>
                  <a:lnTo>
                    <a:pt x="2119757" y="1359281"/>
                  </a:lnTo>
                  <a:lnTo>
                    <a:pt x="2091817" y="1365389"/>
                  </a:lnTo>
                  <a:lnTo>
                    <a:pt x="2097913" y="1393317"/>
                  </a:lnTo>
                  <a:lnTo>
                    <a:pt x="2125853" y="1387221"/>
                  </a:lnTo>
                  <a:close/>
                </a:path>
                <a:path w="2286000" h="2078989">
                  <a:moveTo>
                    <a:pt x="2138045" y="1443101"/>
                  </a:moveTo>
                  <a:lnTo>
                    <a:pt x="2131949" y="1415161"/>
                  </a:lnTo>
                  <a:lnTo>
                    <a:pt x="2104009" y="1421257"/>
                  </a:lnTo>
                  <a:lnTo>
                    <a:pt x="2110105" y="1449197"/>
                  </a:lnTo>
                  <a:lnTo>
                    <a:pt x="2138045" y="1443101"/>
                  </a:lnTo>
                  <a:close/>
                </a:path>
                <a:path w="2286000" h="2078989">
                  <a:moveTo>
                    <a:pt x="2150237" y="1498854"/>
                  </a:moveTo>
                  <a:lnTo>
                    <a:pt x="2144141" y="1471041"/>
                  </a:lnTo>
                  <a:lnTo>
                    <a:pt x="2116201" y="1477010"/>
                  </a:lnTo>
                  <a:lnTo>
                    <a:pt x="2122297" y="1504950"/>
                  </a:lnTo>
                  <a:lnTo>
                    <a:pt x="2150237" y="1498854"/>
                  </a:lnTo>
                  <a:close/>
                </a:path>
                <a:path w="2286000" h="2078989">
                  <a:moveTo>
                    <a:pt x="2162302" y="1554734"/>
                  </a:moveTo>
                  <a:lnTo>
                    <a:pt x="2156206" y="1526794"/>
                  </a:lnTo>
                  <a:lnTo>
                    <a:pt x="2128266" y="1532890"/>
                  </a:lnTo>
                  <a:lnTo>
                    <a:pt x="2134362" y="1560830"/>
                  </a:lnTo>
                  <a:lnTo>
                    <a:pt x="2162302" y="1554734"/>
                  </a:lnTo>
                  <a:close/>
                </a:path>
                <a:path w="2286000" h="2078989">
                  <a:moveTo>
                    <a:pt x="2174494" y="1610614"/>
                  </a:moveTo>
                  <a:lnTo>
                    <a:pt x="2168398" y="1582674"/>
                  </a:lnTo>
                  <a:lnTo>
                    <a:pt x="2140458" y="1588770"/>
                  </a:lnTo>
                  <a:lnTo>
                    <a:pt x="2146554" y="1616710"/>
                  </a:lnTo>
                  <a:lnTo>
                    <a:pt x="2174494" y="1610614"/>
                  </a:lnTo>
                  <a:close/>
                </a:path>
                <a:path w="2286000" h="2078989">
                  <a:moveTo>
                    <a:pt x="2186686" y="1666494"/>
                  </a:moveTo>
                  <a:lnTo>
                    <a:pt x="2180590" y="1638554"/>
                  </a:lnTo>
                  <a:lnTo>
                    <a:pt x="2152650" y="1644650"/>
                  </a:lnTo>
                  <a:lnTo>
                    <a:pt x="2158746" y="1672463"/>
                  </a:lnTo>
                  <a:lnTo>
                    <a:pt x="2186686" y="1666494"/>
                  </a:lnTo>
                  <a:close/>
                </a:path>
                <a:path w="2286000" h="2078989">
                  <a:moveTo>
                    <a:pt x="2198751" y="1722247"/>
                  </a:moveTo>
                  <a:lnTo>
                    <a:pt x="2192782" y="1694307"/>
                  </a:lnTo>
                  <a:lnTo>
                    <a:pt x="2164842" y="1700403"/>
                  </a:lnTo>
                  <a:lnTo>
                    <a:pt x="2170811" y="1728343"/>
                  </a:lnTo>
                  <a:lnTo>
                    <a:pt x="2198751" y="1722247"/>
                  </a:lnTo>
                  <a:close/>
                </a:path>
                <a:path w="2286000" h="2078989">
                  <a:moveTo>
                    <a:pt x="2210943" y="1778127"/>
                  </a:moveTo>
                  <a:lnTo>
                    <a:pt x="2204847" y="1750187"/>
                  </a:lnTo>
                  <a:lnTo>
                    <a:pt x="2176907" y="1756283"/>
                  </a:lnTo>
                  <a:lnTo>
                    <a:pt x="2183003" y="1784223"/>
                  </a:lnTo>
                  <a:lnTo>
                    <a:pt x="2210943" y="1778127"/>
                  </a:lnTo>
                  <a:close/>
                </a:path>
                <a:path w="2286000" h="2078989">
                  <a:moveTo>
                    <a:pt x="2223135" y="1834007"/>
                  </a:moveTo>
                  <a:lnTo>
                    <a:pt x="2217039" y="1806067"/>
                  </a:lnTo>
                  <a:lnTo>
                    <a:pt x="2189099" y="1812163"/>
                  </a:lnTo>
                  <a:lnTo>
                    <a:pt x="2195195" y="1840103"/>
                  </a:lnTo>
                  <a:lnTo>
                    <a:pt x="2223135" y="1834007"/>
                  </a:lnTo>
                  <a:close/>
                </a:path>
                <a:path w="2286000" h="2078989">
                  <a:moveTo>
                    <a:pt x="2235200" y="1889760"/>
                  </a:moveTo>
                  <a:lnTo>
                    <a:pt x="2229231" y="1861947"/>
                  </a:lnTo>
                  <a:lnTo>
                    <a:pt x="2201291" y="1867916"/>
                  </a:lnTo>
                  <a:lnTo>
                    <a:pt x="2207387" y="1895856"/>
                  </a:lnTo>
                  <a:lnTo>
                    <a:pt x="2235200" y="1889760"/>
                  </a:lnTo>
                  <a:close/>
                </a:path>
                <a:path w="2286000" h="2078989">
                  <a:moveTo>
                    <a:pt x="2247392" y="1945640"/>
                  </a:moveTo>
                  <a:lnTo>
                    <a:pt x="2241296" y="1917700"/>
                  </a:lnTo>
                  <a:lnTo>
                    <a:pt x="2213356" y="1923796"/>
                  </a:lnTo>
                  <a:lnTo>
                    <a:pt x="2219452" y="1951736"/>
                  </a:lnTo>
                  <a:lnTo>
                    <a:pt x="2247392" y="1945640"/>
                  </a:lnTo>
                  <a:close/>
                </a:path>
                <a:path w="2286000" h="2078989">
                  <a:moveTo>
                    <a:pt x="2285492" y="1986026"/>
                  </a:moveTo>
                  <a:lnTo>
                    <a:pt x="2257526" y="1992134"/>
                  </a:lnTo>
                  <a:lnTo>
                    <a:pt x="2253488" y="1973580"/>
                  </a:lnTo>
                  <a:lnTo>
                    <a:pt x="2225548" y="1979676"/>
                  </a:lnTo>
                  <a:lnTo>
                    <a:pt x="2229586" y="1998230"/>
                  </a:lnTo>
                  <a:lnTo>
                    <a:pt x="2201672" y="2004314"/>
                  </a:lnTo>
                  <a:lnTo>
                    <a:pt x="2261743" y="2078990"/>
                  </a:lnTo>
                  <a:lnTo>
                    <a:pt x="2279967" y="2007616"/>
                  </a:lnTo>
                  <a:lnTo>
                    <a:pt x="2285492" y="1986026"/>
                  </a:lnTo>
                  <a:close/>
                </a:path>
              </a:pathLst>
            </a:custGeom>
            <a:solidFill>
              <a:srgbClr val="FF89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7396019" y="2282392"/>
            <a:ext cx="207010" cy="56261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450"/>
              </a:lnSpc>
            </a:pPr>
            <a:r>
              <a:rPr sz="1400" spc="-10" dirty="0">
                <a:solidFill>
                  <a:srgbClr val="808080"/>
                </a:solidFill>
                <a:latin typeface="Calibri"/>
                <a:cs typeface="Calibri"/>
              </a:rPr>
              <a:t>argmax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8001793" y="2282970"/>
            <a:ext cx="206375" cy="56197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450"/>
              </a:lnSpc>
            </a:pPr>
            <a:r>
              <a:rPr sz="1400" spc="-10" dirty="0">
                <a:solidFill>
                  <a:srgbClr val="808080"/>
                </a:solidFill>
                <a:latin typeface="Calibri"/>
                <a:cs typeface="Calibri"/>
              </a:rPr>
              <a:t>argmax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8606710" y="2282392"/>
            <a:ext cx="207010" cy="56261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450"/>
              </a:lnSpc>
            </a:pPr>
            <a:r>
              <a:rPr sz="1400" spc="-10" dirty="0">
                <a:solidFill>
                  <a:srgbClr val="808080"/>
                </a:solidFill>
                <a:latin typeface="Calibri"/>
                <a:cs typeface="Calibri"/>
              </a:rPr>
              <a:t>argmax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9211865" y="2282392"/>
            <a:ext cx="207010" cy="56261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450"/>
              </a:lnSpc>
            </a:pPr>
            <a:r>
              <a:rPr sz="1400" spc="-10" dirty="0">
                <a:solidFill>
                  <a:srgbClr val="808080"/>
                </a:solidFill>
                <a:latin typeface="Calibri"/>
                <a:cs typeface="Calibri"/>
              </a:rPr>
              <a:t>argmax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338137" y="6419850"/>
            <a:ext cx="216535" cy="24320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400" spc="-25" dirty="0">
                <a:latin typeface="Calibri"/>
                <a:cs typeface="Calibri"/>
              </a:rPr>
              <a:t>29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97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10" dirty="0"/>
              <a:t>Sequence-to-</a:t>
            </a:r>
            <a:r>
              <a:rPr dirty="0"/>
              <a:t>sequence is</a:t>
            </a:r>
            <a:r>
              <a:rPr spc="-25" dirty="0"/>
              <a:t> </a:t>
            </a:r>
            <a:r>
              <a:rPr spc="-10" dirty="0"/>
              <a:t>versatile!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xfrm>
            <a:off x="311150" y="6465490"/>
            <a:ext cx="428942" cy="28471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186690">
              <a:lnSpc>
                <a:spcPts val="1450"/>
              </a:lnSpc>
            </a:pPr>
            <a:fld id="{81D60167-4931-47E6-BA6A-407CBD079E47}" type="slidenum">
              <a:rPr lang="en-US" altLang="ja-JP" spc="-50" smtClean="0"/>
              <a:pPr marL="186690">
                <a:lnSpc>
                  <a:spcPts val="1450"/>
                </a:lnSpc>
              </a:pPr>
              <a:t>79</a:t>
            </a:fld>
            <a:endParaRPr spc="-25" dirty="0"/>
          </a:p>
        </p:txBody>
      </p:sp>
      <p:sp>
        <p:nvSpPr>
          <p:cNvPr id="3" name="object 3"/>
          <p:cNvSpPr txBox="1"/>
          <p:nvPr/>
        </p:nvSpPr>
        <p:spPr>
          <a:xfrm>
            <a:off x="485457" y="1085786"/>
            <a:ext cx="9510395" cy="4860290"/>
          </a:xfrm>
          <a:prstGeom prst="rect">
            <a:avLst/>
          </a:prstGeom>
        </p:spPr>
        <p:txBody>
          <a:bodyPr vert="horz" wrap="square" lIns="0" tIns="8509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670"/>
              </a:spcBef>
              <a:buClr>
                <a:srgbClr val="8B1515"/>
              </a:buClr>
              <a:buFont typeface="Times New Roman"/>
              <a:buChar char="•"/>
              <a:tabLst>
                <a:tab pos="355600" algn="l"/>
              </a:tabLst>
            </a:pPr>
            <a:r>
              <a:rPr sz="2400" dirty="0">
                <a:latin typeface="Calibri"/>
                <a:cs typeface="Calibri"/>
              </a:rPr>
              <a:t>The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general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notion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here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2FED"/>
                </a:solidFill>
                <a:latin typeface="Calibri"/>
                <a:cs typeface="Calibri"/>
              </a:rPr>
              <a:t>encoder-</a:t>
            </a:r>
            <a:r>
              <a:rPr sz="2400" dirty="0">
                <a:solidFill>
                  <a:srgbClr val="FF2FED"/>
                </a:solidFill>
                <a:latin typeface="Calibri"/>
                <a:cs typeface="Calibri"/>
              </a:rPr>
              <a:t>decoder</a:t>
            </a:r>
            <a:r>
              <a:rPr sz="2400" spc="-15" dirty="0">
                <a:solidFill>
                  <a:srgbClr val="FF2FED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model</a:t>
            </a:r>
            <a:endParaRPr sz="2400">
              <a:latin typeface="Calibri"/>
              <a:cs typeface="Calibri"/>
            </a:endParaRPr>
          </a:p>
          <a:p>
            <a:pPr marL="699135" lvl="1" indent="-228600">
              <a:lnSpc>
                <a:spcPct val="100000"/>
              </a:lnSpc>
              <a:spcBef>
                <a:spcPts val="575"/>
              </a:spcBef>
              <a:buClr>
                <a:srgbClr val="007B92"/>
              </a:buClr>
              <a:buFont typeface="Times New Roman"/>
              <a:buChar char="•"/>
              <a:tabLst>
                <a:tab pos="699135" algn="l"/>
              </a:tabLst>
            </a:pPr>
            <a:r>
              <a:rPr sz="2400" dirty="0">
                <a:latin typeface="Calibri"/>
                <a:cs typeface="Calibri"/>
              </a:rPr>
              <a:t>One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neural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network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takes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input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produces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9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neural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representation</a:t>
            </a:r>
            <a:endParaRPr sz="2400">
              <a:latin typeface="Calibri"/>
              <a:cs typeface="Calibri"/>
            </a:endParaRPr>
          </a:p>
          <a:p>
            <a:pPr marL="699135" lvl="1" indent="-228600">
              <a:lnSpc>
                <a:spcPct val="100000"/>
              </a:lnSpc>
              <a:spcBef>
                <a:spcPts val="575"/>
              </a:spcBef>
              <a:buClr>
                <a:srgbClr val="007B92"/>
              </a:buClr>
              <a:buFont typeface="Times New Roman"/>
              <a:buChar char="•"/>
              <a:tabLst>
                <a:tab pos="699135" algn="l"/>
              </a:tabLst>
            </a:pPr>
            <a:r>
              <a:rPr sz="2400" dirty="0">
                <a:latin typeface="Calibri"/>
                <a:cs typeface="Calibri"/>
              </a:rPr>
              <a:t>Another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network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produces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output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based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on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that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neural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representation</a:t>
            </a:r>
            <a:endParaRPr sz="2400">
              <a:latin typeface="Calibri"/>
              <a:cs typeface="Calibri"/>
            </a:endParaRPr>
          </a:p>
          <a:p>
            <a:pPr marL="699135" lvl="1" indent="-228600">
              <a:lnSpc>
                <a:spcPct val="100000"/>
              </a:lnSpc>
              <a:spcBef>
                <a:spcPts val="575"/>
              </a:spcBef>
              <a:buClr>
                <a:srgbClr val="007B92"/>
              </a:buClr>
              <a:buFont typeface="Times New Roman"/>
              <a:buChar char="•"/>
              <a:tabLst>
                <a:tab pos="699135" algn="l"/>
              </a:tabLst>
            </a:pPr>
            <a:r>
              <a:rPr sz="2400" dirty="0">
                <a:latin typeface="Calibri"/>
                <a:cs typeface="Calibri"/>
              </a:rPr>
              <a:t>If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input</a:t>
            </a:r>
            <a:r>
              <a:rPr sz="2400" spc="-9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output</a:t>
            </a:r>
            <a:r>
              <a:rPr sz="2400" spc="-9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are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sequences,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we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call</a:t>
            </a:r>
            <a:r>
              <a:rPr sz="2400" spc="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it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seq2seq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model</a:t>
            </a:r>
            <a:endParaRPr sz="24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1095"/>
              </a:spcBef>
              <a:buFont typeface="Times New Roman"/>
              <a:buChar char="•"/>
            </a:pPr>
            <a:endParaRPr sz="24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buClr>
                <a:srgbClr val="8B1515"/>
              </a:buClr>
              <a:buFont typeface="Times New Roman"/>
              <a:buChar char="•"/>
              <a:tabLst>
                <a:tab pos="355600" algn="l"/>
              </a:tabLst>
            </a:pPr>
            <a:r>
              <a:rPr sz="2400" spc="-10" dirty="0">
                <a:latin typeface="Calibri"/>
                <a:cs typeface="Calibri"/>
              </a:rPr>
              <a:t>Sequence-to-</a:t>
            </a:r>
            <a:r>
              <a:rPr sz="2400" dirty="0">
                <a:latin typeface="Calibri"/>
                <a:cs typeface="Calibri"/>
              </a:rPr>
              <a:t>sequence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useful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for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i="1" dirty="0">
                <a:solidFill>
                  <a:srgbClr val="FF2FED"/>
                </a:solidFill>
                <a:latin typeface="Calibri"/>
                <a:cs typeface="Calibri"/>
              </a:rPr>
              <a:t>more</a:t>
            </a:r>
            <a:r>
              <a:rPr sz="2400" i="1" spc="-75" dirty="0">
                <a:solidFill>
                  <a:srgbClr val="FF2FED"/>
                </a:solidFill>
                <a:latin typeface="Calibri"/>
                <a:cs typeface="Calibri"/>
              </a:rPr>
              <a:t> </a:t>
            </a:r>
            <a:r>
              <a:rPr sz="2400" i="1" dirty="0">
                <a:solidFill>
                  <a:srgbClr val="FF2FED"/>
                </a:solidFill>
                <a:latin typeface="Calibri"/>
                <a:cs typeface="Calibri"/>
              </a:rPr>
              <a:t>than</a:t>
            </a:r>
            <a:r>
              <a:rPr sz="2400" i="1" spc="-15" dirty="0">
                <a:solidFill>
                  <a:srgbClr val="FF2FED"/>
                </a:solidFill>
                <a:latin typeface="Calibri"/>
                <a:cs typeface="Calibri"/>
              </a:rPr>
              <a:t> </a:t>
            </a:r>
            <a:r>
              <a:rPr sz="2400" i="1" dirty="0">
                <a:solidFill>
                  <a:srgbClr val="FF2FED"/>
                </a:solidFill>
                <a:latin typeface="Calibri"/>
                <a:cs typeface="Calibri"/>
              </a:rPr>
              <a:t>just</a:t>
            </a:r>
            <a:r>
              <a:rPr sz="2400" i="1" spc="-40" dirty="0">
                <a:solidFill>
                  <a:srgbClr val="FF2FED"/>
                </a:solidFill>
                <a:latin typeface="Calibri"/>
                <a:cs typeface="Calibri"/>
              </a:rPr>
              <a:t> </a:t>
            </a:r>
            <a:r>
              <a:rPr sz="2400" i="1" spc="-25" dirty="0">
                <a:solidFill>
                  <a:srgbClr val="FF2FED"/>
                </a:solidFill>
                <a:latin typeface="Calibri"/>
                <a:cs typeface="Calibri"/>
              </a:rPr>
              <a:t>MT</a:t>
            </a:r>
            <a:endParaRPr sz="24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575"/>
              </a:spcBef>
              <a:buClr>
                <a:srgbClr val="8B1515"/>
              </a:buClr>
              <a:buFont typeface="Times New Roman"/>
              <a:buChar char="•"/>
              <a:tabLst>
                <a:tab pos="355600" algn="l"/>
              </a:tabLst>
            </a:pPr>
            <a:r>
              <a:rPr sz="2400" dirty="0">
                <a:latin typeface="Calibri"/>
                <a:cs typeface="Calibri"/>
              </a:rPr>
              <a:t>Many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NLP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tasks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can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be</a:t>
            </a:r>
            <a:r>
              <a:rPr sz="2400" spc="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phrased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as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sequence-</a:t>
            </a:r>
            <a:r>
              <a:rPr sz="2400" spc="-10" dirty="0">
                <a:latin typeface="Calibri"/>
                <a:cs typeface="Calibri"/>
              </a:rPr>
              <a:t>to-sequence:</a:t>
            </a:r>
            <a:endParaRPr sz="2400">
              <a:latin typeface="Calibri"/>
              <a:cs typeface="Calibri"/>
            </a:endParaRPr>
          </a:p>
          <a:p>
            <a:pPr marL="699135" lvl="1" indent="-228600">
              <a:lnSpc>
                <a:spcPct val="100000"/>
              </a:lnSpc>
              <a:spcBef>
                <a:spcPts val="650"/>
              </a:spcBef>
              <a:buClr>
                <a:srgbClr val="3986FF"/>
              </a:buClr>
              <a:buFont typeface="Times New Roman"/>
              <a:buChar char="•"/>
              <a:tabLst>
                <a:tab pos="699135" algn="l"/>
              </a:tabLst>
            </a:pPr>
            <a:r>
              <a:rPr sz="2400" dirty="0">
                <a:solidFill>
                  <a:srgbClr val="FF2FED"/>
                </a:solidFill>
                <a:latin typeface="Calibri"/>
                <a:cs typeface="Calibri"/>
              </a:rPr>
              <a:t>Summarization</a:t>
            </a:r>
            <a:r>
              <a:rPr sz="2400" spc="-10" dirty="0">
                <a:solidFill>
                  <a:srgbClr val="FF2FED"/>
                </a:solidFill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(long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text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→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short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text)</a:t>
            </a:r>
            <a:endParaRPr sz="2400">
              <a:latin typeface="Calibri"/>
              <a:cs typeface="Calibri"/>
            </a:endParaRPr>
          </a:p>
          <a:p>
            <a:pPr marL="699135" lvl="1" indent="-228600">
              <a:lnSpc>
                <a:spcPct val="100000"/>
              </a:lnSpc>
              <a:spcBef>
                <a:spcPts val="575"/>
              </a:spcBef>
              <a:buClr>
                <a:srgbClr val="3986FF"/>
              </a:buClr>
              <a:buFont typeface="Times New Roman"/>
              <a:buChar char="•"/>
              <a:tabLst>
                <a:tab pos="699135" algn="l"/>
              </a:tabLst>
            </a:pPr>
            <a:r>
              <a:rPr sz="2400" dirty="0">
                <a:solidFill>
                  <a:srgbClr val="FF2FED"/>
                </a:solidFill>
                <a:latin typeface="Calibri"/>
                <a:cs typeface="Calibri"/>
              </a:rPr>
              <a:t>Dialogue</a:t>
            </a:r>
            <a:r>
              <a:rPr sz="2400" spc="-40" dirty="0">
                <a:solidFill>
                  <a:srgbClr val="FF2FED"/>
                </a:solidFill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(previous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utterances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→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next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utterance)</a:t>
            </a:r>
            <a:endParaRPr sz="2400">
              <a:latin typeface="Calibri"/>
              <a:cs typeface="Calibri"/>
            </a:endParaRPr>
          </a:p>
          <a:p>
            <a:pPr marL="699135" lvl="1" indent="-228600">
              <a:lnSpc>
                <a:spcPct val="100000"/>
              </a:lnSpc>
              <a:spcBef>
                <a:spcPts val="570"/>
              </a:spcBef>
              <a:buClr>
                <a:srgbClr val="3986FF"/>
              </a:buClr>
              <a:buFont typeface="Times New Roman"/>
              <a:buChar char="•"/>
              <a:tabLst>
                <a:tab pos="699135" algn="l"/>
              </a:tabLst>
            </a:pPr>
            <a:r>
              <a:rPr sz="2400" dirty="0">
                <a:solidFill>
                  <a:srgbClr val="FF2FED"/>
                </a:solidFill>
                <a:latin typeface="Calibri"/>
                <a:cs typeface="Calibri"/>
              </a:rPr>
              <a:t>Parsing</a:t>
            </a:r>
            <a:r>
              <a:rPr sz="2400" spc="-50" dirty="0">
                <a:solidFill>
                  <a:srgbClr val="FF2FED"/>
                </a:solidFill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(input</a:t>
            </a:r>
            <a:r>
              <a:rPr sz="2400" spc="-9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text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→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output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parse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as</a:t>
            </a:r>
            <a:r>
              <a:rPr sz="2400" spc="-10" dirty="0">
                <a:latin typeface="Calibri"/>
                <a:cs typeface="Calibri"/>
              </a:rPr>
              <a:t> sequence)</a:t>
            </a:r>
            <a:endParaRPr sz="2400">
              <a:latin typeface="Calibri"/>
              <a:cs typeface="Calibri"/>
            </a:endParaRPr>
          </a:p>
          <a:p>
            <a:pPr marL="699135" lvl="1" indent="-228600">
              <a:lnSpc>
                <a:spcPct val="100000"/>
              </a:lnSpc>
              <a:spcBef>
                <a:spcPts val="575"/>
              </a:spcBef>
              <a:buClr>
                <a:srgbClr val="3986FF"/>
              </a:buClr>
              <a:buFont typeface="Times New Roman"/>
              <a:buChar char="•"/>
              <a:tabLst>
                <a:tab pos="699135" algn="l"/>
              </a:tabLst>
            </a:pPr>
            <a:r>
              <a:rPr sz="2400" dirty="0">
                <a:solidFill>
                  <a:srgbClr val="FF2FED"/>
                </a:solidFill>
                <a:latin typeface="Calibri"/>
                <a:cs typeface="Calibri"/>
              </a:rPr>
              <a:t>Code</a:t>
            </a:r>
            <a:r>
              <a:rPr sz="2400" spc="-45" dirty="0">
                <a:solidFill>
                  <a:srgbClr val="FF2FE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2FED"/>
                </a:solidFill>
                <a:latin typeface="Calibri"/>
                <a:cs typeface="Calibri"/>
              </a:rPr>
              <a:t>generation</a:t>
            </a:r>
            <a:r>
              <a:rPr sz="2400" spc="-5" dirty="0">
                <a:solidFill>
                  <a:srgbClr val="FF2FED"/>
                </a:solidFill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(natural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language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→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Python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code)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wrap="square" lIns="0" tIns="16510" rIns="0" bIns="0" rtlCol="0">
            <a:spAutoFit/>
          </a:bodyPr>
          <a:lstStyle/>
          <a:p>
            <a:r>
              <a:rPr lang="en-US" dirty="0"/>
              <a:t>Storage Problems with n-gram Language Models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4294967295"/>
          </p:nvPr>
        </p:nvSpPr>
        <p:spPr>
          <a:xfrm>
            <a:off x="0" y="6543675"/>
            <a:ext cx="279400" cy="2063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1450"/>
              </a:lnSpc>
            </a:pPr>
            <a:fld id="{81D60167-4931-47E6-BA6A-407CBD079E47}" type="slidenum">
              <a:rPr lang="en-US" altLang="ja-JP" spc="-50" smtClean="0"/>
              <a:pPr marL="38100">
                <a:lnSpc>
                  <a:spcPts val="1450"/>
                </a:lnSpc>
              </a:pPr>
              <a:t>8</a:t>
            </a:fld>
            <a:endParaRPr spc="-25" dirty="0"/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42FE79C5-457F-3664-26A6-BD28975AD2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9914" y="1985025"/>
            <a:ext cx="6249415" cy="3952848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3194" rIns="0" bIns="0" rtlCol="0">
            <a:spAutoFit/>
          </a:bodyPr>
          <a:lstStyle/>
          <a:p>
            <a:pPr marL="1435100">
              <a:lnSpc>
                <a:spcPct val="100000"/>
              </a:lnSpc>
              <a:spcBef>
                <a:spcPts val="130"/>
              </a:spcBef>
            </a:pPr>
            <a:r>
              <a:rPr dirty="0"/>
              <a:t>Neural</a:t>
            </a:r>
            <a:r>
              <a:rPr spc="-60" dirty="0"/>
              <a:t> </a:t>
            </a:r>
            <a:r>
              <a:rPr dirty="0"/>
              <a:t>Machine</a:t>
            </a:r>
            <a:r>
              <a:rPr spc="-70" dirty="0"/>
              <a:t> </a:t>
            </a:r>
            <a:r>
              <a:rPr dirty="0"/>
              <a:t>Translation</a:t>
            </a:r>
            <a:r>
              <a:rPr spc="-20" dirty="0"/>
              <a:t> </a:t>
            </a:r>
            <a:r>
              <a:rPr spc="-10" dirty="0"/>
              <a:t>(NMT)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85457" y="1068943"/>
            <a:ext cx="10367010" cy="1203960"/>
          </a:xfrm>
          <a:prstGeom prst="rect">
            <a:avLst/>
          </a:prstGeom>
        </p:spPr>
        <p:txBody>
          <a:bodyPr vert="horz" wrap="square" lIns="0" tIns="105410" rIns="0" bIns="0" rtlCol="0">
            <a:spAutoFit/>
          </a:bodyPr>
          <a:lstStyle/>
          <a:p>
            <a:pPr marL="348615" indent="-335915">
              <a:lnSpc>
                <a:spcPct val="100000"/>
              </a:lnSpc>
              <a:spcBef>
                <a:spcPts val="830"/>
              </a:spcBef>
              <a:buClr>
                <a:srgbClr val="8B1515"/>
              </a:buClr>
              <a:buFont typeface="Times New Roman"/>
              <a:buChar char="•"/>
              <a:tabLst>
                <a:tab pos="348615" algn="l"/>
              </a:tabLst>
            </a:pPr>
            <a:r>
              <a:rPr sz="2300" dirty="0">
                <a:latin typeface="Calibri"/>
                <a:cs typeface="Calibri"/>
              </a:rPr>
              <a:t>The</a:t>
            </a:r>
            <a:r>
              <a:rPr sz="2300" spc="125" dirty="0"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FF2FED"/>
                </a:solidFill>
                <a:latin typeface="Calibri"/>
                <a:cs typeface="Calibri"/>
              </a:rPr>
              <a:t>sequence-to-sequence</a:t>
            </a:r>
            <a:r>
              <a:rPr sz="2300" spc="95" dirty="0">
                <a:solidFill>
                  <a:srgbClr val="FF2FED"/>
                </a:solidFill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model</a:t>
            </a:r>
            <a:r>
              <a:rPr sz="2300" spc="95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is</a:t>
            </a:r>
            <a:r>
              <a:rPr sz="2300" spc="180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an</a:t>
            </a:r>
            <a:r>
              <a:rPr sz="2300" spc="80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example</a:t>
            </a:r>
            <a:r>
              <a:rPr sz="2300" spc="155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of</a:t>
            </a:r>
            <a:r>
              <a:rPr sz="2300" spc="65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a</a:t>
            </a:r>
            <a:r>
              <a:rPr sz="2300" spc="155" dirty="0">
                <a:latin typeface="Calibri"/>
                <a:cs typeface="Calibri"/>
              </a:rPr>
              <a:t> </a:t>
            </a:r>
            <a:r>
              <a:rPr sz="2300" b="1" dirty="0">
                <a:solidFill>
                  <a:srgbClr val="FF2FED"/>
                </a:solidFill>
                <a:latin typeface="Calibri"/>
                <a:cs typeface="Calibri"/>
              </a:rPr>
              <a:t>Conditional</a:t>
            </a:r>
            <a:r>
              <a:rPr sz="2300" b="1" spc="55" dirty="0">
                <a:solidFill>
                  <a:srgbClr val="FF2FED"/>
                </a:solidFill>
                <a:latin typeface="Calibri"/>
                <a:cs typeface="Calibri"/>
              </a:rPr>
              <a:t> </a:t>
            </a:r>
            <a:r>
              <a:rPr sz="2300" b="1" dirty="0">
                <a:solidFill>
                  <a:srgbClr val="FF2FED"/>
                </a:solidFill>
                <a:latin typeface="Calibri"/>
                <a:cs typeface="Calibri"/>
              </a:rPr>
              <a:t>Language</a:t>
            </a:r>
            <a:r>
              <a:rPr sz="2300" b="1" spc="140" dirty="0">
                <a:solidFill>
                  <a:srgbClr val="FF2FED"/>
                </a:solidFill>
                <a:latin typeface="Calibri"/>
                <a:cs typeface="Calibri"/>
              </a:rPr>
              <a:t> </a:t>
            </a:r>
            <a:r>
              <a:rPr sz="2300" b="1" spc="-10" dirty="0">
                <a:solidFill>
                  <a:srgbClr val="FF2FED"/>
                </a:solidFill>
                <a:latin typeface="Calibri"/>
                <a:cs typeface="Calibri"/>
              </a:rPr>
              <a:t>Model</a:t>
            </a:r>
            <a:endParaRPr sz="2300">
              <a:latin typeface="Calibri"/>
              <a:cs typeface="Calibri"/>
            </a:endParaRPr>
          </a:p>
          <a:p>
            <a:pPr marL="685165" lvl="1" indent="-223520">
              <a:lnSpc>
                <a:spcPct val="100000"/>
              </a:lnSpc>
              <a:spcBef>
                <a:spcPts val="595"/>
              </a:spcBef>
              <a:buClr>
                <a:srgbClr val="3986FF"/>
              </a:buClr>
              <a:buFont typeface="Times New Roman"/>
              <a:buChar char="•"/>
              <a:tabLst>
                <a:tab pos="685165" algn="l"/>
              </a:tabLst>
            </a:pPr>
            <a:r>
              <a:rPr sz="1950" b="1" dirty="0">
                <a:latin typeface="Calibri"/>
                <a:cs typeface="Calibri"/>
              </a:rPr>
              <a:t>Language</a:t>
            </a:r>
            <a:r>
              <a:rPr sz="1950" b="1" spc="-25" dirty="0">
                <a:latin typeface="Calibri"/>
                <a:cs typeface="Calibri"/>
              </a:rPr>
              <a:t> </a:t>
            </a:r>
            <a:r>
              <a:rPr sz="1950" b="1" dirty="0">
                <a:latin typeface="Calibri"/>
                <a:cs typeface="Calibri"/>
              </a:rPr>
              <a:t>Model</a:t>
            </a:r>
            <a:r>
              <a:rPr sz="1950" b="1" spc="-15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because</a:t>
            </a:r>
            <a:r>
              <a:rPr sz="1950" spc="-20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the</a:t>
            </a:r>
            <a:r>
              <a:rPr sz="1950" spc="-20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decoder</a:t>
            </a:r>
            <a:r>
              <a:rPr sz="1950" spc="-30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is</a:t>
            </a:r>
            <a:r>
              <a:rPr sz="1950" spc="-35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predicting</a:t>
            </a:r>
            <a:r>
              <a:rPr sz="1950" spc="25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the</a:t>
            </a:r>
            <a:r>
              <a:rPr sz="1950" spc="-20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next</a:t>
            </a:r>
            <a:r>
              <a:rPr sz="1950" spc="-5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word</a:t>
            </a:r>
            <a:r>
              <a:rPr sz="1950" spc="-5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of</a:t>
            </a:r>
            <a:r>
              <a:rPr sz="1950" spc="-90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the</a:t>
            </a:r>
            <a:r>
              <a:rPr sz="1950" spc="-20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target</a:t>
            </a:r>
            <a:r>
              <a:rPr sz="1950" spc="-75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sentence</a:t>
            </a:r>
            <a:r>
              <a:rPr sz="1950" spc="5" dirty="0">
                <a:latin typeface="Calibri"/>
                <a:cs typeface="Calibri"/>
              </a:rPr>
              <a:t> </a:t>
            </a:r>
            <a:r>
              <a:rPr sz="1950" i="1" spc="-50" dirty="0">
                <a:latin typeface="Calibri"/>
                <a:cs typeface="Calibri"/>
              </a:rPr>
              <a:t>y</a:t>
            </a:r>
            <a:endParaRPr sz="1950">
              <a:latin typeface="Calibri"/>
              <a:cs typeface="Calibri"/>
            </a:endParaRPr>
          </a:p>
          <a:p>
            <a:pPr marL="685165" lvl="1" indent="-223520">
              <a:lnSpc>
                <a:spcPct val="100000"/>
              </a:lnSpc>
              <a:spcBef>
                <a:spcPts val="509"/>
              </a:spcBef>
              <a:buClr>
                <a:srgbClr val="3986FF"/>
              </a:buClr>
              <a:buFont typeface="Times New Roman"/>
              <a:buChar char="•"/>
              <a:tabLst>
                <a:tab pos="685165" algn="l"/>
              </a:tabLst>
            </a:pPr>
            <a:r>
              <a:rPr sz="1950" b="1" dirty="0">
                <a:latin typeface="Calibri"/>
                <a:cs typeface="Calibri"/>
              </a:rPr>
              <a:t>Conditional</a:t>
            </a:r>
            <a:r>
              <a:rPr sz="1950" b="1" spc="-35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because</a:t>
            </a:r>
            <a:r>
              <a:rPr sz="1950" spc="-5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its</a:t>
            </a:r>
            <a:r>
              <a:rPr sz="1950" spc="-20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predictions</a:t>
            </a:r>
            <a:r>
              <a:rPr sz="1950" spc="-20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are</a:t>
            </a:r>
            <a:r>
              <a:rPr sz="1950" spc="45" dirty="0">
                <a:latin typeface="Calibri"/>
                <a:cs typeface="Calibri"/>
              </a:rPr>
              <a:t> </a:t>
            </a:r>
            <a:r>
              <a:rPr sz="1950" i="1" dirty="0">
                <a:latin typeface="Calibri"/>
                <a:cs typeface="Calibri"/>
              </a:rPr>
              <a:t>also</a:t>
            </a:r>
            <a:r>
              <a:rPr sz="1950" i="1" spc="-45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conditioned</a:t>
            </a:r>
            <a:r>
              <a:rPr sz="1950" spc="-55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on</a:t>
            </a:r>
            <a:r>
              <a:rPr sz="1950" spc="-55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the source</a:t>
            </a:r>
            <a:r>
              <a:rPr sz="1950" spc="-75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sentence</a:t>
            </a:r>
            <a:r>
              <a:rPr sz="1950" spc="30" dirty="0">
                <a:latin typeface="Calibri"/>
                <a:cs typeface="Calibri"/>
              </a:rPr>
              <a:t> </a:t>
            </a:r>
            <a:r>
              <a:rPr sz="1950" i="1" spc="-50" dirty="0">
                <a:latin typeface="Calibri"/>
                <a:cs typeface="Calibri"/>
              </a:rPr>
              <a:t>x</a:t>
            </a:r>
            <a:endParaRPr sz="195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85457" y="2922206"/>
            <a:ext cx="3206115" cy="3803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48615" indent="-335915">
              <a:lnSpc>
                <a:spcPct val="100000"/>
              </a:lnSpc>
              <a:spcBef>
                <a:spcPts val="125"/>
              </a:spcBef>
              <a:buClr>
                <a:srgbClr val="8B1515"/>
              </a:buClr>
              <a:buFont typeface="Times New Roman"/>
              <a:buChar char="•"/>
              <a:tabLst>
                <a:tab pos="348615" algn="l"/>
              </a:tabLst>
            </a:pPr>
            <a:r>
              <a:rPr sz="2300" dirty="0">
                <a:latin typeface="Calibri"/>
                <a:cs typeface="Calibri"/>
              </a:rPr>
              <a:t>NMT</a:t>
            </a:r>
            <a:r>
              <a:rPr sz="2300" spc="145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directly</a:t>
            </a:r>
            <a:r>
              <a:rPr sz="2300" spc="70" dirty="0">
                <a:latin typeface="Calibri"/>
                <a:cs typeface="Calibri"/>
              </a:rPr>
              <a:t> </a:t>
            </a:r>
            <a:r>
              <a:rPr sz="2300" spc="-10" dirty="0">
                <a:latin typeface="Calibri"/>
                <a:cs typeface="Calibri"/>
              </a:rPr>
              <a:t>calculates</a:t>
            </a:r>
            <a:endParaRPr sz="23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486306" y="2922206"/>
            <a:ext cx="104775" cy="3803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300" spc="-50" dirty="0">
                <a:latin typeface="Calibri"/>
                <a:cs typeface="Calibri"/>
              </a:rPr>
              <a:t>:</a:t>
            </a:r>
            <a:endParaRPr sz="23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85457" y="4141406"/>
            <a:ext cx="10437495" cy="199326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717290" marR="2416810" indent="461645">
              <a:lnSpc>
                <a:spcPct val="100000"/>
              </a:lnSpc>
              <a:spcBef>
                <a:spcPts val="125"/>
              </a:spcBef>
            </a:pPr>
            <a:r>
              <a:rPr sz="2000" spc="-10" dirty="0">
                <a:solidFill>
                  <a:srgbClr val="FF2FED"/>
                </a:solidFill>
                <a:latin typeface="Calibri"/>
                <a:cs typeface="Calibri"/>
              </a:rPr>
              <a:t>Probability</a:t>
            </a:r>
            <a:r>
              <a:rPr sz="2000" spc="-55" dirty="0">
                <a:solidFill>
                  <a:srgbClr val="FF2FED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2FED"/>
                </a:solidFill>
                <a:latin typeface="Calibri"/>
                <a:cs typeface="Calibri"/>
              </a:rPr>
              <a:t>of</a:t>
            </a:r>
            <a:r>
              <a:rPr sz="2000" spc="-50" dirty="0">
                <a:solidFill>
                  <a:srgbClr val="FF2FED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2FED"/>
                </a:solidFill>
                <a:latin typeface="Calibri"/>
                <a:cs typeface="Calibri"/>
              </a:rPr>
              <a:t>next</a:t>
            </a:r>
            <a:r>
              <a:rPr sz="2000" spc="-35" dirty="0">
                <a:solidFill>
                  <a:srgbClr val="FF2FED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2FED"/>
                </a:solidFill>
                <a:latin typeface="Calibri"/>
                <a:cs typeface="Calibri"/>
              </a:rPr>
              <a:t>target</a:t>
            </a:r>
            <a:r>
              <a:rPr sz="2000" spc="-35" dirty="0">
                <a:solidFill>
                  <a:srgbClr val="FF2FED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2FED"/>
                </a:solidFill>
                <a:latin typeface="Calibri"/>
                <a:cs typeface="Calibri"/>
              </a:rPr>
              <a:t>word,</a:t>
            </a:r>
            <a:r>
              <a:rPr sz="2000" spc="-15" dirty="0">
                <a:solidFill>
                  <a:srgbClr val="FF2FED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2FED"/>
                </a:solidFill>
                <a:latin typeface="Calibri"/>
                <a:cs typeface="Calibri"/>
              </a:rPr>
              <a:t>given target</a:t>
            </a:r>
            <a:r>
              <a:rPr sz="2000" spc="-65" dirty="0">
                <a:solidFill>
                  <a:srgbClr val="FF2FED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2FED"/>
                </a:solidFill>
                <a:latin typeface="Calibri"/>
                <a:cs typeface="Calibri"/>
              </a:rPr>
              <a:t>words</a:t>
            </a:r>
            <a:r>
              <a:rPr sz="2000" spc="-90" dirty="0">
                <a:solidFill>
                  <a:srgbClr val="FF2FED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2FED"/>
                </a:solidFill>
                <a:latin typeface="Calibri"/>
                <a:cs typeface="Calibri"/>
              </a:rPr>
              <a:t>so</a:t>
            </a:r>
            <a:r>
              <a:rPr sz="2000" spc="-80" dirty="0">
                <a:solidFill>
                  <a:srgbClr val="FF2FED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2FED"/>
                </a:solidFill>
                <a:latin typeface="Calibri"/>
                <a:cs typeface="Calibri"/>
              </a:rPr>
              <a:t>far</a:t>
            </a:r>
            <a:r>
              <a:rPr sz="2000" spc="-15" dirty="0">
                <a:solidFill>
                  <a:srgbClr val="FF2FED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2FED"/>
                </a:solidFill>
                <a:latin typeface="Calibri"/>
                <a:cs typeface="Calibri"/>
              </a:rPr>
              <a:t>and</a:t>
            </a:r>
            <a:r>
              <a:rPr sz="2000" spc="-70" dirty="0">
                <a:solidFill>
                  <a:srgbClr val="FF2FED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2FED"/>
                </a:solidFill>
                <a:latin typeface="Calibri"/>
                <a:cs typeface="Calibri"/>
              </a:rPr>
              <a:t>source</a:t>
            </a:r>
            <a:r>
              <a:rPr sz="2000" spc="-25" dirty="0">
                <a:solidFill>
                  <a:srgbClr val="FF2FED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2FED"/>
                </a:solidFill>
                <a:latin typeface="Calibri"/>
                <a:cs typeface="Calibri"/>
              </a:rPr>
              <a:t>sentence </a:t>
            </a:r>
            <a:r>
              <a:rPr sz="2000" i="1" spc="-50" dirty="0">
                <a:solidFill>
                  <a:srgbClr val="FF2FED"/>
                </a:solidFill>
                <a:latin typeface="Calibri"/>
                <a:cs typeface="Calibri"/>
              </a:rPr>
              <a:t>x</a:t>
            </a:r>
            <a:endParaRPr sz="2000">
              <a:latin typeface="Calibri"/>
              <a:cs typeface="Calibri"/>
            </a:endParaRPr>
          </a:p>
          <a:p>
            <a:pPr marL="348615" indent="-335915">
              <a:lnSpc>
                <a:spcPct val="100000"/>
              </a:lnSpc>
              <a:spcBef>
                <a:spcPts val="1220"/>
              </a:spcBef>
              <a:buClr>
                <a:srgbClr val="8B1515"/>
              </a:buClr>
              <a:buFont typeface="Times New Roman"/>
              <a:buChar char="•"/>
              <a:tabLst>
                <a:tab pos="348615" algn="l"/>
              </a:tabLst>
            </a:pPr>
            <a:r>
              <a:rPr sz="2300" b="1" dirty="0">
                <a:latin typeface="Calibri"/>
                <a:cs typeface="Calibri"/>
              </a:rPr>
              <a:t>Question:</a:t>
            </a:r>
            <a:r>
              <a:rPr sz="2300" b="1" spc="55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How</a:t>
            </a:r>
            <a:r>
              <a:rPr sz="2300" spc="110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to</a:t>
            </a:r>
            <a:r>
              <a:rPr sz="2300" spc="95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train</a:t>
            </a:r>
            <a:r>
              <a:rPr sz="2300" spc="25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an</a:t>
            </a:r>
            <a:r>
              <a:rPr sz="2300" spc="100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NMT</a:t>
            </a:r>
            <a:r>
              <a:rPr sz="2300" spc="40" dirty="0">
                <a:latin typeface="Calibri"/>
                <a:cs typeface="Calibri"/>
              </a:rPr>
              <a:t> </a:t>
            </a:r>
            <a:r>
              <a:rPr sz="2300" spc="-10" dirty="0">
                <a:latin typeface="Calibri"/>
                <a:cs typeface="Calibri"/>
              </a:rPr>
              <a:t>system?</a:t>
            </a:r>
            <a:endParaRPr sz="2300">
              <a:latin typeface="Calibri"/>
              <a:cs typeface="Calibri"/>
            </a:endParaRPr>
          </a:p>
          <a:p>
            <a:pPr marL="348615" indent="-335915">
              <a:lnSpc>
                <a:spcPct val="100000"/>
              </a:lnSpc>
              <a:spcBef>
                <a:spcPts val="545"/>
              </a:spcBef>
              <a:buClr>
                <a:srgbClr val="8B1515"/>
              </a:buClr>
              <a:buFont typeface="Times New Roman"/>
              <a:buChar char="•"/>
              <a:tabLst>
                <a:tab pos="348615" algn="l"/>
              </a:tabLst>
            </a:pPr>
            <a:r>
              <a:rPr sz="2300" b="1" dirty="0">
                <a:latin typeface="Calibri"/>
                <a:cs typeface="Calibri"/>
              </a:rPr>
              <a:t>(Easy)</a:t>
            </a:r>
            <a:r>
              <a:rPr sz="2300" b="1" spc="114" dirty="0">
                <a:latin typeface="Calibri"/>
                <a:cs typeface="Calibri"/>
              </a:rPr>
              <a:t> </a:t>
            </a:r>
            <a:r>
              <a:rPr sz="2300" b="1" dirty="0">
                <a:latin typeface="Calibri"/>
                <a:cs typeface="Calibri"/>
              </a:rPr>
              <a:t>Answer:</a:t>
            </a:r>
            <a:r>
              <a:rPr sz="2300" b="1" spc="90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Get</a:t>
            </a:r>
            <a:r>
              <a:rPr sz="2300" spc="55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a</a:t>
            </a:r>
            <a:r>
              <a:rPr sz="2300" spc="95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big</a:t>
            </a:r>
            <a:r>
              <a:rPr sz="2300" spc="114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parallel</a:t>
            </a:r>
            <a:r>
              <a:rPr sz="2300" spc="80" dirty="0">
                <a:latin typeface="Calibri"/>
                <a:cs typeface="Calibri"/>
              </a:rPr>
              <a:t> </a:t>
            </a:r>
            <a:r>
              <a:rPr sz="2300" spc="-10" dirty="0">
                <a:latin typeface="Calibri"/>
                <a:cs typeface="Calibri"/>
              </a:rPr>
              <a:t>corpus…</a:t>
            </a:r>
            <a:endParaRPr sz="2300">
              <a:latin typeface="Calibri"/>
              <a:cs typeface="Calibri"/>
            </a:endParaRPr>
          </a:p>
          <a:p>
            <a:pPr marL="692150" lvl="1" indent="-336550">
              <a:lnSpc>
                <a:spcPct val="100000"/>
              </a:lnSpc>
              <a:spcBef>
                <a:spcPts val="615"/>
              </a:spcBef>
              <a:buClr>
                <a:srgbClr val="007B92"/>
              </a:buClr>
              <a:buFont typeface="Times New Roman"/>
              <a:buChar char="•"/>
              <a:tabLst>
                <a:tab pos="692150" algn="l"/>
              </a:tabLst>
            </a:pPr>
            <a:r>
              <a:rPr sz="2300" dirty="0">
                <a:latin typeface="Calibri"/>
                <a:cs typeface="Calibri"/>
              </a:rPr>
              <a:t>But</a:t>
            </a:r>
            <a:r>
              <a:rPr sz="2300" spc="30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there</a:t>
            </a:r>
            <a:r>
              <a:rPr sz="2300" spc="110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is</a:t>
            </a:r>
            <a:r>
              <a:rPr sz="2300" spc="60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now</a:t>
            </a:r>
            <a:r>
              <a:rPr sz="2300" spc="125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exciting</a:t>
            </a:r>
            <a:r>
              <a:rPr sz="2300" spc="95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work</a:t>
            </a:r>
            <a:r>
              <a:rPr sz="2300" spc="55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on</a:t>
            </a:r>
            <a:r>
              <a:rPr sz="2300" spc="125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“unsupervised</a:t>
            </a:r>
            <a:r>
              <a:rPr sz="2300" spc="120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NMT”,</a:t>
            </a:r>
            <a:r>
              <a:rPr sz="2300" spc="90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data</a:t>
            </a:r>
            <a:r>
              <a:rPr sz="2300" spc="155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augmentation,</a:t>
            </a:r>
            <a:r>
              <a:rPr sz="2300" spc="85" dirty="0">
                <a:latin typeface="Calibri"/>
                <a:cs typeface="Calibri"/>
              </a:rPr>
              <a:t> </a:t>
            </a:r>
            <a:r>
              <a:rPr sz="2300" spc="-20" dirty="0">
                <a:latin typeface="Calibri"/>
                <a:cs typeface="Calibri"/>
              </a:rPr>
              <a:t>etc.</a:t>
            </a:r>
            <a:endParaRPr sz="2300">
              <a:latin typeface="Calibri"/>
              <a:cs typeface="Calibr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457200" y="2904350"/>
            <a:ext cx="7534275" cy="1228725"/>
            <a:chOff x="457200" y="2904350"/>
            <a:chExt cx="7534275" cy="1228725"/>
          </a:xfrm>
        </p:grpSpPr>
        <p:sp>
          <p:nvSpPr>
            <p:cNvPr id="8" name="object 8"/>
            <p:cNvSpPr/>
            <p:nvPr/>
          </p:nvSpPr>
          <p:spPr>
            <a:xfrm>
              <a:off x="5514975" y="3856608"/>
              <a:ext cx="2438400" cy="266700"/>
            </a:xfrm>
            <a:custGeom>
              <a:avLst/>
              <a:gdLst/>
              <a:ahLst/>
              <a:cxnLst/>
              <a:rect l="l" t="t" r="r" b="b"/>
              <a:pathLst>
                <a:path w="2438400" h="266700">
                  <a:moveTo>
                    <a:pt x="2438400" y="0"/>
                  </a:moveTo>
                  <a:lnTo>
                    <a:pt x="2430061" y="51911"/>
                  </a:lnTo>
                  <a:lnTo>
                    <a:pt x="2407316" y="94297"/>
                  </a:lnTo>
                  <a:lnTo>
                    <a:pt x="2373570" y="122872"/>
                  </a:lnTo>
                  <a:lnTo>
                    <a:pt x="2332228" y="133350"/>
                  </a:lnTo>
                  <a:lnTo>
                    <a:pt x="1325372" y="133350"/>
                  </a:lnTo>
                  <a:lnTo>
                    <a:pt x="1284029" y="143827"/>
                  </a:lnTo>
                  <a:lnTo>
                    <a:pt x="1250283" y="172402"/>
                  </a:lnTo>
                  <a:lnTo>
                    <a:pt x="1227538" y="214788"/>
                  </a:lnTo>
                  <a:lnTo>
                    <a:pt x="1219200" y="266700"/>
                  </a:lnTo>
                  <a:lnTo>
                    <a:pt x="1210861" y="214788"/>
                  </a:lnTo>
                  <a:lnTo>
                    <a:pt x="1188116" y="172402"/>
                  </a:lnTo>
                  <a:lnTo>
                    <a:pt x="1154370" y="143827"/>
                  </a:lnTo>
                  <a:lnTo>
                    <a:pt x="1113027" y="133350"/>
                  </a:lnTo>
                  <a:lnTo>
                    <a:pt x="106172" y="133350"/>
                  </a:lnTo>
                  <a:lnTo>
                    <a:pt x="64829" y="122872"/>
                  </a:lnTo>
                  <a:lnTo>
                    <a:pt x="31083" y="94297"/>
                  </a:lnTo>
                  <a:lnTo>
                    <a:pt x="8338" y="51911"/>
                  </a:lnTo>
                  <a:lnTo>
                    <a:pt x="0" y="0"/>
                  </a:lnTo>
                </a:path>
              </a:pathLst>
            </a:custGeom>
            <a:ln w="19055">
              <a:solidFill>
                <a:srgbClr val="FF2FE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7200" y="3399523"/>
              <a:ext cx="7534275" cy="457085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76650" y="2904350"/>
              <a:ext cx="838200" cy="457085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xfrm>
            <a:off x="311150" y="6465490"/>
            <a:ext cx="428942" cy="28471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186690">
              <a:lnSpc>
                <a:spcPts val="1450"/>
              </a:lnSpc>
            </a:pPr>
            <a:fld id="{81D60167-4931-47E6-BA6A-407CBD079E47}" type="slidenum">
              <a:rPr lang="en-US" altLang="ja-JP" spc="-50" smtClean="0"/>
              <a:pPr marL="186690">
                <a:lnSpc>
                  <a:spcPts val="1450"/>
                </a:lnSpc>
              </a:pPr>
              <a:t>80</a:t>
            </a:fld>
            <a:endParaRPr spc="-25" dirty="0"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97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/>
              <a:t>Training</a:t>
            </a:r>
            <a:r>
              <a:rPr spc="-35" dirty="0"/>
              <a:t> </a:t>
            </a:r>
            <a:r>
              <a:rPr dirty="0"/>
              <a:t>a</a:t>
            </a:r>
            <a:r>
              <a:rPr spc="-20" dirty="0"/>
              <a:t> </a:t>
            </a:r>
            <a:r>
              <a:rPr dirty="0"/>
              <a:t>Neural</a:t>
            </a:r>
            <a:r>
              <a:rPr spc="-40" dirty="0"/>
              <a:t> </a:t>
            </a:r>
            <a:r>
              <a:rPr dirty="0"/>
              <a:t>Machine</a:t>
            </a:r>
            <a:r>
              <a:rPr spc="-60" dirty="0"/>
              <a:t> </a:t>
            </a:r>
            <a:r>
              <a:rPr dirty="0"/>
              <a:t>Translation </a:t>
            </a:r>
            <a:r>
              <a:rPr spc="-10" dirty="0"/>
              <a:t>system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547415" y="3058513"/>
            <a:ext cx="283210" cy="139446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2020"/>
              </a:lnSpc>
            </a:pPr>
            <a:r>
              <a:rPr sz="2000" dirty="0">
                <a:solidFill>
                  <a:srgbClr val="C00000"/>
                </a:solidFill>
                <a:latin typeface="Calibri"/>
                <a:cs typeface="Calibri"/>
              </a:rPr>
              <a:t>Encoder</a:t>
            </a:r>
            <a:r>
              <a:rPr sz="2000" spc="-5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000" spc="-25" dirty="0">
                <a:solidFill>
                  <a:srgbClr val="C00000"/>
                </a:solidFill>
                <a:latin typeface="Calibri"/>
                <a:cs typeface="Calibri"/>
              </a:rPr>
              <a:t>RNN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847850" y="3361435"/>
            <a:ext cx="190500" cy="781050"/>
          </a:xfrm>
          <a:custGeom>
            <a:avLst/>
            <a:gdLst/>
            <a:ahLst/>
            <a:cxnLst/>
            <a:rect l="l" t="t" r="r" b="b"/>
            <a:pathLst>
              <a:path w="190500" h="781050">
                <a:moveTo>
                  <a:pt x="190500" y="780922"/>
                </a:moveTo>
                <a:lnTo>
                  <a:pt x="153435" y="775061"/>
                </a:lnTo>
                <a:lnTo>
                  <a:pt x="123158" y="759079"/>
                </a:lnTo>
                <a:lnTo>
                  <a:pt x="102739" y="735381"/>
                </a:lnTo>
                <a:lnTo>
                  <a:pt x="95250" y="706374"/>
                </a:lnTo>
                <a:lnTo>
                  <a:pt x="95250" y="464946"/>
                </a:lnTo>
                <a:lnTo>
                  <a:pt x="87760" y="435939"/>
                </a:lnTo>
                <a:lnTo>
                  <a:pt x="67341" y="412241"/>
                </a:lnTo>
                <a:lnTo>
                  <a:pt x="37064" y="396259"/>
                </a:lnTo>
                <a:lnTo>
                  <a:pt x="0" y="390397"/>
                </a:lnTo>
                <a:lnTo>
                  <a:pt x="37064" y="384555"/>
                </a:lnTo>
                <a:lnTo>
                  <a:pt x="67341" y="368617"/>
                </a:lnTo>
                <a:lnTo>
                  <a:pt x="87760" y="344963"/>
                </a:lnTo>
                <a:lnTo>
                  <a:pt x="95250" y="315975"/>
                </a:lnTo>
                <a:lnTo>
                  <a:pt x="95250" y="74549"/>
                </a:lnTo>
                <a:lnTo>
                  <a:pt x="102739" y="45541"/>
                </a:lnTo>
                <a:lnTo>
                  <a:pt x="123158" y="21843"/>
                </a:lnTo>
                <a:lnTo>
                  <a:pt x="153435" y="5861"/>
                </a:lnTo>
                <a:lnTo>
                  <a:pt x="190500" y="0"/>
                </a:lnTo>
              </a:path>
            </a:pathLst>
          </a:custGeom>
          <a:ln w="19055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2466972" y="2685288"/>
            <a:ext cx="7058025" cy="2066925"/>
            <a:chOff x="2466972" y="2685288"/>
            <a:chExt cx="7058025" cy="206692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66972" y="3342383"/>
              <a:ext cx="2095505" cy="1409575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52950" y="2685288"/>
              <a:ext cx="4972052" cy="2066670"/>
            </a:xfrm>
            <a:prstGeom prst="rect">
              <a:avLst/>
            </a:prstGeom>
          </p:spPr>
        </p:pic>
      </p:grpSp>
      <p:sp>
        <p:nvSpPr>
          <p:cNvPr id="8" name="object 8"/>
          <p:cNvSpPr/>
          <p:nvPr/>
        </p:nvSpPr>
        <p:spPr>
          <a:xfrm>
            <a:off x="2466975" y="5151628"/>
            <a:ext cx="2428875" cy="276225"/>
          </a:xfrm>
          <a:custGeom>
            <a:avLst/>
            <a:gdLst/>
            <a:ahLst/>
            <a:cxnLst/>
            <a:rect l="l" t="t" r="r" b="b"/>
            <a:pathLst>
              <a:path w="2428875" h="276225">
                <a:moveTo>
                  <a:pt x="2428875" y="0"/>
                </a:moveTo>
                <a:lnTo>
                  <a:pt x="2420381" y="53790"/>
                </a:lnTo>
                <a:lnTo>
                  <a:pt x="2397220" y="97710"/>
                </a:lnTo>
                <a:lnTo>
                  <a:pt x="2362866" y="127319"/>
                </a:lnTo>
                <a:lnTo>
                  <a:pt x="2320798" y="138176"/>
                </a:lnTo>
                <a:lnTo>
                  <a:pt x="1322577" y="138176"/>
                </a:lnTo>
                <a:lnTo>
                  <a:pt x="1280489" y="149012"/>
                </a:lnTo>
                <a:lnTo>
                  <a:pt x="1246092" y="178577"/>
                </a:lnTo>
                <a:lnTo>
                  <a:pt x="1222886" y="222454"/>
                </a:lnTo>
                <a:lnTo>
                  <a:pt x="1214374" y="276225"/>
                </a:lnTo>
                <a:lnTo>
                  <a:pt x="1205880" y="222454"/>
                </a:lnTo>
                <a:lnTo>
                  <a:pt x="1182719" y="178577"/>
                </a:lnTo>
                <a:lnTo>
                  <a:pt x="1148365" y="149012"/>
                </a:lnTo>
                <a:lnTo>
                  <a:pt x="1106297" y="138176"/>
                </a:lnTo>
                <a:lnTo>
                  <a:pt x="108076" y="138176"/>
                </a:lnTo>
                <a:lnTo>
                  <a:pt x="66008" y="127319"/>
                </a:lnTo>
                <a:lnTo>
                  <a:pt x="31654" y="97710"/>
                </a:lnTo>
                <a:lnTo>
                  <a:pt x="8493" y="53790"/>
                </a:lnTo>
                <a:lnTo>
                  <a:pt x="0" y="0"/>
                </a:lnTo>
              </a:path>
            </a:pathLst>
          </a:custGeom>
          <a:ln w="190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088260" y="4790122"/>
            <a:ext cx="2863850" cy="91186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461645">
              <a:lnSpc>
                <a:spcPct val="100000"/>
              </a:lnSpc>
              <a:spcBef>
                <a:spcPts val="125"/>
              </a:spcBef>
              <a:tabLst>
                <a:tab pos="1059815" algn="l"/>
                <a:tab pos="1687830" algn="l"/>
                <a:tab pos="2068195" algn="l"/>
              </a:tabLst>
            </a:pPr>
            <a:r>
              <a:rPr sz="1550" i="1" spc="-25" dirty="0">
                <a:latin typeface="Calibri"/>
                <a:cs typeface="Calibri"/>
              </a:rPr>
              <a:t>il</a:t>
            </a:r>
            <a:r>
              <a:rPr sz="1550" i="1" dirty="0">
                <a:latin typeface="Calibri"/>
                <a:cs typeface="Calibri"/>
              </a:rPr>
              <a:t>	</a:t>
            </a:r>
            <a:r>
              <a:rPr sz="1550" i="1" spc="-25" dirty="0">
                <a:latin typeface="Calibri"/>
                <a:cs typeface="Calibri"/>
              </a:rPr>
              <a:t>m’</a:t>
            </a:r>
            <a:r>
              <a:rPr sz="1550" i="1" dirty="0">
                <a:latin typeface="Calibri"/>
                <a:cs typeface="Calibri"/>
              </a:rPr>
              <a:t>	</a:t>
            </a:r>
            <a:r>
              <a:rPr sz="1550" i="1" spc="-50" dirty="0">
                <a:latin typeface="Calibri"/>
                <a:cs typeface="Calibri"/>
              </a:rPr>
              <a:t>a</a:t>
            </a:r>
            <a:r>
              <a:rPr sz="1550" i="1" dirty="0">
                <a:latin typeface="Calibri"/>
                <a:cs typeface="Calibri"/>
              </a:rPr>
              <a:t>	</a:t>
            </a:r>
            <a:r>
              <a:rPr sz="1550" i="1" spc="-10" dirty="0">
                <a:latin typeface="Calibri"/>
                <a:cs typeface="Calibri"/>
              </a:rPr>
              <a:t>entarté</a:t>
            </a:r>
            <a:endParaRPr sz="15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40"/>
              </a:spcBef>
            </a:pPr>
            <a:endParaRPr sz="15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latin typeface="Calibri"/>
                <a:cs typeface="Calibri"/>
              </a:rPr>
              <a:t>Source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sentence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(from</a:t>
            </a:r>
            <a:r>
              <a:rPr sz="1800" spc="-5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corpus)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741856" y="4781550"/>
            <a:ext cx="128270" cy="26543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50" i="1" spc="-50" dirty="0">
                <a:latin typeface="Calibri"/>
                <a:cs typeface="Calibri"/>
              </a:rPr>
              <a:t>a</a:t>
            </a:r>
            <a:endParaRPr sz="155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353430" y="4781550"/>
            <a:ext cx="3411854" cy="9010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894080" algn="l"/>
                <a:tab pos="1463675" algn="l"/>
                <a:tab pos="2089785" algn="l"/>
                <a:tab pos="2621915" algn="l"/>
              </a:tabLst>
            </a:pPr>
            <a:r>
              <a:rPr sz="1550" i="1" spc="-10" dirty="0">
                <a:latin typeface="Calibri"/>
                <a:cs typeface="Calibri"/>
              </a:rPr>
              <a:t>&lt;START&gt;</a:t>
            </a:r>
            <a:r>
              <a:rPr sz="1550" i="1" dirty="0">
                <a:latin typeface="Calibri"/>
                <a:cs typeface="Calibri"/>
              </a:rPr>
              <a:t>	</a:t>
            </a:r>
            <a:r>
              <a:rPr sz="1550" i="1" spc="-25" dirty="0">
                <a:latin typeface="Calibri"/>
                <a:cs typeface="Calibri"/>
              </a:rPr>
              <a:t>he</a:t>
            </a:r>
            <a:r>
              <a:rPr sz="1550" i="1" dirty="0">
                <a:latin typeface="Calibri"/>
                <a:cs typeface="Calibri"/>
              </a:rPr>
              <a:t>	</a:t>
            </a:r>
            <a:r>
              <a:rPr sz="1550" i="1" spc="-25" dirty="0">
                <a:latin typeface="Calibri"/>
                <a:cs typeface="Calibri"/>
              </a:rPr>
              <a:t>hit</a:t>
            </a:r>
            <a:r>
              <a:rPr sz="1550" i="1" dirty="0">
                <a:latin typeface="Calibri"/>
                <a:cs typeface="Calibri"/>
              </a:rPr>
              <a:t>	</a:t>
            </a:r>
            <a:r>
              <a:rPr sz="1550" i="1" spc="-25" dirty="0">
                <a:latin typeface="Calibri"/>
                <a:cs typeface="Calibri"/>
              </a:rPr>
              <a:t>me</a:t>
            </a:r>
            <a:r>
              <a:rPr sz="1550" i="1" dirty="0">
                <a:latin typeface="Calibri"/>
                <a:cs typeface="Calibri"/>
              </a:rPr>
              <a:t>	</a:t>
            </a:r>
            <a:r>
              <a:rPr sz="1550" i="1" spc="-20" dirty="0">
                <a:latin typeface="Calibri"/>
                <a:cs typeface="Calibri"/>
              </a:rPr>
              <a:t>with</a:t>
            </a:r>
            <a:endParaRPr sz="15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950"/>
              </a:spcBef>
            </a:pPr>
            <a:endParaRPr sz="1550">
              <a:latin typeface="Calibri"/>
              <a:cs typeface="Calibri"/>
            </a:endParaRPr>
          </a:p>
          <a:p>
            <a:pPr marL="617220">
              <a:lnSpc>
                <a:spcPct val="100000"/>
              </a:lnSpc>
            </a:pPr>
            <a:r>
              <a:rPr sz="1800" spc="-25" dirty="0">
                <a:latin typeface="Calibri"/>
                <a:cs typeface="Calibri"/>
              </a:rPr>
              <a:t>Target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sentence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(from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corpus)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263721" y="4781550"/>
            <a:ext cx="273050" cy="26543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50" i="1" spc="-25" dirty="0">
                <a:latin typeface="Calibri"/>
                <a:cs typeface="Calibri"/>
              </a:rPr>
              <a:t>pie</a:t>
            </a:r>
            <a:endParaRPr sz="155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5267325" y="5142103"/>
            <a:ext cx="4495800" cy="266700"/>
          </a:xfrm>
          <a:custGeom>
            <a:avLst/>
            <a:gdLst/>
            <a:ahLst/>
            <a:cxnLst/>
            <a:rect l="l" t="t" r="r" b="b"/>
            <a:pathLst>
              <a:path w="4495800" h="266700">
                <a:moveTo>
                  <a:pt x="4495800" y="0"/>
                </a:moveTo>
                <a:lnTo>
                  <a:pt x="4487596" y="51911"/>
                </a:lnTo>
                <a:lnTo>
                  <a:pt x="4465224" y="94297"/>
                </a:lnTo>
                <a:lnTo>
                  <a:pt x="4432042" y="122872"/>
                </a:lnTo>
                <a:lnTo>
                  <a:pt x="4391406" y="133350"/>
                </a:lnTo>
                <a:lnTo>
                  <a:pt x="2352294" y="133350"/>
                </a:lnTo>
                <a:lnTo>
                  <a:pt x="2311657" y="143827"/>
                </a:lnTo>
                <a:lnTo>
                  <a:pt x="2278475" y="172402"/>
                </a:lnTo>
                <a:lnTo>
                  <a:pt x="2256103" y="214788"/>
                </a:lnTo>
                <a:lnTo>
                  <a:pt x="2247900" y="266700"/>
                </a:lnTo>
                <a:lnTo>
                  <a:pt x="2239696" y="214788"/>
                </a:lnTo>
                <a:lnTo>
                  <a:pt x="2217324" y="172402"/>
                </a:lnTo>
                <a:lnTo>
                  <a:pt x="2184142" y="143827"/>
                </a:lnTo>
                <a:lnTo>
                  <a:pt x="2143505" y="133350"/>
                </a:lnTo>
                <a:lnTo>
                  <a:pt x="104394" y="133350"/>
                </a:lnTo>
                <a:lnTo>
                  <a:pt x="63757" y="122872"/>
                </a:lnTo>
                <a:lnTo>
                  <a:pt x="30575" y="94297"/>
                </a:lnTo>
                <a:lnTo>
                  <a:pt x="8203" y="51911"/>
                </a:lnTo>
                <a:lnTo>
                  <a:pt x="0" y="0"/>
                </a:lnTo>
              </a:path>
            </a:pathLst>
          </a:custGeom>
          <a:ln w="190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466850" y="5970613"/>
            <a:ext cx="9220200" cy="400050"/>
          </a:xfrm>
          <a:prstGeom prst="rect">
            <a:avLst/>
          </a:prstGeom>
          <a:ln w="19055">
            <a:solidFill>
              <a:srgbClr val="3986FF"/>
            </a:solidFill>
          </a:ln>
        </p:spPr>
        <p:txBody>
          <a:bodyPr vert="horz" wrap="square" lIns="0" tIns="37465" rIns="0" bIns="0" rtlCol="0">
            <a:spAutoFit/>
          </a:bodyPr>
          <a:lstStyle/>
          <a:p>
            <a:pPr marL="421640">
              <a:lnSpc>
                <a:spcPct val="100000"/>
              </a:lnSpc>
              <a:spcBef>
                <a:spcPts val="295"/>
              </a:spcBef>
            </a:pPr>
            <a:r>
              <a:rPr sz="2000" dirty="0">
                <a:solidFill>
                  <a:srgbClr val="3986FF"/>
                </a:solidFill>
                <a:latin typeface="Calibri"/>
                <a:cs typeface="Calibri"/>
              </a:rPr>
              <a:t>Seq2seq</a:t>
            </a:r>
            <a:r>
              <a:rPr sz="2000" spc="-75" dirty="0">
                <a:solidFill>
                  <a:srgbClr val="3986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3986FF"/>
                </a:solidFill>
                <a:latin typeface="Calibri"/>
                <a:cs typeface="Calibri"/>
              </a:rPr>
              <a:t>is</a:t>
            </a:r>
            <a:r>
              <a:rPr sz="2000" spc="-35" dirty="0">
                <a:solidFill>
                  <a:srgbClr val="3986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3986FF"/>
                </a:solidFill>
                <a:latin typeface="Calibri"/>
                <a:cs typeface="Calibri"/>
              </a:rPr>
              <a:t>optimized</a:t>
            </a:r>
            <a:r>
              <a:rPr sz="2000" spc="-75" dirty="0">
                <a:solidFill>
                  <a:srgbClr val="3986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3986FF"/>
                </a:solidFill>
                <a:latin typeface="Calibri"/>
                <a:cs typeface="Calibri"/>
              </a:rPr>
              <a:t>as</a:t>
            </a:r>
            <a:r>
              <a:rPr sz="2000" spc="-35" dirty="0">
                <a:solidFill>
                  <a:srgbClr val="3986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3986FF"/>
                </a:solidFill>
                <a:latin typeface="Calibri"/>
                <a:cs typeface="Calibri"/>
              </a:rPr>
              <a:t>a</a:t>
            </a:r>
            <a:r>
              <a:rPr sz="2000" spc="-60" dirty="0">
                <a:solidFill>
                  <a:srgbClr val="3986FF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3986FF"/>
                </a:solidFill>
                <a:latin typeface="Calibri"/>
                <a:cs typeface="Calibri"/>
              </a:rPr>
              <a:t>single</a:t>
            </a:r>
            <a:r>
              <a:rPr sz="2000" b="1" spc="-100" dirty="0">
                <a:solidFill>
                  <a:srgbClr val="3986FF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3986FF"/>
                </a:solidFill>
                <a:latin typeface="Calibri"/>
                <a:cs typeface="Calibri"/>
              </a:rPr>
              <a:t>system.</a:t>
            </a:r>
            <a:r>
              <a:rPr sz="2000" b="1" spc="-25" dirty="0">
                <a:solidFill>
                  <a:srgbClr val="3986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3986FF"/>
                </a:solidFill>
                <a:latin typeface="Calibri"/>
                <a:cs typeface="Calibri"/>
              </a:rPr>
              <a:t>Backpropagation</a:t>
            </a:r>
            <a:r>
              <a:rPr sz="2000" spc="-75" dirty="0">
                <a:solidFill>
                  <a:srgbClr val="3986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3986FF"/>
                </a:solidFill>
                <a:latin typeface="Calibri"/>
                <a:cs typeface="Calibri"/>
              </a:rPr>
              <a:t>operates</a:t>
            </a:r>
            <a:r>
              <a:rPr sz="2000" spc="-35" dirty="0">
                <a:solidFill>
                  <a:srgbClr val="3986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3986FF"/>
                </a:solidFill>
                <a:latin typeface="Calibri"/>
                <a:cs typeface="Calibri"/>
              </a:rPr>
              <a:t>“</a:t>
            </a:r>
            <a:r>
              <a:rPr sz="2000" i="1" spc="-10" dirty="0">
                <a:solidFill>
                  <a:srgbClr val="3986FF"/>
                </a:solidFill>
                <a:latin typeface="Calibri"/>
                <a:cs typeface="Calibri"/>
              </a:rPr>
              <a:t>end-</a:t>
            </a:r>
            <a:r>
              <a:rPr sz="2000" i="1" spc="-20" dirty="0">
                <a:solidFill>
                  <a:srgbClr val="3986FF"/>
                </a:solidFill>
                <a:latin typeface="Calibri"/>
                <a:cs typeface="Calibri"/>
              </a:rPr>
              <a:t>to-</a:t>
            </a:r>
            <a:r>
              <a:rPr sz="2000" i="1" spc="-10" dirty="0">
                <a:solidFill>
                  <a:srgbClr val="3986FF"/>
                </a:solidFill>
                <a:latin typeface="Calibri"/>
                <a:cs typeface="Calibri"/>
              </a:rPr>
              <a:t>end”</a:t>
            </a:r>
            <a:r>
              <a:rPr sz="2000" spc="-10" dirty="0">
                <a:solidFill>
                  <a:srgbClr val="3986FF"/>
                </a:solidFill>
                <a:latin typeface="Calibri"/>
                <a:cs typeface="Calibri"/>
              </a:rPr>
              <a:t>.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0331592" y="3045079"/>
            <a:ext cx="283210" cy="142049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020"/>
              </a:lnSpc>
            </a:pPr>
            <a:r>
              <a:rPr sz="2000" spc="-10" dirty="0">
                <a:solidFill>
                  <a:srgbClr val="00AF50"/>
                </a:solidFill>
                <a:latin typeface="Calibri"/>
                <a:cs typeface="Calibri"/>
              </a:rPr>
              <a:t>Decoder</a:t>
            </a:r>
            <a:r>
              <a:rPr sz="2000" spc="-55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2000" spc="-25" dirty="0">
                <a:solidFill>
                  <a:srgbClr val="00AF50"/>
                </a:solidFill>
                <a:latin typeface="Calibri"/>
                <a:cs typeface="Calibri"/>
              </a:rPr>
              <a:t>RNN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0096500" y="3380485"/>
            <a:ext cx="190500" cy="781050"/>
          </a:xfrm>
          <a:custGeom>
            <a:avLst/>
            <a:gdLst/>
            <a:ahLst/>
            <a:cxnLst/>
            <a:rect l="l" t="t" r="r" b="b"/>
            <a:pathLst>
              <a:path w="190500" h="781050">
                <a:moveTo>
                  <a:pt x="0" y="0"/>
                </a:moveTo>
                <a:lnTo>
                  <a:pt x="37064" y="5861"/>
                </a:lnTo>
                <a:lnTo>
                  <a:pt x="67341" y="21844"/>
                </a:lnTo>
                <a:lnTo>
                  <a:pt x="87760" y="45541"/>
                </a:lnTo>
                <a:lnTo>
                  <a:pt x="95250" y="74549"/>
                </a:lnTo>
                <a:lnTo>
                  <a:pt x="95250" y="315849"/>
                </a:lnTo>
                <a:lnTo>
                  <a:pt x="102739" y="344910"/>
                </a:lnTo>
                <a:lnTo>
                  <a:pt x="123158" y="368601"/>
                </a:lnTo>
                <a:lnTo>
                  <a:pt x="153435" y="384554"/>
                </a:lnTo>
                <a:lnTo>
                  <a:pt x="190500" y="390397"/>
                </a:lnTo>
                <a:lnTo>
                  <a:pt x="153435" y="396259"/>
                </a:lnTo>
                <a:lnTo>
                  <a:pt x="123158" y="412242"/>
                </a:lnTo>
                <a:lnTo>
                  <a:pt x="102739" y="435939"/>
                </a:lnTo>
                <a:lnTo>
                  <a:pt x="95250" y="464946"/>
                </a:lnTo>
                <a:lnTo>
                  <a:pt x="95250" y="706374"/>
                </a:lnTo>
                <a:lnTo>
                  <a:pt x="87760" y="735361"/>
                </a:lnTo>
                <a:lnTo>
                  <a:pt x="67341" y="759015"/>
                </a:lnTo>
                <a:lnTo>
                  <a:pt x="37064" y="774953"/>
                </a:lnTo>
                <a:lnTo>
                  <a:pt x="0" y="780795"/>
                </a:lnTo>
              </a:path>
            </a:pathLst>
          </a:custGeom>
          <a:ln w="19055">
            <a:solidFill>
              <a:srgbClr val="00AF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5635625" y="2362898"/>
            <a:ext cx="262890" cy="2660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r>
              <a:rPr sz="1550" spc="-445" dirty="0">
                <a:latin typeface="Cambria Math"/>
                <a:cs typeface="Cambria Math"/>
              </a:rPr>
              <a:t>𝑦ො</a:t>
            </a:r>
            <a:r>
              <a:rPr sz="1650" spc="-667" baseline="-17676" dirty="0">
                <a:latin typeface="Cambria Math"/>
                <a:cs typeface="Cambria Math"/>
              </a:rPr>
              <a:t>1</a:t>
            </a:r>
            <a:endParaRPr sz="1650" baseline="-17676">
              <a:latin typeface="Cambria Math"/>
              <a:cs typeface="Cambria Math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252845" y="2369756"/>
            <a:ext cx="267335" cy="2660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r>
              <a:rPr sz="1550" spc="-430" dirty="0">
                <a:latin typeface="Cambria Math"/>
                <a:cs typeface="Cambria Math"/>
              </a:rPr>
              <a:t>𝑦ො</a:t>
            </a:r>
            <a:r>
              <a:rPr sz="1650" spc="-644" baseline="-17676" dirty="0">
                <a:latin typeface="Cambria Math"/>
                <a:cs typeface="Cambria Math"/>
              </a:rPr>
              <a:t>2</a:t>
            </a:r>
            <a:endParaRPr sz="1650" baseline="-17676">
              <a:latin typeface="Cambria Math"/>
              <a:cs typeface="Cambria Math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864731" y="2360295"/>
            <a:ext cx="267335" cy="26543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r>
              <a:rPr sz="1550" spc="-430" dirty="0">
                <a:latin typeface="Cambria Math"/>
                <a:cs typeface="Cambria Math"/>
              </a:rPr>
              <a:t>𝑦ො</a:t>
            </a:r>
            <a:r>
              <a:rPr sz="1650" spc="-644" baseline="-17676" dirty="0">
                <a:latin typeface="Cambria Math"/>
                <a:cs typeface="Cambria Math"/>
              </a:rPr>
              <a:t>3</a:t>
            </a:r>
            <a:endParaRPr sz="1650" baseline="-17676">
              <a:latin typeface="Cambria Math"/>
              <a:cs typeface="Cambria Math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475855" y="2360612"/>
            <a:ext cx="259079" cy="2660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r>
              <a:rPr sz="1550" spc="-455" dirty="0">
                <a:latin typeface="Cambria Math"/>
                <a:cs typeface="Cambria Math"/>
              </a:rPr>
              <a:t>𝑦ො</a:t>
            </a:r>
            <a:r>
              <a:rPr sz="1650" spc="-682" baseline="-17676" dirty="0">
                <a:latin typeface="Cambria Math"/>
                <a:cs typeface="Cambria Math"/>
              </a:rPr>
              <a:t>4</a:t>
            </a:r>
            <a:endParaRPr sz="1650" baseline="-17676">
              <a:latin typeface="Cambria Math"/>
              <a:cs typeface="Cambria Math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8080756" y="2369248"/>
            <a:ext cx="267335" cy="2660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r>
              <a:rPr sz="1550" spc="-430" dirty="0">
                <a:latin typeface="Cambria Math"/>
                <a:cs typeface="Cambria Math"/>
              </a:rPr>
              <a:t>𝑦ො</a:t>
            </a:r>
            <a:r>
              <a:rPr sz="1650" spc="-644" baseline="-17676" dirty="0">
                <a:latin typeface="Cambria Math"/>
                <a:cs typeface="Cambria Math"/>
              </a:rPr>
              <a:t>5</a:t>
            </a:r>
            <a:endParaRPr sz="1650" baseline="-17676">
              <a:latin typeface="Cambria Math"/>
              <a:cs typeface="Cambria Math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8698865" y="2369248"/>
            <a:ext cx="267335" cy="2660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r>
              <a:rPr sz="1550" spc="-430" dirty="0">
                <a:latin typeface="Cambria Math"/>
                <a:cs typeface="Cambria Math"/>
              </a:rPr>
              <a:t>𝑦ො</a:t>
            </a:r>
            <a:r>
              <a:rPr sz="1650" spc="-644" baseline="-17676" dirty="0">
                <a:latin typeface="Cambria Math"/>
                <a:cs typeface="Cambria Math"/>
              </a:rPr>
              <a:t>6</a:t>
            </a:r>
            <a:endParaRPr sz="1650" baseline="-17676">
              <a:latin typeface="Cambria Math"/>
              <a:cs typeface="Cambria Math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9296018" y="2369756"/>
            <a:ext cx="267335" cy="2660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r>
              <a:rPr sz="1550" spc="-430" dirty="0">
                <a:latin typeface="Cambria Math"/>
                <a:cs typeface="Cambria Math"/>
              </a:rPr>
              <a:t>𝑦ො</a:t>
            </a:r>
            <a:r>
              <a:rPr sz="1650" spc="-644" baseline="-17676" dirty="0">
                <a:latin typeface="Cambria Math"/>
                <a:cs typeface="Cambria Math"/>
              </a:rPr>
              <a:t>7</a:t>
            </a:r>
            <a:endParaRPr sz="1650" baseline="-17676">
              <a:latin typeface="Cambria Math"/>
              <a:cs typeface="Cambria Math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5669153" y="1704467"/>
            <a:ext cx="111125" cy="664210"/>
          </a:xfrm>
          <a:custGeom>
            <a:avLst/>
            <a:gdLst/>
            <a:ahLst/>
            <a:cxnLst/>
            <a:rect l="l" t="t" r="r" b="b"/>
            <a:pathLst>
              <a:path w="111125" h="664210">
                <a:moveTo>
                  <a:pt x="55372" y="37900"/>
                </a:moveTo>
                <a:lnTo>
                  <a:pt x="45847" y="54228"/>
                </a:lnTo>
                <a:lnTo>
                  <a:pt x="45847" y="663829"/>
                </a:lnTo>
                <a:lnTo>
                  <a:pt x="64897" y="663829"/>
                </a:lnTo>
                <a:lnTo>
                  <a:pt x="64897" y="54228"/>
                </a:lnTo>
                <a:lnTo>
                  <a:pt x="55372" y="37900"/>
                </a:lnTo>
                <a:close/>
              </a:path>
              <a:path w="111125" h="664210">
                <a:moveTo>
                  <a:pt x="55372" y="0"/>
                </a:moveTo>
                <a:lnTo>
                  <a:pt x="0" y="94869"/>
                </a:lnTo>
                <a:lnTo>
                  <a:pt x="1524" y="100711"/>
                </a:lnTo>
                <a:lnTo>
                  <a:pt x="10668" y="106045"/>
                </a:lnTo>
                <a:lnTo>
                  <a:pt x="16510" y="104521"/>
                </a:lnTo>
                <a:lnTo>
                  <a:pt x="45847" y="54228"/>
                </a:lnTo>
                <a:lnTo>
                  <a:pt x="45847" y="18923"/>
                </a:lnTo>
                <a:lnTo>
                  <a:pt x="66417" y="18923"/>
                </a:lnTo>
                <a:lnTo>
                  <a:pt x="55372" y="0"/>
                </a:lnTo>
                <a:close/>
              </a:path>
              <a:path w="111125" h="664210">
                <a:moveTo>
                  <a:pt x="66417" y="18923"/>
                </a:moveTo>
                <a:lnTo>
                  <a:pt x="64897" y="18923"/>
                </a:lnTo>
                <a:lnTo>
                  <a:pt x="64897" y="54228"/>
                </a:lnTo>
                <a:lnTo>
                  <a:pt x="94234" y="104521"/>
                </a:lnTo>
                <a:lnTo>
                  <a:pt x="100075" y="106045"/>
                </a:lnTo>
                <a:lnTo>
                  <a:pt x="109220" y="100711"/>
                </a:lnTo>
                <a:lnTo>
                  <a:pt x="110744" y="94869"/>
                </a:lnTo>
                <a:lnTo>
                  <a:pt x="66417" y="18923"/>
                </a:lnTo>
                <a:close/>
              </a:path>
              <a:path w="111125" h="664210">
                <a:moveTo>
                  <a:pt x="64897" y="18923"/>
                </a:moveTo>
                <a:lnTo>
                  <a:pt x="45847" y="18923"/>
                </a:lnTo>
                <a:lnTo>
                  <a:pt x="45847" y="54228"/>
                </a:lnTo>
                <a:lnTo>
                  <a:pt x="55372" y="37900"/>
                </a:lnTo>
                <a:lnTo>
                  <a:pt x="47117" y="23749"/>
                </a:lnTo>
                <a:lnTo>
                  <a:pt x="64897" y="23749"/>
                </a:lnTo>
                <a:lnTo>
                  <a:pt x="64897" y="18923"/>
                </a:lnTo>
                <a:close/>
              </a:path>
              <a:path w="111125" h="664210">
                <a:moveTo>
                  <a:pt x="64897" y="23749"/>
                </a:moveTo>
                <a:lnTo>
                  <a:pt x="63626" y="23749"/>
                </a:lnTo>
                <a:lnTo>
                  <a:pt x="55372" y="37900"/>
                </a:lnTo>
                <a:lnTo>
                  <a:pt x="64897" y="54228"/>
                </a:lnTo>
                <a:lnTo>
                  <a:pt x="64897" y="23749"/>
                </a:lnTo>
                <a:close/>
              </a:path>
              <a:path w="111125" h="664210">
                <a:moveTo>
                  <a:pt x="63626" y="23749"/>
                </a:moveTo>
                <a:lnTo>
                  <a:pt x="47117" y="23749"/>
                </a:lnTo>
                <a:lnTo>
                  <a:pt x="55372" y="37900"/>
                </a:lnTo>
                <a:lnTo>
                  <a:pt x="63626" y="23749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5505450" y="1380705"/>
            <a:ext cx="428625" cy="333375"/>
          </a:xfrm>
          <a:prstGeom prst="rect">
            <a:avLst/>
          </a:prstGeom>
          <a:ln w="19055">
            <a:solidFill>
              <a:srgbClr val="FF2FED"/>
            </a:solidFill>
          </a:ln>
        </p:spPr>
        <p:txBody>
          <a:bodyPr vert="horz" wrap="square" lIns="0" tIns="29209" rIns="0" bIns="0" rtlCol="0">
            <a:spAutoFit/>
          </a:bodyPr>
          <a:lstStyle/>
          <a:p>
            <a:pPr marL="162560">
              <a:lnSpc>
                <a:spcPct val="100000"/>
              </a:lnSpc>
              <a:spcBef>
                <a:spcPts val="229"/>
              </a:spcBef>
            </a:pPr>
            <a:r>
              <a:rPr sz="1550" spc="-25" dirty="0">
                <a:latin typeface="Cambria Math"/>
                <a:cs typeface="Cambria Math"/>
              </a:rPr>
              <a:t>𝐽</a:t>
            </a:r>
            <a:r>
              <a:rPr sz="1650" spc="-37" baseline="-17676" dirty="0">
                <a:latin typeface="Cambria Math"/>
                <a:cs typeface="Cambria Math"/>
              </a:rPr>
              <a:t>1</a:t>
            </a:r>
            <a:endParaRPr sz="1650" baseline="-17676">
              <a:latin typeface="Cambria Math"/>
              <a:cs typeface="Cambria Math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6288278" y="1704466"/>
            <a:ext cx="1330325" cy="673735"/>
          </a:xfrm>
          <a:custGeom>
            <a:avLst/>
            <a:gdLst/>
            <a:ahLst/>
            <a:cxnLst/>
            <a:rect l="l" t="t" r="r" b="b"/>
            <a:pathLst>
              <a:path w="1330325" h="673735">
                <a:moveTo>
                  <a:pt x="110744" y="104394"/>
                </a:moveTo>
                <a:lnTo>
                  <a:pt x="66408" y="28448"/>
                </a:lnTo>
                <a:lnTo>
                  <a:pt x="55372" y="9525"/>
                </a:lnTo>
                <a:lnTo>
                  <a:pt x="0" y="104394"/>
                </a:lnTo>
                <a:lnTo>
                  <a:pt x="1524" y="110236"/>
                </a:lnTo>
                <a:lnTo>
                  <a:pt x="10668" y="115570"/>
                </a:lnTo>
                <a:lnTo>
                  <a:pt x="16510" y="114046"/>
                </a:lnTo>
                <a:lnTo>
                  <a:pt x="45847" y="63754"/>
                </a:lnTo>
                <a:lnTo>
                  <a:pt x="45847" y="673354"/>
                </a:lnTo>
                <a:lnTo>
                  <a:pt x="64897" y="673354"/>
                </a:lnTo>
                <a:lnTo>
                  <a:pt x="64897" y="63754"/>
                </a:lnTo>
                <a:lnTo>
                  <a:pt x="94234" y="114046"/>
                </a:lnTo>
                <a:lnTo>
                  <a:pt x="100076" y="115570"/>
                </a:lnTo>
                <a:lnTo>
                  <a:pt x="109220" y="110236"/>
                </a:lnTo>
                <a:lnTo>
                  <a:pt x="110744" y="104394"/>
                </a:lnTo>
                <a:close/>
              </a:path>
              <a:path w="1330325" h="673735">
                <a:moveTo>
                  <a:pt x="729869" y="94869"/>
                </a:moveTo>
                <a:lnTo>
                  <a:pt x="685533" y="18923"/>
                </a:lnTo>
                <a:lnTo>
                  <a:pt x="674497" y="0"/>
                </a:lnTo>
                <a:lnTo>
                  <a:pt x="619125" y="94869"/>
                </a:lnTo>
                <a:lnTo>
                  <a:pt x="620649" y="100711"/>
                </a:lnTo>
                <a:lnTo>
                  <a:pt x="629793" y="106045"/>
                </a:lnTo>
                <a:lnTo>
                  <a:pt x="635635" y="104521"/>
                </a:lnTo>
                <a:lnTo>
                  <a:pt x="664972" y="54229"/>
                </a:lnTo>
                <a:lnTo>
                  <a:pt x="664972" y="663829"/>
                </a:lnTo>
                <a:lnTo>
                  <a:pt x="684022" y="663829"/>
                </a:lnTo>
                <a:lnTo>
                  <a:pt x="684022" y="54229"/>
                </a:lnTo>
                <a:lnTo>
                  <a:pt x="713359" y="104521"/>
                </a:lnTo>
                <a:lnTo>
                  <a:pt x="719201" y="106045"/>
                </a:lnTo>
                <a:lnTo>
                  <a:pt x="728345" y="100711"/>
                </a:lnTo>
                <a:lnTo>
                  <a:pt x="729869" y="94869"/>
                </a:lnTo>
                <a:close/>
              </a:path>
              <a:path w="1330325" h="673735">
                <a:moveTo>
                  <a:pt x="1329944" y="94869"/>
                </a:moveTo>
                <a:lnTo>
                  <a:pt x="1285608" y="18923"/>
                </a:lnTo>
                <a:lnTo>
                  <a:pt x="1274572" y="0"/>
                </a:lnTo>
                <a:lnTo>
                  <a:pt x="1219200" y="94869"/>
                </a:lnTo>
                <a:lnTo>
                  <a:pt x="1220724" y="100711"/>
                </a:lnTo>
                <a:lnTo>
                  <a:pt x="1229868" y="106045"/>
                </a:lnTo>
                <a:lnTo>
                  <a:pt x="1235710" y="104521"/>
                </a:lnTo>
                <a:lnTo>
                  <a:pt x="1265047" y="54229"/>
                </a:lnTo>
                <a:lnTo>
                  <a:pt x="1265047" y="663829"/>
                </a:lnTo>
                <a:lnTo>
                  <a:pt x="1284097" y="663829"/>
                </a:lnTo>
                <a:lnTo>
                  <a:pt x="1284097" y="54229"/>
                </a:lnTo>
                <a:lnTo>
                  <a:pt x="1313434" y="104521"/>
                </a:lnTo>
                <a:lnTo>
                  <a:pt x="1319276" y="106045"/>
                </a:lnTo>
                <a:lnTo>
                  <a:pt x="1328420" y="100711"/>
                </a:lnTo>
                <a:lnTo>
                  <a:pt x="1329944" y="94869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6247384" y="1400873"/>
            <a:ext cx="225425" cy="2660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r>
              <a:rPr sz="1550" spc="-25" dirty="0">
                <a:latin typeface="Cambria Math"/>
                <a:cs typeface="Cambria Math"/>
              </a:rPr>
              <a:t>𝐽</a:t>
            </a:r>
            <a:r>
              <a:rPr sz="1650" spc="-37" baseline="-17676" dirty="0">
                <a:latin typeface="Cambria Math"/>
                <a:cs typeface="Cambria Math"/>
              </a:rPr>
              <a:t>2</a:t>
            </a:r>
            <a:endParaRPr sz="1650" baseline="-17676">
              <a:latin typeface="Cambria Math"/>
              <a:cs typeface="Cambria Math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6859269" y="1390967"/>
            <a:ext cx="225425" cy="2660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r>
              <a:rPr sz="1550" spc="-25" dirty="0">
                <a:latin typeface="Cambria Math"/>
                <a:cs typeface="Cambria Math"/>
              </a:rPr>
              <a:t>𝐽</a:t>
            </a:r>
            <a:r>
              <a:rPr sz="1650" spc="-37" baseline="-17676" dirty="0">
                <a:latin typeface="Cambria Math"/>
                <a:cs typeface="Cambria Math"/>
              </a:rPr>
              <a:t>3</a:t>
            </a:r>
            <a:endParaRPr sz="1650" baseline="-17676">
              <a:latin typeface="Cambria Math"/>
              <a:cs typeface="Cambria Math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7353300" y="1380832"/>
            <a:ext cx="428625" cy="323850"/>
          </a:xfrm>
          <a:prstGeom prst="rect">
            <a:avLst/>
          </a:prstGeom>
          <a:ln w="19055">
            <a:solidFill>
              <a:srgbClr val="FF2FED"/>
            </a:solidFill>
          </a:ln>
        </p:spPr>
        <p:txBody>
          <a:bodyPr vert="horz" wrap="square" lIns="0" tIns="26670" rIns="0" bIns="0" rtlCol="0">
            <a:spAutoFit/>
          </a:bodyPr>
          <a:lstStyle/>
          <a:p>
            <a:pPr marL="150495">
              <a:lnSpc>
                <a:spcPct val="100000"/>
              </a:lnSpc>
              <a:spcBef>
                <a:spcPts val="210"/>
              </a:spcBef>
            </a:pPr>
            <a:r>
              <a:rPr sz="1550" spc="-25" dirty="0">
                <a:latin typeface="Cambria Math"/>
                <a:cs typeface="Cambria Math"/>
              </a:rPr>
              <a:t>𝐽</a:t>
            </a:r>
            <a:r>
              <a:rPr sz="1650" spc="-37" baseline="-17676" dirty="0">
                <a:latin typeface="Cambria Math"/>
                <a:cs typeface="Cambria Math"/>
              </a:rPr>
              <a:t>4</a:t>
            </a:r>
            <a:endParaRPr sz="1650" baseline="-17676">
              <a:latin typeface="Cambria Math"/>
              <a:cs typeface="Cambria Math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8117078" y="1713991"/>
            <a:ext cx="1311275" cy="664210"/>
          </a:xfrm>
          <a:custGeom>
            <a:avLst/>
            <a:gdLst/>
            <a:ahLst/>
            <a:cxnLst/>
            <a:rect l="l" t="t" r="r" b="b"/>
            <a:pathLst>
              <a:path w="1311275" h="664210">
                <a:moveTo>
                  <a:pt x="110744" y="94869"/>
                </a:moveTo>
                <a:lnTo>
                  <a:pt x="66408" y="18923"/>
                </a:lnTo>
                <a:lnTo>
                  <a:pt x="55372" y="0"/>
                </a:lnTo>
                <a:lnTo>
                  <a:pt x="0" y="94869"/>
                </a:lnTo>
                <a:lnTo>
                  <a:pt x="1524" y="100711"/>
                </a:lnTo>
                <a:lnTo>
                  <a:pt x="10668" y="106045"/>
                </a:lnTo>
                <a:lnTo>
                  <a:pt x="16510" y="104521"/>
                </a:lnTo>
                <a:lnTo>
                  <a:pt x="45847" y="54229"/>
                </a:lnTo>
                <a:lnTo>
                  <a:pt x="45847" y="663829"/>
                </a:lnTo>
                <a:lnTo>
                  <a:pt x="64897" y="663829"/>
                </a:lnTo>
                <a:lnTo>
                  <a:pt x="64897" y="54229"/>
                </a:lnTo>
                <a:lnTo>
                  <a:pt x="94234" y="104521"/>
                </a:lnTo>
                <a:lnTo>
                  <a:pt x="100076" y="106045"/>
                </a:lnTo>
                <a:lnTo>
                  <a:pt x="109220" y="100711"/>
                </a:lnTo>
                <a:lnTo>
                  <a:pt x="110744" y="94869"/>
                </a:lnTo>
                <a:close/>
              </a:path>
              <a:path w="1311275" h="664210">
                <a:moveTo>
                  <a:pt x="729869" y="94869"/>
                </a:moveTo>
                <a:lnTo>
                  <a:pt x="685533" y="18923"/>
                </a:lnTo>
                <a:lnTo>
                  <a:pt x="674497" y="0"/>
                </a:lnTo>
                <a:lnTo>
                  <a:pt x="619125" y="94869"/>
                </a:lnTo>
                <a:lnTo>
                  <a:pt x="620649" y="100711"/>
                </a:lnTo>
                <a:lnTo>
                  <a:pt x="629793" y="106045"/>
                </a:lnTo>
                <a:lnTo>
                  <a:pt x="635635" y="104521"/>
                </a:lnTo>
                <a:lnTo>
                  <a:pt x="664972" y="54229"/>
                </a:lnTo>
                <a:lnTo>
                  <a:pt x="664972" y="663829"/>
                </a:lnTo>
                <a:lnTo>
                  <a:pt x="684022" y="663829"/>
                </a:lnTo>
                <a:lnTo>
                  <a:pt x="684022" y="54229"/>
                </a:lnTo>
                <a:lnTo>
                  <a:pt x="713359" y="104521"/>
                </a:lnTo>
                <a:lnTo>
                  <a:pt x="719201" y="106045"/>
                </a:lnTo>
                <a:lnTo>
                  <a:pt x="728345" y="100711"/>
                </a:lnTo>
                <a:lnTo>
                  <a:pt x="729869" y="94869"/>
                </a:lnTo>
                <a:close/>
              </a:path>
              <a:path w="1311275" h="664210">
                <a:moveTo>
                  <a:pt x="1310894" y="94869"/>
                </a:moveTo>
                <a:lnTo>
                  <a:pt x="1266558" y="18923"/>
                </a:lnTo>
                <a:lnTo>
                  <a:pt x="1255522" y="0"/>
                </a:lnTo>
                <a:lnTo>
                  <a:pt x="1200150" y="94869"/>
                </a:lnTo>
                <a:lnTo>
                  <a:pt x="1201674" y="100711"/>
                </a:lnTo>
                <a:lnTo>
                  <a:pt x="1210818" y="106045"/>
                </a:lnTo>
                <a:lnTo>
                  <a:pt x="1216660" y="104521"/>
                </a:lnTo>
                <a:lnTo>
                  <a:pt x="1245997" y="54229"/>
                </a:lnTo>
                <a:lnTo>
                  <a:pt x="1245997" y="663829"/>
                </a:lnTo>
                <a:lnTo>
                  <a:pt x="1265047" y="663829"/>
                </a:lnTo>
                <a:lnTo>
                  <a:pt x="1265047" y="54229"/>
                </a:lnTo>
                <a:lnTo>
                  <a:pt x="1294384" y="104521"/>
                </a:lnTo>
                <a:lnTo>
                  <a:pt x="1300226" y="106045"/>
                </a:lnTo>
                <a:lnTo>
                  <a:pt x="1309370" y="100711"/>
                </a:lnTo>
                <a:lnTo>
                  <a:pt x="1310894" y="94869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8075294" y="1400111"/>
            <a:ext cx="225425" cy="2660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r>
              <a:rPr sz="1550" spc="-25" dirty="0">
                <a:latin typeface="Cambria Math"/>
                <a:cs typeface="Cambria Math"/>
              </a:rPr>
              <a:t>𝐽</a:t>
            </a:r>
            <a:r>
              <a:rPr sz="1650" spc="-37" baseline="-17676" dirty="0">
                <a:latin typeface="Cambria Math"/>
                <a:cs typeface="Cambria Math"/>
              </a:rPr>
              <a:t>5</a:t>
            </a:r>
            <a:endParaRPr sz="1650" baseline="-17676">
              <a:latin typeface="Cambria Math"/>
              <a:cs typeface="Cambria Math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8693150" y="1400111"/>
            <a:ext cx="225425" cy="2660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r>
              <a:rPr sz="1550" spc="-25" dirty="0">
                <a:latin typeface="Cambria Math"/>
                <a:cs typeface="Cambria Math"/>
              </a:rPr>
              <a:t>𝐽</a:t>
            </a:r>
            <a:r>
              <a:rPr sz="1650" spc="-37" baseline="-17676" dirty="0">
                <a:latin typeface="Cambria Math"/>
                <a:cs typeface="Cambria Math"/>
              </a:rPr>
              <a:t>6</a:t>
            </a:r>
            <a:endParaRPr sz="1650" baseline="-17676">
              <a:latin typeface="Cambria Math"/>
              <a:cs typeface="Cambria Math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9163050" y="1390230"/>
            <a:ext cx="438150" cy="323850"/>
          </a:xfrm>
          <a:prstGeom prst="rect">
            <a:avLst/>
          </a:prstGeom>
          <a:ln w="19055">
            <a:solidFill>
              <a:srgbClr val="FF2FED"/>
            </a:solidFill>
          </a:ln>
        </p:spPr>
        <p:txBody>
          <a:bodyPr vert="horz" wrap="square" lIns="0" tIns="26670" rIns="0" bIns="0" rtlCol="0">
            <a:spAutoFit/>
          </a:bodyPr>
          <a:lstStyle/>
          <a:p>
            <a:pPr marL="148590">
              <a:lnSpc>
                <a:spcPct val="100000"/>
              </a:lnSpc>
              <a:spcBef>
                <a:spcPts val="210"/>
              </a:spcBef>
            </a:pPr>
            <a:r>
              <a:rPr sz="1550" spc="-25" dirty="0">
                <a:latin typeface="Cambria Math"/>
                <a:cs typeface="Cambria Math"/>
              </a:rPr>
              <a:t>𝐽</a:t>
            </a:r>
            <a:r>
              <a:rPr sz="1650" spc="-37" baseline="-17676" dirty="0">
                <a:latin typeface="Cambria Math"/>
                <a:cs typeface="Cambria Math"/>
              </a:rPr>
              <a:t>7</a:t>
            </a:r>
            <a:endParaRPr sz="1650" baseline="-17676">
              <a:latin typeface="Cambria Math"/>
              <a:cs typeface="Cambria Math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2481199" y="1709292"/>
            <a:ext cx="7144384" cy="2286000"/>
          </a:xfrm>
          <a:custGeom>
            <a:avLst/>
            <a:gdLst/>
            <a:ahLst/>
            <a:cxnLst/>
            <a:rect l="l" t="t" r="r" b="b"/>
            <a:pathLst>
              <a:path w="7144384" h="2286000">
                <a:moveTo>
                  <a:pt x="7143877" y="1570990"/>
                </a:moveTo>
                <a:lnTo>
                  <a:pt x="6978777" y="1570990"/>
                </a:lnTo>
                <a:lnTo>
                  <a:pt x="6978777" y="9525"/>
                </a:lnTo>
                <a:lnTo>
                  <a:pt x="6813550" y="9525"/>
                </a:lnTo>
                <a:lnTo>
                  <a:pt x="6813550" y="1570990"/>
                </a:lnTo>
                <a:lnTo>
                  <a:pt x="6648450" y="1570990"/>
                </a:lnTo>
                <a:lnTo>
                  <a:pt x="6840601" y="1955292"/>
                </a:lnTo>
                <a:lnTo>
                  <a:pt x="6370599" y="1955292"/>
                </a:lnTo>
                <a:lnTo>
                  <a:pt x="6521551" y="1653540"/>
                </a:lnTo>
                <a:lnTo>
                  <a:pt x="6562852" y="1570990"/>
                </a:lnTo>
                <a:lnTo>
                  <a:pt x="6397752" y="1570990"/>
                </a:lnTo>
                <a:lnTo>
                  <a:pt x="6397752" y="9525"/>
                </a:lnTo>
                <a:lnTo>
                  <a:pt x="6232525" y="9525"/>
                </a:lnTo>
                <a:lnTo>
                  <a:pt x="6232525" y="1570990"/>
                </a:lnTo>
                <a:lnTo>
                  <a:pt x="6067425" y="1570990"/>
                </a:lnTo>
                <a:lnTo>
                  <a:pt x="6259576" y="1955292"/>
                </a:lnTo>
                <a:lnTo>
                  <a:pt x="5751474" y="1955292"/>
                </a:lnTo>
                <a:lnTo>
                  <a:pt x="5902426" y="1653540"/>
                </a:lnTo>
                <a:lnTo>
                  <a:pt x="5943727" y="1570990"/>
                </a:lnTo>
                <a:lnTo>
                  <a:pt x="5778627" y="1570990"/>
                </a:lnTo>
                <a:lnTo>
                  <a:pt x="5778627" y="9525"/>
                </a:lnTo>
                <a:lnTo>
                  <a:pt x="5613400" y="9525"/>
                </a:lnTo>
                <a:lnTo>
                  <a:pt x="5613400" y="1570990"/>
                </a:lnTo>
                <a:lnTo>
                  <a:pt x="5448300" y="1570990"/>
                </a:lnTo>
                <a:lnTo>
                  <a:pt x="5640451" y="1955292"/>
                </a:lnTo>
                <a:lnTo>
                  <a:pt x="5137099" y="1955292"/>
                </a:lnTo>
                <a:lnTo>
                  <a:pt x="5292826" y="1644015"/>
                </a:lnTo>
                <a:lnTo>
                  <a:pt x="5334127" y="1561465"/>
                </a:lnTo>
                <a:lnTo>
                  <a:pt x="5169027" y="1561465"/>
                </a:lnTo>
                <a:lnTo>
                  <a:pt x="5169027" y="0"/>
                </a:lnTo>
                <a:lnTo>
                  <a:pt x="5003800" y="0"/>
                </a:lnTo>
                <a:lnTo>
                  <a:pt x="5003800" y="1561465"/>
                </a:lnTo>
                <a:lnTo>
                  <a:pt x="4838700" y="1561465"/>
                </a:lnTo>
                <a:lnTo>
                  <a:pt x="5035613" y="1955292"/>
                </a:lnTo>
                <a:lnTo>
                  <a:pt x="4537024" y="1955292"/>
                </a:lnTo>
                <a:lnTo>
                  <a:pt x="4692751" y="1644015"/>
                </a:lnTo>
                <a:lnTo>
                  <a:pt x="4734052" y="1561465"/>
                </a:lnTo>
                <a:lnTo>
                  <a:pt x="4568952" y="1561465"/>
                </a:lnTo>
                <a:lnTo>
                  <a:pt x="4568952" y="0"/>
                </a:lnTo>
                <a:lnTo>
                  <a:pt x="4403725" y="0"/>
                </a:lnTo>
                <a:lnTo>
                  <a:pt x="4403725" y="1561465"/>
                </a:lnTo>
                <a:lnTo>
                  <a:pt x="4238625" y="1561465"/>
                </a:lnTo>
                <a:lnTo>
                  <a:pt x="4435538" y="1955292"/>
                </a:lnTo>
                <a:lnTo>
                  <a:pt x="3922674" y="1955292"/>
                </a:lnTo>
                <a:lnTo>
                  <a:pt x="4073626" y="1653540"/>
                </a:lnTo>
                <a:lnTo>
                  <a:pt x="4114927" y="1570990"/>
                </a:lnTo>
                <a:lnTo>
                  <a:pt x="3949827" y="1570990"/>
                </a:lnTo>
                <a:lnTo>
                  <a:pt x="3949827" y="9525"/>
                </a:lnTo>
                <a:lnTo>
                  <a:pt x="3784600" y="9525"/>
                </a:lnTo>
                <a:lnTo>
                  <a:pt x="3784600" y="1570990"/>
                </a:lnTo>
                <a:lnTo>
                  <a:pt x="3619500" y="1570990"/>
                </a:lnTo>
                <a:lnTo>
                  <a:pt x="3811651" y="1955292"/>
                </a:lnTo>
                <a:lnTo>
                  <a:pt x="3298774" y="1955292"/>
                </a:lnTo>
                <a:lnTo>
                  <a:pt x="3454501" y="1644015"/>
                </a:lnTo>
                <a:lnTo>
                  <a:pt x="3495802" y="1561465"/>
                </a:lnTo>
                <a:lnTo>
                  <a:pt x="3330702" y="1561465"/>
                </a:lnTo>
                <a:lnTo>
                  <a:pt x="3330702" y="0"/>
                </a:lnTo>
                <a:lnTo>
                  <a:pt x="3165475" y="0"/>
                </a:lnTo>
                <a:lnTo>
                  <a:pt x="3165475" y="1561465"/>
                </a:lnTo>
                <a:lnTo>
                  <a:pt x="3000375" y="1561465"/>
                </a:lnTo>
                <a:lnTo>
                  <a:pt x="3197288" y="1955292"/>
                </a:lnTo>
                <a:lnTo>
                  <a:pt x="495554" y="1955292"/>
                </a:lnTo>
                <a:lnTo>
                  <a:pt x="495554" y="1790192"/>
                </a:lnTo>
                <a:lnTo>
                  <a:pt x="0" y="2037842"/>
                </a:lnTo>
                <a:lnTo>
                  <a:pt x="495554" y="2285492"/>
                </a:lnTo>
                <a:lnTo>
                  <a:pt x="495554" y="2120392"/>
                </a:lnTo>
                <a:lnTo>
                  <a:pt x="6940169" y="2120392"/>
                </a:lnTo>
                <a:lnTo>
                  <a:pt x="6940169" y="1978202"/>
                </a:lnTo>
                <a:lnTo>
                  <a:pt x="7102576" y="1653540"/>
                </a:lnTo>
                <a:lnTo>
                  <a:pt x="7143877" y="1570990"/>
                </a:lnTo>
                <a:close/>
              </a:path>
            </a:pathLst>
          </a:custGeom>
          <a:solidFill>
            <a:srgbClr val="3986FF">
              <a:alpha val="43136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5227701" y="872807"/>
            <a:ext cx="1034415" cy="46228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400" dirty="0">
                <a:solidFill>
                  <a:srgbClr val="FF2FED"/>
                </a:solidFill>
                <a:latin typeface="Calibri"/>
                <a:cs typeface="Calibri"/>
              </a:rPr>
              <a:t>=</a:t>
            </a:r>
            <a:r>
              <a:rPr sz="1400" spc="45" dirty="0">
                <a:solidFill>
                  <a:srgbClr val="FF2FED"/>
                </a:solidFill>
                <a:latin typeface="Calibri"/>
                <a:cs typeface="Calibri"/>
              </a:rPr>
              <a:t> </a:t>
            </a:r>
            <a:r>
              <a:rPr sz="1400" spc="-20" dirty="0">
                <a:solidFill>
                  <a:srgbClr val="FF2FED"/>
                </a:solidFill>
                <a:latin typeface="Calibri"/>
                <a:cs typeface="Calibri"/>
              </a:rPr>
              <a:t>negative</a:t>
            </a:r>
            <a:r>
              <a:rPr sz="1400" spc="-35" dirty="0">
                <a:solidFill>
                  <a:srgbClr val="FF2FED"/>
                </a:solidFill>
                <a:latin typeface="Calibri"/>
                <a:cs typeface="Calibri"/>
              </a:rPr>
              <a:t> </a:t>
            </a:r>
            <a:r>
              <a:rPr sz="1400" spc="-25" dirty="0">
                <a:solidFill>
                  <a:srgbClr val="FF2FED"/>
                </a:solidFill>
                <a:latin typeface="Calibri"/>
                <a:cs typeface="Calibri"/>
              </a:rPr>
              <a:t>log</a:t>
            </a:r>
            <a:endParaRPr sz="1400">
              <a:latin typeface="Calibri"/>
              <a:cs typeface="Calibri"/>
            </a:endParaRPr>
          </a:p>
          <a:p>
            <a:pPr marL="64769">
              <a:lnSpc>
                <a:spcPct val="100000"/>
              </a:lnSpc>
              <a:spcBef>
                <a:spcPts val="50"/>
              </a:spcBef>
            </a:pPr>
            <a:r>
              <a:rPr sz="1400" dirty="0">
                <a:solidFill>
                  <a:srgbClr val="FF2FED"/>
                </a:solidFill>
                <a:latin typeface="Calibri"/>
                <a:cs typeface="Calibri"/>
              </a:rPr>
              <a:t>prob</a:t>
            </a:r>
            <a:r>
              <a:rPr sz="1400" spc="-20" dirty="0">
                <a:solidFill>
                  <a:srgbClr val="FF2FED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2FED"/>
                </a:solidFill>
                <a:latin typeface="Calibri"/>
                <a:cs typeface="Calibri"/>
              </a:rPr>
              <a:t>of </a:t>
            </a:r>
            <a:r>
              <a:rPr sz="1400" spc="-20" dirty="0">
                <a:solidFill>
                  <a:srgbClr val="FF2FED"/>
                </a:solidFill>
                <a:latin typeface="Calibri"/>
                <a:cs typeface="Calibri"/>
              </a:rPr>
              <a:t>“he”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4014215" y="1542417"/>
            <a:ext cx="123825" cy="9525"/>
          </a:xfrm>
          <a:custGeom>
            <a:avLst/>
            <a:gdLst/>
            <a:ahLst/>
            <a:cxnLst/>
            <a:rect l="l" t="t" r="r" b="b"/>
            <a:pathLst>
              <a:path w="123825" h="9525">
                <a:moveTo>
                  <a:pt x="123825" y="0"/>
                </a:moveTo>
                <a:lnTo>
                  <a:pt x="0" y="0"/>
                </a:lnTo>
                <a:lnTo>
                  <a:pt x="0" y="9522"/>
                </a:lnTo>
                <a:lnTo>
                  <a:pt x="123825" y="9522"/>
                </a:lnTo>
                <a:lnTo>
                  <a:pt x="12382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4014215" y="1244282"/>
            <a:ext cx="136525" cy="2660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50" spc="-50" dirty="0">
                <a:latin typeface="Cambria Math"/>
                <a:cs typeface="Cambria Math"/>
              </a:rPr>
              <a:t>1</a:t>
            </a:r>
            <a:endParaRPr sz="1550">
              <a:latin typeface="Cambria Math"/>
              <a:cs typeface="Cambria Math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485457" y="6543833"/>
            <a:ext cx="216535" cy="2063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50"/>
              </a:lnSpc>
            </a:pPr>
            <a:r>
              <a:rPr sz="1400" spc="-25" dirty="0">
                <a:latin typeface="Calibri"/>
                <a:cs typeface="Calibri"/>
              </a:rPr>
              <a:t>32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3590671" y="1398206"/>
            <a:ext cx="1059815" cy="5143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algn="ctr">
              <a:lnSpc>
                <a:spcPts val="1465"/>
              </a:lnSpc>
              <a:spcBef>
                <a:spcPts val="125"/>
              </a:spcBef>
              <a:tabLst>
                <a:tab pos="550545" algn="l"/>
              </a:tabLst>
            </a:pPr>
            <a:r>
              <a:rPr sz="1550" dirty="0">
                <a:latin typeface="Cambria Math"/>
                <a:cs typeface="Cambria Math"/>
              </a:rPr>
              <a:t>𝐽</a:t>
            </a:r>
            <a:r>
              <a:rPr sz="1550" spc="155" dirty="0">
                <a:latin typeface="Cambria Math"/>
                <a:cs typeface="Cambria Math"/>
              </a:rPr>
              <a:t> </a:t>
            </a:r>
            <a:r>
              <a:rPr sz="1550" spc="-60" dirty="0">
                <a:latin typeface="Cambria Math"/>
                <a:cs typeface="Cambria Math"/>
              </a:rPr>
              <a:t>=</a:t>
            </a:r>
            <a:r>
              <a:rPr sz="1550" dirty="0">
                <a:latin typeface="Cambria Math"/>
                <a:cs typeface="Cambria Math"/>
              </a:rPr>
              <a:t>	</a:t>
            </a:r>
            <a:r>
              <a:rPr sz="1550" spc="1610" dirty="0">
                <a:latin typeface="Cambria Math"/>
                <a:cs typeface="Cambria Math"/>
              </a:rPr>
              <a:t>෍</a:t>
            </a:r>
            <a:r>
              <a:rPr sz="1550" spc="-45" dirty="0">
                <a:latin typeface="Cambria Math"/>
                <a:cs typeface="Cambria Math"/>
              </a:rPr>
              <a:t> </a:t>
            </a:r>
            <a:r>
              <a:rPr sz="1550" spc="-290" dirty="0">
                <a:latin typeface="Cambria Math"/>
                <a:cs typeface="Cambria Math"/>
              </a:rPr>
              <a:t>𝐽</a:t>
            </a:r>
            <a:r>
              <a:rPr sz="1650" spc="-434" baseline="-17676" dirty="0">
                <a:latin typeface="Cambria Math"/>
                <a:cs typeface="Cambria Math"/>
              </a:rPr>
              <a:t>𝑡</a:t>
            </a:r>
            <a:endParaRPr sz="1650" baseline="-17676">
              <a:latin typeface="Cambria Math"/>
              <a:cs typeface="Cambria Math"/>
            </a:endParaRPr>
          </a:p>
          <a:p>
            <a:pPr marR="72390" algn="ctr">
              <a:lnSpc>
                <a:spcPts val="1245"/>
              </a:lnSpc>
            </a:pPr>
            <a:r>
              <a:rPr sz="1550" spc="-50" dirty="0">
                <a:latin typeface="Cambria Math"/>
                <a:cs typeface="Cambria Math"/>
              </a:rPr>
              <a:t>𝑇</a:t>
            </a:r>
            <a:endParaRPr sz="1550">
              <a:latin typeface="Cambria Math"/>
              <a:cs typeface="Cambria Math"/>
            </a:endParaRPr>
          </a:p>
          <a:p>
            <a:pPr marL="591820">
              <a:lnSpc>
                <a:spcPts val="1100"/>
              </a:lnSpc>
            </a:pPr>
            <a:r>
              <a:rPr sz="1100" spc="25" dirty="0">
                <a:latin typeface="Cambria Math"/>
                <a:cs typeface="Cambria Math"/>
              </a:rPr>
              <a:t>𝑡=1</a:t>
            </a:r>
            <a:endParaRPr sz="1100">
              <a:latin typeface="Cambria Math"/>
              <a:cs typeface="Cambria Math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4254500" y="1153795"/>
            <a:ext cx="113664" cy="1968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100" spc="-50" dirty="0">
                <a:latin typeface="Cambria Math"/>
                <a:cs typeface="Cambria Math"/>
              </a:rPr>
              <a:t>𝑇</a:t>
            </a:r>
            <a:endParaRPr sz="1100">
              <a:latin typeface="Cambria Math"/>
              <a:cs typeface="Cambria Math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4982845" y="1399159"/>
            <a:ext cx="1397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latin typeface="Calibri"/>
                <a:cs typeface="Calibri"/>
              </a:rPr>
              <a:t>=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5995542" y="1399159"/>
            <a:ext cx="1397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latin typeface="Calibri"/>
                <a:cs typeface="Calibri"/>
              </a:rPr>
              <a:t>+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6635622" y="1399159"/>
            <a:ext cx="1397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latin typeface="Calibri"/>
                <a:cs typeface="Calibri"/>
              </a:rPr>
              <a:t>+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7218553" y="1399159"/>
            <a:ext cx="1397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latin typeface="Calibri"/>
                <a:cs typeface="Calibri"/>
              </a:rPr>
              <a:t>+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7810627" y="1399159"/>
            <a:ext cx="1397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latin typeface="Calibri"/>
                <a:cs typeface="Calibri"/>
              </a:rPr>
              <a:t>+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8450707" y="1399159"/>
            <a:ext cx="1397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latin typeface="Calibri"/>
                <a:cs typeface="Calibri"/>
              </a:rPr>
              <a:t>+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9033636" y="1399159"/>
            <a:ext cx="1397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latin typeface="Calibri"/>
                <a:cs typeface="Calibri"/>
              </a:rPr>
              <a:t>+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8837676" y="875665"/>
            <a:ext cx="1087120" cy="46228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r>
              <a:rPr sz="1400" dirty="0">
                <a:solidFill>
                  <a:srgbClr val="FF2FED"/>
                </a:solidFill>
                <a:latin typeface="Calibri"/>
                <a:cs typeface="Calibri"/>
              </a:rPr>
              <a:t>=</a:t>
            </a:r>
            <a:r>
              <a:rPr sz="1400" spc="45" dirty="0">
                <a:solidFill>
                  <a:srgbClr val="FF2FED"/>
                </a:solidFill>
                <a:latin typeface="Calibri"/>
                <a:cs typeface="Calibri"/>
              </a:rPr>
              <a:t> </a:t>
            </a:r>
            <a:r>
              <a:rPr sz="1400" spc="-20" dirty="0">
                <a:solidFill>
                  <a:srgbClr val="FF2FED"/>
                </a:solidFill>
                <a:latin typeface="Calibri"/>
                <a:cs typeface="Calibri"/>
              </a:rPr>
              <a:t>negative</a:t>
            </a:r>
            <a:r>
              <a:rPr sz="1400" spc="-30" dirty="0">
                <a:solidFill>
                  <a:srgbClr val="FF2FED"/>
                </a:solidFill>
                <a:latin typeface="Calibri"/>
                <a:cs typeface="Calibri"/>
              </a:rPr>
              <a:t> </a:t>
            </a:r>
            <a:r>
              <a:rPr sz="1400" spc="-25" dirty="0">
                <a:solidFill>
                  <a:srgbClr val="FF2FED"/>
                </a:solidFill>
                <a:latin typeface="Calibri"/>
                <a:cs typeface="Calibri"/>
              </a:rPr>
              <a:t>log</a:t>
            </a:r>
            <a:endParaRPr sz="1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z="1400" dirty="0">
                <a:solidFill>
                  <a:srgbClr val="FF2FED"/>
                </a:solidFill>
                <a:latin typeface="Calibri"/>
                <a:cs typeface="Calibri"/>
              </a:rPr>
              <a:t>prob</a:t>
            </a:r>
            <a:r>
              <a:rPr sz="1400" spc="-25" dirty="0">
                <a:solidFill>
                  <a:srgbClr val="FF2FED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2FED"/>
                </a:solidFill>
                <a:latin typeface="Calibri"/>
                <a:cs typeface="Calibri"/>
              </a:rPr>
              <a:t>of</a:t>
            </a:r>
            <a:r>
              <a:rPr sz="1400" spc="-15" dirty="0">
                <a:solidFill>
                  <a:srgbClr val="FF2FED"/>
                </a:solidFill>
                <a:latin typeface="Calibri"/>
                <a:cs typeface="Calibri"/>
              </a:rPr>
              <a:t> </a:t>
            </a:r>
            <a:r>
              <a:rPr sz="1400" spc="-20" dirty="0">
                <a:solidFill>
                  <a:srgbClr val="FF2FED"/>
                </a:solidFill>
                <a:latin typeface="Calibri"/>
                <a:cs typeface="Calibri"/>
              </a:rPr>
              <a:t>&lt;END&gt;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7077709" y="864298"/>
            <a:ext cx="1062990" cy="46228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29209">
              <a:lnSpc>
                <a:spcPct val="100000"/>
              </a:lnSpc>
              <a:spcBef>
                <a:spcPts val="125"/>
              </a:spcBef>
            </a:pPr>
            <a:r>
              <a:rPr sz="1400" dirty="0">
                <a:solidFill>
                  <a:srgbClr val="FF2FED"/>
                </a:solidFill>
                <a:latin typeface="Calibri"/>
                <a:cs typeface="Calibri"/>
              </a:rPr>
              <a:t>=</a:t>
            </a:r>
            <a:r>
              <a:rPr sz="1400" spc="45" dirty="0">
                <a:solidFill>
                  <a:srgbClr val="FF2FED"/>
                </a:solidFill>
                <a:latin typeface="Calibri"/>
                <a:cs typeface="Calibri"/>
              </a:rPr>
              <a:t> </a:t>
            </a:r>
            <a:r>
              <a:rPr sz="1400" spc="-20" dirty="0">
                <a:solidFill>
                  <a:srgbClr val="FF2FED"/>
                </a:solidFill>
                <a:latin typeface="Calibri"/>
                <a:cs typeface="Calibri"/>
              </a:rPr>
              <a:t>negative</a:t>
            </a:r>
            <a:r>
              <a:rPr sz="1400" spc="-35" dirty="0">
                <a:solidFill>
                  <a:srgbClr val="FF2FED"/>
                </a:solidFill>
                <a:latin typeface="Calibri"/>
                <a:cs typeface="Calibri"/>
              </a:rPr>
              <a:t> </a:t>
            </a:r>
            <a:r>
              <a:rPr sz="1400" spc="-25" dirty="0">
                <a:solidFill>
                  <a:srgbClr val="FF2FED"/>
                </a:solidFill>
                <a:latin typeface="Calibri"/>
                <a:cs typeface="Calibri"/>
              </a:rPr>
              <a:t>log</a:t>
            </a:r>
            <a:endParaRPr sz="1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sz="1400" dirty="0">
                <a:solidFill>
                  <a:srgbClr val="FF2FED"/>
                </a:solidFill>
                <a:latin typeface="Calibri"/>
                <a:cs typeface="Calibri"/>
              </a:rPr>
              <a:t>prob</a:t>
            </a:r>
            <a:r>
              <a:rPr sz="1400" spc="-25" dirty="0">
                <a:solidFill>
                  <a:srgbClr val="FF2FED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2FED"/>
                </a:solidFill>
                <a:latin typeface="Calibri"/>
                <a:cs typeface="Calibri"/>
              </a:rPr>
              <a:t>of</a:t>
            </a:r>
            <a:r>
              <a:rPr sz="1400" spc="-10" dirty="0">
                <a:solidFill>
                  <a:srgbClr val="FF2FED"/>
                </a:solidFill>
                <a:latin typeface="Calibri"/>
                <a:cs typeface="Calibri"/>
              </a:rPr>
              <a:t> “with”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85457" y="263524"/>
            <a:ext cx="9942830" cy="51815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10" dirty="0"/>
              <a:t>Multi-</a:t>
            </a:r>
            <a:r>
              <a:rPr dirty="0"/>
              <a:t>layer</a:t>
            </a:r>
            <a:r>
              <a:rPr spc="-15" dirty="0"/>
              <a:t> </a:t>
            </a:r>
            <a:r>
              <a:rPr dirty="0"/>
              <a:t>deep</a:t>
            </a:r>
            <a:r>
              <a:rPr spc="-60" dirty="0"/>
              <a:t> </a:t>
            </a:r>
            <a:r>
              <a:rPr spc="-10" dirty="0"/>
              <a:t>encoder-</a:t>
            </a:r>
            <a:r>
              <a:rPr dirty="0"/>
              <a:t>decoder</a:t>
            </a:r>
            <a:r>
              <a:rPr spc="-80" dirty="0"/>
              <a:t> </a:t>
            </a:r>
            <a:r>
              <a:rPr dirty="0"/>
              <a:t>machine</a:t>
            </a:r>
            <a:r>
              <a:rPr spc="-45" dirty="0"/>
              <a:t> </a:t>
            </a:r>
            <a:r>
              <a:rPr dirty="0"/>
              <a:t>translation</a:t>
            </a:r>
            <a:r>
              <a:rPr spc="-65" dirty="0"/>
              <a:t> </a:t>
            </a:r>
            <a:r>
              <a:rPr spc="-25" dirty="0"/>
              <a:t>net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06595" y="2002282"/>
            <a:ext cx="7302633" cy="3578225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559050" y="5225732"/>
            <a:ext cx="3745229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58470" algn="l"/>
                <a:tab pos="1122045" algn="l"/>
                <a:tab pos="1649095" algn="l"/>
              </a:tabLst>
            </a:pPr>
            <a:r>
              <a:rPr sz="1200" spc="-25" dirty="0">
                <a:latin typeface="Calibri"/>
                <a:cs typeface="Calibri"/>
              </a:rPr>
              <a:t>Die</a:t>
            </a:r>
            <a:r>
              <a:rPr sz="1200" dirty="0">
                <a:latin typeface="Calibri"/>
                <a:cs typeface="Calibri"/>
              </a:rPr>
              <a:t>	</a:t>
            </a:r>
            <a:r>
              <a:rPr sz="1200" spc="-10" dirty="0">
                <a:latin typeface="Calibri"/>
                <a:cs typeface="Calibri"/>
              </a:rPr>
              <a:t>Proteste</a:t>
            </a:r>
            <a:r>
              <a:rPr sz="1200" dirty="0">
                <a:latin typeface="Calibri"/>
                <a:cs typeface="Calibri"/>
              </a:rPr>
              <a:t>	</a:t>
            </a:r>
            <a:r>
              <a:rPr sz="1200" spc="-20" dirty="0">
                <a:latin typeface="Calibri"/>
                <a:cs typeface="Calibri"/>
              </a:rPr>
              <a:t>waren</a:t>
            </a:r>
            <a:r>
              <a:rPr sz="1200" dirty="0">
                <a:latin typeface="Calibri"/>
                <a:cs typeface="Calibri"/>
              </a:rPr>
              <a:t>	am</a:t>
            </a:r>
            <a:r>
              <a:rPr sz="1200" spc="229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Wochenende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eskaliert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&lt;EOS&gt;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487474" y="5225732"/>
            <a:ext cx="214249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78155" algn="l"/>
                <a:tab pos="1124585" algn="l"/>
                <a:tab pos="1847214" algn="l"/>
              </a:tabLst>
            </a:pPr>
            <a:r>
              <a:rPr sz="1200" spc="-25" dirty="0">
                <a:latin typeface="Calibri"/>
                <a:cs typeface="Calibri"/>
              </a:rPr>
              <a:t>The</a:t>
            </a:r>
            <a:r>
              <a:rPr sz="1200" dirty="0">
                <a:latin typeface="Calibri"/>
                <a:cs typeface="Calibri"/>
              </a:rPr>
              <a:t>	</a:t>
            </a:r>
            <a:r>
              <a:rPr sz="1200" spc="-10" dirty="0">
                <a:latin typeface="Calibri"/>
                <a:cs typeface="Calibri"/>
              </a:rPr>
              <a:t>protests</a:t>
            </a:r>
            <a:r>
              <a:rPr sz="1200" dirty="0">
                <a:latin typeface="Calibri"/>
                <a:cs typeface="Calibri"/>
              </a:rPr>
              <a:t>	</a:t>
            </a:r>
            <a:r>
              <a:rPr sz="1200" spc="-10" dirty="0">
                <a:latin typeface="Calibri"/>
                <a:cs typeface="Calibri"/>
              </a:rPr>
              <a:t>escalated</a:t>
            </a:r>
            <a:r>
              <a:rPr sz="1200" dirty="0">
                <a:latin typeface="Calibri"/>
                <a:cs typeface="Calibri"/>
              </a:rPr>
              <a:t>	</a:t>
            </a:r>
            <a:r>
              <a:rPr sz="1200" spc="-20" dirty="0">
                <a:latin typeface="Calibri"/>
                <a:cs typeface="Calibri"/>
              </a:rPr>
              <a:t>over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949278" y="5225732"/>
            <a:ext cx="96202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92430" algn="l"/>
              </a:tabLst>
            </a:pPr>
            <a:r>
              <a:rPr sz="1200" spc="-25" dirty="0">
                <a:latin typeface="Calibri"/>
                <a:cs typeface="Calibri"/>
              </a:rPr>
              <a:t>the</a:t>
            </a:r>
            <a:r>
              <a:rPr sz="1200" dirty="0">
                <a:latin typeface="Calibri"/>
                <a:cs typeface="Calibri"/>
              </a:rPr>
              <a:t>	</a:t>
            </a:r>
            <a:r>
              <a:rPr sz="1200" spc="-10" dirty="0">
                <a:latin typeface="Calibri"/>
                <a:cs typeface="Calibri"/>
              </a:rPr>
              <a:t>weekend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674620" y="3721354"/>
            <a:ext cx="137160" cy="10541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00" dirty="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r>
              <a:rPr sz="500" spc="-25" dirty="0">
                <a:solidFill>
                  <a:srgbClr val="FFFFFF"/>
                </a:solidFill>
                <a:latin typeface="Calibri"/>
                <a:cs typeface="Calibri"/>
              </a:rPr>
              <a:t>0.2</a:t>
            </a:r>
            <a:endParaRPr sz="5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991859" y="2314892"/>
            <a:ext cx="162750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49580" algn="l"/>
              </a:tabLst>
            </a:pPr>
            <a:r>
              <a:rPr sz="1200" spc="-25" dirty="0">
                <a:latin typeface="Calibri"/>
                <a:cs typeface="Calibri"/>
              </a:rPr>
              <a:t>The</a:t>
            </a:r>
            <a:r>
              <a:rPr sz="1200" dirty="0">
                <a:latin typeface="Calibri"/>
                <a:cs typeface="Calibri"/>
              </a:rPr>
              <a:t>	protests</a:t>
            </a:r>
            <a:r>
              <a:rPr sz="1200" spc="24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escalated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731779" y="2314892"/>
            <a:ext cx="29781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0" dirty="0">
                <a:latin typeface="Calibri"/>
                <a:cs typeface="Calibri"/>
              </a:rPr>
              <a:t>over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320799" y="2314892"/>
            <a:ext cx="100012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21005" algn="l"/>
              </a:tabLst>
            </a:pPr>
            <a:r>
              <a:rPr sz="1200" spc="-25" dirty="0">
                <a:latin typeface="Calibri"/>
                <a:cs typeface="Calibri"/>
              </a:rPr>
              <a:t>the</a:t>
            </a:r>
            <a:r>
              <a:rPr sz="1200" dirty="0">
                <a:latin typeface="Calibri"/>
                <a:cs typeface="Calibri"/>
              </a:rPr>
              <a:t>	</a:t>
            </a:r>
            <a:r>
              <a:rPr sz="1200" spc="-10" dirty="0">
                <a:latin typeface="Calibri"/>
                <a:cs typeface="Calibri"/>
              </a:rPr>
              <a:t>weekend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395183" y="2314892"/>
            <a:ext cx="42545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Calibri"/>
                <a:cs typeface="Calibri"/>
              </a:rPr>
              <a:t>&lt;EOS&gt;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809625" y="3313810"/>
            <a:ext cx="1295400" cy="1066800"/>
          </a:xfrm>
          <a:custGeom>
            <a:avLst/>
            <a:gdLst/>
            <a:ahLst/>
            <a:cxnLst/>
            <a:rect l="l" t="t" r="r" b="b"/>
            <a:pathLst>
              <a:path w="1295400" h="1066800">
                <a:moveTo>
                  <a:pt x="926211" y="0"/>
                </a:moveTo>
                <a:lnTo>
                  <a:pt x="369214" y="0"/>
                </a:lnTo>
                <a:lnTo>
                  <a:pt x="322900" y="2875"/>
                </a:lnTo>
                <a:lnTo>
                  <a:pt x="278304" y="11271"/>
                </a:lnTo>
                <a:lnTo>
                  <a:pt x="235770" y="24842"/>
                </a:lnTo>
                <a:lnTo>
                  <a:pt x="195644" y="43243"/>
                </a:lnTo>
                <a:lnTo>
                  <a:pt x="158274" y="66128"/>
                </a:lnTo>
                <a:lnTo>
                  <a:pt x="124004" y="93152"/>
                </a:lnTo>
                <a:lnTo>
                  <a:pt x="93181" y="123969"/>
                </a:lnTo>
                <a:lnTo>
                  <a:pt x="66150" y="158235"/>
                </a:lnTo>
                <a:lnTo>
                  <a:pt x="43259" y="195602"/>
                </a:lnTo>
                <a:lnTo>
                  <a:pt x="24852" y="235727"/>
                </a:lnTo>
                <a:lnTo>
                  <a:pt x="11276" y="278263"/>
                </a:lnTo>
                <a:lnTo>
                  <a:pt x="2876" y="322866"/>
                </a:lnTo>
                <a:lnTo>
                  <a:pt x="0" y="369188"/>
                </a:lnTo>
                <a:lnTo>
                  <a:pt x="0" y="697483"/>
                </a:lnTo>
                <a:lnTo>
                  <a:pt x="2876" y="743779"/>
                </a:lnTo>
                <a:lnTo>
                  <a:pt x="11276" y="788359"/>
                </a:lnTo>
                <a:lnTo>
                  <a:pt x="24852" y="830876"/>
                </a:lnTo>
                <a:lnTo>
                  <a:pt x="43259" y="870985"/>
                </a:lnTo>
                <a:lnTo>
                  <a:pt x="66150" y="908340"/>
                </a:lnTo>
                <a:lnTo>
                  <a:pt x="93181" y="942595"/>
                </a:lnTo>
                <a:lnTo>
                  <a:pt x="124004" y="973405"/>
                </a:lnTo>
                <a:lnTo>
                  <a:pt x="158274" y="1000424"/>
                </a:lnTo>
                <a:lnTo>
                  <a:pt x="195644" y="1023306"/>
                </a:lnTo>
                <a:lnTo>
                  <a:pt x="235770" y="1041704"/>
                </a:lnTo>
                <a:lnTo>
                  <a:pt x="278304" y="1055274"/>
                </a:lnTo>
                <a:lnTo>
                  <a:pt x="322900" y="1063670"/>
                </a:lnTo>
                <a:lnTo>
                  <a:pt x="369214" y="1066545"/>
                </a:lnTo>
                <a:lnTo>
                  <a:pt x="926211" y="1066545"/>
                </a:lnTo>
                <a:lnTo>
                  <a:pt x="972509" y="1063670"/>
                </a:lnTo>
                <a:lnTo>
                  <a:pt x="1017094" y="1055274"/>
                </a:lnTo>
                <a:lnTo>
                  <a:pt x="1059620" y="1041704"/>
                </a:lnTo>
                <a:lnTo>
                  <a:pt x="1099740" y="1023306"/>
                </a:lnTo>
                <a:lnTo>
                  <a:pt x="1137109" y="1000424"/>
                </a:lnTo>
                <a:lnTo>
                  <a:pt x="1171379" y="973405"/>
                </a:lnTo>
                <a:lnTo>
                  <a:pt x="1202203" y="942595"/>
                </a:lnTo>
                <a:lnTo>
                  <a:pt x="1229236" y="908340"/>
                </a:lnTo>
                <a:lnTo>
                  <a:pt x="1252131" y="870985"/>
                </a:lnTo>
                <a:lnTo>
                  <a:pt x="1270541" y="830876"/>
                </a:lnTo>
                <a:lnTo>
                  <a:pt x="1284120" y="788359"/>
                </a:lnTo>
                <a:lnTo>
                  <a:pt x="1292522" y="743779"/>
                </a:lnTo>
                <a:lnTo>
                  <a:pt x="1295400" y="697483"/>
                </a:lnTo>
                <a:lnTo>
                  <a:pt x="1295400" y="369188"/>
                </a:lnTo>
                <a:lnTo>
                  <a:pt x="1292522" y="322866"/>
                </a:lnTo>
                <a:lnTo>
                  <a:pt x="1284120" y="278263"/>
                </a:lnTo>
                <a:lnTo>
                  <a:pt x="1270541" y="235727"/>
                </a:lnTo>
                <a:lnTo>
                  <a:pt x="1252131" y="195602"/>
                </a:lnTo>
                <a:lnTo>
                  <a:pt x="1229236" y="158235"/>
                </a:lnTo>
                <a:lnTo>
                  <a:pt x="1202203" y="123969"/>
                </a:lnTo>
                <a:lnTo>
                  <a:pt x="1171379" y="93152"/>
                </a:lnTo>
                <a:lnTo>
                  <a:pt x="1137109" y="66128"/>
                </a:lnTo>
                <a:lnTo>
                  <a:pt x="1099740" y="43243"/>
                </a:lnTo>
                <a:lnTo>
                  <a:pt x="1059620" y="24842"/>
                </a:lnTo>
                <a:lnTo>
                  <a:pt x="1017094" y="11271"/>
                </a:lnTo>
                <a:lnTo>
                  <a:pt x="972509" y="2875"/>
                </a:lnTo>
                <a:lnTo>
                  <a:pt x="926211" y="0"/>
                </a:lnTo>
                <a:close/>
              </a:path>
            </a:pathLst>
          </a:custGeom>
          <a:solidFill>
            <a:srgbClr val="FFAC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071880" y="3589972"/>
            <a:ext cx="778510" cy="2660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50" dirty="0">
                <a:latin typeface="Calibri"/>
                <a:cs typeface="Calibri"/>
              </a:rPr>
              <a:t>Builds</a:t>
            </a:r>
            <a:r>
              <a:rPr sz="1550" spc="125" dirty="0">
                <a:latin typeface="Calibri"/>
                <a:cs typeface="Calibri"/>
              </a:rPr>
              <a:t> </a:t>
            </a:r>
            <a:r>
              <a:rPr sz="1550" spc="-25" dirty="0">
                <a:latin typeface="Calibri"/>
                <a:cs typeface="Calibri"/>
              </a:rPr>
              <a:t>up</a:t>
            </a:r>
            <a:endParaRPr sz="1550">
              <a:latin typeface="Calibri"/>
              <a:cs typeface="Calibri"/>
            </a:endParaRPr>
          </a:p>
        </p:txBody>
      </p:sp>
      <p:graphicFrame>
        <p:nvGraphicFramePr>
          <p:cNvPr id="14" name="object 14"/>
          <p:cNvGraphicFramePr>
            <a:graphicFrameLocks noGrp="1"/>
          </p:cNvGraphicFramePr>
          <p:nvPr/>
        </p:nvGraphicFramePr>
        <p:xfrm>
          <a:off x="1063942" y="2836846"/>
          <a:ext cx="8677908" cy="20345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868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21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27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34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664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664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7086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7277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7277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000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60007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7277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7277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7782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</a:tblGrid>
              <a:tr h="80645">
                <a:tc row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16535" algn="r">
                        <a:lnSpc>
                          <a:spcPts val="500"/>
                        </a:lnSpc>
                        <a:spcBef>
                          <a:spcPts val="35"/>
                        </a:spcBef>
                      </a:pPr>
                      <a:r>
                        <a:rPr sz="5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0.1</a:t>
                      </a:r>
                      <a:endParaRPr sz="500">
                        <a:latin typeface="Calibri"/>
                        <a:cs typeface="Calibri"/>
                      </a:endParaRPr>
                    </a:p>
                  </a:txBody>
                  <a:tcPr marL="0" marR="0" marT="4445" marB="0"/>
                </a:tc>
                <a:tc>
                  <a:txBody>
                    <a:bodyPr/>
                    <a:lstStyle/>
                    <a:p>
                      <a:pPr marL="27940" algn="ctr">
                        <a:lnSpc>
                          <a:spcPts val="500"/>
                        </a:lnSpc>
                        <a:spcBef>
                          <a:spcPts val="35"/>
                        </a:spcBef>
                      </a:pPr>
                      <a:r>
                        <a:rPr sz="5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0.2</a:t>
                      </a:r>
                      <a:endParaRPr sz="500">
                        <a:latin typeface="Calibri"/>
                        <a:cs typeface="Calibri"/>
                      </a:endParaRPr>
                    </a:p>
                  </a:txBody>
                  <a:tcPr marL="0" marR="0" marT="4445" marB="0"/>
                </a:tc>
                <a:tc>
                  <a:txBody>
                    <a:bodyPr/>
                    <a:lstStyle/>
                    <a:p>
                      <a:pPr marL="33655" algn="ctr">
                        <a:lnSpc>
                          <a:spcPts val="535"/>
                        </a:lnSpc>
                      </a:pPr>
                      <a:r>
                        <a:rPr sz="5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0.4</a:t>
                      </a:r>
                      <a:endParaRPr sz="5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4925" algn="ctr">
                        <a:lnSpc>
                          <a:spcPts val="535"/>
                        </a:lnSpc>
                      </a:pPr>
                      <a:r>
                        <a:rPr sz="5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0.5</a:t>
                      </a:r>
                      <a:endParaRPr sz="5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6034" algn="ctr">
                        <a:lnSpc>
                          <a:spcPts val="505"/>
                        </a:lnSpc>
                      </a:pPr>
                      <a:r>
                        <a:rPr sz="5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0.2</a:t>
                      </a:r>
                      <a:endParaRPr sz="5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0160" algn="ctr">
                        <a:lnSpc>
                          <a:spcPts val="505"/>
                        </a:lnSpc>
                      </a:pPr>
                      <a:r>
                        <a:rPr sz="5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-</a:t>
                      </a:r>
                      <a:r>
                        <a:rPr sz="5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0.1</a:t>
                      </a:r>
                      <a:endParaRPr sz="5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9209" algn="ctr">
                        <a:lnSpc>
                          <a:spcPts val="495"/>
                        </a:lnSpc>
                      </a:pPr>
                      <a:r>
                        <a:rPr sz="5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0.2</a:t>
                      </a:r>
                      <a:endParaRPr sz="5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2384" algn="ctr">
                        <a:lnSpc>
                          <a:spcPts val="495"/>
                        </a:lnSpc>
                      </a:pPr>
                      <a:r>
                        <a:rPr sz="5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0.2</a:t>
                      </a:r>
                      <a:endParaRPr sz="5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ts val="495"/>
                        </a:lnSpc>
                      </a:pPr>
                      <a:r>
                        <a:rPr sz="5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0.3</a:t>
                      </a:r>
                      <a:endParaRPr sz="5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9690" algn="ctr">
                        <a:lnSpc>
                          <a:spcPts val="535"/>
                        </a:lnSpc>
                      </a:pPr>
                      <a:r>
                        <a:rPr sz="5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0.4</a:t>
                      </a:r>
                      <a:endParaRPr sz="5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255" algn="ctr">
                        <a:lnSpc>
                          <a:spcPts val="535"/>
                        </a:lnSpc>
                      </a:pPr>
                      <a:r>
                        <a:rPr sz="5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-</a:t>
                      </a:r>
                      <a:r>
                        <a:rPr sz="5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0.2</a:t>
                      </a:r>
                      <a:endParaRPr sz="5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ts val="535"/>
                        </a:lnSpc>
                      </a:pPr>
                      <a:r>
                        <a:rPr sz="5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-</a:t>
                      </a:r>
                      <a:r>
                        <a:rPr sz="5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0.4</a:t>
                      </a:r>
                      <a:endParaRPr sz="5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535"/>
                        </a:lnSpc>
                      </a:pPr>
                      <a:r>
                        <a:rPr sz="5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-</a:t>
                      </a:r>
                      <a:r>
                        <a:rPr sz="5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0.3</a:t>
                      </a:r>
                      <a:endParaRPr sz="5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064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16535" algn="r">
                        <a:lnSpc>
                          <a:spcPts val="535"/>
                        </a:lnSpc>
                      </a:pPr>
                      <a:r>
                        <a:rPr sz="5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0.3</a:t>
                      </a:r>
                      <a:endParaRPr sz="5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7940" algn="ctr">
                        <a:lnSpc>
                          <a:spcPts val="535"/>
                        </a:lnSpc>
                      </a:pPr>
                      <a:r>
                        <a:rPr sz="5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0.6</a:t>
                      </a:r>
                      <a:endParaRPr sz="5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3655" algn="ctr">
                        <a:lnSpc>
                          <a:spcPts val="535"/>
                        </a:lnSpc>
                      </a:pPr>
                      <a:r>
                        <a:rPr sz="5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0.4</a:t>
                      </a:r>
                      <a:endParaRPr sz="5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4925" algn="ctr">
                        <a:lnSpc>
                          <a:spcPts val="535"/>
                        </a:lnSpc>
                      </a:pPr>
                      <a:r>
                        <a:rPr sz="5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0.5</a:t>
                      </a:r>
                      <a:endParaRPr sz="5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6670" algn="ctr">
                        <a:lnSpc>
                          <a:spcPts val="470"/>
                        </a:lnSpc>
                      </a:pPr>
                      <a:r>
                        <a:rPr sz="5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0.6</a:t>
                      </a:r>
                      <a:endParaRPr sz="5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1115" algn="ctr">
                        <a:lnSpc>
                          <a:spcPts val="470"/>
                        </a:lnSpc>
                      </a:pPr>
                      <a:r>
                        <a:rPr sz="5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0.6</a:t>
                      </a:r>
                      <a:endParaRPr sz="5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9209" algn="ctr">
                        <a:lnSpc>
                          <a:spcPts val="459"/>
                        </a:lnSpc>
                      </a:pPr>
                      <a:r>
                        <a:rPr sz="5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0.6</a:t>
                      </a:r>
                      <a:endParaRPr sz="5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2384" algn="ctr">
                        <a:lnSpc>
                          <a:spcPts val="459"/>
                        </a:lnSpc>
                      </a:pPr>
                      <a:r>
                        <a:rPr sz="5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0.6</a:t>
                      </a:r>
                      <a:endParaRPr sz="5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ts val="459"/>
                        </a:lnSpc>
                      </a:pPr>
                      <a:r>
                        <a:rPr sz="5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0.6</a:t>
                      </a:r>
                      <a:endParaRPr sz="5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9690" algn="ctr">
                        <a:lnSpc>
                          <a:spcPts val="535"/>
                        </a:lnSpc>
                      </a:pPr>
                      <a:r>
                        <a:rPr sz="5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0.4</a:t>
                      </a:r>
                      <a:endParaRPr sz="5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9209" algn="ctr">
                        <a:lnSpc>
                          <a:spcPts val="535"/>
                        </a:lnSpc>
                      </a:pPr>
                      <a:r>
                        <a:rPr sz="5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0.6</a:t>
                      </a:r>
                      <a:endParaRPr sz="5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3020" algn="ctr">
                        <a:lnSpc>
                          <a:spcPts val="535"/>
                        </a:lnSpc>
                      </a:pPr>
                      <a:r>
                        <a:rPr sz="5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0.6</a:t>
                      </a:r>
                      <a:endParaRPr sz="5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535"/>
                        </a:lnSpc>
                      </a:pPr>
                      <a:r>
                        <a:rPr sz="5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0.5</a:t>
                      </a:r>
                      <a:endParaRPr sz="5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064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16535" algn="r">
                        <a:lnSpc>
                          <a:spcPts val="500"/>
                        </a:lnSpc>
                        <a:spcBef>
                          <a:spcPts val="40"/>
                        </a:spcBef>
                      </a:pPr>
                      <a:r>
                        <a:rPr sz="5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0.1</a:t>
                      </a:r>
                      <a:endParaRPr sz="500">
                        <a:latin typeface="Calibri"/>
                        <a:cs typeface="Calibri"/>
                      </a:endParaRPr>
                    </a:p>
                  </a:txBody>
                  <a:tcPr marL="0" marR="0" marT="5080" marB="0"/>
                </a:tc>
                <a:tc>
                  <a:txBody>
                    <a:bodyPr/>
                    <a:lstStyle/>
                    <a:p>
                      <a:pPr marL="7620" algn="ctr">
                        <a:lnSpc>
                          <a:spcPts val="500"/>
                        </a:lnSpc>
                        <a:spcBef>
                          <a:spcPts val="40"/>
                        </a:spcBef>
                      </a:pPr>
                      <a:r>
                        <a:rPr sz="5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-</a:t>
                      </a:r>
                      <a:r>
                        <a:rPr sz="5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0.1</a:t>
                      </a:r>
                      <a:endParaRPr sz="500">
                        <a:latin typeface="Calibri"/>
                        <a:cs typeface="Calibri"/>
                      </a:endParaRPr>
                    </a:p>
                  </a:txBody>
                  <a:tcPr marL="0" marR="0" marT="5080" marB="0"/>
                </a:tc>
                <a:tc>
                  <a:txBody>
                    <a:bodyPr/>
                    <a:lstStyle/>
                    <a:p>
                      <a:pPr marL="33655" algn="ctr">
                        <a:lnSpc>
                          <a:spcPts val="540"/>
                        </a:lnSpc>
                      </a:pPr>
                      <a:r>
                        <a:rPr sz="5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0.3</a:t>
                      </a:r>
                      <a:endParaRPr sz="5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4925" algn="ctr">
                        <a:lnSpc>
                          <a:spcPts val="540"/>
                        </a:lnSpc>
                      </a:pPr>
                      <a:r>
                        <a:rPr sz="5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0.9</a:t>
                      </a:r>
                      <a:endParaRPr sz="5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715" algn="ctr">
                        <a:lnSpc>
                          <a:spcPts val="509"/>
                        </a:lnSpc>
                      </a:pPr>
                      <a:r>
                        <a:rPr sz="5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-</a:t>
                      </a:r>
                      <a:r>
                        <a:rPr sz="5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0.1</a:t>
                      </a:r>
                      <a:endParaRPr sz="5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0160" algn="ctr">
                        <a:lnSpc>
                          <a:spcPts val="509"/>
                        </a:lnSpc>
                      </a:pPr>
                      <a:r>
                        <a:rPr sz="5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-</a:t>
                      </a:r>
                      <a:r>
                        <a:rPr sz="5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0.1</a:t>
                      </a:r>
                      <a:endParaRPr sz="5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890" algn="ctr">
                        <a:lnSpc>
                          <a:spcPts val="500"/>
                        </a:lnSpc>
                      </a:pPr>
                      <a:r>
                        <a:rPr sz="5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-</a:t>
                      </a:r>
                      <a:r>
                        <a:rPr sz="5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0.1</a:t>
                      </a:r>
                      <a:endParaRPr sz="5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ts val="500"/>
                        </a:lnSpc>
                      </a:pPr>
                      <a:r>
                        <a:rPr sz="5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-</a:t>
                      </a:r>
                      <a:r>
                        <a:rPr sz="5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0.1</a:t>
                      </a:r>
                      <a:endParaRPr sz="5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0795" algn="ctr">
                        <a:lnSpc>
                          <a:spcPts val="500"/>
                        </a:lnSpc>
                      </a:pPr>
                      <a:r>
                        <a:rPr sz="5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-</a:t>
                      </a:r>
                      <a:r>
                        <a:rPr sz="5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0.1</a:t>
                      </a:r>
                      <a:endParaRPr sz="5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8735" algn="ctr">
                        <a:lnSpc>
                          <a:spcPts val="540"/>
                        </a:lnSpc>
                      </a:pPr>
                      <a:r>
                        <a:rPr sz="5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-</a:t>
                      </a:r>
                      <a:r>
                        <a:rPr sz="5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0.1</a:t>
                      </a:r>
                      <a:endParaRPr sz="5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255" algn="ctr">
                        <a:lnSpc>
                          <a:spcPts val="540"/>
                        </a:lnSpc>
                      </a:pPr>
                      <a:r>
                        <a:rPr sz="5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-</a:t>
                      </a:r>
                      <a:r>
                        <a:rPr sz="5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0.1</a:t>
                      </a:r>
                      <a:endParaRPr sz="5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ts val="540"/>
                        </a:lnSpc>
                      </a:pPr>
                      <a:r>
                        <a:rPr sz="5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-</a:t>
                      </a:r>
                      <a:r>
                        <a:rPr sz="5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0.1</a:t>
                      </a:r>
                      <a:endParaRPr sz="5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540"/>
                        </a:lnSpc>
                      </a:pPr>
                      <a:r>
                        <a:rPr sz="5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-</a:t>
                      </a:r>
                      <a:r>
                        <a:rPr sz="5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0.1</a:t>
                      </a:r>
                      <a:endParaRPr sz="5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064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16535" algn="r">
                        <a:lnSpc>
                          <a:spcPts val="535"/>
                        </a:lnSpc>
                      </a:pPr>
                      <a:r>
                        <a:rPr sz="5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-</a:t>
                      </a:r>
                      <a:r>
                        <a:rPr sz="5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0.4</a:t>
                      </a:r>
                      <a:endParaRPr sz="5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7620" algn="ctr">
                        <a:lnSpc>
                          <a:spcPts val="535"/>
                        </a:lnSpc>
                      </a:pPr>
                      <a:r>
                        <a:rPr sz="5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-</a:t>
                      </a:r>
                      <a:r>
                        <a:rPr sz="5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0.7</a:t>
                      </a:r>
                      <a:endParaRPr sz="5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ts val="535"/>
                        </a:lnSpc>
                      </a:pPr>
                      <a:r>
                        <a:rPr sz="5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-</a:t>
                      </a:r>
                      <a:r>
                        <a:rPr sz="5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0.2</a:t>
                      </a:r>
                      <a:endParaRPr sz="5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4604" algn="ctr">
                        <a:lnSpc>
                          <a:spcPts val="535"/>
                        </a:lnSpc>
                      </a:pPr>
                      <a:r>
                        <a:rPr sz="5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-</a:t>
                      </a:r>
                      <a:r>
                        <a:rPr sz="5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0.3</a:t>
                      </a:r>
                      <a:endParaRPr sz="5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715" algn="ctr">
                        <a:lnSpc>
                          <a:spcPts val="470"/>
                        </a:lnSpc>
                      </a:pPr>
                      <a:r>
                        <a:rPr sz="5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-</a:t>
                      </a:r>
                      <a:r>
                        <a:rPr sz="5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0.5</a:t>
                      </a:r>
                      <a:endParaRPr sz="5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0160" algn="ctr">
                        <a:lnSpc>
                          <a:spcPts val="470"/>
                        </a:lnSpc>
                      </a:pPr>
                      <a:r>
                        <a:rPr sz="5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-</a:t>
                      </a:r>
                      <a:r>
                        <a:rPr sz="5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0.7</a:t>
                      </a:r>
                      <a:endParaRPr sz="5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890" algn="ctr">
                        <a:lnSpc>
                          <a:spcPts val="459"/>
                        </a:lnSpc>
                      </a:pPr>
                      <a:r>
                        <a:rPr sz="5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-</a:t>
                      </a:r>
                      <a:r>
                        <a:rPr sz="5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0.7</a:t>
                      </a:r>
                      <a:endParaRPr sz="5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ts val="459"/>
                        </a:lnSpc>
                      </a:pPr>
                      <a:r>
                        <a:rPr sz="5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-</a:t>
                      </a:r>
                      <a:r>
                        <a:rPr sz="5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0.7</a:t>
                      </a:r>
                      <a:endParaRPr sz="5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0795" algn="ctr">
                        <a:lnSpc>
                          <a:spcPts val="459"/>
                        </a:lnSpc>
                      </a:pPr>
                      <a:r>
                        <a:rPr sz="5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-</a:t>
                      </a:r>
                      <a:r>
                        <a:rPr sz="5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0.7</a:t>
                      </a:r>
                      <a:endParaRPr sz="5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8735" algn="ctr">
                        <a:lnSpc>
                          <a:spcPts val="535"/>
                        </a:lnSpc>
                      </a:pPr>
                      <a:r>
                        <a:rPr sz="5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-</a:t>
                      </a:r>
                      <a:r>
                        <a:rPr sz="5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0.7</a:t>
                      </a:r>
                      <a:endParaRPr sz="5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255" algn="ctr">
                        <a:lnSpc>
                          <a:spcPts val="535"/>
                        </a:lnSpc>
                      </a:pPr>
                      <a:r>
                        <a:rPr sz="5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-</a:t>
                      </a:r>
                      <a:r>
                        <a:rPr sz="5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0.7</a:t>
                      </a:r>
                      <a:endParaRPr sz="5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ts val="535"/>
                        </a:lnSpc>
                      </a:pPr>
                      <a:r>
                        <a:rPr sz="5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-</a:t>
                      </a:r>
                      <a:r>
                        <a:rPr sz="5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0.7</a:t>
                      </a:r>
                      <a:endParaRPr sz="5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535"/>
                        </a:lnSpc>
                      </a:pPr>
                      <a:r>
                        <a:rPr sz="5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-</a:t>
                      </a:r>
                      <a:r>
                        <a:rPr sz="5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0.7</a:t>
                      </a:r>
                      <a:endParaRPr sz="5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446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16535" algn="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5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0.2</a:t>
                      </a:r>
                      <a:endParaRPr sz="500">
                        <a:latin typeface="Calibri"/>
                        <a:cs typeface="Calibri"/>
                      </a:endParaRPr>
                    </a:p>
                  </a:txBody>
                  <a:tcPr marL="0" marR="0" marT="4445" marB="0"/>
                </a:tc>
                <a:tc>
                  <a:txBody>
                    <a:bodyPr/>
                    <a:lstStyle/>
                    <a:p>
                      <a:pPr marL="27940"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5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0.1</a:t>
                      </a:r>
                      <a:endParaRPr sz="500">
                        <a:latin typeface="Calibri"/>
                        <a:cs typeface="Calibri"/>
                      </a:endParaRPr>
                    </a:p>
                  </a:txBody>
                  <a:tcPr marL="0" marR="0" marT="4445" marB="0"/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ts val="575"/>
                        </a:lnSpc>
                      </a:pPr>
                      <a:r>
                        <a:rPr sz="5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-</a:t>
                      </a:r>
                      <a:r>
                        <a:rPr sz="5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0.3</a:t>
                      </a:r>
                      <a:endParaRPr sz="5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4604" algn="ctr">
                        <a:lnSpc>
                          <a:spcPts val="575"/>
                        </a:lnSpc>
                      </a:pPr>
                      <a:r>
                        <a:rPr sz="5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-</a:t>
                      </a:r>
                      <a:r>
                        <a:rPr sz="5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0.2</a:t>
                      </a:r>
                      <a:endParaRPr sz="5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6034" algn="ctr">
                        <a:lnSpc>
                          <a:spcPts val="509"/>
                        </a:lnSpc>
                      </a:pPr>
                      <a:r>
                        <a:rPr sz="5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0.1</a:t>
                      </a:r>
                      <a:endParaRPr sz="5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0480" algn="ctr">
                        <a:lnSpc>
                          <a:spcPts val="509"/>
                        </a:lnSpc>
                      </a:pPr>
                      <a:r>
                        <a:rPr sz="5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0.1</a:t>
                      </a:r>
                      <a:endParaRPr sz="5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9209" algn="ctr">
                        <a:lnSpc>
                          <a:spcPts val="500"/>
                        </a:lnSpc>
                      </a:pPr>
                      <a:r>
                        <a:rPr sz="5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0.1</a:t>
                      </a:r>
                      <a:endParaRPr sz="5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2384" algn="ctr">
                        <a:lnSpc>
                          <a:spcPts val="500"/>
                        </a:lnSpc>
                      </a:pPr>
                      <a:r>
                        <a:rPr sz="5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0.1</a:t>
                      </a:r>
                      <a:endParaRPr sz="5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ts val="500"/>
                        </a:lnSpc>
                      </a:pPr>
                      <a:r>
                        <a:rPr sz="5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0.1</a:t>
                      </a:r>
                      <a:endParaRPr sz="5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9690" algn="ctr">
                        <a:lnSpc>
                          <a:spcPts val="575"/>
                        </a:lnSpc>
                      </a:pPr>
                      <a:r>
                        <a:rPr sz="5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0.1</a:t>
                      </a:r>
                      <a:endParaRPr sz="5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8575" algn="ctr">
                        <a:lnSpc>
                          <a:spcPts val="575"/>
                        </a:lnSpc>
                      </a:pPr>
                      <a:r>
                        <a:rPr sz="5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0.1</a:t>
                      </a:r>
                      <a:endParaRPr sz="5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3020" algn="ctr">
                        <a:lnSpc>
                          <a:spcPts val="575"/>
                        </a:lnSpc>
                      </a:pPr>
                      <a:r>
                        <a:rPr sz="5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0.1</a:t>
                      </a:r>
                      <a:endParaRPr sz="5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575"/>
                        </a:lnSpc>
                      </a:pPr>
                      <a:r>
                        <a:rPr sz="5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0.1</a:t>
                      </a:r>
                      <a:endParaRPr sz="5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marL="31750">
                        <a:lnSpc>
                          <a:spcPts val="1845"/>
                        </a:lnSpc>
                        <a:spcBef>
                          <a:spcPts val="259"/>
                        </a:spcBef>
                      </a:pPr>
                      <a:r>
                        <a:rPr sz="1550" spc="-10" dirty="0">
                          <a:latin typeface="Calibri"/>
                          <a:cs typeface="Calibri"/>
                        </a:rPr>
                        <a:t>Encoder:</a:t>
                      </a:r>
                      <a:endParaRPr sz="1550">
                        <a:latin typeface="Calibri"/>
                        <a:cs typeface="Calibri"/>
                      </a:endParaRPr>
                    </a:p>
                  </a:txBody>
                  <a:tcPr marL="0" marR="0" marT="33019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1445">
                <a:tc gridSpan="2">
                  <a:txBody>
                    <a:bodyPr/>
                    <a:lstStyle/>
                    <a:p>
                      <a:pPr marR="216535" algn="r">
                        <a:lnSpc>
                          <a:spcPts val="500"/>
                        </a:lnSpc>
                        <a:spcBef>
                          <a:spcPts val="440"/>
                        </a:spcBef>
                      </a:pPr>
                      <a:r>
                        <a:rPr sz="5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0.2</a:t>
                      </a:r>
                      <a:endParaRPr sz="500">
                        <a:latin typeface="Calibri"/>
                        <a:cs typeface="Calibri"/>
                      </a:endParaRPr>
                    </a:p>
                  </a:txBody>
                  <a:tcPr marL="0" marR="0" marT="5588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7940" algn="ctr">
                        <a:lnSpc>
                          <a:spcPts val="500"/>
                        </a:lnSpc>
                        <a:spcBef>
                          <a:spcPts val="440"/>
                        </a:spcBef>
                      </a:pPr>
                      <a:r>
                        <a:rPr sz="5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0.2</a:t>
                      </a:r>
                      <a:endParaRPr sz="500">
                        <a:latin typeface="Calibri"/>
                        <a:cs typeface="Calibri"/>
                      </a:endParaRPr>
                    </a:p>
                  </a:txBody>
                  <a:tcPr marL="0" marR="0" marT="55880" marB="0"/>
                </a:tc>
                <a:tc>
                  <a:txBody>
                    <a:bodyPr/>
                    <a:lstStyle/>
                    <a:p>
                      <a:pPr marL="33655" algn="ctr">
                        <a:lnSpc>
                          <a:spcPts val="565"/>
                        </a:lnSpc>
                        <a:spcBef>
                          <a:spcPts val="375"/>
                        </a:spcBef>
                      </a:pPr>
                      <a:r>
                        <a:rPr sz="5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0.1</a:t>
                      </a:r>
                      <a:endParaRPr sz="500">
                        <a:latin typeface="Calibri"/>
                        <a:cs typeface="Calibri"/>
                      </a:endParaRPr>
                    </a:p>
                  </a:txBody>
                  <a:tcPr marL="0" marR="0" marT="47625" marB="0"/>
                </a:tc>
                <a:tc>
                  <a:txBody>
                    <a:bodyPr/>
                    <a:lstStyle/>
                    <a:p>
                      <a:pPr marL="34925" algn="ctr">
                        <a:lnSpc>
                          <a:spcPts val="565"/>
                        </a:lnSpc>
                        <a:spcBef>
                          <a:spcPts val="375"/>
                        </a:spcBef>
                      </a:pPr>
                      <a:r>
                        <a:rPr sz="5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0.2</a:t>
                      </a:r>
                      <a:endParaRPr sz="500">
                        <a:latin typeface="Calibri"/>
                        <a:cs typeface="Calibri"/>
                      </a:endParaRPr>
                    </a:p>
                  </a:txBody>
                  <a:tcPr marL="0" marR="0" marT="47625" marB="0"/>
                </a:tc>
                <a:tc>
                  <a:txBody>
                    <a:bodyPr/>
                    <a:lstStyle/>
                    <a:p>
                      <a:pPr marL="26670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5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0.2</a:t>
                      </a:r>
                      <a:endParaRPr sz="500">
                        <a:latin typeface="Calibri"/>
                        <a:cs typeface="Calibri"/>
                      </a:endParaRPr>
                    </a:p>
                  </a:txBody>
                  <a:tcPr marL="0" marR="0" marT="38735" marB="0"/>
                </a:tc>
                <a:tc>
                  <a:txBody>
                    <a:bodyPr/>
                    <a:lstStyle/>
                    <a:p>
                      <a:pPr marL="31115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5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0.2</a:t>
                      </a:r>
                      <a:endParaRPr sz="500">
                        <a:latin typeface="Calibri"/>
                        <a:cs typeface="Calibri"/>
                      </a:endParaRPr>
                    </a:p>
                  </a:txBody>
                  <a:tcPr marL="0" marR="0" marT="38735" marB="0"/>
                </a:tc>
                <a:tc>
                  <a:txBody>
                    <a:bodyPr/>
                    <a:lstStyle/>
                    <a:p>
                      <a:pPr marL="29209"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5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0.2</a:t>
                      </a:r>
                      <a:endParaRPr sz="500">
                        <a:latin typeface="Calibri"/>
                        <a:cs typeface="Calibri"/>
                      </a:endParaRPr>
                    </a:p>
                  </a:txBody>
                  <a:tcPr marL="0" marR="0" marT="38100" marB="0"/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5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-</a:t>
                      </a:r>
                      <a:r>
                        <a:rPr sz="5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0.4</a:t>
                      </a:r>
                      <a:endParaRPr sz="500">
                        <a:latin typeface="Calibri"/>
                        <a:cs typeface="Calibri"/>
                      </a:endParaRPr>
                    </a:p>
                  </a:txBody>
                  <a:tcPr marL="0" marR="0" marT="38100" marB="0"/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5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0.2</a:t>
                      </a:r>
                      <a:endParaRPr sz="500">
                        <a:latin typeface="Calibri"/>
                        <a:cs typeface="Calibri"/>
                      </a:endParaRPr>
                    </a:p>
                  </a:txBody>
                  <a:tcPr marL="0" marR="0" marT="38100" marB="0"/>
                </a:tc>
                <a:tc>
                  <a:txBody>
                    <a:bodyPr/>
                    <a:lstStyle/>
                    <a:p>
                      <a:pPr marL="38735" algn="ctr">
                        <a:lnSpc>
                          <a:spcPts val="565"/>
                        </a:lnSpc>
                        <a:spcBef>
                          <a:spcPts val="375"/>
                        </a:spcBef>
                      </a:pPr>
                      <a:r>
                        <a:rPr sz="5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-</a:t>
                      </a:r>
                      <a:r>
                        <a:rPr sz="5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0.1</a:t>
                      </a:r>
                      <a:endParaRPr sz="500">
                        <a:latin typeface="Calibri"/>
                        <a:cs typeface="Calibri"/>
                      </a:endParaRPr>
                    </a:p>
                  </a:txBody>
                  <a:tcPr marL="0" marR="0" marT="47625" marB="0"/>
                </a:tc>
                <a:tc>
                  <a:txBody>
                    <a:bodyPr/>
                    <a:lstStyle/>
                    <a:p>
                      <a:pPr marL="28575" algn="ctr">
                        <a:lnSpc>
                          <a:spcPts val="565"/>
                        </a:lnSpc>
                        <a:spcBef>
                          <a:spcPts val="375"/>
                        </a:spcBef>
                      </a:pPr>
                      <a:r>
                        <a:rPr sz="5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0.2</a:t>
                      </a:r>
                      <a:endParaRPr sz="500">
                        <a:latin typeface="Calibri"/>
                        <a:cs typeface="Calibri"/>
                      </a:endParaRPr>
                    </a:p>
                  </a:txBody>
                  <a:tcPr marL="0" marR="0" marT="47625" marB="0"/>
                </a:tc>
                <a:tc>
                  <a:txBody>
                    <a:bodyPr/>
                    <a:lstStyle/>
                    <a:p>
                      <a:pPr marL="33020" algn="ctr">
                        <a:lnSpc>
                          <a:spcPts val="565"/>
                        </a:lnSpc>
                        <a:spcBef>
                          <a:spcPts val="375"/>
                        </a:spcBef>
                      </a:pPr>
                      <a:r>
                        <a:rPr sz="5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0.3</a:t>
                      </a:r>
                      <a:endParaRPr sz="500">
                        <a:latin typeface="Calibri"/>
                        <a:cs typeface="Calibri"/>
                      </a:endParaRPr>
                    </a:p>
                  </a:txBody>
                  <a:tcPr marL="0" marR="0" marT="47625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565"/>
                        </a:lnSpc>
                        <a:spcBef>
                          <a:spcPts val="375"/>
                        </a:spcBef>
                      </a:pPr>
                      <a:r>
                        <a:rPr sz="5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0.2</a:t>
                      </a:r>
                      <a:endParaRPr sz="500">
                        <a:latin typeface="Calibri"/>
                        <a:cs typeface="Calibri"/>
                      </a:endParaRPr>
                    </a:p>
                  </a:txBody>
                  <a:tcPr marL="0" marR="0" marT="47625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0645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7940" algn="ctr">
                        <a:lnSpc>
                          <a:spcPts val="540"/>
                        </a:lnSpc>
                      </a:pPr>
                      <a:r>
                        <a:rPr sz="5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0.6</a:t>
                      </a:r>
                      <a:endParaRPr sz="5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3655" algn="ctr">
                        <a:lnSpc>
                          <a:spcPts val="535"/>
                        </a:lnSpc>
                      </a:pPr>
                      <a:r>
                        <a:rPr sz="5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0.3</a:t>
                      </a:r>
                      <a:endParaRPr sz="5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4925" algn="ctr">
                        <a:lnSpc>
                          <a:spcPts val="535"/>
                        </a:lnSpc>
                      </a:pPr>
                      <a:r>
                        <a:rPr sz="5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0.6</a:t>
                      </a:r>
                      <a:endParaRPr sz="5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715" algn="ctr">
                        <a:lnSpc>
                          <a:spcPts val="470"/>
                        </a:lnSpc>
                      </a:pPr>
                      <a:r>
                        <a:rPr sz="5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-</a:t>
                      </a:r>
                      <a:r>
                        <a:rPr sz="5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0.8</a:t>
                      </a:r>
                      <a:endParaRPr sz="5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0480" algn="ctr">
                        <a:lnSpc>
                          <a:spcPts val="470"/>
                        </a:lnSpc>
                      </a:pPr>
                      <a:r>
                        <a:rPr sz="5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0.6</a:t>
                      </a:r>
                      <a:endParaRPr sz="5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890" algn="ctr">
                        <a:lnSpc>
                          <a:spcPts val="459"/>
                        </a:lnSpc>
                      </a:pPr>
                      <a:r>
                        <a:rPr sz="5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-</a:t>
                      </a:r>
                      <a:r>
                        <a:rPr sz="5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0.1</a:t>
                      </a:r>
                      <a:endParaRPr sz="5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2384" algn="ctr">
                        <a:lnSpc>
                          <a:spcPts val="459"/>
                        </a:lnSpc>
                      </a:pPr>
                      <a:r>
                        <a:rPr sz="5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0.6</a:t>
                      </a:r>
                      <a:endParaRPr sz="5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ts val="459"/>
                        </a:lnSpc>
                      </a:pPr>
                      <a:r>
                        <a:rPr sz="5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0.6</a:t>
                      </a:r>
                      <a:endParaRPr sz="5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9690" algn="ctr">
                        <a:lnSpc>
                          <a:spcPts val="535"/>
                        </a:lnSpc>
                      </a:pPr>
                      <a:r>
                        <a:rPr sz="5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0.6</a:t>
                      </a:r>
                      <a:endParaRPr sz="5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8575" algn="ctr">
                        <a:lnSpc>
                          <a:spcPts val="535"/>
                        </a:lnSpc>
                      </a:pPr>
                      <a:r>
                        <a:rPr sz="5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0.4</a:t>
                      </a:r>
                      <a:endParaRPr sz="5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3020" algn="ctr">
                        <a:lnSpc>
                          <a:spcPts val="535"/>
                        </a:lnSpc>
                      </a:pPr>
                      <a:r>
                        <a:rPr sz="5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0.6</a:t>
                      </a:r>
                      <a:endParaRPr sz="5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535"/>
                        </a:lnSpc>
                      </a:pPr>
                      <a:r>
                        <a:rPr sz="5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0.6</a:t>
                      </a:r>
                      <a:endParaRPr sz="5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84455">
                <a:tc gridSpan="2">
                  <a:txBody>
                    <a:bodyPr/>
                    <a:lstStyle/>
                    <a:p>
                      <a:pPr marR="216535" algn="r">
                        <a:lnSpc>
                          <a:spcPts val="530"/>
                        </a:lnSpc>
                        <a:spcBef>
                          <a:spcPts val="35"/>
                        </a:spcBef>
                      </a:pPr>
                      <a:r>
                        <a:rPr sz="5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-</a:t>
                      </a:r>
                      <a:r>
                        <a:rPr sz="5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0.1</a:t>
                      </a:r>
                      <a:endParaRPr sz="500">
                        <a:latin typeface="Calibri"/>
                        <a:cs typeface="Calibri"/>
                      </a:endParaRPr>
                    </a:p>
                  </a:txBody>
                  <a:tcPr marL="0" marR="0" marT="4445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7620" algn="ctr">
                        <a:lnSpc>
                          <a:spcPts val="530"/>
                        </a:lnSpc>
                        <a:spcBef>
                          <a:spcPts val="35"/>
                        </a:spcBef>
                      </a:pPr>
                      <a:r>
                        <a:rPr sz="5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-</a:t>
                      </a:r>
                      <a:r>
                        <a:rPr sz="5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0.1</a:t>
                      </a:r>
                      <a:endParaRPr sz="500">
                        <a:latin typeface="Calibri"/>
                        <a:cs typeface="Calibri"/>
                      </a:endParaRPr>
                    </a:p>
                  </a:txBody>
                  <a:tcPr marL="0" marR="0" marT="4445" marB="0"/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ts val="570"/>
                        </a:lnSpc>
                      </a:pPr>
                      <a:r>
                        <a:rPr sz="5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-</a:t>
                      </a:r>
                      <a:r>
                        <a:rPr sz="5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0.1</a:t>
                      </a:r>
                      <a:endParaRPr sz="5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4604" algn="ctr">
                        <a:lnSpc>
                          <a:spcPts val="570"/>
                        </a:lnSpc>
                      </a:pPr>
                      <a:r>
                        <a:rPr sz="5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-</a:t>
                      </a:r>
                      <a:r>
                        <a:rPr sz="5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0.1</a:t>
                      </a:r>
                      <a:endParaRPr sz="5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715" algn="ctr">
                        <a:lnSpc>
                          <a:spcPts val="509"/>
                        </a:lnSpc>
                      </a:pPr>
                      <a:r>
                        <a:rPr sz="5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-</a:t>
                      </a:r>
                      <a:r>
                        <a:rPr sz="5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0.1</a:t>
                      </a:r>
                      <a:endParaRPr sz="5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0160" algn="ctr">
                        <a:lnSpc>
                          <a:spcPts val="509"/>
                        </a:lnSpc>
                      </a:pPr>
                      <a:r>
                        <a:rPr sz="5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-</a:t>
                      </a:r>
                      <a:r>
                        <a:rPr sz="5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0.1</a:t>
                      </a:r>
                      <a:endParaRPr sz="5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890" algn="ctr">
                        <a:lnSpc>
                          <a:spcPts val="500"/>
                        </a:lnSpc>
                      </a:pPr>
                      <a:r>
                        <a:rPr sz="5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-</a:t>
                      </a:r>
                      <a:r>
                        <a:rPr sz="5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0.1</a:t>
                      </a:r>
                      <a:endParaRPr sz="5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ts val="500"/>
                        </a:lnSpc>
                      </a:pPr>
                      <a:r>
                        <a:rPr sz="5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-</a:t>
                      </a:r>
                      <a:r>
                        <a:rPr sz="5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0.1</a:t>
                      </a:r>
                      <a:endParaRPr sz="5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0795" algn="ctr">
                        <a:lnSpc>
                          <a:spcPts val="500"/>
                        </a:lnSpc>
                      </a:pPr>
                      <a:r>
                        <a:rPr sz="5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-</a:t>
                      </a:r>
                      <a:r>
                        <a:rPr sz="5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0.1</a:t>
                      </a:r>
                      <a:endParaRPr sz="5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8735" algn="ctr">
                        <a:lnSpc>
                          <a:spcPts val="570"/>
                        </a:lnSpc>
                      </a:pPr>
                      <a:r>
                        <a:rPr sz="5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-</a:t>
                      </a:r>
                      <a:r>
                        <a:rPr sz="5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0.1</a:t>
                      </a:r>
                      <a:endParaRPr sz="5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255" algn="ctr">
                        <a:lnSpc>
                          <a:spcPts val="570"/>
                        </a:lnSpc>
                      </a:pPr>
                      <a:r>
                        <a:rPr sz="5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-</a:t>
                      </a:r>
                      <a:r>
                        <a:rPr sz="5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0.1</a:t>
                      </a:r>
                      <a:endParaRPr sz="5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ts val="570"/>
                        </a:lnSpc>
                      </a:pPr>
                      <a:r>
                        <a:rPr sz="5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-</a:t>
                      </a:r>
                      <a:r>
                        <a:rPr sz="5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0.1</a:t>
                      </a:r>
                      <a:endParaRPr sz="5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570"/>
                        </a:lnSpc>
                      </a:pPr>
                      <a:r>
                        <a:rPr sz="5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-</a:t>
                      </a:r>
                      <a:r>
                        <a:rPr sz="5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0.1</a:t>
                      </a:r>
                      <a:endParaRPr sz="5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2090">
                <a:tc>
                  <a:txBody>
                    <a:bodyPr/>
                    <a:lstStyle/>
                    <a:p>
                      <a:pPr marL="23495">
                        <a:lnSpc>
                          <a:spcPts val="1490"/>
                        </a:lnSpc>
                      </a:pPr>
                      <a:r>
                        <a:rPr sz="1550" spc="-10" dirty="0">
                          <a:latin typeface="Calibri"/>
                          <a:cs typeface="Calibri"/>
                        </a:rPr>
                        <a:t>sentence</a:t>
                      </a:r>
                      <a:endParaRPr sz="155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56565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5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0.1</a:t>
                      </a:r>
                      <a:endParaRPr sz="500">
                        <a:latin typeface="Calibri"/>
                        <a:cs typeface="Calibri"/>
                      </a:endParaRPr>
                    </a:p>
                    <a:p>
                      <a:pPr marL="456565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5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0.1</a:t>
                      </a:r>
                      <a:endParaRPr sz="500">
                        <a:latin typeface="Calibri"/>
                        <a:cs typeface="Calibri"/>
                      </a:endParaRPr>
                    </a:p>
                  </a:txBody>
                  <a:tcPr marL="0" marR="0" marT="7620" marB="0"/>
                </a:tc>
                <a:tc>
                  <a:txBody>
                    <a:bodyPr/>
                    <a:lstStyle/>
                    <a:p>
                      <a:pPr marL="7620"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5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-</a:t>
                      </a:r>
                      <a:r>
                        <a:rPr sz="5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0.7</a:t>
                      </a:r>
                      <a:endParaRPr sz="500">
                        <a:latin typeface="Calibri"/>
                        <a:cs typeface="Calibri"/>
                      </a:endParaRPr>
                    </a:p>
                    <a:p>
                      <a:pPr marL="27940" algn="ct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5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0.1</a:t>
                      </a:r>
                      <a:endParaRPr sz="500">
                        <a:latin typeface="Calibri"/>
                        <a:cs typeface="Calibri"/>
                      </a:endParaRPr>
                    </a:p>
                  </a:txBody>
                  <a:tcPr marL="0" marR="0" marT="7620" marB="0"/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ts val="595"/>
                        </a:lnSpc>
                      </a:pPr>
                      <a:r>
                        <a:rPr sz="5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-</a:t>
                      </a:r>
                      <a:r>
                        <a:rPr sz="5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0.7</a:t>
                      </a:r>
                      <a:endParaRPr sz="500">
                        <a:latin typeface="Calibri"/>
                        <a:cs typeface="Calibri"/>
                      </a:endParaRPr>
                    </a:p>
                    <a:p>
                      <a:pPr marL="33655" algn="ct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5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0.1</a:t>
                      </a:r>
                      <a:endParaRPr sz="5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4604" algn="ctr">
                        <a:lnSpc>
                          <a:spcPts val="595"/>
                        </a:lnSpc>
                      </a:pPr>
                      <a:r>
                        <a:rPr sz="5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-</a:t>
                      </a:r>
                      <a:r>
                        <a:rPr sz="5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0.4</a:t>
                      </a:r>
                      <a:endParaRPr sz="500">
                        <a:latin typeface="Calibri"/>
                        <a:cs typeface="Calibri"/>
                      </a:endParaRPr>
                    </a:p>
                    <a:p>
                      <a:pPr marL="34925" algn="ct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5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0.1</a:t>
                      </a:r>
                      <a:endParaRPr sz="5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715" algn="ctr">
                        <a:lnSpc>
                          <a:spcPts val="530"/>
                        </a:lnSpc>
                      </a:pPr>
                      <a:r>
                        <a:rPr sz="5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-</a:t>
                      </a:r>
                      <a:r>
                        <a:rPr sz="5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0.5</a:t>
                      </a:r>
                      <a:endParaRPr sz="500">
                        <a:latin typeface="Calibri"/>
                        <a:cs typeface="Calibri"/>
                      </a:endParaRPr>
                    </a:p>
                    <a:p>
                      <a:pPr marL="26034" algn="ct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5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0.1</a:t>
                      </a:r>
                      <a:endParaRPr sz="5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0160" algn="ctr">
                        <a:lnSpc>
                          <a:spcPts val="530"/>
                        </a:lnSpc>
                      </a:pPr>
                      <a:r>
                        <a:rPr sz="5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-</a:t>
                      </a:r>
                      <a:r>
                        <a:rPr sz="5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0.7</a:t>
                      </a:r>
                      <a:endParaRPr sz="500">
                        <a:latin typeface="Calibri"/>
                        <a:cs typeface="Calibri"/>
                      </a:endParaRPr>
                    </a:p>
                    <a:p>
                      <a:pPr marL="30480" algn="ct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5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0.1</a:t>
                      </a:r>
                      <a:endParaRPr sz="5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890" algn="ctr">
                        <a:lnSpc>
                          <a:spcPts val="525"/>
                        </a:lnSpc>
                      </a:pPr>
                      <a:r>
                        <a:rPr sz="5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-</a:t>
                      </a:r>
                      <a:r>
                        <a:rPr sz="5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0.7</a:t>
                      </a:r>
                      <a:endParaRPr sz="500">
                        <a:latin typeface="Calibri"/>
                        <a:cs typeface="Calibri"/>
                      </a:endParaRPr>
                    </a:p>
                    <a:p>
                      <a:pPr marL="29209" algn="ct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5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0.1</a:t>
                      </a:r>
                      <a:endParaRPr sz="5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ts val="525"/>
                        </a:lnSpc>
                      </a:pPr>
                      <a:r>
                        <a:rPr sz="5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-</a:t>
                      </a:r>
                      <a:r>
                        <a:rPr sz="5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0.7</a:t>
                      </a:r>
                      <a:endParaRPr sz="500">
                        <a:latin typeface="Calibri"/>
                        <a:cs typeface="Calibri"/>
                      </a:endParaRPr>
                    </a:p>
                    <a:p>
                      <a:pPr marL="32384" algn="ct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5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0.1</a:t>
                      </a:r>
                      <a:endParaRPr sz="5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ts val="525"/>
                        </a:lnSpc>
                      </a:pPr>
                      <a:r>
                        <a:rPr sz="5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0.3</a:t>
                      </a:r>
                      <a:endParaRPr sz="500">
                        <a:latin typeface="Calibri"/>
                        <a:cs typeface="Calibri"/>
                      </a:endParaRPr>
                    </a:p>
                    <a:p>
                      <a:pPr marL="1905" algn="ct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5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0.1</a:t>
                      </a:r>
                      <a:endParaRPr sz="5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9690" algn="ctr">
                        <a:lnSpc>
                          <a:spcPts val="595"/>
                        </a:lnSpc>
                      </a:pPr>
                      <a:r>
                        <a:rPr sz="5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0.3</a:t>
                      </a:r>
                      <a:endParaRPr sz="500">
                        <a:latin typeface="Calibri"/>
                        <a:cs typeface="Calibri"/>
                      </a:endParaRPr>
                    </a:p>
                    <a:p>
                      <a:pPr marL="59690" algn="ct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5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0.1</a:t>
                      </a:r>
                      <a:endParaRPr sz="5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9209" algn="ctr">
                        <a:lnSpc>
                          <a:spcPts val="595"/>
                        </a:lnSpc>
                      </a:pPr>
                      <a:r>
                        <a:rPr sz="5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0.2</a:t>
                      </a:r>
                      <a:endParaRPr sz="500">
                        <a:latin typeface="Calibri"/>
                        <a:cs typeface="Calibri"/>
                      </a:endParaRPr>
                    </a:p>
                    <a:p>
                      <a:pPr marL="28575" algn="ct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5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0.1</a:t>
                      </a:r>
                      <a:endParaRPr sz="5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ts val="595"/>
                        </a:lnSpc>
                      </a:pPr>
                      <a:r>
                        <a:rPr sz="5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-</a:t>
                      </a:r>
                      <a:r>
                        <a:rPr sz="5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0.5</a:t>
                      </a:r>
                      <a:endParaRPr sz="500">
                        <a:latin typeface="Calibri"/>
                        <a:cs typeface="Calibri"/>
                      </a:endParaRPr>
                    </a:p>
                    <a:p>
                      <a:pPr marL="33020" algn="ct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5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0.1</a:t>
                      </a:r>
                      <a:endParaRPr sz="5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595"/>
                        </a:lnSpc>
                      </a:pPr>
                      <a:r>
                        <a:rPr sz="5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-</a:t>
                      </a:r>
                      <a:r>
                        <a:rPr sz="5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0.7</a:t>
                      </a:r>
                      <a:endParaRPr sz="500">
                        <a:latin typeface="Calibri"/>
                        <a:cs typeface="Calibri"/>
                      </a:endParaRPr>
                    </a:p>
                    <a:p>
                      <a:pPr marR="24130" algn="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5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0.1</a:t>
                      </a:r>
                      <a:endParaRPr sz="5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88290">
                <a:tc>
                  <a:txBody>
                    <a:bodyPr/>
                    <a:lstStyle/>
                    <a:p>
                      <a:pPr marL="40005">
                        <a:lnSpc>
                          <a:spcPts val="1680"/>
                        </a:lnSpc>
                      </a:pPr>
                      <a:r>
                        <a:rPr sz="1550" spc="-10" dirty="0">
                          <a:latin typeface="Calibri"/>
                          <a:cs typeface="Calibri"/>
                        </a:rPr>
                        <a:t>meaning</a:t>
                      </a:r>
                      <a:endParaRPr sz="155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447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26695" algn="r">
                        <a:lnSpc>
                          <a:spcPts val="500"/>
                        </a:lnSpc>
                        <a:spcBef>
                          <a:spcPts val="545"/>
                        </a:spcBef>
                      </a:pPr>
                      <a:r>
                        <a:rPr sz="5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0.2</a:t>
                      </a:r>
                      <a:endParaRPr sz="500">
                        <a:latin typeface="Calibri"/>
                        <a:cs typeface="Calibri"/>
                      </a:endParaRPr>
                    </a:p>
                  </a:txBody>
                  <a:tcPr marL="0" marR="0" marT="69215" marB="0"/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ts val="500"/>
                        </a:lnSpc>
                        <a:spcBef>
                          <a:spcPts val="545"/>
                        </a:spcBef>
                      </a:pPr>
                      <a:r>
                        <a:rPr sz="5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0.4</a:t>
                      </a:r>
                      <a:endParaRPr sz="500">
                        <a:latin typeface="Calibri"/>
                        <a:cs typeface="Calibri"/>
                      </a:endParaRPr>
                    </a:p>
                  </a:txBody>
                  <a:tcPr marL="0" marR="0" marT="69215" marB="0"/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ts val="565"/>
                        </a:lnSpc>
                        <a:spcBef>
                          <a:spcPts val="480"/>
                        </a:spcBef>
                      </a:pPr>
                      <a:r>
                        <a:rPr sz="5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0.2</a:t>
                      </a:r>
                      <a:endParaRPr sz="500">
                        <a:latin typeface="Calibri"/>
                        <a:cs typeface="Calibri"/>
                      </a:endParaRPr>
                    </a:p>
                  </a:txBody>
                  <a:tcPr marL="0" marR="0" marT="60960" marB="0"/>
                </a:tc>
                <a:tc>
                  <a:txBody>
                    <a:bodyPr/>
                    <a:lstStyle/>
                    <a:p>
                      <a:pPr marL="13335" algn="ctr">
                        <a:lnSpc>
                          <a:spcPts val="565"/>
                        </a:lnSpc>
                        <a:spcBef>
                          <a:spcPts val="480"/>
                        </a:spcBef>
                      </a:pPr>
                      <a:r>
                        <a:rPr sz="5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0.2</a:t>
                      </a:r>
                      <a:endParaRPr sz="500">
                        <a:latin typeface="Calibri"/>
                        <a:cs typeface="Calibri"/>
                      </a:endParaRPr>
                    </a:p>
                  </a:txBody>
                  <a:tcPr marL="0" marR="0" marT="60960" marB="0"/>
                </a:tc>
                <a:tc>
                  <a:txBody>
                    <a:bodyPr/>
                    <a:lstStyle/>
                    <a:p>
                      <a:pPr marL="5715" algn="ctr">
                        <a:lnSpc>
                          <a:spcPct val="100000"/>
                        </a:lnSpc>
                        <a:spcBef>
                          <a:spcPts val="414"/>
                        </a:spcBef>
                      </a:pPr>
                      <a:r>
                        <a:rPr sz="5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0.4</a:t>
                      </a:r>
                      <a:endParaRPr sz="500">
                        <a:latin typeface="Calibri"/>
                        <a:cs typeface="Calibri"/>
                      </a:endParaRPr>
                    </a:p>
                  </a:txBody>
                  <a:tcPr marL="0" marR="0" marT="52704" marB="0"/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414"/>
                        </a:spcBef>
                      </a:pPr>
                      <a:r>
                        <a:rPr sz="5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0.2</a:t>
                      </a:r>
                      <a:endParaRPr sz="500">
                        <a:latin typeface="Calibri"/>
                        <a:cs typeface="Calibri"/>
                      </a:endParaRPr>
                    </a:p>
                  </a:txBody>
                  <a:tcPr marL="0" marR="0" marT="52704" marB="0"/>
                </a:tc>
                <a:tc>
                  <a:txBody>
                    <a:bodyPr/>
                    <a:lstStyle/>
                    <a:p>
                      <a:pPr marL="7620"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5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0.2</a:t>
                      </a:r>
                      <a:endParaRPr sz="500">
                        <a:latin typeface="Calibri"/>
                        <a:cs typeface="Calibri"/>
                      </a:endParaRPr>
                    </a:p>
                  </a:txBody>
                  <a:tcPr marL="0" marR="0" marT="51435" marB="0"/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5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0.2</a:t>
                      </a:r>
                      <a:endParaRPr sz="500">
                        <a:latin typeface="Calibri"/>
                        <a:cs typeface="Calibri"/>
                      </a:endParaRPr>
                    </a:p>
                  </a:txBody>
                  <a:tcPr marL="0" marR="0" marT="51435" marB="0"/>
                </a:tc>
                <a:tc>
                  <a:txBody>
                    <a:bodyPr/>
                    <a:lstStyle/>
                    <a:p>
                      <a:pPr marR="10795"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5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0.2</a:t>
                      </a:r>
                      <a:endParaRPr sz="500">
                        <a:latin typeface="Calibri"/>
                        <a:cs typeface="Calibri"/>
                      </a:endParaRPr>
                    </a:p>
                  </a:txBody>
                  <a:tcPr marL="0" marR="0" marT="51435" marB="0"/>
                </a:tc>
                <a:tc>
                  <a:txBody>
                    <a:bodyPr/>
                    <a:lstStyle/>
                    <a:p>
                      <a:pPr marL="18415" algn="ctr">
                        <a:lnSpc>
                          <a:spcPts val="565"/>
                        </a:lnSpc>
                        <a:spcBef>
                          <a:spcPts val="480"/>
                        </a:spcBef>
                      </a:pPr>
                      <a:r>
                        <a:rPr sz="5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-</a:t>
                      </a:r>
                      <a:r>
                        <a:rPr sz="5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0.1</a:t>
                      </a:r>
                      <a:endParaRPr sz="500">
                        <a:latin typeface="Calibri"/>
                        <a:cs typeface="Calibri"/>
                      </a:endParaRPr>
                    </a:p>
                  </a:txBody>
                  <a:tcPr marL="0" marR="0" marT="60960" marB="0"/>
                </a:tc>
                <a:tc>
                  <a:txBody>
                    <a:bodyPr/>
                    <a:lstStyle/>
                    <a:p>
                      <a:pPr marR="4445" algn="ctr">
                        <a:lnSpc>
                          <a:spcPts val="565"/>
                        </a:lnSpc>
                        <a:spcBef>
                          <a:spcPts val="480"/>
                        </a:spcBef>
                      </a:pPr>
                      <a:r>
                        <a:rPr sz="5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-</a:t>
                      </a:r>
                      <a:r>
                        <a:rPr sz="5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0.2</a:t>
                      </a:r>
                      <a:endParaRPr sz="500">
                        <a:latin typeface="Calibri"/>
                        <a:cs typeface="Calibri"/>
                      </a:endParaRPr>
                    </a:p>
                  </a:txBody>
                  <a:tcPr marL="0" marR="0" marT="60960" marB="0"/>
                </a:tc>
                <a:tc>
                  <a:txBody>
                    <a:bodyPr/>
                    <a:lstStyle/>
                    <a:p>
                      <a:pPr marR="1270" algn="ctr">
                        <a:lnSpc>
                          <a:spcPts val="565"/>
                        </a:lnSpc>
                        <a:spcBef>
                          <a:spcPts val="480"/>
                        </a:spcBef>
                      </a:pPr>
                      <a:r>
                        <a:rPr sz="5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-</a:t>
                      </a:r>
                      <a:r>
                        <a:rPr sz="5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0.4</a:t>
                      </a:r>
                      <a:endParaRPr sz="500">
                        <a:latin typeface="Calibri"/>
                        <a:cs typeface="Calibri"/>
                      </a:endParaRPr>
                    </a:p>
                  </a:txBody>
                  <a:tcPr marL="0" marR="0" marT="60960" marB="0"/>
                </a:tc>
                <a:tc>
                  <a:txBody>
                    <a:bodyPr/>
                    <a:lstStyle/>
                    <a:p>
                      <a:pPr marR="34925" algn="r">
                        <a:lnSpc>
                          <a:spcPts val="565"/>
                        </a:lnSpc>
                        <a:spcBef>
                          <a:spcPts val="480"/>
                        </a:spcBef>
                      </a:pPr>
                      <a:r>
                        <a:rPr sz="5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0.2</a:t>
                      </a:r>
                      <a:endParaRPr sz="500">
                        <a:latin typeface="Calibri"/>
                        <a:cs typeface="Calibri"/>
                      </a:endParaRPr>
                    </a:p>
                  </a:txBody>
                  <a:tcPr marL="0" marR="0" marT="60960" marB="0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806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26695" algn="r">
                        <a:lnSpc>
                          <a:spcPts val="540"/>
                        </a:lnSpc>
                      </a:pPr>
                      <a:r>
                        <a:rPr sz="5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0.6</a:t>
                      </a:r>
                      <a:endParaRPr sz="5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080" algn="ctr">
                        <a:lnSpc>
                          <a:spcPts val="540"/>
                        </a:lnSpc>
                      </a:pPr>
                      <a:r>
                        <a:rPr sz="5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-</a:t>
                      </a:r>
                      <a:r>
                        <a:rPr sz="5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0.6</a:t>
                      </a:r>
                      <a:endParaRPr sz="5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535"/>
                        </a:lnSpc>
                      </a:pPr>
                      <a:r>
                        <a:rPr sz="5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-</a:t>
                      </a:r>
                      <a:r>
                        <a:rPr sz="5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0.3</a:t>
                      </a:r>
                      <a:endParaRPr sz="5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3335" algn="ctr">
                        <a:lnSpc>
                          <a:spcPts val="535"/>
                        </a:lnSpc>
                      </a:pPr>
                      <a:r>
                        <a:rPr sz="5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0.4</a:t>
                      </a:r>
                      <a:endParaRPr sz="5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985" algn="ctr">
                        <a:lnSpc>
                          <a:spcPts val="470"/>
                        </a:lnSpc>
                      </a:pPr>
                      <a:r>
                        <a:rPr sz="5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-</a:t>
                      </a:r>
                      <a:r>
                        <a:rPr sz="5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0.2</a:t>
                      </a:r>
                      <a:endParaRPr sz="5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ts val="470"/>
                        </a:lnSpc>
                      </a:pPr>
                      <a:r>
                        <a:rPr sz="5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0.6</a:t>
                      </a:r>
                      <a:endParaRPr sz="5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7620" algn="ctr">
                        <a:lnSpc>
                          <a:spcPts val="465"/>
                        </a:lnSpc>
                      </a:pPr>
                      <a:r>
                        <a:rPr sz="5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0.6</a:t>
                      </a:r>
                      <a:endParaRPr sz="5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ts val="465"/>
                        </a:lnSpc>
                      </a:pPr>
                      <a:r>
                        <a:rPr sz="5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0.6</a:t>
                      </a:r>
                      <a:endParaRPr sz="5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0795" algn="ctr">
                        <a:lnSpc>
                          <a:spcPts val="465"/>
                        </a:lnSpc>
                      </a:pPr>
                      <a:r>
                        <a:rPr sz="5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0.6</a:t>
                      </a:r>
                      <a:endParaRPr sz="5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8735" algn="ctr">
                        <a:lnSpc>
                          <a:spcPts val="535"/>
                        </a:lnSpc>
                      </a:pPr>
                      <a:r>
                        <a:rPr sz="5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0.3</a:t>
                      </a:r>
                      <a:endParaRPr sz="5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255" algn="ctr">
                        <a:lnSpc>
                          <a:spcPts val="535"/>
                        </a:lnSpc>
                      </a:pPr>
                      <a:r>
                        <a:rPr sz="5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0.6</a:t>
                      </a:r>
                      <a:endParaRPr sz="5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ts val="535"/>
                        </a:lnSpc>
                      </a:pPr>
                      <a:r>
                        <a:rPr sz="5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0.5</a:t>
                      </a:r>
                      <a:endParaRPr sz="5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5560" algn="r">
                        <a:lnSpc>
                          <a:spcPts val="535"/>
                        </a:lnSpc>
                      </a:pPr>
                      <a:r>
                        <a:rPr sz="5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0.6</a:t>
                      </a:r>
                      <a:endParaRPr sz="5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806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26695" algn="r">
                        <a:lnSpc>
                          <a:spcPts val="500"/>
                        </a:lnSpc>
                        <a:spcBef>
                          <a:spcPts val="40"/>
                        </a:spcBef>
                      </a:pPr>
                      <a:r>
                        <a:rPr sz="5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-</a:t>
                      </a:r>
                      <a:r>
                        <a:rPr sz="5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0.1</a:t>
                      </a:r>
                      <a:endParaRPr sz="500">
                        <a:latin typeface="Calibri"/>
                        <a:cs typeface="Calibri"/>
                      </a:endParaRPr>
                    </a:p>
                  </a:txBody>
                  <a:tcPr marL="0" marR="0" marT="5080" marB="0"/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ts val="500"/>
                        </a:lnSpc>
                        <a:spcBef>
                          <a:spcPts val="40"/>
                        </a:spcBef>
                      </a:pPr>
                      <a:r>
                        <a:rPr sz="5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0.2</a:t>
                      </a:r>
                      <a:endParaRPr sz="500">
                        <a:latin typeface="Calibri"/>
                        <a:cs typeface="Calibri"/>
                      </a:endParaRPr>
                    </a:p>
                  </a:txBody>
                  <a:tcPr marL="0" marR="0" marT="5080" marB="0"/>
                </a:tc>
                <a:tc>
                  <a:txBody>
                    <a:bodyPr/>
                    <a:lstStyle/>
                    <a:p>
                      <a:pPr marR="635" algn="ctr">
                        <a:lnSpc>
                          <a:spcPts val="540"/>
                        </a:lnSpc>
                      </a:pPr>
                      <a:r>
                        <a:rPr sz="5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-</a:t>
                      </a:r>
                      <a:r>
                        <a:rPr sz="5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0.1</a:t>
                      </a:r>
                      <a:endParaRPr sz="5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3335" algn="ctr">
                        <a:lnSpc>
                          <a:spcPts val="540"/>
                        </a:lnSpc>
                      </a:pPr>
                      <a:r>
                        <a:rPr sz="5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0.1</a:t>
                      </a:r>
                      <a:endParaRPr sz="5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985" algn="ctr">
                        <a:lnSpc>
                          <a:spcPts val="505"/>
                        </a:lnSpc>
                      </a:pPr>
                      <a:r>
                        <a:rPr sz="5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-</a:t>
                      </a:r>
                      <a:r>
                        <a:rPr sz="5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0.3</a:t>
                      </a:r>
                      <a:endParaRPr sz="5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540" algn="ctr">
                        <a:lnSpc>
                          <a:spcPts val="505"/>
                        </a:lnSpc>
                      </a:pPr>
                      <a:r>
                        <a:rPr sz="5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-</a:t>
                      </a:r>
                      <a:r>
                        <a:rPr sz="5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0.1</a:t>
                      </a:r>
                      <a:endParaRPr sz="5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4445" algn="ctr">
                        <a:lnSpc>
                          <a:spcPts val="500"/>
                        </a:lnSpc>
                      </a:pPr>
                      <a:r>
                        <a:rPr sz="5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-</a:t>
                      </a:r>
                      <a:r>
                        <a:rPr sz="5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0.1</a:t>
                      </a:r>
                      <a:endParaRPr sz="5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35" algn="ctr">
                        <a:lnSpc>
                          <a:spcPts val="500"/>
                        </a:lnSpc>
                      </a:pPr>
                      <a:r>
                        <a:rPr sz="5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-</a:t>
                      </a:r>
                      <a:r>
                        <a:rPr sz="5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0.1</a:t>
                      </a:r>
                      <a:endParaRPr sz="5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1750" algn="ctr">
                        <a:lnSpc>
                          <a:spcPts val="500"/>
                        </a:lnSpc>
                      </a:pPr>
                      <a:r>
                        <a:rPr sz="5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-</a:t>
                      </a:r>
                      <a:r>
                        <a:rPr sz="5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0.1</a:t>
                      </a:r>
                      <a:endParaRPr sz="5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8415" algn="ctr">
                        <a:lnSpc>
                          <a:spcPts val="540"/>
                        </a:lnSpc>
                      </a:pPr>
                      <a:r>
                        <a:rPr sz="5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-</a:t>
                      </a:r>
                      <a:r>
                        <a:rPr sz="5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0.1</a:t>
                      </a:r>
                      <a:endParaRPr sz="5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255" algn="ctr">
                        <a:lnSpc>
                          <a:spcPts val="540"/>
                        </a:lnSpc>
                      </a:pPr>
                      <a:r>
                        <a:rPr sz="5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0.1</a:t>
                      </a:r>
                      <a:endParaRPr sz="5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270" algn="ctr">
                        <a:lnSpc>
                          <a:spcPts val="540"/>
                        </a:lnSpc>
                      </a:pPr>
                      <a:r>
                        <a:rPr sz="5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-</a:t>
                      </a:r>
                      <a:r>
                        <a:rPr sz="5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0.5</a:t>
                      </a:r>
                      <a:endParaRPr sz="5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4925" algn="r">
                        <a:lnSpc>
                          <a:spcPts val="540"/>
                        </a:lnSpc>
                      </a:pPr>
                      <a:r>
                        <a:rPr sz="5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-</a:t>
                      </a:r>
                      <a:r>
                        <a:rPr sz="5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0.1</a:t>
                      </a:r>
                      <a:endParaRPr sz="5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806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26695" algn="r">
                        <a:lnSpc>
                          <a:spcPts val="535"/>
                        </a:lnSpc>
                      </a:pPr>
                      <a:r>
                        <a:rPr sz="5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-</a:t>
                      </a:r>
                      <a:r>
                        <a:rPr sz="5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0.7</a:t>
                      </a:r>
                      <a:endParaRPr sz="5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080" algn="ctr">
                        <a:lnSpc>
                          <a:spcPts val="535"/>
                        </a:lnSpc>
                      </a:pPr>
                      <a:r>
                        <a:rPr sz="5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-</a:t>
                      </a:r>
                      <a:r>
                        <a:rPr sz="5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0.3</a:t>
                      </a:r>
                      <a:endParaRPr sz="5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35" algn="ctr">
                        <a:lnSpc>
                          <a:spcPts val="535"/>
                        </a:lnSpc>
                      </a:pPr>
                      <a:r>
                        <a:rPr sz="5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-</a:t>
                      </a:r>
                      <a:r>
                        <a:rPr sz="5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0.4</a:t>
                      </a:r>
                      <a:endParaRPr sz="5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535"/>
                        </a:lnSpc>
                      </a:pPr>
                      <a:r>
                        <a:rPr sz="5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-</a:t>
                      </a:r>
                      <a:r>
                        <a:rPr sz="5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0.5</a:t>
                      </a:r>
                      <a:endParaRPr sz="5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985" algn="ctr">
                        <a:lnSpc>
                          <a:spcPts val="470"/>
                        </a:lnSpc>
                      </a:pPr>
                      <a:r>
                        <a:rPr sz="5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-</a:t>
                      </a:r>
                      <a:r>
                        <a:rPr sz="5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0.4</a:t>
                      </a:r>
                      <a:endParaRPr sz="5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540" algn="ctr">
                        <a:lnSpc>
                          <a:spcPts val="470"/>
                        </a:lnSpc>
                      </a:pPr>
                      <a:r>
                        <a:rPr sz="5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-</a:t>
                      </a:r>
                      <a:r>
                        <a:rPr sz="5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0.7</a:t>
                      </a:r>
                      <a:endParaRPr sz="5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4445" algn="ctr">
                        <a:lnSpc>
                          <a:spcPts val="459"/>
                        </a:lnSpc>
                      </a:pPr>
                      <a:r>
                        <a:rPr sz="5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-</a:t>
                      </a:r>
                      <a:r>
                        <a:rPr sz="5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0.7</a:t>
                      </a:r>
                      <a:endParaRPr sz="5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35" algn="ctr">
                        <a:lnSpc>
                          <a:spcPts val="459"/>
                        </a:lnSpc>
                      </a:pPr>
                      <a:r>
                        <a:rPr sz="5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-</a:t>
                      </a:r>
                      <a:r>
                        <a:rPr sz="5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0.7</a:t>
                      </a:r>
                      <a:endParaRPr sz="5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1750" algn="ctr">
                        <a:lnSpc>
                          <a:spcPts val="459"/>
                        </a:lnSpc>
                      </a:pPr>
                      <a:r>
                        <a:rPr sz="5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-</a:t>
                      </a:r>
                      <a:r>
                        <a:rPr sz="5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0.7</a:t>
                      </a:r>
                      <a:endParaRPr sz="5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8415" algn="ctr">
                        <a:lnSpc>
                          <a:spcPts val="535"/>
                        </a:lnSpc>
                      </a:pPr>
                      <a:r>
                        <a:rPr sz="5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-</a:t>
                      </a:r>
                      <a:r>
                        <a:rPr sz="5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0.7</a:t>
                      </a:r>
                      <a:endParaRPr sz="5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255" algn="ctr">
                        <a:lnSpc>
                          <a:spcPts val="535"/>
                        </a:lnSpc>
                      </a:pPr>
                      <a:r>
                        <a:rPr sz="5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0.3</a:t>
                      </a:r>
                      <a:endParaRPr sz="5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ts val="535"/>
                        </a:lnSpc>
                      </a:pPr>
                      <a:r>
                        <a:rPr sz="5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0.4</a:t>
                      </a:r>
                      <a:endParaRPr sz="5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4925" algn="r">
                        <a:lnSpc>
                          <a:spcPts val="535"/>
                        </a:lnSpc>
                      </a:pPr>
                      <a:r>
                        <a:rPr sz="5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-</a:t>
                      </a:r>
                      <a:r>
                        <a:rPr sz="5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0.7</a:t>
                      </a:r>
                      <a:endParaRPr sz="5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8445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26695" algn="r">
                        <a:lnSpc>
                          <a:spcPts val="530"/>
                        </a:lnSpc>
                        <a:spcBef>
                          <a:spcPts val="35"/>
                        </a:spcBef>
                      </a:pPr>
                      <a:r>
                        <a:rPr sz="5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0.1</a:t>
                      </a:r>
                      <a:endParaRPr sz="500">
                        <a:latin typeface="Calibri"/>
                        <a:cs typeface="Calibri"/>
                      </a:endParaRPr>
                    </a:p>
                  </a:txBody>
                  <a:tcPr marL="0" marR="0" marT="4445" marB="0"/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ts val="530"/>
                        </a:lnSpc>
                        <a:spcBef>
                          <a:spcPts val="35"/>
                        </a:spcBef>
                      </a:pPr>
                      <a:r>
                        <a:rPr sz="5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0.4</a:t>
                      </a:r>
                      <a:endParaRPr sz="500">
                        <a:latin typeface="Calibri"/>
                        <a:cs typeface="Calibri"/>
                      </a:endParaRPr>
                    </a:p>
                  </a:txBody>
                  <a:tcPr marL="0" marR="0" marT="4445" marB="0"/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ts val="570"/>
                        </a:lnSpc>
                      </a:pPr>
                      <a:r>
                        <a:rPr sz="5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0.2</a:t>
                      </a:r>
                      <a:endParaRPr sz="5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570"/>
                        </a:lnSpc>
                      </a:pPr>
                      <a:r>
                        <a:rPr sz="5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-</a:t>
                      </a:r>
                      <a:r>
                        <a:rPr sz="5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0.2</a:t>
                      </a:r>
                      <a:endParaRPr sz="5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985" algn="ctr">
                        <a:lnSpc>
                          <a:spcPts val="509"/>
                        </a:lnSpc>
                      </a:pPr>
                      <a:r>
                        <a:rPr sz="5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-</a:t>
                      </a:r>
                      <a:r>
                        <a:rPr sz="5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0.2</a:t>
                      </a:r>
                      <a:endParaRPr sz="5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ts val="509"/>
                        </a:lnSpc>
                      </a:pPr>
                      <a:r>
                        <a:rPr sz="5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0.1</a:t>
                      </a:r>
                      <a:endParaRPr sz="5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7620" algn="ctr">
                        <a:lnSpc>
                          <a:spcPts val="500"/>
                        </a:lnSpc>
                      </a:pPr>
                      <a:r>
                        <a:rPr sz="5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0.1</a:t>
                      </a:r>
                      <a:endParaRPr sz="5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ts val="500"/>
                        </a:lnSpc>
                      </a:pPr>
                      <a:r>
                        <a:rPr sz="5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0.1</a:t>
                      </a:r>
                      <a:endParaRPr sz="5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0795" algn="ctr">
                        <a:lnSpc>
                          <a:spcPts val="500"/>
                        </a:lnSpc>
                      </a:pPr>
                      <a:r>
                        <a:rPr sz="5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0.1</a:t>
                      </a:r>
                      <a:endParaRPr sz="5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8735" algn="ctr">
                        <a:lnSpc>
                          <a:spcPts val="570"/>
                        </a:lnSpc>
                      </a:pPr>
                      <a:r>
                        <a:rPr sz="5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0.1</a:t>
                      </a:r>
                      <a:endParaRPr sz="5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255" algn="ctr">
                        <a:lnSpc>
                          <a:spcPts val="570"/>
                        </a:lnSpc>
                      </a:pPr>
                      <a:r>
                        <a:rPr sz="5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0.1</a:t>
                      </a:r>
                      <a:endParaRPr sz="5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ts val="570"/>
                        </a:lnSpc>
                      </a:pPr>
                      <a:r>
                        <a:rPr sz="5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0.1</a:t>
                      </a:r>
                      <a:endParaRPr sz="5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4925" algn="r">
                        <a:lnSpc>
                          <a:spcPts val="570"/>
                        </a:lnSpc>
                      </a:pPr>
                      <a:r>
                        <a:rPr sz="5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0.1</a:t>
                      </a:r>
                      <a:endParaRPr sz="5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  <p:sp>
        <p:nvSpPr>
          <p:cNvPr id="15" name="object 15"/>
          <p:cNvSpPr/>
          <p:nvPr/>
        </p:nvSpPr>
        <p:spPr>
          <a:xfrm>
            <a:off x="809625" y="5123053"/>
            <a:ext cx="1295400" cy="514350"/>
          </a:xfrm>
          <a:custGeom>
            <a:avLst/>
            <a:gdLst/>
            <a:ahLst/>
            <a:cxnLst/>
            <a:rect l="l" t="t" r="r" b="b"/>
            <a:pathLst>
              <a:path w="1295400" h="514350">
                <a:moveTo>
                  <a:pt x="1117345" y="0"/>
                </a:moveTo>
                <a:lnTo>
                  <a:pt x="178015" y="0"/>
                </a:lnTo>
                <a:lnTo>
                  <a:pt x="130689" y="6362"/>
                </a:lnTo>
                <a:lnTo>
                  <a:pt x="88164" y="24318"/>
                </a:lnTo>
                <a:lnTo>
                  <a:pt x="52136" y="52165"/>
                </a:lnTo>
                <a:lnTo>
                  <a:pt x="24302" y="88203"/>
                </a:lnTo>
                <a:lnTo>
                  <a:pt x="6358" y="130733"/>
                </a:lnTo>
                <a:lnTo>
                  <a:pt x="0" y="178054"/>
                </a:lnTo>
                <a:lnTo>
                  <a:pt x="0" y="336296"/>
                </a:lnTo>
                <a:lnTo>
                  <a:pt x="6358" y="383610"/>
                </a:lnTo>
                <a:lnTo>
                  <a:pt x="24302" y="426126"/>
                </a:lnTo>
                <a:lnTo>
                  <a:pt x="52136" y="462146"/>
                </a:lnTo>
                <a:lnTo>
                  <a:pt x="88164" y="489975"/>
                </a:lnTo>
                <a:lnTo>
                  <a:pt x="130689" y="507916"/>
                </a:lnTo>
                <a:lnTo>
                  <a:pt x="178015" y="514273"/>
                </a:lnTo>
                <a:lnTo>
                  <a:pt x="1117345" y="514273"/>
                </a:lnTo>
                <a:lnTo>
                  <a:pt x="1164666" y="507916"/>
                </a:lnTo>
                <a:lnTo>
                  <a:pt x="1207196" y="489975"/>
                </a:lnTo>
                <a:lnTo>
                  <a:pt x="1243234" y="462146"/>
                </a:lnTo>
                <a:lnTo>
                  <a:pt x="1271081" y="426126"/>
                </a:lnTo>
                <a:lnTo>
                  <a:pt x="1289037" y="383610"/>
                </a:lnTo>
                <a:lnTo>
                  <a:pt x="1295400" y="336296"/>
                </a:lnTo>
                <a:lnTo>
                  <a:pt x="1295400" y="178054"/>
                </a:lnTo>
                <a:lnTo>
                  <a:pt x="1289037" y="130733"/>
                </a:lnTo>
                <a:lnTo>
                  <a:pt x="1271081" y="88203"/>
                </a:lnTo>
                <a:lnTo>
                  <a:pt x="1243234" y="52165"/>
                </a:lnTo>
                <a:lnTo>
                  <a:pt x="1207196" y="24318"/>
                </a:lnTo>
                <a:lnTo>
                  <a:pt x="1164666" y="6362"/>
                </a:lnTo>
                <a:lnTo>
                  <a:pt x="1117345" y="0"/>
                </a:lnTo>
                <a:close/>
              </a:path>
            </a:pathLst>
          </a:custGeom>
          <a:solidFill>
            <a:srgbClr val="FFAC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1075372" y="5119370"/>
            <a:ext cx="775335" cy="51371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04139">
              <a:lnSpc>
                <a:spcPct val="100000"/>
              </a:lnSpc>
              <a:spcBef>
                <a:spcPts val="125"/>
              </a:spcBef>
            </a:pPr>
            <a:r>
              <a:rPr sz="1550" spc="-10" dirty="0">
                <a:latin typeface="Calibri"/>
                <a:cs typeface="Calibri"/>
              </a:rPr>
              <a:t>Source</a:t>
            </a:r>
            <a:endParaRPr sz="15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550" spc="-10" dirty="0">
                <a:latin typeface="Calibri"/>
                <a:cs typeface="Calibri"/>
              </a:rPr>
              <a:t>sentence</a:t>
            </a:r>
            <a:endParaRPr sz="1550">
              <a:latin typeface="Calibri"/>
              <a:cs typeface="Calibri"/>
            </a:endParaRPr>
          </a:p>
        </p:txBody>
      </p:sp>
      <p:pic>
        <p:nvPicPr>
          <p:cNvPr id="17" name="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105025" y="2618739"/>
            <a:ext cx="257175" cy="2494914"/>
          </a:xfrm>
          <a:prstGeom prst="rect">
            <a:avLst/>
          </a:prstGeom>
        </p:spPr>
      </p:pic>
      <p:sp>
        <p:nvSpPr>
          <p:cNvPr id="18" name="object 18"/>
          <p:cNvSpPr/>
          <p:nvPr/>
        </p:nvSpPr>
        <p:spPr>
          <a:xfrm>
            <a:off x="9991725" y="2123567"/>
            <a:ext cx="1400175" cy="523875"/>
          </a:xfrm>
          <a:custGeom>
            <a:avLst/>
            <a:gdLst/>
            <a:ahLst/>
            <a:cxnLst/>
            <a:rect l="l" t="t" r="r" b="b"/>
            <a:pathLst>
              <a:path w="1400175" h="523875">
                <a:moveTo>
                  <a:pt x="1218819" y="0"/>
                </a:moveTo>
                <a:lnTo>
                  <a:pt x="181355" y="0"/>
                </a:lnTo>
                <a:lnTo>
                  <a:pt x="133129" y="6474"/>
                </a:lnTo>
                <a:lnTo>
                  <a:pt x="89803" y="24746"/>
                </a:lnTo>
                <a:lnTo>
                  <a:pt x="53101" y="53086"/>
                </a:lnTo>
                <a:lnTo>
                  <a:pt x="24750" y="89765"/>
                </a:lnTo>
                <a:lnTo>
                  <a:pt x="6475" y="133056"/>
                </a:lnTo>
                <a:lnTo>
                  <a:pt x="0" y="181229"/>
                </a:lnTo>
                <a:lnTo>
                  <a:pt x="0" y="342392"/>
                </a:lnTo>
                <a:lnTo>
                  <a:pt x="6475" y="390618"/>
                </a:lnTo>
                <a:lnTo>
                  <a:pt x="24750" y="433944"/>
                </a:lnTo>
                <a:lnTo>
                  <a:pt x="53101" y="470646"/>
                </a:lnTo>
                <a:lnTo>
                  <a:pt x="89803" y="498997"/>
                </a:lnTo>
                <a:lnTo>
                  <a:pt x="133129" y="517272"/>
                </a:lnTo>
                <a:lnTo>
                  <a:pt x="181355" y="523748"/>
                </a:lnTo>
                <a:lnTo>
                  <a:pt x="1218819" y="523748"/>
                </a:lnTo>
                <a:lnTo>
                  <a:pt x="1267045" y="517272"/>
                </a:lnTo>
                <a:lnTo>
                  <a:pt x="1310371" y="498997"/>
                </a:lnTo>
                <a:lnTo>
                  <a:pt x="1347073" y="470646"/>
                </a:lnTo>
                <a:lnTo>
                  <a:pt x="1375424" y="433944"/>
                </a:lnTo>
                <a:lnTo>
                  <a:pt x="1393699" y="390618"/>
                </a:lnTo>
                <a:lnTo>
                  <a:pt x="1400175" y="342392"/>
                </a:lnTo>
                <a:lnTo>
                  <a:pt x="1400175" y="181229"/>
                </a:lnTo>
                <a:lnTo>
                  <a:pt x="1393699" y="133056"/>
                </a:lnTo>
                <a:lnTo>
                  <a:pt x="1375424" y="89765"/>
                </a:lnTo>
                <a:lnTo>
                  <a:pt x="1347073" y="53086"/>
                </a:lnTo>
                <a:lnTo>
                  <a:pt x="1310371" y="24746"/>
                </a:lnTo>
                <a:lnTo>
                  <a:pt x="1267045" y="6474"/>
                </a:lnTo>
                <a:lnTo>
                  <a:pt x="1218819" y="0"/>
                </a:lnTo>
                <a:close/>
              </a:path>
            </a:pathLst>
          </a:custGeom>
          <a:solidFill>
            <a:srgbClr val="FFAC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10237469" y="2121598"/>
            <a:ext cx="930910" cy="513715"/>
          </a:xfrm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45085" marR="5080" indent="-33020">
              <a:lnSpc>
                <a:spcPct val="104900"/>
              </a:lnSpc>
              <a:spcBef>
                <a:spcPts val="35"/>
              </a:spcBef>
            </a:pPr>
            <a:r>
              <a:rPr sz="1550" spc="-10" dirty="0">
                <a:latin typeface="Calibri"/>
                <a:cs typeface="Calibri"/>
              </a:rPr>
              <a:t>Translation generated</a:t>
            </a:r>
            <a:endParaRPr sz="1550">
              <a:latin typeface="Calibri"/>
              <a:cs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10182225" y="5123053"/>
            <a:ext cx="1400175" cy="514350"/>
          </a:xfrm>
          <a:custGeom>
            <a:avLst/>
            <a:gdLst/>
            <a:ahLst/>
            <a:cxnLst/>
            <a:rect l="l" t="t" r="r" b="b"/>
            <a:pathLst>
              <a:path w="1400175" h="514350">
                <a:moveTo>
                  <a:pt x="1222121" y="0"/>
                </a:moveTo>
                <a:lnTo>
                  <a:pt x="178053" y="0"/>
                </a:lnTo>
                <a:lnTo>
                  <a:pt x="130733" y="6362"/>
                </a:lnTo>
                <a:lnTo>
                  <a:pt x="88203" y="24318"/>
                </a:lnTo>
                <a:lnTo>
                  <a:pt x="52165" y="52165"/>
                </a:lnTo>
                <a:lnTo>
                  <a:pt x="24318" y="88203"/>
                </a:lnTo>
                <a:lnTo>
                  <a:pt x="6362" y="130733"/>
                </a:lnTo>
                <a:lnTo>
                  <a:pt x="0" y="178054"/>
                </a:lnTo>
                <a:lnTo>
                  <a:pt x="0" y="336296"/>
                </a:lnTo>
                <a:lnTo>
                  <a:pt x="6362" y="383610"/>
                </a:lnTo>
                <a:lnTo>
                  <a:pt x="24318" y="426126"/>
                </a:lnTo>
                <a:lnTo>
                  <a:pt x="52165" y="462146"/>
                </a:lnTo>
                <a:lnTo>
                  <a:pt x="88203" y="489975"/>
                </a:lnTo>
                <a:lnTo>
                  <a:pt x="130733" y="507916"/>
                </a:lnTo>
                <a:lnTo>
                  <a:pt x="178053" y="514273"/>
                </a:lnTo>
                <a:lnTo>
                  <a:pt x="1222121" y="514273"/>
                </a:lnTo>
                <a:lnTo>
                  <a:pt x="1269441" y="507916"/>
                </a:lnTo>
                <a:lnTo>
                  <a:pt x="1311971" y="489975"/>
                </a:lnTo>
                <a:lnTo>
                  <a:pt x="1348009" y="462146"/>
                </a:lnTo>
                <a:lnTo>
                  <a:pt x="1375856" y="426126"/>
                </a:lnTo>
                <a:lnTo>
                  <a:pt x="1393812" y="383610"/>
                </a:lnTo>
                <a:lnTo>
                  <a:pt x="1400175" y="336296"/>
                </a:lnTo>
                <a:lnTo>
                  <a:pt x="1400175" y="178054"/>
                </a:lnTo>
                <a:lnTo>
                  <a:pt x="1393812" y="130733"/>
                </a:lnTo>
                <a:lnTo>
                  <a:pt x="1375856" y="88203"/>
                </a:lnTo>
                <a:lnTo>
                  <a:pt x="1348009" y="52165"/>
                </a:lnTo>
                <a:lnTo>
                  <a:pt x="1311971" y="24318"/>
                </a:lnTo>
                <a:lnTo>
                  <a:pt x="1269441" y="6362"/>
                </a:lnTo>
                <a:lnTo>
                  <a:pt x="1222121" y="0"/>
                </a:lnTo>
                <a:close/>
              </a:path>
            </a:pathLst>
          </a:custGeom>
          <a:solidFill>
            <a:srgbClr val="FFAC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10455275" y="5119370"/>
            <a:ext cx="873125" cy="51371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50" dirty="0">
                <a:latin typeface="Calibri"/>
                <a:cs typeface="Calibri"/>
              </a:rPr>
              <a:t>Feeding</a:t>
            </a:r>
            <a:r>
              <a:rPr sz="1550" spc="135" dirty="0">
                <a:latin typeface="Calibri"/>
                <a:cs typeface="Calibri"/>
              </a:rPr>
              <a:t> </a:t>
            </a:r>
            <a:r>
              <a:rPr sz="1550" spc="-25" dirty="0">
                <a:latin typeface="Calibri"/>
                <a:cs typeface="Calibri"/>
              </a:rPr>
              <a:t>in</a:t>
            </a:r>
            <a:endParaRPr sz="1550">
              <a:latin typeface="Calibri"/>
              <a:cs typeface="Calibri"/>
            </a:endParaRPr>
          </a:p>
          <a:p>
            <a:pPr marL="55244">
              <a:lnSpc>
                <a:spcPct val="100000"/>
              </a:lnSpc>
              <a:spcBef>
                <a:spcPts val="90"/>
              </a:spcBef>
            </a:pPr>
            <a:r>
              <a:rPr sz="1550" dirty="0">
                <a:latin typeface="Calibri"/>
                <a:cs typeface="Calibri"/>
              </a:rPr>
              <a:t>last</a:t>
            </a:r>
            <a:r>
              <a:rPr sz="1550" spc="35" dirty="0">
                <a:latin typeface="Calibri"/>
                <a:cs typeface="Calibri"/>
              </a:rPr>
              <a:t> </a:t>
            </a:r>
            <a:r>
              <a:rPr sz="1550" spc="-20" dirty="0">
                <a:latin typeface="Calibri"/>
                <a:cs typeface="Calibri"/>
              </a:rPr>
              <a:t>word</a:t>
            </a:r>
            <a:endParaRPr sz="1550">
              <a:latin typeface="Calibri"/>
              <a:cs typeface="Calibri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9886950" y="2590164"/>
            <a:ext cx="1600200" cy="2494915"/>
            <a:chOff x="9886950" y="2590164"/>
            <a:chExt cx="1600200" cy="2494915"/>
          </a:xfrm>
        </p:grpSpPr>
        <p:pic>
          <p:nvPicPr>
            <p:cNvPr id="23" name="object 2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886950" y="2590164"/>
              <a:ext cx="257175" cy="2494914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10191750" y="3570986"/>
              <a:ext cx="1295400" cy="542925"/>
            </a:xfrm>
            <a:custGeom>
              <a:avLst/>
              <a:gdLst/>
              <a:ahLst/>
              <a:cxnLst/>
              <a:rect l="l" t="t" r="r" b="b"/>
              <a:pathLst>
                <a:path w="1295400" h="542925">
                  <a:moveTo>
                    <a:pt x="1107440" y="0"/>
                  </a:moveTo>
                  <a:lnTo>
                    <a:pt x="187959" y="0"/>
                  </a:lnTo>
                  <a:lnTo>
                    <a:pt x="137965" y="6708"/>
                  </a:lnTo>
                  <a:lnTo>
                    <a:pt x="93058" y="25639"/>
                  </a:lnTo>
                  <a:lnTo>
                    <a:pt x="55022" y="55006"/>
                  </a:lnTo>
                  <a:lnTo>
                    <a:pt x="25644" y="93020"/>
                  </a:lnTo>
                  <a:lnTo>
                    <a:pt x="6708" y="137892"/>
                  </a:lnTo>
                  <a:lnTo>
                    <a:pt x="0" y="187832"/>
                  </a:lnTo>
                  <a:lnTo>
                    <a:pt x="0" y="354838"/>
                  </a:lnTo>
                  <a:lnTo>
                    <a:pt x="6708" y="404788"/>
                  </a:lnTo>
                  <a:lnTo>
                    <a:pt x="25644" y="449683"/>
                  </a:lnTo>
                  <a:lnTo>
                    <a:pt x="55022" y="487727"/>
                  </a:lnTo>
                  <a:lnTo>
                    <a:pt x="93058" y="517125"/>
                  </a:lnTo>
                  <a:lnTo>
                    <a:pt x="137965" y="536080"/>
                  </a:lnTo>
                  <a:lnTo>
                    <a:pt x="187959" y="542797"/>
                  </a:lnTo>
                  <a:lnTo>
                    <a:pt x="1107440" y="542797"/>
                  </a:lnTo>
                  <a:lnTo>
                    <a:pt x="1157434" y="536080"/>
                  </a:lnTo>
                  <a:lnTo>
                    <a:pt x="1202341" y="517125"/>
                  </a:lnTo>
                  <a:lnTo>
                    <a:pt x="1240377" y="487727"/>
                  </a:lnTo>
                  <a:lnTo>
                    <a:pt x="1269755" y="449683"/>
                  </a:lnTo>
                  <a:lnTo>
                    <a:pt x="1288691" y="404788"/>
                  </a:lnTo>
                  <a:lnTo>
                    <a:pt x="1295400" y="354838"/>
                  </a:lnTo>
                  <a:lnTo>
                    <a:pt x="1295400" y="187832"/>
                  </a:lnTo>
                  <a:lnTo>
                    <a:pt x="1288691" y="137892"/>
                  </a:lnTo>
                  <a:lnTo>
                    <a:pt x="1269755" y="93020"/>
                  </a:lnTo>
                  <a:lnTo>
                    <a:pt x="1240377" y="55006"/>
                  </a:lnTo>
                  <a:lnTo>
                    <a:pt x="1202341" y="25639"/>
                  </a:lnTo>
                  <a:lnTo>
                    <a:pt x="1157434" y="6708"/>
                  </a:lnTo>
                  <a:lnTo>
                    <a:pt x="1107440" y="0"/>
                  </a:lnTo>
                  <a:close/>
                </a:path>
              </a:pathLst>
            </a:custGeom>
            <a:solidFill>
              <a:srgbClr val="FFAC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0486390" y="3698811"/>
            <a:ext cx="723900" cy="2660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50" spc="-10" dirty="0">
                <a:latin typeface="Calibri"/>
                <a:cs typeface="Calibri"/>
              </a:rPr>
              <a:t>Decoder</a:t>
            </a:r>
            <a:endParaRPr sz="155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5409565" y="5942965"/>
            <a:ext cx="1824355" cy="754380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250825" marR="5080" indent="-238125">
              <a:lnSpc>
                <a:spcPts val="2850"/>
              </a:lnSpc>
              <a:spcBef>
                <a:spcPts val="220"/>
              </a:spcBef>
            </a:pPr>
            <a:r>
              <a:rPr sz="2400" dirty="0">
                <a:solidFill>
                  <a:srgbClr val="007B92"/>
                </a:solidFill>
                <a:latin typeface="Calibri"/>
                <a:cs typeface="Calibri"/>
              </a:rPr>
              <a:t>Conditioning</a:t>
            </a:r>
            <a:r>
              <a:rPr sz="2400" spc="-105" dirty="0">
                <a:solidFill>
                  <a:srgbClr val="007B92"/>
                </a:solidFill>
                <a:latin typeface="Calibri"/>
                <a:cs typeface="Calibri"/>
              </a:rPr>
              <a:t> </a:t>
            </a:r>
            <a:r>
              <a:rPr sz="2400" spc="-50" dirty="0">
                <a:solidFill>
                  <a:srgbClr val="007B92"/>
                </a:solidFill>
                <a:latin typeface="Calibri"/>
                <a:cs typeface="Calibri"/>
              </a:rPr>
              <a:t>= </a:t>
            </a:r>
            <a:r>
              <a:rPr sz="2400" spc="-10" dirty="0">
                <a:solidFill>
                  <a:srgbClr val="007B92"/>
                </a:solidFill>
                <a:latin typeface="Calibri"/>
                <a:cs typeface="Calibri"/>
              </a:rPr>
              <a:t>Bottleneck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542607" y="849947"/>
            <a:ext cx="4227830" cy="3346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000" spc="-10" dirty="0">
                <a:solidFill>
                  <a:srgbClr val="175E53"/>
                </a:solidFill>
                <a:latin typeface="Calibri"/>
                <a:cs typeface="Calibri"/>
              </a:rPr>
              <a:t>[Sutskever</a:t>
            </a:r>
            <a:r>
              <a:rPr sz="2000" spc="-50" dirty="0">
                <a:solidFill>
                  <a:srgbClr val="175E53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75E53"/>
                </a:solidFill>
                <a:latin typeface="Calibri"/>
                <a:cs typeface="Calibri"/>
              </a:rPr>
              <a:t>et</a:t>
            </a:r>
            <a:r>
              <a:rPr sz="2000" spc="-30" dirty="0">
                <a:solidFill>
                  <a:srgbClr val="175E53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75E53"/>
                </a:solidFill>
                <a:latin typeface="Calibri"/>
                <a:cs typeface="Calibri"/>
              </a:rPr>
              <a:t>al.</a:t>
            </a:r>
            <a:r>
              <a:rPr sz="2000" spc="-10" dirty="0">
                <a:solidFill>
                  <a:srgbClr val="175E53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75E53"/>
                </a:solidFill>
                <a:latin typeface="Calibri"/>
                <a:cs typeface="Calibri"/>
              </a:rPr>
              <a:t>2014;</a:t>
            </a:r>
            <a:r>
              <a:rPr sz="2000" spc="-35" dirty="0">
                <a:solidFill>
                  <a:srgbClr val="175E53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75E53"/>
                </a:solidFill>
                <a:latin typeface="Calibri"/>
                <a:cs typeface="Calibri"/>
              </a:rPr>
              <a:t>Luong et</a:t>
            </a:r>
            <a:r>
              <a:rPr sz="2000" spc="-30" dirty="0">
                <a:solidFill>
                  <a:srgbClr val="175E53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75E53"/>
                </a:solidFill>
                <a:latin typeface="Calibri"/>
                <a:cs typeface="Calibri"/>
              </a:rPr>
              <a:t>al.</a:t>
            </a:r>
            <a:r>
              <a:rPr sz="2000" spc="-15" dirty="0">
                <a:solidFill>
                  <a:srgbClr val="175E53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175E53"/>
                </a:solidFill>
                <a:latin typeface="Calibri"/>
                <a:cs typeface="Calibri"/>
              </a:rPr>
              <a:t>2015]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829300" y="942682"/>
            <a:ext cx="4933950" cy="838200"/>
          </a:xfrm>
          <a:prstGeom prst="rect">
            <a:avLst/>
          </a:prstGeom>
          <a:ln w="19055">
            <a:solidFill>
              <a:srgbClr val="4285F4"/>
            </a:solidFill>
          </a:ln>
        </p:spPr>
        <p:txBody>
          <a:bodyPr vert="horz" wrap="square" lIns="0" tIns="32384" rIns="0" bIns="0" rtlCol="0">
            <a:spAutoFit/>
          </a:bodyPr>
          <a:lstStyle/>
          <a:p>
            <a:pPr marL="91440">
              <a:lnSpc>
                <a:spcPts val="2870"/>
              </a:lnSpc>
              <a:spcBef>
                <a:spcPts val="254"/>
              </a:spcBef>
            </a:pPr>
            <a:r>
              <a:rPr sz="2400" dirty="0">
                <a:solidFill>
                  <a:srgbClr val="4285F4"/>
                </a:solidFill>
                <a:latin typeface="Calibri"/>
                <a:cs typeface="Calibri"/>
              </a:rPr>
              <a:t>The</a:t>
            </a:r>
            <a:r>
              <a:rPr sz="2400" spc="-75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285F4"/>
                </a:solidFill>
                <a:latin typeface="Calibri"/>
                <a:cs typeface="Calibri"/>
              </a:rPr>
              <a:t>hidden</a:t>
            </a:r>
            <a:r>
              <a:rPr sz="2400" spc="-70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4285F4"/>
                </a:solidFill>
                <a:latin typeface="Calibri"/>
                <a:cs typeface="Calibri"/>
              </a:rPr>
              <a:t>states</a:t>
            </a:r>
            <a:r>
              <a:rPr sz="2400" spc="-45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285F4"/>
                </a:solidFill>
                <a:latin typeface="Calibri"/>
                <a:cs typeface="Calibri"/>
              </a:rPr>
              <a:t>from</a:t>
            </a:r>
            <a:r>
              <a:rPr sz="2400" spc="-55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285F4"/>
                </a:solidFill>
                <a:latin typeface="Calibri"/>
                <a:cs typeface="Calibri"/>
              </a:rPr>
              <a:t>RNN</a:t>
            </a:r>
            <a:r>
              <a:rPr sz="2400" spc="-60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285F4"/>
                </a:solidFill>
                <a:latin typeface="Calibri"/>
                <a:cs typeface="Calibri"/>
              </a:rPr>
              <a:t>layer</a:t>
            </a:r>
            <a:r>
              <a:rPr sz="2400" spc="-5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2400" i="1" spc="-50" dirty="0">
                <a:solidFill>
                  <a:srgbClr val="4285F4"/>
                </a:solidFill>
                <a:latin typeface="Calibri"/>
                <a:cs typeface="Calibri"/>
              </a:rPr>
              <a:t>i</a:t>
            </a:r>
            <a:endParaRPr sz="2400">
              <a:latin typeface="Calibri"/>
              <a:cs typeface="Calibri"/>
            </a:endParaRPr>
          </a:p>
          <a:p>
            <a:pPr marL="91440">
              <a:lnSpc>
                <a:spcPts val="2870"/>
              </a:lnSpc>
            </a:pPr>
            <a:r>
              <a:rPr sz="2400" dirty="0">
                <a:solidFill>
                  <a:srgbClr val="4285F4"/>
                </a:solidFill>
                <a:latin typeface="Calibri"/>
                <a:cs typeface="Calibri"/>
              </a:rPr>
              <a:t>are</a:t>
            </a:r>
            <a:r>
              <a:rPr sz="2400" spc="-55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285F4"/>
                </a:solidFill>
                <a:latin typeface="Calibri"/>
                <a:cs typeface="Calibri"/>
              </a:rPr>
              <a:t>the</a:t>
            </a:r>
            <a:r>
              <a:rPr sz="2400" spc="-50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285F4"/>
                </a:solidFill>
                <a:latin typeface="Calibri"/>
                <a:cs typeface="Calibri"/>
              </a:rPr>
              <a:t>inputs</a:t>
            </a:r>
            <a:r>
              <a:rPr sz="2400" spc="-25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285F4"/>
                </a:solidFill>
                <a:latin typeface="Calibri"/>
                <a:cs typeface="Calibri"/>
              </a:rPr>
              <a:t>to</a:t>
            </a:r>
            <a:r>
              <a:rPr sz="2400" spc="-45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285F4"/>
                </a:solidFill>
                <a:latin typeface="Calibri"/>
                <a:cs typeface="Calibri"/>
              </a:rPr>
              <a:t>RNN</a:t>
            </a:r>
            <a:r>
              <a:rPr sz="2400" spc="-100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285F4"/>
                </a:solidFill>
                <a:latin typeface="Calibri"/>
                <a:cs typeface="Calibri"/>
              </a:rPr>
              <a:t>layer</a:t>
            </a:r>
            <a:r>
              <a:rPr sz="2400" spc="-40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2400" i="1" spc="-25" dirty="0">
                <a:solidFill>
                  <a:srgbClr val="4285F4"/>
                </a:solidFill>
                <a:latin typeface="Calibri"/>
                <a:cs typeface="Calibri"/>
              </a:rPr>
              <a:t>i</a:t>
            </a:r>
            <a:r>
              <a:rPr sz="2400" spc="-25" dirty="0">
                <a:solidFill>
                  <a:srgbClr val="4285F4"/>
                </a:solidFill>
                <a:latin typeface="Calibri"/>
                <a:cs typeface="Calibri"/>
              </a:rPr>
              <a:t>+1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485457" y="6498590"/>
            <a:ext cx="216535" cy="24257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400" spc="-25" dirty="0">
                <a:latin typeface="Calibri"/>
                <a:cs typeface="Calibri"/>
              </a:rPr>
              <a:t>33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97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/>
              <a:t>The</a:t>
            </a:r>
            <a:r>
              <a:rPr spc="-70" dirty="0"/>
              <a:t> </a:t>
            </a:r>
            <a:r>
              <a:rPr dirty="0"/>
              <a:t>final</a:t>
            </a:r>
            <a:r>
              <a:rPr spc="-55" dirty="0"/>
              <a:t> </a:t>
            </a:r>
            <a:r>
              <a:rPr dirty="0"/>
              <a:t>piece:</a:t>
            </a:r>
            <a:r>
              <a:rPr spc="-5" dirty="0"/>
              <a:t> </a:t>
            </a:r>
            <a:r>
              <a:rPr dirty="0"/>
              <a:t>the</a:t>
            </a:r>
            <a:r>
              <a:rPr spc="-60" dirty="0"/>
              <a:t> </a:t>
            </a:r>
            <a:r>
              <a:rPr dirty="0"/>
              <a:t>bottleneck</a:t>
            </a:r>
            <a:r>
              <a:rPr spc="10" dirty="0"/>
              <a:t> </a:t>
            </a:r>
            <a:r>
              <a:rPr dirty="0"/>
              <a:t>problem</a:t>
            </a:r>
            <a:r>
              <a:rPr spc="-80" dirty="0"/>
              <a:t> </a:t>
            </a:r>
            <a:r>
              <a:rPr dirty="0"/>
              <a:t>in</a:t>
            </a:r>
            <a:r>
              <a:rPr spc="-15" dirty="0"/>
              <a:t> </a:t>
            </a:r>
            <a:r>
              <a:rPr spc="-20" dirty="0"/>
              <a:t>RNNs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505075" y="2609088"/>
            <a:ext cx="7058025" cy="2066925"/>
            <a:chOff x="2505075" y="2609088"/>
            <a:chExt cx="7058025" cy="206692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90797" y="3351908"/>
              <a:ext cx="123830" cy="12383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90797" y="3513833"/>
              <a:ext cx="123830" cy="13335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590797" y="3685156"/>
              <a:ext cx="123830" cy="133355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90797" y="3856606"/>
              <a:ext cx="123830" cy="133355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2514600" y="3285236"/>
              <a:ext cx="266700" cy="781050"/>
            </a:xfrm>
            <a:custGeom>
              <a:avLst/>
              <a:gdLst/>
              <a:ahLst/>
              <a:cxnLst/>
              <a:rect l="l" t="t" r="r" b="b"/>
              <a:pathLst>
                <a:path w="266700" h="781050">
                  <a:moveTo>
                    <a:pt x="222250" y="0"/>
                  </a:moveTo>
                  <a:lnTo>
                    <a:pt x="239535" y="3498"/>
                  </a:lnTo>
                  <a:lnTo>
                    <a:pt x="253666" y="13033"/>
                  </a:lnTo>
                  <a:lnTo>
                    <a:pt x="263201" y="27164"/>
                  </a:lnTo>
                  <a:lnTo>
                    <a:pt x="266700" y="44450"/>
                  </a:lnTo>
                  <a:lnTo>
                    <a:pt x="266700" y="736472"/>
                  </a:lnTo>
                  <a:lnTo>
                    <a:pt x="263201" y="753758"/>
                  </a:lnTo>
                  <a:lnTo>
                    <a:pt x="253666" y="767889"/>
                  </a:lnTo>
                  <a:lnTo>
                    <a:pt x="239535" y="777424"/>
                  </a:lnTo>
                  <a:lnTo>
                    <a:pt x="222250" y="780922"/>
                  </a:lnTo>
                  <a:lnTo>
                    <a:pt x="44450" y="780922"/>
                  </a:lnTo>
                  <a:lnTo>
                    <a:pt x="27164" y="777424"/>
                  </a:lnTo>
                  <a:lnTo>
                    <a:pt x="13033" y="767889"/>
                  </a:lnTo>
                  <a:lnTo>
                    <a:pt x="3498" y="753758"/>
                  </a:lnTo>
                  <a:lnTo>
                    <a:pt x="0" y="736472"/>
                  </a:lnTo>
                  <a:lnTo>
                    <a:pt x="0" y="44450"/>
                  </a:lnTo>
                  <a:lnTo>
                    <a:pt x="3498" y="27164"/>
                  </a:lnTo>
                  <a:lnTo>
                    <a:pt x="13033" y="13033"/>
                  </a:lnTo>
                  <a:lnTo>
                    <a:pt x="27164" y="3498"/>
                  </a:lnTo>
                  <a:lnTo>
                    <a:pt x="44450" y="0"/>
                  </a:lnTo>
                  <a:lnTo>
                    <a:pt x="222250" y="0"/>
                  </a:lnTo>
                  <a:close/>
                </a:path>
              </a:pathLst>
            </a:custGeom>
            <a:ln w="19055">
              <a:solidFill>
                <a:srgbClr val="8B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592578" y="3620388"/>
              <a:ext cx="534035" cy="1055370"/>
            </a:xfrm>
            <a:custGeom>
              <a:avLst/>
              <a:gdLst/>
              <a:ahLst/>
              <a:cxnLst/>
              <a:rect l="l" t="t" r="r" b="b"/>
              <a:pathLst>
                <a:path w="534035" h="1055370">
                  <a:moveTo>
                    <a:pt x="110744" y="540512"/>
                  </a:moveTo>
                  <a:lnTo>
                    <a:pt x="66408" y="464566"/>
                  </a:lnTo>
                  <a:lnTo>
                    <a:pt x="55372" y="445643"/>
                  </a:lnTo>
                  <a:lnTo>
                    <a:pt x="0" y="540512"/>
                  </a:lnTo>
                  <a:lnTo>
                    <a:pt x="1524" y="546354"/>
                  </a:lnTo>
                  <a:lnTo>
                    <a:pt x="10668" y="551688"/>
                  </a:lnTo>
                  <a:lnTo>
                    <a:pt x="16510" y="550164"/>
                  </a:lnTo>
                  <a:lnTo>
                    <a:pt x="45847" y="499872"/>
                  </a:lnTo>
                  <a:lnTo>
                    <a:pt x="45847" y="1055370"/>
                  </a:lnTo>
                  <a:lnTo>
                    <a:pt x="64897" y="1055370"/>
                  </a:lnTo>
                  <a:lnTo>
                    <a:pt x="64897" y="499872"/>
                  </a:lnTo>
                  <a:lnTo>
                    <a:pt x="94234" y="550164"/>
                  </a:lnTo>
                  <a:lnTo>
                    <a:pt x="100076" y="551688"/>
                  </a:lnTo>
                  <a:lnTo>
                    <a:pt x="109220" y="546354"/>
                  </a:lnTo>
                  <a:lnTo>
                    <a:pt x="110744" y="540512"/>
                  </a:lnTo>
                  <a:close/>
                </a:path>
                <a:path w="534035" h="1055370">
                  <a:moveTo>
                    <a:pt x="533628" y="55308"/>
                  </a:moveTo>
                  <a:lnTo>
                    <a:pt x="517156" y="45720"/>
                  </a:lnTo>
                  <a:lnTo>
                    <a:pt x="438658" y="0"/>
                  </a:lnTo>
                  <a:lnTo>
                    <a:pt x="432816" y="1524"/>
                  </a:lnTo>
                  <a:lnTo>
                    <a:pt x="430149" y="6096"/>
                  </a:lnTo>
                  <a:lnTo>
                    <a:pt x="427482" y="10541"/>
                  </a:lnTo>
                  <a:lnTo>
                    <a:pt x="429133" y="16383"/>
                  </a:lnTo>
                  <a:lnTo>
                    <a:pt x="433578" y="19050"/>
                  </a:lnTo>
                  <a:lnTo>
                    <a:pt x="479285" y="45720"/>
                  </a:lnTo>
                  <a:lnTo>
                    <a:pt x="188722" y="45720"/>
                  </a:lnTo>
                  <a:lnTo>
                    <a:pt x="188722" y="64770"/>
                  </a:lnTo>
                  <a:lnTo>
                    <a:pt x="479501" y="64770"/>
                  </a:lnTo>
                  <a:lnTo>
                    <a:pt x="433578" y="91567"/>
                  </a:lnTo>
                  <a:lnTo>
                    <a:pt x="429133" y="94234"/>
                  </a:lnTo>
                  <a:lnTo>
                    <a:pt x="427482" y="99949"/>
                  </a:lnTo>
                  <a:lnTo>
                    <a:pt x="432816" y="109093"/>
                  </a:lnTo>
                  <a:lnTo>
                    <a:pt x="438658" y="110617"/>
                  </a:lnTo>
                  <a:lnTo>
                    <a:pt x="517207" y="64770"/>
                  </a:lnTo>
                  <a:lnTo>
                    <a:pt x="533412" y="55308"/>
                  </a:lnTo>
                  <a:lnTo>
                    <a:pt x="533628" y="55308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114672" y="2609088"/>
              <a:ext cx="6448430" cy="2066670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4148073" y="3109112"/>
              <a:ext cx="647700" cy="1076325"/>
            </a:xfrm>
            <a:custGeom>
              <a:avLst/>
              <a:gdLst/>
              <a:ahLst/>
              <a:cxnLst/>
              <a:rect l="l" t="t" r="r" b="b"/>
              <a:pathLst>
                <a:path w="647700" h="1076325">
                  <a:moveTo>
                    <a:pt x="0" y="1076045"/>
                  </a:moveTo>
                  <a:lnTo>
                    <a:pt x="647700" y="1076045"/>
                  </a:lnTo>
                  <a:lnTo>
                    <a:pt x="647700" y="0"/>
                  </a:lnTo>
                  <a:lnTo>
                    <a:pt x="0" y="0"/>
                  </a:lnTo>
                  <a:lnTo>
                    <a:pt x="0" y="1076045"/>
                  </a:lnTo>
                  <a:close/>
                </a:path>
              </a:pathLst>
            </a:custGeom>
            <a:ln w="28582">
              <a:solidFill>
                <a:srgbClr val="E983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1595262" y="3048473"/>
            <a:ext cx="254635" cy="125857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z="1800" dirty="0">
                <a:solidFill>
                  <a:srgbClr val="C00000"/>
                </a:solidFill>
                <a:latin typeface="Calibri"/>
                <a:cs typeface="Calibri"/>
              </a:rPr>
              <a:t>Encoder</a:t>
            </a:r>
            <a:r>
              <a:rPr sz="1800" spc="-9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C00000"/>
                </a:solidFill>
                <a:latin typeface="Calibri"/>
                <a:cs typeface="Calibri"/>
              </a:rPr>
              <a:t>RNN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618358" y="5335587"/>
            <a:ext cx="223647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Source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sentence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(input)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505075" y="5075554"/>
            <a:ext cx="2438400" cy="266700"/>
          </a:xfrm>
          <a:custGeom>
            <a:avLst/>
            <a:gdLst/>
            <a:ahLst/>
            <a:cxnLst/>
            <a:rect l="l" t="t" r="r" b="b"/>
            <a:pathLst>
              <a:path w="2438400" h="266700">
                <a:moveTo>
                  <a:pt x="2438400" y="0"/>
                </a:moveTo>
                <a:lnTo>
                  <a:pt x="2430196" y="51837"/>
                </a:lnTo>
                <a:lnTo>
                  <a:pt x="2407824" y="94186"/>
                </a:lnTo>
                <a:lnTo>
                  <a:pt x="2374642" y="122747"/>
                </a:lnTo>
                <a:lnTo>
                  <a:pt x="2334005" y="133223"/>
                </a:lnTo>
                <a:lnTo>
                  <a:pt x="1323594" y="133223"/>
                </a:lnTo>
                <a:lnTo>
                  <a:pt x="1282957" y="143700"/>
                </a:lnTo>
                <a:lnTo>
                  <a:pt x="1249775" y="172275"/>
                </a:lnTo>
                <a:lnTo>
                  <a:pt x="1227403" y="214661"/>
                </a:lnTo>
                <a:lnTo>
                  <a:pt x="1219200" y="266573"/>
                </a:lnTo>
                <a:lnTo>
                  <a:pt x="1210996" y="214661"/>
                </a:lnTo>
                <a:lnTo>
                  <a:pt x="1188624" y="172275"/>
                </a:lnTo>
                <a:lnTo>
                  <a:pt x="1155442" y="143700"/>
                </a:lnTo>
                <a:lnTo>
                  <a:pt x="1114805" y="133223"/>
                </a:lnTo>
                <a:lnTo>
                  <a:pt x="104393" y="133223"/>
                </a:lnTo>
                <a:lnTo>
                  <a:pt x="63757" y="122747"/>
                </a:lnTo>
                <a:lnTo>
                  <a:pt x="30575" y="94186"/>
                </a:lnTo>
                <a:lnTo>
                  <a:pt x="8203" y="51837"/>
                </a:lnTo>
                <a:lnTo>
                  <a:pt x="0" y="0"/>
                </a:lnTo>
              </a:path>
            </a:pathLst>
          </a:custGeom>
          <a:ln w="190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885950" y="3285235"/>
            <a:ext cx="190500" cy="781050"/>
          </a:xfrm>
          <a:custGeom>
            <a:avLst/>
            <a:gdLst/>
            <a:ahLst/>
            <a:cxnLst/>
            <a:rect l="l" t="t" r="r" b="b"/>
            <a:pathLst>
              <a:path w="190500" h="781050">
                <a:moveTo>
                  <a:pt x="190500" y="780922"/>
                </a:moveTo>
                <a:lnTo>
                  <a:pt x="153435" y="775061"/>
                </a:lnTo>
                <a:lnTo>
                  <a:pt x="123158" y="759079"/>
                </a:lnTo>
                <a:lnTo>
                  <a:pt x="102739" y="735381"/>
                </a:lnTo>
                <a:lnTo>
                  <a:pt x="95250" y="706374"/>
                </a:lnTo>
                <a:lnTo>
                  <a:pt x="95250" y="464946"/>
                </a:lnTo>
                <a:lnTo>
                  <a:pt x="87760" y="435939"/>
                </a:lnTo>
                <a:lnTo>
                  <a:pt x="67341" y="412241"/>
                </a:lnTo>
                <a:lnTo>
                  <a:pt x="37064" y="396259"/>
                </a:lnTo>
                <a:lnTo>
                  <a:pt x="0" y="390397"/>
                </a:lnTo>
                <a:lnTo>
                  <a:pt x="37064" y="384555"/>
                </a:lnTo>
                <a:lnTo>
                  <a:pt x="67341" y="368617"/>
                </a:lnTo>
                <a:lnTo>
                  <a:pt x="87760" y="344963"/>
                </a:lnTo>
                <a:lnTo>
                  <a:pt x="95250" y="315975"/>
                </a:lnTo>
                <a:lnTo>
                  <a:pt x="95250" y="74549"/>
                </a:lnTo>
                <a:lnTo>
                  <a:pt x="102739" y="45541"/>
                </a:lnTo>
                <a:lnTo>
                  <a:pt x="123158" y="21843"/>
                </a:lnTo>
                <a:lnTo>
                  <a:pt x="153435" y="5861"/>
                </a:lnTo>
                <a:lnTo>
                  <a:pt x="190500" y="0"/>
                </a:lnTo>
              </a:path>
            </a:pathLst>
          </a:custGeom>
          <a:ln w="19055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5393054" y="4702111"/>
            <a:ext cx="1109980" cy="2660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895985" algn="l"/>
              </a:tabLst>
            </a:pPr>
            <a:r>
              <a:rPr sz="1550" i="1" spc="-10" dirty="0">
                <a:latin typeface="Calibri"/>
                <a:cs typeface="Calibri"/>
              </a:rPr>
              <a:t>&lt;START&gt;</a:t>
            </a:r>
            <a:r>
              <a:rPr sz="1550" i="1" dirty="0">
                <a:latin typeface="Calibri"/>
                <a:cs typeface="Calibri"/>
              </a:rPr>
              <a:t>	</a:t>
            </a:r>
            <a:r>
              <a:rPr sz="1550" i="1" spc="-25" dirty="0">
                <a:latin typeface="Calibri"/>
                <a:cs typeface="Calibri"/>
              </a:rPr>
              <a:t>he</a:t>
            </a:r>
            <a:endParaRPr sz="155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847768" y="4702111"/>
            <a:ext cx="245110" cy="2660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50" i="1" spc="-25" dirty="0">
                <a:latin typeface="Calibri"/>
                <a:cs typeface="Calibri"/>
              </a:rPr>
              <a:t>hit</a:t>
            </a:r>
            <a:endParaRPr sz="155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437577" y="4702111"/>
            <a:ext cx="967105" cy="2660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583565" algn="l"/>
              </a:tabLst>
            </a:pPr>
            <a:r>
              <a:rPr sz="1550" i="1" spc="-25" dirty="0">
                <a:latin typeface="Calibri"/>
                <a:cs typeface="Calibri"/>
              </a:rPr>
              <a:t>me</a:t>
            </a:r>
            <a:r>
              <a:rPr sz="1550" i="1" dirty="0">
                <a:latin typeface="Calibri"/>
                <a:cs typeface="Calibri"/>
              </a:rPr>
              <a:t>	</a:t>
            </a:r>
            <a:r>
              <a:rPr sz="1550" i="1" spc="-20" dirty="0">
                <a:latin typeface="Calibri"/>
                <a:cs typeface="Calibri"/>
              </a:rPr>
              <a:t>with</a:t>
            </a:r>
            <a:endParaRPr sz="155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750982" y="4702111"/>
            <a:ext cx="128905" cy="2660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50" i="1" spc="-50" dirty="0">
                <a:latin typeface="Calibri"/>
                <a:cs typeface="Calibri"/>
              </a:rPr>
              <a:t>a</a:t>
            </a:r>
            <a:endParaRPr sz="155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9264460" y="4702111"/>
            <a:ext cx="273685" cy="2660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50" i="1" spc="-25" dirty="0">
                <a:latin typeface="Calibri"/>
                <a:cs typeface="Calibri"/>
              </a:rPr>
              <a:t>pie</a:t>
            </a:r>
            <a:endParaRPr sz="155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577083" y="4711382"/>
            <a:ext cx="121285" cy="2660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50" i="1" spc="-25" dirty="0">
                <a:latin typeface="Calibri"/>
                <a:cs typeface="Calibri"/>
              </a:rPr>
              <a:t>il</a:t>
            </a:r>
            <a:endParaRPr sz="155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176270" y="4711382"/>
            <a:ext cx="128905" cy="2660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50" i="1" spc="-50" dirty="0">
                <a:latin typeface="Calibri"/>
                <a:cs typeface="Calibri"/>
              </a:rPr>
              <a:t>a</a:t>
            </a:r>
            <a:endParaRPr sz="155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698763" y="4711382"/>
            <a:ext cx="1111250" cy="2660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497205" algn="l"/>
              </a:tabLst>
            </a:pPr>
            <a:r>
              <a:rPr sz="1550" i="1" spc="-25" dirty="0">
                <a:latin typeface="Calibri"/>
                <a:cs typeface="Calibri"/>
              </a:rPr>
              <a:t>m’</a:t>
            </a:r>
            <a:r>
              <a:rPr sz="1550" i="1" dirty="0">
                <a:latin typeface="Calibri"/>
                <a:cs typeface="Calibri"/>
              </a:rPr>
              <a:t>	</a:t>
            </a:r>
            <a:r>
              <a:rPr sz="1550" i="1" spc="-10" dirty="0">
                <a:latin typeface="Calibri"/>
                <a:cs typeface="Calibri"/>
              </a:rPr>
              <a:t>entarté</a:t>
            </a:r>
            <a:endParaRPr sz="155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679694" y="2272284"/>
            <a:ext cx="226060" cy="26543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50" i="1" spc="-25" dirty="0">
                <a:latin typeface="Calibri"/>
                <a:cs typeface="Calibri"/>
              </a:rPr>
              <a:t>he</a:t>
            </a:r>
            <a:endParaRPr sz="155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252565" y="2272284"/>
            <a:ext cx="245110" cy="26543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50" i="1" spc="-25" dirty="0">
                <a:latin typeface="Calibri"/>
                <a:cs typeface="Calibri"/>
              </a:rPr>
              <a:t>hit</a:t>
            </a:r>
            <a:endParaRPr sz="155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844839" y="2272284"/>
            <a:ext cx="968375" cy="26543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584835" algn="l"/>
              </a:tabLst>
            </a:pPr>
            <a:r>
              <a:rPr sz="1550" i="1" spc="-25" dirty="0">
                <a:latin typeface="Calibri"/>
                <a:cs typeface="Calibri"/>
              </a:rPr>
              <a:t>me</a:t>
            </a:r>
            <a:r>
              <a:rPr sz="1550" i="1" dirty="0">
                <a:latin typeface="Calibri"/>
                <a:cs typeface="Calibri"/>
              </a:rPr>
              <a:t>	</a:t>
            </a:r>
            <a:r>
              <a:rPr sz="1550" i="1" spc="-20" dirty="0">
                <a:latin typeface="Calibri"/>
                <a:cs typeface="Calibri"/>
              </a:rPr>
              <a:t>with</a:t>
            </a:r>
            <a:endParaRPr sz="1550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8152163" y="2272284"/>
            <a:ext cx="128270" cy="26543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50" i="1" spc="-50" dirty="0">
                <a:latin typeface="Calibri"/>
                <a:cs typeface="Calibri"/>
              </a:rPr>
              <a:t>a</a:t>
            </a:r>
            <a:endParaRPr sz="155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8725234" y="2272284"/>
            <a:ext cx="1007110" cy="26543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437515" algn="l"/>
              </a:tabLst>
            </a:pPr>
            <a:r>
              <a:rPr sz="1550" i="1" spc="-25" dirty="0">
                <a:latin typeface="Calibri"/>
                <a:cs typeface="Calibri"/>
              </a:rPr>
              <a:t>pie</a:t>
            </a:r>
            <a:r>
              <a:rPr sz="1550" i="1" dirty="0">
                <a:latin typeface="Calibri"/>
                <a:cs typeface="Calibri"/>
              </a:rPr>
              <a:t>	</a:t>
            </a:r>
            <a:r>
              <a:rPr sz="1550" i="1" spc="-10" dirty="0">
                <a:latin typeface="Calibri"/>
                <a:cs typeface="Calibri"/>
              </a:rPr>
              <a:t>&lt;END&gt;</a:t>
            </a:r>
            <a:endParaRPr sz="1550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0391520" y="3057525"/>
            <a:ext cx="254000" cy="1277620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z="1800" dirty="0">
                <a:solidFill>
                  <a:srgbClr val="00AF50"/>
                </a:solidFill>
                <a:latin typeface="Calibri"/>
                <a:cs typeface="Calibri"/>
              </a:rPr>
              <a:t>Decoder</a:t>
            </a:r>
            <a:r>
              <a:rPr sz="1800" spc="-70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00AF50"/>
                </a:solidFill>
                <a:latin typeface="Calibri"/>
                <a:cs typeface="Calibri"/>
              </a:rPr>
              <a:t>RNN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5610225" y="1923542"/>
            <a:ext cx="4095750" cy="276225"/>
          </a:xfrm>
          <a:custGeom>
            <a:avLst/>
            <a:gdLst/>
            <a:ahLst/>
            <a:cxnLst/>
            <a:rect l="l" t="t" r="r" b="b"/>
            <a:pathLst>
              <a:path w="4095750" h="276225">
                <a:moveTo>
                  <a:pt x="0" y="276098"/>
                </a:moveTo>
                <a:lnTo>
                  <a:pt x="8493" y="222380"/>
                </a:lnTo>
                <a:lnTo>
                  <a:pt x="31654" y="178498"/>
                </a:lnTo>
                <a:lnTo>
                  <a:pt x="66008" y="148903"/>
                </a:lnTo>
                <a:lnTo>
                  <a:pt x="108076" y="138049"/>
                </a:lnTo>
                <a:lnTo>
                  <a:pt x="1939798" y="138049"/>
                </a:lnTo>
                <a:lnTo>
                  <a:pt x="1981866" y="127212"/>
                </a:lnTo>
                <a:lnTo>
                  <a:pt x="2016220" y="97647"/>
                </a:lnTo>
                <a:lnTo>
                  <a:pt x="2039381" y="53770"/>
                </a:lnTo>
                <a:lnTo>
                  <a:pt x="2047875" y="0"/>
                </a:lnTo>
                <a:lnTo>
                  <a:pt x="2056368" y="53770"/>
                </a:lnTo>
                <a:lnTo>
                  <a:pt x="2079529" y="97647"/>
                </a:lnTo>
                <a:lnTo>
                  <a:pt x="2113883" y="127212"/>
                </a:lnTo>
                <a:lnTo>
                  <a:pt x="2155952" y="138049"/>
                </a:lnTo>
                <a:lnTo>
                  <a:pt x="3987673" y="138049"/>
                </a:lnTo>
                <a:lnTo>
                  <a:pt x="4029741" y="148903"/>
                </a:lnTo>
                <a:lnTo>
                  <a:pt x="4064095" y="178498"/>
                </a:lnTo>
                <a:lnTo>
                  <a:pt x="4087256" y="222380"/>
                </a:lnTo>
                <a:lnTo>
                  <a:pt x="4095750" y="276098"/>
                </a:lnTo>
              </a:path>
            </a:pathLst>
          </a:custGeom>
          <a:ln w="190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2416175" y="989266"/>
            <a:ext cx="6408420" cy="86233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4817110" indent="56515">
              <a:lnSpc>
                <a:spcPct val="100800"/>
              </a:lnSpc>
              <a:spcBef>
                <a:spcPts val="85"/>
              </a:spcBef>
            </a:pPr>
            <a:r>
              <a:rPr sz="1800" dirty="0">
                <a:solidFill>
                  <a:srgbClr val="E98300"/>
                </a:solidFill>
                <a:latin typeface="Calibri"/>
                <a:cs typeface="Calibri"/>
              </a:rPr>
              <a:t>Encoding</a:t>
            </a:r>
            <a:r>
              <a:rPr sz="1800" spc="-45" dirty="0">
                <a:solidFill>
                  <a:srgbClr val="E9830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E98300"/>
                </a:solidFill>
                <a:latin typeface="Calibri"/>
                <a:cs typeface="Calibri"/>
              </a:rPr>
              <a:t>of</a:t>
            </a:r>
            <a:r>
              <a:rPr sz="1800" spc="-45" dirty="0">
                <a:solidFill>
                  <a:srgbClr val="E98300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E98300"/>
                </a:solidFill>
                <a:latin typeface="Calibri"/>
                <a:cs typeface="Calibri"/>
              </a:rPr>
              <a:t>the </a:t>
            </a:r>
            <a:r>
              <a:rPr sz="1800" dirty="0">
                <a:solidFill>
                  <a:srgbClr val="E98300"/>
                </a:solidFill>
                <a:latin typeface="Calibri"/>
                <a:cs typeface="Calibri"/>
              </a:rPr>
              <a:t>source</a:t>
            </a:r>
            <a:r>
              <a:rPr sz="1800" spc="-95" dirty="0">
                <a:solidFill>
                  <a:srgbClr val="E98300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E98300"/>
                </a:solidFill>
                <a:latin typeface="Calibri"/>
                <a:cs typeface="Calibri"/>
              </a:rPr>
              <a:t>sentence.</a:t>
            </a:r>
            <a:endParaRPr sz="1800">
              <a:latin typeface="Calibri"/>
              <a:cs typeface="Calibri"/>
            </a:endParaRPr>
          </a:p>
          <a:p>
            <a:pPr marL="4098290">
              <a:lnSpc>
                <a:spcPct val="100000"/>
              </a:lnSpc>
              <a:spcBef>
                <a:spcPts val="85"/>
              </a:spcBef>
            </a:pPr>
            <a:r>
              <a:rPr sz="1800" spc="-25" dirty="0">
                <a:latin typeface="Calibri"/>
                <a:cs typeface="Calibri"/>
              </a:rPr>
              <a:t>Target</a:t>
            </a:r>
            <a:r>
              <a:rPr sz="1800" spc="-8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sentence</a:t>
            </a:r>
            <a:r>
              <a:rPr sz="1800" spc="-7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(output)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10134600" y="3304285"/>
            <a:ext cx="190500" cy="781050"/>
          </a:xfrm>
          <a:custGeom>
            <a:avLst/>
            <a:gdLst/>
            <a:ahLst/>
            <a:cxnLst/>
            <a:rect l="l" t="t" r="r" b="b"/>
            <a:pathLst>
              <a:path w="190500" h="781050">
                <a:moveTo>
                  <a:pt x="0" y="0"/>
                </a:moveTo>
                <a:lnTo>
                  <a:pt x="37064" y="5861"/>
                </a:lnTo>
                <a:lnTo>
                  <a:pt x="67341" y="21844"/>
                </a:lnTo>
                <a:lnTo>
                  <a:pt x="87760" y="45541"/>
                </a:lnTo>
                <a:lnTo>
                  <a:pt x="95250" y="74549"/>
                </a:lnTo>
                <a:lnTo>
                  <a:pt x="95250" y="315975"/>
                </a:lnTo>
                <a:lnTo>
                  <a:pt x="102739" y="344963"/>
                </a:lnTo>
                <a:lnTo>
                  <a:pt x="123158" y="368617"/>
                </a:lnTo>
                <a:lnTo>
                  <a:pt x="153435" y="384555"/>
                </a:lnTo>
                <a:lnTo>
                  <a:pt x="190500" y="390397"/>
                </a:lnTo>
                <a:lnTo>
                  <a:pt x="153435" y="396259"/>
                </a:lnTo>
                <a:lnTo>
                  <a:pt x="123158" y="412242"/>
                </a:lnTo>
                <a:lnTo>
                  <a:pt x="102739" y="435939"/>
                </a:lnTo>
                <a:lnTo>
                  <a:pt x="95250" y="464946"/>
                </a:lnTo>
                <a:lnTo>
                  <a:pt x="95250" y="706374"/>
                </a:lnTo>
                <a:lnTo>
                  <a:pt x="87760" y="735381"/>
                </a:lnTo>
                <a:lnTo>
                  <a:pt x="67341" y="759078"/>
                </a:lnTo>
                <a:lnTo>
                  <a:pt x="37064" y="775061"/>
                </a:lnTo>
                <a:lnTo>
                  <a:pt x="0" y="780922"/>
                </a:lnTo>
              </a:path>
            </a:pathLst>
          </a:custGeom>
          <a:ln w="19055">
            <a:solidFill>
              <a:srgbClr val="00AF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6072251" y="5870625"/>
            <a:ext cx="3657600" cy="361950"/>
          </a:xfrm>
          <a:prstGeom prst="rect">
            <a:avLst/>
          </a:prstGeom>
          <a:ln w="28582">
            <a:solidFill>
              <a:srgbClr val="3986FF"/>
            </a:solidFill>
          </a:ln>
        </p:spPr>
        <p:txBody>
          <a:bodyPr vert="horz" wrap="square" lIns="0" tIns="25400" rIns="0" bIns="0" rtlCol="0">
            <a:spAutoFit/>
          </a:bodyPr>
          <a:lstStyle/>
          <a:p>
            <a:pPr marL="290830">
              <a:lnSpc>
                <a:spcPct val="100000"/>
              </a:lnSpc>
              <a:spcBef>
                <a:spcPts val="200"/>
              </a:spcBef>
            </a:pPr>
            <a:r>
              <a:rPr sz="1800" b="1" dirty="0">
                <a:solidFill>
                  <a:srgbClr val="3986FF"/>
                </a:solidFill>
                <a:latin typeface="Calibri"/>
                <a:cs typeface="Calibri"/>
              </a:rPr>
              <a:t>Problems</a:t>
            </a:r>
            <a:r>
              <a:rPr sz="1800" b="1" spc="-45" dirty="0">
                <a:solidFill>
                  <a:srgbClr val="3986FF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3986FF"/>
                </a:solidFill>
                <a:latin typeface="Calibri"/>
                <a:cs typeface="Calibri"/>
              </a:rPr>
              <a:t>with</a:t>
            </a:r>
            <a:r>
              <a:rPr sz="1800" b="1" spc="-60" dirty="0">
                <a:solidFill>
                  <a:srgbClr val="3986FF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3986FF"/>
                </a:solidFill>
                <a:latin typeface="Calibri"/>
                <a:cs typeface="Calibri"/>
              </a:rPr>
              <a:t>this</a:t>
            </a:r>
            <a:r>
              <a:rPr sz="1800" b="1" spc="-40" dirty="0">
                <a:solidFill>
                  <a:srgbClr val="3986FF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3986FF"/>
                </a:solidFill>
                <a:latin typeface="Calibri"/>
                <a:cs typeface="Calibri"/>
              </a:rPr>
              <a:t>architecture?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3193542" y="1609089"/>
            <a:ext cx="892175" cy="1493520"/>
          </a:xfrm>
          <a:custGeom>
            <a:avLst/>
            <a:gdLst/>
            <a:ahLst/>
            <a:cxnLst/>
            <a:rect l="l" t="t" r="r" b="b"/>
            <a:pathLst>
              <a:path w="892175" h="1493520">
                <a:moveTo>
                  <a:pt x="817678" y="1404275"/>
                </a:moveTo>
                <a:lnTo>
                  <a:pt x="784859" y="1423670"/>
                </a:lnTo>
                <a:lnTo>
                  <a:pt x="892174" y="1493012"/>
                </a:lnTo>
                <a:lnTo>
                  <a:pt x="887136" y="1420749"/>
                </a:lnTo>
                <a:lnTo>
                  <a:pt x="827405" y="1420749"/>
                </a:lnTo>
                <a:lnTo>
                  <a:pt x="817678" y="1404275"/>
                </a:lnTo>
                <a:close/>
              </a:path>
              <a:path w="892175" h="1493520">
                <a:moveTo>
                  <a:pt x="850473" y="1384894"/>
                </a:moveTo>
                <a:lnTo>
                  <a:pt x="817678" y="1404275"/>
                </a:lnTo>
                <a:lnTo>
                  <a:pt x="827405" y="1420749"/>
                </a:lnTo>
                <a:lnTo>
                  <a:pt x="860170" y="1401318"/>
                </a:lnTo>
                <a:lnTo>
                  <a:pt x="850473" y="1384894"/>
                </a:lnTo>
                <a:close/>
              </a:path>
              <a:path w="892175" h="1493520">
                <a:moveTo>
                  <a:pt x="883284" y="1365504"/>
                </a:moveTo>
                <a:lnTo>
                  <a:pt x="850473" y="1384894"/>
                </a:lnTo>
                <a:lnTo>
                  <a:pt x="860170" y="1401318"/>
                </a:lnTo>
                <a:lnTo>
                  <a:pt x="827405" y="1420749"/>
                </a:lnTo>
                <a:lnTo>
                  <a:pt x="887136" y="1420749"/>
                </a:lnTo>
                <a:lnTo>
                  <a:pt x="883284" y="1365504"/>
                </a:lnTo>
                <a:close/>
              </a:path>
              <a:path w="892175" h="1493520">
                <a:moveTo>
                  <a:pt x="32765" y="0"/>
                </a:moveTo>
                <a:lnTo>
                  <a:pt x="0" y="19431"/>
                </a:lnTo>
                <a:lnTo>
                  <a:pt x="817678" y="1404275"/>
                </a:lnTo>
                <a:lnTo>
                  <a:pt x="850473" y="1384894"/>
                </a:lnTo>
                <a:lnTo>
                  <a:pt x="32765" y="0"/>
                </a:lnTo>
                <a:close/>
              </a:path>
            </a:pathLst>
          </a:custGeom>
          <a:solidFill>
            <a:srgbClr val="E983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>
            <a:spLocks noGrp="1"/>
          </p:cNvSpPr>
          <p:nvPr>
            <p:ph type="sldNum" sz="quarter" idx="7"/>
          </p:nvPr>
        </p:nvSpPr>
        <p:spPr>
          <a:xfrm>
            <a:off x="311150" y="6465490"/>
            <a:ext cx="428942" cy="28471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186690">
              <a:lnSpc>
                <a:spcPts val="1450"/>
              </a:lnSpc>
            </a:pPr>
            <a:fld id="{81D60167-4931-47E6-BA6A-407CBD079E47}" type="slidenum">
              <a:rPr lang="en-US" altLang="ja-JP" spc="-50" smtClean="0"/>
              <a:pPr marL="186690">
                <a:lnSpc>
                  <a:spcPts val="1450"/>
                </a:lnSpc>
              </a:pPr>
              <a:t>83</a:t>
            </a:fld>
            <a:endParaRPr spc="-25" dirty="0"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80581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350" b="0" dirty="0">
                <a:latin typeface="Calibri"/>
                <a:cs typeface="Calibri"/>
              </a:rPr>
              <a:t>Issues</a:t>
            </a:r>
            <a:r>
              <a:rPr sz="3350" b="0" spc="30" dirty="0">
                <a:latin typeface="Calibri"/>
                <a:cs typeface="Calibri"/>
              </a:rPr>
              <a:t> </a:t>
            </a:r>
            <a:r>
              <a:rPr sz="3350" b="0" dirty="0">
                <a:latin typeface="Calibri"/>
                <a:cs typeface="Calibri"/>
              </a:rPr>
              <a:t>with</a:t>
            </a:r>
            <a:r>
              <a:rPr sz="3350" b="0" spc="35" dirty="0">
                <a:latin typeface="Calibri"/>
                <a:cs typeface="Calibri"/>
              </a:rPr>
              <a:t> </a:t>
            </a:r>
            <a:r>
              <a:rPr sz="3350" b="0" dirty="0">
                <a:latin typeface="Calibri"/>
                <a:cs typeface="Calibri"/>
              </a:rPr>
              <a:t>recurrent</a:t>
            </a:r>
            <a:r>
              <a:rPr sz="3350" b="0" spc="5" dirty="0">
                <a:latin typeface="Calibri"/>
                <a:cs typeface="Calibri"/>
              </a:rPr>
              <a:t> </a:t>
            </a:r>
            <a:r>
              <a:rPr sz="3350" b="0" dirty="0">
                <a:latin typeface="Calibri"/>
                <a:cs typeface="Calibri"/>
              </a:rPr>
              <a:t>models:</a:t>
            </a:r>
            <a:r>
              <a:rPr sz="3350" b="0" spc="20" dirty="0">
                <a:latin typeface="Calibri"/>
                <a:cs typeface="Calibri"/>
              </a:rPr>
              <a:t> </a:t>
            </a:r>
            <a:r>
              <a:rPr sz="3350" dirty="0"/>
              <a:t>Linear</a:t>
            </a:r>
            <a:r>
              <a:rPr sz="3350" spc="20" dirty="0"/>
              <a:t> </a:t>
            </a:r>
            <a:r>
              <a:rPr sz="3350" dirty="0"/>
              <a:t>interaction</a:t>
            </a:r>
            <a:r>
              <a:rPr sz="3350" spc="5" dirty="0"/>
              <a:t> </a:t>
            </a:r>
            <a:r>
              <a:rPr sz="3350" spc="-10" dirty="0"/>
              <a:t>distance</a:t>
            </a:r>
            <a:endParaRPr sz="335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51497" y="1086244"/>
            <a:ext cx="9537065" cy="1685925"/>
          </a:xfrm>
          <a:prstGeom prst="rect">
            <a:avLst/>
          </a:prstGeom>
        </p:spPr>
        <p:txBody>
          <a:bodyPr vert="horz" wrap="square" lIns="0" tIns="8826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695"/>
              </a:spcBef>
              <a:buClr>
                <a:srgbClr val="8B1515"/>
              </a:buClr>
              <a:buFont typeface="Times New Roman"/>
              <a:buChar char="•"/>
              <a:tabLst>
                <a:tab pos="355600" algn="l"/>
              </a:tabLst>
            </a:pPr>
            <a:r>
              <a:rPr sz="2550" b="1" dirty="0">
                <a:latin typeface="Calibri"/>
                <a:cs typeface="Calibri"/>
              </a:rPr>
              <a:t>O(sequence</a:t>
            </a:r>
            <a:r>
              <a:rPr sz="2550" b="1" spc="-120" dirty="0">
                <a:latin typeface="Calibri"/>
                <a:cs typeface="Calibri"/>
              </a:rPr>
              <a:t> </a:t>
            </a:r>
            <a:r>
              <a:rPr sz="2550" b="1" dirty="0">
                <a:latin typeface="Calibri"/>
                <a:cs typeface="Calibri"/>
              </a:rPr>
              <a:t>length)</a:t>
            </a:r>
            <a:r>
              <a:rPr sz="2550" b="1" spc="-125" dirty="0">
                <a:latin typeface="Calibri"/>
                <a:cs typeface="Calibri"/>
              </a:rPr>
              <a:t> </a:t>
            </a:r>
            <a:r>
              <a:rPr sz="2550" dirty="0">
                <a:latin typeface="Calibri"/>
                <a:cs typeface="Calibri"/>
              </a:rPr>
              <a:t>steps</a:t>
            </a:r>
            <a:r>
              <a:rPr sz="2550" spc="-70" dirty="0">
                <a:latin typeface="Calibri"/>
                <a:cs typeface="Calibri"/>
              </a:rPr>
              <a:t> </a:t>
            </a:r>
            <a:r>
              <a:rPr sz="2550" dirty="0">
                <a:latin typeface="Calibri"/>
                <a:cs typeface="Calibri"/>
              </a:rPr>
              <a:t>for</a:t>
            </a:r>
            <a:r>
              <a:rPr sz="2550" spc="-40" dirty="0">
                <a:latin typeface="Calibri"/>
                <a:cs typeface="Calibri"/>
              </a:rPr>
              <a:t> </a:t>
            </a:r>
            <a:r>
              <a:rPr sz="2550" spc="-10" dirty="0">
                <a:latin typeface="Calibri"/>
                <a:cs typeface="Calibri"/>
              </a:rPr>
              <a:t>distant</a:t>
            </a:r>
            <a:r>
              <a:rPr sz="2550" spc="-75" dirty="0">
                <a:latin typeface="Calibri"/>
                <a:cs typeface="Calibri"/>
              </a:rPr>
              <a:t> </a:t>
            </a:r>
            <a:r>
              <a:rPr sz="2550" dirty="0">
                <a:latin typeface="Calibri"/>
                <a:cs typeface="Calibri"/>
              </a:rPr>
              <a:t>word</a:t>
            </a:r>
            <a:r>
              <a:rPr sz="2550" spc="-105" dirty="0">
                <a:latin typeface="Calibri"/>
                <a:cs typeface="Calibri"/>
              </a:rPr>
              <a:t> </a:t>
            </a:r>
            <a:r>
              <a:rPr sz="2550" dirty="0">
                <a:latin typeface="Calibri"/>
                <a:cs typeface="Calibri"/>
              </a:rPr>
              <a:t>pairs</a:t>
            </a:r>
            <a:r>
              <a:rPr sz="2550" spc="-70" dirty="0">
                <a:latin typeface="Calibri"/>
                <a:cs typeface="Calibri"/>
              </a:rPr>
              <a:t> </a:t>
            </a:r>
            <a:r>
              <a:rPr sz="2550" dirty="0">
                <a:latin typeface="Calibri"/>
                <a:cs typeface="Calibri"/>
              </a:rPr>
              <a:t>to</a:t>
            </a:r>
            <a:r>
              <a:rPr sz="2550" spc="-105" dirty="0">
                <a:latin typeface="Calibri"/>
                <a:cs typeface="Calibri"/>
              </a:rPr>
              <a:t> </a:t>
            </a:r>
            <a:r>
              <a:rPr sz="2550" dirty="0">
                <a:latin typeface="Calibri"/>
                <a:cs typeface="Calibri"/>
              </a:rPr>
              <a:t>interact</a:t>
            </a:r>
            <a:r>
              <a:rPr sz="2550" spc="-75" dirty="0">
                <a:latin typeface="Calibri"/>
                <a:cs typeface="Calibri"/>
              </a:rPr>
              <a:t> </a:t>
            </a:r>
            <a:r>
              <a:rPr sz="2550" spc="-10" dirty="0">
                <a:latin typeface="Calibri"/>
                <a:cs typeface="Calibri"/>
              </a:rPr>
              <a:t>means:</a:t>
            </a:r>
            <a:endParaRPr sz="2550">
              <a:latin typeface="Calibri"/>
              <a:cs typeface="Calibri"/>
            </a:endParaRPr>
          </a:p>
          <a:p>
            <a:pPr marL="698500" lvl="1" indent="-227965">
              <a:lnSpc>
                <a:spcPct val="100000"/>
              </a:lnSpc>
              <a:spcBef>
                <a:spcPts val="570"/>
              </a:spcBef>
              <a:buClr>
                <a:srgbClr val="007B92"/>
              </a:buClr>
              <a:buFont typeface="Times New Roman"/>
              <a:buChar char="•"/>
              <a:tabLst>
                <a:tab pos="698500" algn="l"/>
              </a:tabLst>
            </a:pPr>
            <a:r>
              <a:rPr sz="2300" dirty="0">
                <a:latin typeface="Calibri"/>
                <a:cs typeface="Calibri"/>
              </a:rPr>
              <a:t>Hard</a:t>
            </a:r>
            <a:r>
              <a:rPr sz="2300" spc="-70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to</a:t>
            </a:r>
            <a:r>
              <a:rPr sz="2300" spc="-60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learn</a:t>
            </a:r>
            <a:r>
              <a:rPr sz="2300" spc="-55" dirty="0">
                <a:latin typeface="Calibri"/>
                <a:cs typeface="Calibri"/>
              </a:rPr>
              <a:t> </a:t>
            </a:r>
            <a:r>
              <a:rPr sz="2300" spc="-20" dirty="0">
                <a:latin typeface="Calibri"/>
                <a:cs typeface="Calibri"/>
              </a:rPr>
              <a:t>long-</a:t>
            </a:r>
            <a:r>
              <a:rPr sz="2300" dirty="0">
                <a:latin typeface="Calibri"/>
                <a:cs typeface="Calibri"/>
              </a:rPr>
              <a:t>distance dependencies</a:t>
            </a:r>
            <a:r>
              <a:rPr sz="2300" spc="-45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(because</a:t>
            </a:r>
            <a:r>
              <a:rPr sz="2300" spc="-70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gradient </a:t>
            </a:r>
            <a:r>
              <a:rPr sz="2300" spc="-10" dirty="0">
                <a:latin typeface="Calibri"/>
                <a:cs typeface="Calibri"/>
              </a:rPr>
              <a:t>problems!)</a:t>
            </a:r>
            <a:endParaRPr sz="2300">
              <a:latin typeface="Calibri"/>
              <a:cs typeface="Calibri"/>
            </a:endParaRPr>
          </a:p>
          <a:p>
            <a:pPr marL="699135" marR="5080" lvl="1" indent="-228600">
              <a:lnSpc>
                <a:spcPct val="100600"/>
              </a:lnSpc>
              <a:spcBef>
                <a:spcPts val="525"/>
              </a:spcBef>
              <a:buClr>
                <a:srgbClr val="007B92"/>
              </a:buClr>
              <a:buFont typeface="Times New Roman"/>
              <a:buChar char="•"/>
              <a:tabLst>
                <a:tab pos="699135" algn="l"/>
              </a:tabLst>
            </a:pPr>
            <a:r>
              <a:rPr sz="2300" dirty="0">
                <a:latin typeface="Calibri"/>
                <a:cs typeface="Calibri"/>
              </a:rPr>
              <a:t>Linear</a:t>
            </a:r>
            <a:r>
              <a:rPr sz="2300" spc="-5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order</a:t>
            </a:r>
            <a:r>
              <a:rPr sz="2300" spc="-5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of</a:t>
            </a:r>
            <a:r>
              <a:rPr sz="2300" spc="-55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words</a:t>
            </a:r>
            <a:r>
              <a:rPr sz="2300" spc="-25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is</a:t>
            </a:r>
            <a:r>
              <a:rPr sz="2300" spc="-35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“baked</a:t>
            </a:r>
            <a:r>
              <a:rPr sz="2300" spc="-40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in”;</a:t>
            </a:r>
            <a:r>
              <a:rPr sz="2300" spc="30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we</a:t>
            </a:r>
            <a:r>
              <a:rPr sz="2300" spc="-50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already</a:t>
            </a:r>
            <a:r>
              <a:rPr sz="2300" spc="-20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know</a:t>
            </a:r>
            <a:r>
              <a:rPr sz="2300" spc="-35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linear order</a:t>
            </a:r>
            <a:r>
              <a:rPr sz="2300" spc="-5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isn’t</a:t>
            </a:r>
            <a:r>
              <a:rPr sz="2300" spc="25" dirty="0">
                <a:latin typeface="Calibri"/>
                <a:cs typeface="Calibri"/>
              </a:rPr>
              <a:t> </a:t>
            </a:r>
            <a:r>
              <a:rPr sz="2300" spc="-25" dirty="0">
                <a:latin typeface="Calibri"/>
                <a:cs typeface="Calibri"/>
              </a:rPr>
              <a:t>the </a:t>
            </a:r>
            <a:r>
              <a:rPr sz="2300" dirty="0">
                <a:latin typeface="Calibri"/>
                <a:cs typeface="Calibri"/>
              </a:rPr>
              <a:t>right</a:t>
            </a:r>
            <a:r>
              <a:rPr sz="2300" spc="25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way</a:t>
            </a:r>
            <a:r>
              <a:rPr sz="2300" spc="-15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to</a:t>
            </a:r>
            <a:r>
              <a:rPr sz="2300" spc="-40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think</a:t>
            </a:r>
            <a:r>
              <a:rPr sz="2300" spc="-15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about</a:t>
            </a:r>
            <a:r>
              <a:rPr sz="2300" spc="-40" dirty="0">
                <a:latin typeface="Calibri"/>
                <a:cs typeface="Calibri"/>
              </a:rPr>
              <a:t> </a:t>
            </a:r>
            <a:r>
              <a:rPr sz="2300" spc="-10" dirty="0">
                <a:latin typeface="Calibri"/>
                <a:cs typeface="Calibri"/>
              </a:rPr>
              <a:t>sentences…</a:t>
            </a:r>
            <a:endParaRPr sz="23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847975" y="3656710"/>
            <a:ext cx="2314575" cy="1152525"/>
            <a:chOff x="2847975" y="3656710"/>
            <a:chExt cx="2314575" cy="1152525"/>
          </a:xfrm>
        </p:grpSpPr>
        <p:sp>
          <p:nvSpPr>
            <p:cNvPr id="5" name="object 5"/>
            <p:cNvSpPr/>
            <p:nvPr/>
          </p:nvSpPr>
          <p:spPr>
            <a:xfrm>
              <a:off x="2847975" y="3656710"/>
              <a:ext cx="285750" cy="1152525"/>
            </a:xfrm>
            <a:custGeom>
              <a:avLst/>
              <a:gdLst/>
              <a:ahLst/>
              <a:cxnLst/>
              <a:rect l="l" t="t" r="r" b="b"/>
              <a:pathLst>
                <a:path w="285750" h="1152525">
                  <a:moveTo>
                    <a:pt x="285750" y="676021"/>
                  </a:moveTo>
                  <a:lnTo>
                    <a:pt x="0" y="676021"/>
                  </a:lnTo>
                  <a:lnTo>
                    <a:pt x="0" y="1152144"/>
                  </a:lnTo>
                  <a:lnTo>
                    <a:pt x="285750" y="1152144"/>
                  </a:lnTo>
                  <a:lnTo>
                    <a:pt x="285750" y="676021"/>
                  </a:lnTo>
                  <a:close/>
                </a:path>
                <a:path w="285750" h="1152525">
                  <a:moveTo>
                    <a:pt x="285750" y="0"/>
                  </a:moveTo>
                  <a:lnTo>
                    <a:pt x="0" y="0"/>
                  </a:lnTo>
                  <a:lnTo>
                    <a:pt x="0" y="485648"/>
                  </a:lnTo>
                  <a:lnTo>
                    <a:pt x="285750" y="485648"/>
                  </a:lnTo>
                  <a:lnTo>
                    <a:pt x="285750" y="0"/>
                  </a:lnTo>
                  <a:close/>
                </a:path>
              </a:pathLst>
            </a:custGeom>
            <a:solidFill>
              <a:srgbClr val="007B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57448" y="4147057"/>
              <a:ext cx="76326" cy="189230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3571875" y="3656710"/>
              <a:ext cx="1000125" cy="1152525"/>
            </a:xfrm>
            <a:custGeom>
              <a:avLst/>
              <a:gdLst/>
              <a:ahLst/>
              <a:cxnLst/>
              <a:rect l="l" t="t" r="r" b="b"/>
              <a:pathLst>
                <a:path w="1000125" h="1152525">
                  <a:moveTo>
                    <a:pt x="285750" y="666496"/>
                  </a:moveTo>
                  <a:lnTo>
                    <a:pt x="0" y="666496"/>
                  </a:lnTo>
                  <a:lnTo>
                    <a:pt x="0" y="1152144"/>
                  </a:lnTo>
                  <a:lnTo>
                    <a:pt x="285750" y="1152144"/>
                  </a:lnTo>
                  <a:lnTo>
                    <a:pt x="285750" y="666496"/>
                  </a:lnTo>
                  <a:close/>
                </a:path>
                <a:path w="1000125" h="1152525">
                  <a:moveTo>
                    <a:pt x="285750" y="0"/>
                  </a:moveTo>
                  <a:lnTo>
                    <a:pt x="0" y="0"/>
                  </a:lnTo>
                  <a:lnTo>
                    <a:pt x="0" y="485648"/>
                  </a:lnTo>
                  <a:lnTo>
                    <a:pt x="285750" y="485648"/>
                  </a:lnTo>
                  <a:lnTo>
                    <a:pt x="285750" y="0"/>
                  </a:lnTo>
                  <a:close/>
                </a:path>
                <a:path w="1000125" h="1152525">
                  <a:moveTo>
                    <a:pt x="1000125" y="666496"/>
                  </a:moveTo>
                  <a:lnTo>
                    <a:pt x="714375" y="666496"/>
                  </a:lnTo>
                  <a:lnTo>
                    <a:pt x="714375" y="1152144"/>
                  </a:lnTo>
                  <a:lnTo>
                    <a:pt x="1000125" y="1152144"/>
                  </a:lnTo>
                  <a:lnTo>
                    <a:pt x="1000125" y="666496"/>
                  </a:lnTo>
                  <a:close/>
                </a:path>
                <a:path w="1000125" h="1152525">
                  <a:moveTo>
                    <a:pt x="1000125" y="0"/>
                  </a:moveTo>
                  <a:lnTo>
                    <a:pt x="714375" y="0"/>
                  </a:lnTo>
                  <a:lnTo>
                    <a:pt x="714375" y="485648"/>
                  </a:lnTo>
                  <a:lnTo>
                    <a:pt x="1000125" y="485648"/>
                  </a:lnTo>
                  <a:lnTo>
                    <a:pt x="1000125" y="0"/>
                  </a:lnTo>
                  <a:close/>
                </a:path>
              </a:pathLst>
            </a:custGeom>
            <a:solidFill>
              <a:srgbClr val="007B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81349" y="4147057"/>
              <a:ext cx="76326" cy="18923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395724" y="4147057"/>
              <a:ext cx="76326" cy="18923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048250" y="3837558"/>
              <a:ext cx="114300" cy="11430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048250" y="4504181"/>
              <a:ext cx="114300" cy="114300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3138424" y="3852036"/>
              <a:ext cx="1883410" cy="762000"/>
            </a:xfrm>
            <a:custGeom>
              <a:avLst/>
              <a:gdLst/>
              <a:ahLst/>
              <a:cxnLst/>
              <a:rect l="l" t="t" r="r" b="b"/>
              <a:pathLst>
                <a:path w="1883410" h="762000">
                  <a:moveTo>
                    <a:pt x="435229" y="723519"/>
                  </a:moveTo>
                  <a:lnTo>
                    <a:pt x="426072" y="718997"/>
                  </a:lnTo>
                  <a:lnTo>
                    <a:pt x="358775" y="685673"/>
                  </a:lnTo>
                  <a:lnTo>
                    <a:pt x="358876" y="718997"/>
                  </a:lnTo>
                  <a:lnTo>
                    <a:pt x="0" y="720217"/>
                  </a:lnTo>
                  <a:lnTo>
                    <a:pt x="127" y="729742"/>
                  </a:lnTo>
                  <a:lnTo>
                    <a:pt x="358914" y="728522"/>
                  </a:lnTo>
                  <a:lnTo>
                    <a:pt x="359029" y="761873"/>
                  </a:lnTo>
                  <a:lnTo>
                    <a:pt x="425297" y="728522"/>
                  </a:lnTo>
                  <a:lnTo>
                    <a:pt x="435229" y="723519"/>
                  </a:lnTo>
                  <a:close/>
                </a:path>
                <a:path w="1883410" h="762000">
                  <a:moveTo>
                    <a:pt x="435229" y="47498"/>
                  </a:moveTo>
                  <a:lnTo>
                    <a:pt x="426097" y="42976"/>
                  </a:lnTo>
                  <a:lnTo>
                    <a:pt x="358775" y="9525"/>
                  </a:lnTo>
                  <a:lnTo>
                    <a:pt x="358876" y="42976"/>
                  </a:lnTo>
                  <a:lnTo>
                    <a:pt x="0" y="44069"/>
                  </a:lnTo>
                  <a:lnTo>
                    <a:pt x="127" y="53594"/>
                  </a:lnTo>
                  <a:lnTo>
                    <a:pt x="358914" y="52501"/>
                  </a:lnTo>
                  <a:lnTo>
                    <a:pt x="359029" y="85725"/>
                  </a:lnTo>
                  <a:lnTo>
                    <a:pt x="425272" y="52501"/>
                  </a:lnTo>
                  <a:lnTo>
                    <a:pt x="435229" y="47498"/>
                  </a:lnTo>
                  <a:close/>
                </a:path>
                <a:path w="1883410" h="762000">
                  <a:moveTo>
                    <a:pt x="1149604" y="713994"/>
                  </a:moveTo>
                  <a:lnTo>
                    <a:pt x="1140447" y="709472"/>
                  </a:lnTo>
                  <a:lnTo>
                    <a:pt x="1073150" y="676148"/>
                  </a:lnTo>
                  <a:lnTo>
                    <a:pt x="1073251" y="709472"/>
                  </a:lnTo>
                  <a:lnTo>
                    <a:pt x="714375" y="710692"/>
                  </a:lnTo>
                  <a:lnTo>
                    <a:pt x="714502" y="720217"/>
                  </a:lnTo>
                  <a:lnTo>
                    <a:pt x="1073289" y="718997"/>
                  </a:lnTo>
                  <a:lnTo>
                    <a:pt x="1073404" y="752348"/>
                  </a:lnTo>
                  <a:lnTo>
                    <a:pt x="1139672" y="718997"/>
                  </a:lnTo>
                  <a:lnTo>
                    <a:pt x="1149604" y="713994"/>
                  </a:lnTo>
                  <a:close/>
                </a:path>
                <a:path w="1883410" h="762000">
                  <a:moveTo>
                    <a:pt x="1149604" y="47498"/>
                  </a:moveTo>
                  <a:lnTo>
                    <a:pt x="1140472" y="42976"/>
                  </a:lnTo>
                  <a:lnTo>
                    <a:pt x="1073150" y="9525"/>
                  </a:lnTo>
                  <a:lnTo>
                    <a:pt x="1073251" y="42976"/>
                  </a:lnTo>
                  <a:lnTo>
                    <a:pt x="714375" y="44069"/>
                  </a:lnTo>
                  <a:lnTo>
                    <a:pt x="714502" y="53594"/>
                  </a:lnTo>
                  <a:lnTo>
                    <a:pt x="1073289" y="52501"/>
                  </a:lnTo>
                  <a:lnTo>
                    <a:pt x="1073404" y="85725"/>
                  </a:lnTo>
                  <a:lnTo>
                    <a:pt x="1139647" y="52501"/>
                  </a:lnTo>
                  <a:lnTo>
                    <a:pt x="1149604" y="47498"/>
                  </a:lnTo>
                  <a:close/>
                </a:path>
                <a:path w="1883410" h="762000">
                  <a:moveTo>
                    <a:pt x="1883029" y="704469"/>
                  </a:moveTo>
                  <a:lnTo>
                    <a:pt x="1873872" y="699947"/>
                  </a:lnTo>
                  <a:lnTo>
                    <a:pt x="1806575" y="666623"/>
                  </a:lnTo>
                  <a:lnTo>
                    <a:pt x="1806676" y="699947"/>
                  </a:lnTo>
                  <a:lnTo>
                    <a:pt x="1447800" y="701167"/>
                  </a:lnTo>
                  <a:lnTo>
                    <a:pt x="1447927" y="710692"/>
                  </a:lnTo>
                  <a:lnTo>
                    <a:pt x="1806714" y="709472"/>
                  </a:lnTo>
                  <a:lnTo>
                    <a:pt x="1806829" y="742823"/>
                  </a:lnTo>
                  <a:lnTo>
                    <a:pt x="1873097" y="709472"/>
                  </a:lnTo>
                  <a:lnTo>
                    <a:pt x="1883029" y="704469"/>
                  </a:lnTo>
                  <a:close/>
                </a:path>
                <a:path w="1883410" h="762000">
                  <a:moveTo>
                    <a:pt x="1883029" y="37973"/>
                  </a:moveTo>
                  <a:lnTo>
                    <a:pt x="1873897" y="33451"/>
                  </a:lnTo>
                  <a:lnTo>
                    <a:pt x="1806575" y="0"/>
                  </a:lnTo>
                  <a:lnTo>
                    <a:pt x="1806676" y="33451"/>
                  </a:lnTo>
                  <a:lnTo>
                    <a:pt x="1447800" y="34544"/>
                  </a:lnTo>
                  <a:lnTo>
                    <a:pt x="1447927" y="44069"/>
                  </a:lnTo>
                  <a:lnTo>
                    <a:pt x="1806714" y="42976"/>
                  </a:lnTo>
                  <a:lnTo>
                    <a:pt x="1806829" y="76200"/>
                  </a:lnTo>
                  <a:lnTo>
                    <a:pt x="1873072" y="42976"/>
                  </a:lnTo>
                  <a:lnTo>
                    <a:pt x="1883029" y="3797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2705354" y="4901882"/>
            <a:ext cx="2413635" cy="4146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41680" algn="l"/>
                <a:tab pos="1470660" algn="l"/>
                <a:tab pos="2176145" algn="l"/>
              </a:tabLst>
            </a:pPr>
            <a:r>
              <a:rPr sz="2550" i="1" spc="-25" dirty="0">
                <a:latin typeface="Calibri"/>
                <a:cs typeface="Calibri"/>
              </a:rPr>
              <a:t>The</a:t>
            </a:r>
            <a:r>
              <a:rPr sz="2550" i="1" dirty="0">
                <a:latin typeface="Calibri"/>
                <a:cs typeface="Calibri"/>
              </a:rPr>
              <a:t>	</a:t>
            </a:r>
            <a:r>
              <a:rPr sz="2550" b="1" i="1" spc="-20" dirty="0">
                <a:solidFill>
                  <a:srgbClr val="007B92"/>
                </a:solidFill>
                <a:latin typeface="Calibri"/>
                <a:cs typeface="Calibri"/>
              </a:rPr>
              <a:t>chef</a:t>
            </a:r>
            <a:r>
              <a:rPr sz="2550" b="1" i="1" dirty="0">
                <a:solidFill>
                  <a:srgbClr val="007B92"/>
                </a:solidFill>
                <a:latin typeface="Calibri"/>
                <a:cs typeface="Calibri"/>
              </a:rPr>
              <a:t>	</a:t>
            </a:r>
            <a:r>
              <a:rPr sz="3825" i="1" spc="-37" baseline="1089" dirty="0">
                <a:latin typeface="Calibri"/>
                <a:cs typeface="Calibri"/>
              </a:rPr>
              <a:t>who</a:t>
            </a:r>
            <a:r>
              <a:rPr sz="3825" i="1" baseline="1089" dirty="0">
                <a:latin typeface="Calibri"/>
                <a:cs typeface="Calibri"/>
              </a:rPr>
              <a:t>	</a:t>
            </a:r>
            <a:r>
              <a:rPr sz="3825" i="1" spc="-75" baseline="1089" dirty="0">
                <a:latin typeface="Calibri"/>
                <a:cs typeface="Calibri"/>
              </a:rPr>
              <a:t>…</a:t>
            </a:r>
            <a:endParaRPr sz="3825" baseline="1089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973566" y="4981892"/>
            <a:ext cx="562610" cy="4146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50" b="1" i="1" spc="-25" dirty="0">
                <a:solidFill>
                  <a:srgbClr val="007B92"/>
                </a:solidFill>
                <a:latin typeface="Calibri"/>
                <a:cs typeface="Calibri"/>
              </a:rPr>
              <a:t>was</a:t>
            </a:r>
            <a:endParaRPr sz="2550">
              <a:latin typeface="Calibri"/>
              <a:cs typeface="Calibri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7824723" y="3656710"/>
            <a:ext cx="1471930" cy="1162050"/>
            <a:chOff x="7824723" y="3656710"/>
            <a:chExt cx="1471930" cy="1162050"/>
          </a:xfrm>
        </p:grpSpPr>
        <p:sp>
          <p:nvSpPr>
            <p:cNvPr id="16" name="object 16"/>
            <p:cNvSpPr/>
            <p:nvPr/>
          </p:nvSpPr>
          <p:spPr>
            <a:xfrm>
              <a:off x="9010650" y="3666108"/>
              <a:ext cx="285750" cy="1152525"/>
            </a:xfrm>
            <a:custGeom>
              <a:avLst/>
              <a:gdLst/>
              <a:ahLst/>
              <a:cxnLst/>
              <a:rect l="l" t="t" r="r" b="b"/>
              <a:pathLst>
                <a:path w="285750" h="1152525">
                  <a:moveTo>
                    <a:pt x="285750" y="676148"/>
                  </a:moveTo>
                  <a:lnTo>
                    <a:pt x="0" y="676148"/>
                  </a:lnTo>
                  <a:lnTo>
                    <a:pt x="0" y="1152271"/>
                  </a:lnTo>
                  <a:lnTo>
                    <a:pt x="285750" y="1152271"/>
                  </a:lnTo>
                  <a:lnTo>
                    <a:pt x="285750" y="676148"/>
                  </a:lnTo>
                  <a:close/>
                </a:path>
                <a:path w="285750" h="1152525">
                  <a:moveTo>
                    <a:pt x="285750" y="0"/>
                  </a:moveTo>
                  <a:lnTo>
                    <a:pt x="0" y="0"/>
                  </a:lnTo>
                  <a:lnTo>
                    <a:pt x="0" y="485648"/>
                  </a:lnTo>
                  <a:lnTo>
                    <a:pt x="285750" y="485648"/>
                  </a:lnTo>
                  <a:lnTo>
                    <a:pt x="285750" y="0"/>
                  </a:lnTo>
                  <a:close/>
                </a:path>
              </a:pathLst>
            </a:custGeom>
            <a:solidFill>
              <a:srgbClr val="007B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20123" y="4156582"/>
              <a:ext cx="76326" cy="189230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8567674" y="3861561"/>
              <a:ext cx="435609" cy="742950"/>
            </a:xfrm>
            <a:custGeom>
              <a:avLst/>
              <a:gdLst/>
              <a:ahLst/>
              <a:cxnLst/>
              <a:rect l="l" t="t" r="r" b="b"/>
              <a:pathLst>
                <a:path w="435609" h="742950">
                  <a:moveTo>
                    <a:pt x="435229" y="704469"/>
                  </a:moveTo>
                  <a:lnTo>
                    <a:pt x="426072" y="699947"/>
                  </a:lnTo>
                  <a:lnTo>
                    <a:pt x="358775" y="666623"/>
                  </a:lnTo>
                  <a:lnTo>
                    <a:pt x="358876" y="699947"/>
                  </a:lnTo>
                  <a:lnTo>
                    <a:pt x="0" y="701167"/>
                  </a:lnTo>
                  <a:lnTo>
                    <a:pt x="127" y="710692"/>
                  </a:lnTo>
                  <a:lnTo>
                    <a:pt x="358914" y="709472"/>
                  </a:lnTo>
                  <a:lnTo>
                    <a:pt x="359029" y="742823"/>
                  </a:lnTo>
                  <a:lnTo>
                    <a:pt x="425297" y="709472"/>
                  </a:lnTo>
                  <a:lnTo>
                    <a:pt x="435229" y="704469"/>
                  </a:lnTo>
                  <a:close/>
                </a:path>
                <a:path w="435609" h="742950">
                  <a:moveTo>
                    <a:pt x="435229" y="37973"/>
                  </a:moveTo>
                  <a:lnTo>
                    <a:pt x="426097" y="33451"/>
                  </a:lnTo>
                  <a:lnTo>
                    <a:pt x="358775" y="0"/>
                  </a:lnTo>
                  <a:lnTo>
                    <a:pt x="358876" y="33451"/>
                  </a:lnTo>
                  <a:lnTo>
                    <a:pt x="0" y="34544"/>
                  </a:lnTo>
                  <a:lnTo>
                    <a:pt x="127" y="44069"/>
                  </a:lnTo>
                  <a:lnTo>
                    <a:pt x="358914" y="42976"/>
                  </a:lnTo>
                  <a:lnTo>
                    <a:pt x="359029" y="76200"/>
                  </a:lnTo>
                  <a:lnTo>
                    <a:pt x="425272" y="42976"/>
                  </a:lnTo>
                  <a:lnTo>
                    <a:pt x="435229" y="3797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8267700" y="3656710"/>
              <a:ext cx="285750" cy="1152525"/>
            </a:xfrm>
            <a:custGeom>
              <a:avLst/>
              <a:gdLst/>
              <a:ahLst/>
              <a:cxnLst/>
              <a:rect l="l" t="t" r="r" b="b"/>
              <a:pathLst>
                <a:path w="285750" h="1152525">
                  <a:moveTo>
                    <a:pt x="285750" y="666496"/>
                  </a:moveTo>
                  <a:lnTo>
                    <a:pt x="0" y="666496"/>
                  </a:lnTo>
                  <a:lnTo>
                    <a:pt x="0" y="1152144"/>
                  </a:lnTo>
                  <a:lnTo>
                    <a:pt x="285750" y="1152144"/>
                  </a:lnTo>
                  <a:lnTo>
                    <a:pt x="285750" y="666496"/>
                  </a:lnTo>
                  <a:close/>
                </a:path>
                <a:path w="285750" h="1152525">
                  <a:moveTo>
                    <a:pt x="285750" y="0"/>
                  </a:moveTo>
                  <a:lnTo>
                    <a:pt x="0" y="0"/>
                  </a:lnTo>
                  <a:lnTo>
                    <a:pt x="0" y="485648"/>
                  </a:lnTo>
                  <a:lnTo>
                    <a:pt x="285750" y="485648"/>
                  </a:lnTo>
                  <a:lnTo>
                    <a:pt x="285750" y="0"/>
                  </a:lnTo>
                  <a:close/>
                </a:path>
              </a:pathLst>
            </a:custGeom>
            <a:solidFill>
              <a:srgbClr val="007B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77173" y="4147057"/>
              <a:ext cx="76326" cy="189230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7824724" y="3861561"/>
              <a:ext cx="435609" cy="742950"/>
            </a:xfrm>
            <a:custGeom>
              <a:avLst/>
              <a:gdLst/>
              <a:ahLst/>
              <a:cxnLst/>
              <a:rect l="l" t="t" r="r" b="b"/>
              <a:pathLst>
                <a:path w="435609" h="742950">
                  <a:moveTo>
                    <a:pt x="435229" y="704469"/>
                  </a:moveTo>
                  <a:lnTo>
                    <a:pt x="426072" y="699947"/>
                  </a:lnTo>
                  <a:lnTo>
                    <a:pt x="358775" y="666623"/>
                  </a:lnTo>
                  <a:lnTo>
                    <a:pt x="358876" y="699947"/>
                  </a:lnTo>
                  <a:lnTo>
                    <a:pt x="0" y="701167"/>
                  </a:lnTo>
                  <a:lnTo>
                    <a:pt x="127" y="710692"/>
                  </a:lnTo>
                  <a:lnTo>
                    <a:pt x="358914" y="709472"/>
                  </a:lnTo>
                  <a:lnTo>
                    <a:pt x="359029" y="742823"/>
                  </a:lnTo>
                  <a:lnTo>
                    <a:pt x="425297" y="709472"/>
                  </a:lnTo>
                  <a:lnTo>
                    <a:pt x="435229" y="704469"/>
                  </a:lnTo>
                  <a:close/>
                </a:path>
                <a:path w="435609" h="742950">
                  <a:moveTo>
                    <a:pt x="435229" y="37973"/>
                  </a:moveTo>
                  <a:lnTo>
                    <a:pt x="426097" y="33451"/>
                  </a:lnTo>
                  <a:lnTo>
                    <a:pt x="358775" y="0"/>
                  </a:lnTo>
                  <a:lnTo>
                    <a:pt x="358876" y="33451"/>
                  </a:lnTo>
                  <a:lnTo>
                    <a:pt x="0" y="34544"/>
                  </a:lnTo>
                  <a:lnTo>
                    <a:pt x="127" y="44069"/>
                  </a:lnTo>
                  <a:lnTo>
                    <a:pt x="358914" y="42976"/>
                  </a:lnTo>
                  <a:lnTo>
                    <a:pt x="359029" y="76200"/>
                  </a:lnTo>
                  <a:lnTo>
                    <a:pt x="425272" y="42976"/>
                  </a:lnTo>
                  <a:lnTo>
                    <a:pt x="435229" y="3797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2" name="object 22"/>
          <p:cNvGrpSpPr/>
          <p:nvPr/>
        </p:nvGrpSpPr>
        <p:grpSpPr>
          <a:xfrm>
            <a:off x="5562600" y="3647185"/>
            <a:ext cx="1857375" cy="1152525"/>
            <a:chOff x="5562600" y="3647185"/>
            <a:chExt cx="1857375" cy="1152525"/>
          </a:xfrm>
        </p:grpSpPr>
        <p:sp>
          <p:nvSpPr>
            <p:cNvPr id="23" name="object 23"/>
            <p:cNvSpPr/>
            <p:nvPr/>
          </p:nvSpPr>
          <p:spPr>
            <a:xfrm>
              <a:off x="5562600" y="3647185"/>
              <a:ext cx="1724025" cy="1152525"/>
            </a:xfrm>
            <a:custGeom>
              <a:avLst/>
              <a:gdLst/>
              <a:ahLst/>
              <a:cxnLst/>
              <a:rect l="l" t="t" r="r" b="b"/>
              <a:pathLst>
                <a:path w="1724025" h="1152525">
                  <a:moveTo>
                    <a:pt x="285750" y="676021"/>
                  </a:moveTo>
                  <a:lnTo>
                    <a:pt x="0" y="676021"/>
                  </a:lnTo>
                  <a:lnTo>
                    <a:pt x="0" y="1152144"/>
                  </a:lnTo>
                  <a:lnTo>
                    <a:pt x="285750" y="1152144"/>
                  </a:lnTo>
                  <a:lnTo>
                    <a:pt x="285750" y="676021"/>
                  </a:lnTo>
                  <a:close/>
                </a:path>
                <a:path w="1724025" h="1152525">
                  <a:moveTo>
                    <a:pt x="285750" y="0"/>
                  </a:moveTo>
                  <a:lnTo>
                    <a:pt x="0" y="0"/>
                  </a:lnTo>
                  <a:lnTo>
                    <a:pt x="0" y="485648"/>
                  </a:lnTo>
                  <a:lnTo>
                    <a:pt x="285750" y="485648"/>
                  </a:lnTo>
                  <a:lnTo>
                    <a:pt x="285750" y="0"/>
                  </a:lnTo>
                  <a:close/>
                </a:path>
                <a:path w="1724025" h="1152525">
                  <a:moveTo>
                    <a:pt x="1000125" y="676021"/>
                  </a:moveTo>
                  <a:lnTo>
                    <a:pt x="714375" y="676021"/>
                  </a:lnTo>
                  <a:lnTo>
                    <a:pt x="714375" y="1152144"/>
                  </a:lnTo>
                  <a:lnTo>
                    <a:pt x="1000125" y="1152144"/>
                  </a:lnTo>
                  <a:lnTo>
                    <a:pt x="1000125" y="676021"/>
                  </a:lnTo>
                  <a:close/>
                </a:path>
                <a:path w="1724025" h="1152525">
                  <a:moveTo>
                    <a:pt x="1000125" y="0"/>
                  </a:moveTo>
                  <a:lnTo>
                    <a:pt x="714375" y="0"/>
                  </a:lnTo>
                  <a:lnTo>
                    <a:pt x="714375" y="485648"/>
                  </a:lnTo>
                  <a:lnTo>
                    <a:pt x="1000125" y="485648"/>
                  </a:lnTo>
                  <a:lnTo>
                    <a:pt x="1000125" y="0"/>
                  </a:lnTo>
                  <a:close/>
                </a:path>
                <a:path w="1724025" h="1152525">
                  <a:moveTo>
                    <a:pt x="1724025" y="676021"/>
                  </a:moveTo>
                  <a:lnTo>
                    <a:pt x="1438275" y="676021"/>
                  </a:lnTo>
                  <a:lnTo>
                    <a:pt x="1438275" y="1152144"/>
                  </a:lnTo>
                  <a:lnTo>
                    <a:pt x="1724025" y="1152144"/>
                  </a:lnTo>
                  <a:lnTo>
                    <a:pt x="1724025" y="676021"/>
                  </a:lnTo>
                  <a:close/>
                </a:path>
                <a:path w="1724025" h="1152525">
                  <a:moveTo>
                    <a:pt x="1724025" y="0"/>
                  </a:moveTo>
                  <a:lnTo>
                    <a:pt x="1438275" y="0"/>
                  </a:lnTo>
                  <a:lnTo>
                    <a:pt x="1438275" y="485648"/>
                  </a:lnTo>
                  <a:lnTo>
                    <a:pt x="1724025" y="485648"/>
                  </a:lnTo>
                  <a:lnTo>
                    <a:pt x="1724025" y="0"/>
                  </a:lnTo>
                  <a:close/>
                </a:path>
              </a:pathLst>
            </a:custGeom>
            <a:solidFill>
              <a:srgbClr val="A6A6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72073" y="4137532"/>
              <a:ext cx="76326" cy="189230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86449" y="4137532"/>
              <a:ext cx="76326" cy="189230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110349" y="4137532"/>
              <a:ext cx="76326" cy="189230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305675" y="3837558"/>
              <a:ext cx="114300" cy="114300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305675" y="4504181"/>
              <a:ext cx="114300" cy="114300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5862574" y="3852036"/>
              <a:ext cx="1130935" cy="752475"/>
            </a:xfrm>
            <a:custGeom>
              <a:avLst/>
              <a:gdLst/>
              <a:ahLst/>
              <a:cxnLst/>
              <a:rect l="l" t="t" r="r" b="b"/>
              <a:pathLst>
                <a:path w="1130934" h="752475">
                  <a:moveTo>
                    <a:pt x="435229" y="713994"/>
                  </a:moveTo>
                  <a:lnTo>
                    <a:pt x="426072" y="709472"/>
                  </a:lnTo>
                  <a:lnTo>
                    <a:pt x="358775" y="676148"/>
                  </a:lnTo>
                  <a:lnTo>
                    <a:pt x="358876" y="709472"/>
                  </a:lnTo>
                  <a:lnTo>
                    <a:pt x="0" y="710692"/>
                  </a:lnTo>
                  <a:lnTo>
                    <a:pt x="127" y="720217"/>
                  </a:lnTo>
                  <a:lnTo>
                    <a:pt x="358914" y="718997"/>
                  </a:lnTo>
                  <a:lnTo>
                    <a:pt x="359029" y="752348"/>
                  </a:lnTo>
                  <a:lnTo>
                    <a:pt x="425297" y="718997"/>
                  </a:lnTo>
                  <a:lnTo>
                    <a:pt x="435229" y="713994"/>
                  </a:lnTo>
                  <a:close/>
                </a:path>
                <a:path w="1130934" h="752475">
                  <a:moveTo>
                    <a:pt x="435229" y="47498"/>
                  </a:moveTo>
                  <a:lnTo>
                    <a:pt x="426097" y="42976"/>
                  </a:lnTo>
                  <a:lnTo>
                    <a:pt x="358775" y="9525"/>
                  </a:lnTo>
                  <a:lnTo>
                    <a:pt x="358876" y="42976"/>
                  </a:lnTo>
                  <a:lnTo>
                    <a:pt x="0" y="44069"/>
                  </a:lnTo>
                  <a:lnTo>
                    <a:pt x="127" y="53594"/>
                  </a:lnTo>
                  <a:lnTo>
                    <a:pt x="358914" y="52501"/>
                  </a:lnTo>
                  <a:lnTo>
                    <a:pt x="359029" y="85725"/>
                  </a:lnTo>
                  <a:lnTo>
                    <a:pt x="425272" y="52501"/>
                  </a:lnTo>
                  <a:lnTo>
                    <a:pt x="435229" y="47498"/>
                  </a:lnTo>
                  <a:close/>
                </a:path>
                <a:path w="1130934" h="752475">
                  <a:moveTo>
                    <a:pt x="1130554" y="704469"/>
                  </a:moveTo>
                  <a:lnTo>
                    <a:pt x="1121397" y="699947"/>
                  </a:lnTo>
                  <a:lnTo>
                    <a:pt x="1054100" y="666623"/>
                  </a:lnTo>
                  <a:lnTo>
                    <a:pt x="1054201" y="699947"/>
                  </a:lnTo>
                  <a:lnTo>
                    <a:pt x="695325" y="701167"/>
                  </a:lnTo>
                  <a:lnTo>
                    <a:pt x="695452" y="710692"/>
                  </a:lnTo>
                  <a:lnTo>
                    <a:pt x="1054239" y="709472"/>
                  </a:lnTo>
                  <a:lnTo>
                    <a:pt x="1054354" y="742823"/>
                  </a:lnTo>
                  <a:lnTo>
                    <a:pt x="1120622" y="709472"/>
                  </a:lnTo>
                  <a:lnTo>
                    <a:pt x="1130554" y="704469"/>
                  </a:lnTo>
                  <a:close/>
                </a:path>
                <a:path w="1130934" h="752475">
                  <a:moveTo>
                    <a:pt x="1130554" y="37973"/>
                  </a:moveTo>
                  <a:lnTo>
                    <a:pt x="1121422" y="33451"/>
                  </a:lnTo>
                  <a:lnTo>
                    <a:pt x="1054100" y="0"/>
                  </a:lnTo>
                  <a:lnTo>
                    <a:pt x="1054201" y="33451"/>
                  </a:lnTo>
                  <a:lnTo>
                    <a:pt x="695325" y="34544"/>
                  </a:lnTo>
                  <a:lnTo>
                    <a:pt x="695452" y="44069"/>
                  </a:lnTo>
                  <a:lnTo>
                    <a:pt x="1054239" y="42976"/>
                  </a:lnTo>
                  <a:lnTo>
                    <a:pt x="1054354" y="76200"/>
                  </a:lnTo>
                  <a:lnTo>
                    <a:pt x="1120597" y="42976"/>
                  </a:lnTo>
                  <a:lnTo>
                    <a:pt x="1130554" y="3797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30" name="object 3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219700" y="3837559"/>
            <a:ext cx="114300" cy="114300"/>
          </a:xfrm>
          <a:prstGeom prst="rect">
            <a:avLst/>
          </a:prstGeom>
        </p:spPr>
      </p:pic>
      <p:pic>
        <p:nvPicPr>
          <p:cNvPr id="31" name="object 3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381625" y="3837559"/>
            <a:ext cx="123825" cy="114300"/>
          </a:xfrm>
          <a:prstGeom prst="rect">
            <a:avLst/>
          </a:prstGeom>
        </p:spPr>
      </p:pic>
      <p:pic>
        <p:nvPicPr>
          <p:cNvPr id="32" name="object 3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219700" y="4504182"/>
            <a:ext cx="114300" cy="114300"/>
          </a:xfrm>
          <a:prstGeom prst="rect">
            <a:avLst/>
          </a:prstGeom>
        </p:spPr>
      </p:pic>
      <p:pic>
        <p:nvPicPr>
          <p:cNvPr id="33" name="object 3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381625" y="4504182"/>
            <a:ext cx="123825" cy="114300"/>
          </a:xfrm>
          <a:prstGeom prst="rect">
            <a:avLst/>
          </a:prstGeom>
        </p:spPr>
      </p:pic>
      <p:pic>
        <p:nvPicPr>
          <p:cNvPr id="34" name="object 3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477125" y="3837559"/>
            <a:ext cx="114300" cy="114300"/>
          </a:xfrm>
          <a:prstGeom prst="rect">
            <a:avLst/>
          </a:prstGeom>
        </p:spPr>
      </p:pic>
      <p:pic>
        <p:nvPicPr>
          <p:cNvPr id="35" name="object 3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639050" y="3837559"/>
            <a:ext cx="114300" cy="114300"/>
          </a:xfrm>
          <a:prstGeom prst="rect">
            <a:avLst/>
          </a:prstGeom>
        </p:spPr>
      </p:pic>
      <p:pic>
        <p:nvPicPr>
          <p:cNvPr id="36" name="object 3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477125" y="4504182"/>
            <a:ext cx="114300" cy="114300"/>
          </a:xfrm>
          <a:prstGeom prst="rect">
            <a:avLst/>
          </a:prstGeom>
        </p:spPr>
      </p:pic>
      <p:pic>
        <p:nvPicPr>
          <p:cNvPr id="37" name="object 3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639050" y="4504182"/>
            <a:ext cx="114300" cy="114300"/>
          </a:xfrm>
          <a:prstGeom prst="rect">
            <a:avLst/>
          </a:prstGeom>
        </p:spPr>
      </p:pic>
      <p:sp>
        <p:nvSpPr>
          <p:cNvPr id="38" name="object 38"/>
          <p:cNvSpPr/>
          <p:nvPr/>
        </p:nvSpPr>
        <p:spPr>
          <a:xfrm>
            <a:off x="8258302" y="4880228"/>
            <a:ext cx="135890" cy="519430"/>
          </a:xfrm>
          <a:custGeom>
            <a:avLst/>
            <a:gdLst/>
            <a:ahLst/>
            <a:cxnLst/>
            <a:rect l="l" t="t" r="r" b="b"/>
            <a:pathLst>
              <a:path w="135890" h="519429">
                <a:moveTo>
                  <a:pt x="94013" y="73632"/>
                </a:moveTo>
                <a:lnTo>
                  <a:pt x="0" y="516890"/>
                </a:lnTo>
                <a:lnTo>
                  <a:pt x="9271" y="518922"/>
                </a:lnTo>
                <a:lnTo>
                  <a:pt x="103270" y="75603"/>
                </a:lnTo>
                <a:lnTo>
                  <a:pt x="94013" y="73632"/>
                </a:lnTo>
                <a:close/>
              </a:path>
              <a:path w="135890" h="519429">
                <a:moveTo>
                  <a:pt x="130342" y="61214"/>
                </a:moveTo>
                <a:lnTo>
                  <a:pt x="96647" y="61214"/>
                </a:lnTo>
                <a:lnTo>
                  <a:pt x="105918" y="63119"/>
                </a:lnTo>
                <a:lnTo>
                  <a:pt x="103270" y="75603"/>
                </a:lnTo>
                <a:lnTo>
                  <a:pt x="135890" y="82550"/>
                </a:lnTo>
                <a:lnTo>
                  <a:pt x="130342" y="61214"/>
                </a:lnTo>
                <a:close/>
              </a:path>
              <a:path w="135890" h="519429">
                <a:moveTo>
                  <a:pt x="96647" y="61214"/>
                </a:moveTo>
                <a:lnTo>
                  <a:pt x="94013" y="73632"/>
                </a:lnTo>
                <a:lnTo>
                  <a:pt x="103270" y="75603"/>
                </a:lnTo>
                <a:lnTo>
                  <a:pt x="105918" y="63119"/>
                </a:lnTo>
                <a:lnTo>
                  <a:pt x="96647" y="61214"/>
                </a:lnTo>
                <a:close/>
              </a:path>
              <a:path w="135890" h="519429">
                <a:moveTo>
                  <a:pt x="114426" y="0"/>
                </a:moveTo>
                <a:lnTo>
                  <a:pt x="61341" y="66675"/>
                </a:lnTo>
                <a:lnTo>
                  <a:pt x="94013" y="73632"/>
                </a:lnTo>
                <a:lnTo>
                  <a:pt x="96647" y="61214"/>
                </a:lnTo>
                <a:lnTo>
                  <a:pt x="130342" y="61214"/>
                </a:lnTo>
                <a:lnTo>
                  <a:pt x="11442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6234176" y="5537352"/>
            <a:ext cx="4514850" cy="904875"/>
          </a:xfrm>
          <a:prstGeom prst="rect">
            <a:avLst/>
          </a:prstGeom>
          <a:ln w="9527">
            <a:solidFill>
              <a:srgbClr val="600058"/>
            </a:solidFill>
          </a:ln>
        </p:spPr>
        <p:txBody>
          <a:bodyPr vert="horz" wrap="square" lIns="0" tIns="46355" rIns="0" bIns="0" rtlCol="0">
            <a:spAutoFit/>
          </a:bodyPr>
          <a:lstStyle/>
          <a:p>
            <a:pPr marL="93345" marR="103505">
              <a:lnSpc>
                <a:spcPts val="3000"/>
              </a:lnSpc>
              <a:spcBef>
                <a:spcPts val="365"/>
              </a:spcBef>
            </a:pPr>
            <a:r>
              <a:rPr sz="2550" dirty="0">
                <a:solidFill>
                  <a:srgbClr val="600058"/>
                </a:solidFill>
                <a:latin typeface="Calibri"/>
                <a:cs typeface="Calibri"/>
              </a:rPr>
              <a:t>Info</a:t>
            </a:r>
            <a:r>
              <a:rPr sz="2550" spc="-100" dirty="0">
                <a:solidFill>
                  <a:srgbClr val="600058"/>
                </a:solidFill>
                <a:latin typeface="Calibri"/>
                <a:cs typeface="Calibri"/>
              </a:rPr>
              <a:t> </a:t>
            </a:r>
            <a:r>
              <a:rPr sz="2550" dirty="0">
                <a:solidFill>
                  <a:srgbClr val="600058"/>
                </a:solidFill>
                <a:latin typeface="Calibri"/>
                <a:cs typeface="Calibri"/>
              </a:rPr>
              <a:t>of</a:t>
            </a:r>
            <a:r>
              <a:rPr sz="2550" spc="-55" dirty="0">
                <a:solidFill>
                  <a:srgbClr val="600058"/>
                </a:solidFill>
                <a:latin typeface="Calibri"/>
                <a:cs typeface="Calibri"/>
              </a:rPr>
              <a:t> </a:t>
            </a:r>
            <a:r>
              <a:rPr sz="2550" b="1" i="1" dirty="0">
                <a:solidFill>
                  <a:srgbClr val="600058"/>
                </a:solidFill>
                <a:latin typeface="Calibri"/>
                <a:cs typeface="Calibri"/>
              </a:rPr>
              <a:t>chef</a:t>
            </a:r>
            <a:r>
              <a:rPr sz="2550" b="1" i="1" spc="-50" dirty="0">
                <a:solidFill>
                  <a:srgbClr val="600058"/>
                </a:solidFill>
                <a:latin typeface="Calibri"/>
                <a:cs typeface="Calibri"/>
              </a:rPr>
              <a:t> </a:t>
            </a:r>
            <a:r>
              <a:rPr sz="2550" dirty="0">
                <a:solidFill>
                  <a:srgbClr val="600058"/>
                </a:solidFill>
                <a:latin typeface="Calibri"/>
                <a:cs typeface="Calibri"/>
              </a:rPr>
              <a:t>has</a:t>
            </a:r>
            <a:r>
              <a:rPr sz="2550" spc="-50" dirty="0">
                <a:solidFill>
                  <a:srgbClr val="600058"/>
                </a:solidFill>
                <a:latin typeface="Calibri"/>
                <a:cs typeface="Calibri"/>
              </a:rPr>
              <a:t> </a:t>
            </a:r>
            <a:r>
              <a:rPr sz="2550" dirty="0">
                <a:solidFill>
                  <a:srgbClr val="600058"/>
                </a:solidFill>
                <a:latin typeface="Calibri"/>
                <a:cs typeface="Calibri"/>
              </a:rPr>
              <a:t>gone</a:t>
            </a:r>
            <a:r>
              <a:rPr sz="2550" spc="-25" dirty="0">
                <a:solidFill>
                  <a:srgbClr val="600058"/>
                </a:solidFill>
                <a:latin typeface="Calibri"/>
                <a:cs typeface="Calibri"/>
              </a:rPr>
              <a:t> </a:t>
            </a:r>
            <a:r>
              <a:rPr sz="2550" spc="-10" dirty="0">
                <a:solidFill>
                  <a:srgbClr val="600058"/>
                </a:solidFill>
                <a:latin typeface="Calibri"/>
                <a:cs typeface="Calibri"/>
              </a:rPr>
              <a:t>through O(sequence</a:t>
            </a:r>
            <a:r>
              <a:rPr sz="2550" spc="-125" dirty="0">
                <a:solidFill>
                  <a:srgbClr val="600058"/>
                </a:solidFill>
                <a:latin typeface="Calibri"/>
                <a:cs typeface="Calibri"/>
              </a:rPr>
              <a:t> </a:t>
            </a:r>
            <a:r>
              <a:rPr sz="2550" dirty="0">
                <a:solidFill>
                  <a:srgbClr val="600058"/>
                </a:solidFill>
                <a:latin typeface="Calibri"/>
                <a:cs typeface="Calibri"/>
              </a:rPr>
              <a:t>length)</a:t>
            </a:r>
            <a:r>
              <a:rPr sz="2550" spc="-85" dirty="0">
                <a:solidFill>
                  <a:srgbClr val="600058"/>
                </a:solidFill>
                <a:latin typeface="Calibri"/>
                <a:cs typeface="Calibri"/>
              </a:rPr>
              <a:t> </a:t>
            </a:r>
            <a:r>
              <a:rPr sz="2550" dirty="0">
                <a:solidFill>
                  <a:srgbClr val="600058"/>
                </a:solidFill>
                <a:latin typeface="Calibri"/>
                <a:cs typeface="Calibri"/>
              </a:rPr>
              <a:t>many</a:t>
            </a:r>
            <a:r>
              <a:rPr sz="2550" spc="-90" dirty="0">
                <a:solidFill>
                  <a:srgbClr val="600058"/>
                </a:solidFill>
                <a:latin typeface="Calibri"/>
                <a:cs typeface="Calibri"/>
              </a:rPr>
              <a:t> </a:t>
            </a:r>
            <a:r>
              <a:rPr sz="2550" spc="-10" dirty="0">
                <a:solidFill>
                  <a:srgbClr val="600058"/>
                </a:solidFill>
                <a:latin typeface="Calibri"/>
                <a:cs typeface="Calibri"/>
              </a:rPr>
              <a:t>layers!</a:t>
            </a:r>
            <a:endParaRPr sz="2550">
              <a:latin typeface="Calibri"/>
              <a:cs typeface="Calibri"/>
            </a:endParaRPr>
          </a:p>
        </p:txBody>
      </p:sp>
      <p:sp>
        <p:nvSpPr>
          <p:cNvPr id="40" name="object 40"/>
          <p:cNvSpPr txBox="1">
            <a:spLocks noGrp="1"/>
          </p:cNvSpPr>
          <p:nvPr>
            <p:ph type="sldNum" sz="quarter" idx="7"/>
          </p:nvPr>
        </p:nvSpPr>
        <p:spPr>
          <a:xfrm>
            <a:off x="311150" y="6465490"/>
            <a:ext cx="428942" cy="28471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186690">
              <a:lnSpc>
                <a:spcPts val="1450"/>
              </a:lnSpc>
            </a:pPr>
            <a:fld id="{81D60167-4931-47E6-BA6A-407CBD079E47}" type="slidenum">
              <a:rPr lang="en-US" altLang="ja-JP" spc="-50" smtClean="0"/>
              <a:pPr marL="186690">
                <a:lnSpc>
                  <a:spcPts val="1450"/>
                </a:lnSpc>
              </a:pPr>
              <a:t>84</a:t>
            </a:fld>
            <a:endParaRPr spc="-25" dirty="0"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80581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350" b="0" dirty="0">
                <a:latin typeface="Calibri"/>
                <a:cs typeface="Calibri"/>
              </a:rPr>
              <a:t>Issues</a:t>
            </a:r>
            <a:r>
              <a:rPr sz="3350" b="0" spc="30" dirty="0">
                <a:latin typeface="Calibri"/>
                <a:cs typeface="Calibri"/>
              </a:rPr>
              <a:t> </a:t>
            </a:r>
            <a:r>
              <a:rPr sz="3350" b="0" dirty="0">
                <a:latin typeface="Calibri"/>
                <a:cs typeface="Calibri"/>
              </a:rPr>
              <a:t>with</a:t>
            </a:r>
            <a:r>
              <a:rPr sz="3350" b="0" spc="25" dirty="0">
                <a:latin typeface="Calibri"/>
                <a:cs typeface="Calibri"/>
              </a:rPr>
              <a:t> </a:t>
            </a:r>
            <a:r>
              <a:rPr sz="3350" b="0" dirty="0">
                <a:latin typeface="Calibri"/>
                <a:cs typeface="Calibri"/>
              </a:rPr>
              <a:t>recurrent</a:t>
            </a:r>
            <a:r>
              <a:rPr sz="3350" b="0" spc="-5" dirty="0">
                <a:latin typeface="Calibri"/>
                <a:cs typeface="Calibri"/>
              </a:rPr>
              <a:t> </a:t>
            </a:r>
            <a:r>
              <a:rPr sz="3350" b="0" dirty="0">
                <a:latin typeface="Calibri"/>
                <a:cs typeface="Calibri"/>
              </a:rPr>
              <a:t>models:</a:t>
            </a:r>
            <a:r>
              <a:rPr sz="3350" b="0" spc="10" dirty="0">
                <a:latin typeface="Calibri"/>
                <a:cs typeface="Calibri"/>
              </a:rPr>
              <a:t> </a:t>
            </a:r>
            <a:r>
              <a:rPr sz="3350" dirty="0"/>
              <a:t>Lack</a:t>
            </a:r>
            <a:r>
              <a:rPr sz="3350" spc="30" dirty="0"/>
              <a:t> </a:t>
            </a:r>
            <a:r>
              <a:rPr sz="3350" dirty="0"/>
              <a:t>of</a:t>
            </a:r>
            <a:r>
              <a:rPr sz="3350" spc="-15" dirty="0"/>
              <a:t> </a:t>
            </a:r>
            <a:r>
              <a:rPr sz="3350" spc="-10" dirty="0"/>
              <a:t>parallelizability</a:t>
            </a:r>
            <a:endParaRPr sz="335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51497" y="1161732"/>
            <a:ext cx="9302115" cy="24117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ts val="3030"/>
              </a:lnSpc>
              <a:spcBef>
                <a:spcPts val="100"/>
              </a:spcBef>
              <a:buClr>
                <a:srgbClr val="8B1515"/>
              </a:buClr>
              <a:buFont typeface="Times New Roman"/>
              <a:buChar char="•"/>
              <a:tabLst>
                <a:tab pos="355600" algn="l"/>
              </a:tabLst>
            </a:pPr>
            <a:r>
              <a:rPr sz="2550" dirty="0">
                <a:latin typeface="Calibri"/>
                <a:cs typeface="Calibri"/>
              </a:rPr>
              <a:t>Forward</a:t>
            </a:r>
            <a:r>
              <a:rPr sz="2550" spc="-45" dirty="0">
                <a:latin typeface="Calibri"/>
                <a:cs typeface="Calibri"/>
              </a:rPr>
              <a:t> </a:t>
            </a:r>
            <a:r>
              <a:rPr sz="2550" dirty="0">
                <a:latin typeface="Calibri"/>
                <a:cs typeface="Calibri"/>
              </a:rPr>
              <a:t>and</a:t>
            </a:r>
            <a:r>
              <a:rPr sz="2550" spc="-105" dirty="0">
                <a:latin typeface="Calibri"/>
                <a:cs typeface="Calibri"/>
              </a:rPr>
              <a:t> </a:t>
            </a:r>
            <a:r>
              <a:rPr sz="2550" spc="-10" dirty="0">
                <a:latin typeface="Calibri"/>
                <a:cs typeface="Calibri"/>
              </a:rPr>
              <a:t>backward</a:t>
            </a:r>
            <a:r>
              <a:rPr sz="2550" spc="-110" dirty="0">
                <a:latin typeface="Calibri"/>
                <a:cs typeface="Calibri"/>
              </a:rPr>
              <a:t> </a:t>
            </a:r>
            <a:r>
              <a:rPr sz="2550" dirty="0">
                <a:latin typeface="Calibri"/>
                <a:cs typeface="Calibri"/>
              </a:rPr>
              <a:t>passes</a:t>
            </a:r>
            <a:r>
              <a:rPr sz="2550" spc="-65" dirty="0">
                <a:latin typeface="Calibri"/>
                <a:cs typeface="Calibri"/>
              </a:rPr>
              <a:t> </a:t>
            </a:r>
            <a:r>
              <a:rPr sz="2550" dirty="0">
                <a:latin typeface="Calibri"/>
                <a:cs typeface="Calibri"/>
              </a:rPr>
              <a:t>have</a:t>
            </a:r>
            <a:r>
              <a:rPr sz="2550" spc="-95" dirty="0">
                <a:latin typeface="Calibri"/>
                <a:cs typeface="Calibri"/>
              </a:rPr>
              <a:t> </a:t>
            </a:r>
            <a:r>
              <a:rPr sz="2550" b="1" spc="-10" dirty="0">
                <a:latin typeface="Calibri"/>
                <a:cs typeface="Calibri"/>
              </a:rPr>
              <a:t>O(sequence</a:t>
            </a:r>
            <a:r>
              <a:rPr sz="2550" b="1" spc="-120" dirty="0">
                <a:latin typeface="Calibri"/>
                <a:cs typeface="Calibri"/>
              </a:rPr>
              <a:t> </a:t>
            </a:r>
            <a:r>
              <a:rPr sz="2550" b="1" spc="-10" dirty="0">
                <a:latin typeface="Calibri"/>
                <a:cs typeface="Calibri"/>
              </a:rPr>
              <a:t>length)</a:t>
            </a:r>
            <a:endParaRPr sz="2550">
              <a:latin typeface="Calibri"/>
              <a:cs typeface="Calibri"/>
            </a:endParaRPr>
          </a:p>
          <a:p>
            <a:pPr marL="355600">
              <a:lnSpc>
                <a:spcPts val="3030"/>
              </a:lnSpc>
            </a:pPr>
            <a:r>
              <a:rPr sz="2550" spc="-20" dirty="0">
                <a:latin typeface="Calibri"/>
                <a:cs typeface="Calibri"/>
              </a:rPr>
              <a:t>unparallelizable</a:t>
            </a:r>
            <a:r>
              <a:rPr sz="2550" spc="-10" dirty="0">
                <a:latin typeface="Calibri"/>
                <a:cs typeface="Calibri"/>
              </a:rPr>
              <a:t> operations</a:t>
            </a:r>
            <a:endParaRPr sz="2550">
              <a:latin typeface="Calibri"/>
              <a:cs typeface="Calibri"/>
            </a:endParaRPr>
          </a:p>
          <a:p>
            <a:pPr marL="698500" lvl="1" indent="-227965">
              <a:lnSpc>
                <a:spcPct val="100000"/>
              </a:lnSpc>
              <a:spcBef>
                <a:spcPts val="570"/>
              </a:spcBef>
              <a:buClr>
                <a:srgbClr val="007B92"/>
              </a:buClr>
              <a:buFont typeface="Times New Roman"/>
              <a:buChar char="•"/>
              <a:tabLst>
                <a:tab pos="698500" algn="l"/>
              </a:tabLst>
            </a:pPr>
            <a:r>
              <a:rPr sz="2300" dirty="0">
                <a:latin typeface="Calibri"/>
                <a:cs typeface="Calibri"/>
              </a:rPr>
              <a:t>GPUs</a:t>
            </a:r>
            <a:r>
              <a:rPr sz="2300" spc="-25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can</a:t>
            </a:r>
            <a:r>
              <a:rPr sz="2300" spc="-35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perform</a:t>
            </a:r>
            <a:r>
              <a:rPr sz="2300" spc="5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a</a:t>
            </a:r>
            <a:r>
              <a:rPr sz="2300" spc="-75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bunch</a:t>
            </a:r>
            <a:r>
              <a:rPr sz="2300" spc="-30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of</a:t>
            </a:r>
            <a:r>
              <a:rPr sz="2300" spc="-50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independent</a:t>
            </a:r>
            <a:r>
              <a:rPr sz="2300" spc="30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computations</a:t>
            </a:r>
            <a:r>
              <a:rPr sz="2300" spc="-20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at</a:t>
            </a:r>
            <a:r>
              <a:rPr sz="2300" spc="30" dirty="0">
                <a:latin typeface="Calibri"/>
                <a:cs typeface="Calibri"/>
              </a:rPr>
              <a:t> </a:t>
            </a:r>
            <a:r>
              <a:rPr sz="2300" spc="-10" dirty="0">
                <a:latin typeface="Calibri"/>
                <a:cs typeface="Calibri"/>
              </a:rPr>
              <a:t>once!</a:t>
            </a:r>
            <a:endParaRPr sz="2300">
              <a:latin typeface="Calibri"/>
              <a:cs typeface="Calibri"/>
            </a:endParaRPr>
          </a:p>
          <a:p>
            <a:pPr marL="698500" lvl="1" indent="-227965">
              <a:lnSpc>
                <a:spcPct val="100000"/>
              </a:lnSpc>
              <a:spcBef>
                <a:spcPts val="545"/>
              </a:spcBef>
              <a:buClr>
                <a:srgbClr val="007B92"/>
              </a:buClr>
              <a:buFont typeface="Times New Roman"/>
              <a:buChar char="•"/>
              <a:tabLst>
                <a:tab pos="698500" algn="l"/>
              </a:tabLst>
            </a:pPr>
            <a:r>
              <a:rPr sz="2300" dirty="0">
                <a:latin typeface="Calibri"/>
                <a:cs typeface="Calibri"/>
              </a:rPr>
              <a:t>But</a:t>
            </a:r>
            <a:r>
              <a:rPr sz="2300" spc="-55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future</a:t>
            </a:r>
            <a:r>
              <a:rPr sz="2300" spc="-55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RNN</a:t>
            </a:r>
            <a:r>
              <a:rPr sz="2300" spc="-25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hidden</a:t>
            </a:r>
            <a:r>
              <a:rPr sz="2300" spc="20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states</a:t>
            </a:r>
            <a:r>
              <a:rPr sz="2300" spc="-30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can’t</a:t>
            </a:r>
            <a:r>
              <a:rPr sz="2300" spc="-55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be</a:t>
            </a:r>
            <a:r>
              <a:rPr sz="2300" spc="10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computed</a:t>
            </a:r>
            <a:r>
              <a:rPr sz="2300" spc="-45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in</a:t>
            </a:r>
            <a:r>
              <a:rPr sz="2300" spc="20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full</a:t>
            </a:r>
            <a:r>
              <a:rPr sz="2300" spc="-35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before</a:t>
            </a:r>
            <a:r>
              <a:rPr sz="2300" spc="-55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past</a:t>
            </a:r>
            <a:r>
              <a:rPr sz="2300" spc="-50" dirty="0">
                <a:latin typeface="Calibri"/>
                <a:cs typeface="Calibri"/>
              </a:rPr>
              <a:t> </a:t>
            </a:r>
            <a:r>
              <a:rPr sz="2300" spc="-25" dirty="0">
                <a:latin typeface="Calibri"/>
                <a:cs typeface="Calibri"/>
              </a:rPr>
              <a:t>RNN</a:t>
            </a:r>
            <a:endParaRPr sz="2300">
              <a:latin typeface="Calibri"/>
              <a:cs typeface="Calibri"/>
            </a:endParaRPr>
          </a:p>
          <a:p>
            <a:pPr marL="699135">
              <a:lnSpc>
                <a:spcPct val="100000"/>
              </a:lnSpc>
              <a:spcBef>
                <a:spcPts val="20"/>
              </a:spcBef>
            </a:pPr>
            <a:r>
              <a:rPr sz="2300" dirty="0">
                <a:latin typeface="Calibri"/>
                <a:cs typeface="Calibri"/>
              </a:rPr>
              <a:t>hidden</a:t>
            </a:r>
            <a:r>
              <a:rPr sz="2300" spc="-45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states</a:t>
            </a:r>
            <a:r>
              <a:rPr sz="2300" spc="-35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have</a:t>
            </a:r>
            <a:r>
              <a:rPr sz="2300" spc="15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been</a:t>
            </a:r>
            <a:r>
              <a:rPr sz="2300" spc="-40" dirty="0">
                <a:latin typeface="Calibri"/>
                <a:cs typeface="Calibri"/>
              </a:rPr>
              <a:t> </a:t>
            </a:r>
            <a:r>
              <a:rPr sz="2300" spc="-10" dirty="0">
                <a:latin typeface="Calibri"/>
                <a:cs typeface="Calibri"/>
              </a:rPr>
              <a:t>computed</a:t>
            </a:r>
            <a:endParaRPr sz="2300">
              <a:latin typeface="Calibri"/>
              <a:cs typeface="Calibri"/>
            </a:endParaRPr>
          </a:p>
          <a:p>
            <a:pPr marL="698500" lvl="1" indent="-227965">
              <a:lnSpc>
                <a:spcPct val="100000"/>
              </a:lnSpc>
              <a:spcBef>
                <a:spcPts val="540"/>
              </a:spcBef>
              <a:buClr>
                <a:srgbClr val="007B92"/>
              </a:buClr>
              <a:buFont typeface="Times New Roman"/>
              <a:buChar char="•"/>
              <a:tabLst>
                <a:tab pos="698500" algn="l"/>
              </a:tabLst>
            </a:pPr>
            <a:r>
              <a:rPr sz="2300" dirty="0">
                <a:latin typeface="Calibri"/>
                <a:cs typeface="Calibri"/>
              </a:rPr>
              <a:t>Inhibits</a:t>
            </a:r>
            <a:r>
              <a:rPr sz="2300" spc="-25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training</a:t>
            </a:r>
            <a:r>
              <a:rPr sz="2300" spc="-50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on</a:t>
            </a:r>
            <a:r>
              <a:rPr sz="2300" spc="-30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very</a:t>
            </a:r>
            <a:r>
              <a:rPr sz="2300" spc="-15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large</a:t>
            </a:r>
            <a:r>
              <a:rPr sz="2300" spc="-45" dirty="0">
                <a:latin typeface="Calibri"/>
                <a:cs typeface="Calibri"/>
              </a:rPr>
              <a:t> </a:t>
            </a:r>
            <a:r>
              <a:rPr sz="2300" spc="-10" dirty="0">
                <a:latin typeface="Calibri"/>
                <a:cs typeface="Calibri"/>
              </a:rPr>
              <a:t>datasets!</a:t>
            </a:r>
            <a:endParaRPr sz="23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57448" y="4642230"/>
            <a:ext cx="76326" cy="18923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2893441" y="5462270"/>
            <a:ext cx="1009015" cy="4152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105"/>
              </a:spcBef>
              <a:tabLst>
                <a:tab pos="685800" algn="l"/>
              </a:tabLst>
            </a:pPr>
            <a:r>
              <a:rPr sz="2550" i="1" spc="-25" dirty="0">
                <a:latin typeface="Calibri"/>
                <a:cs typeface="Calibri"/>
              </a:rPr>
              <a:t>h</a:t>
            </a:r>
            <a:r>
              <a:rPr sz="2475" i="1" spc="-37" baseline="-18518" dirty="0">
                <a:latin typeface="Calibri"/>
                <a:cs typeface="Calibri"/>
              </a:rPr>
              <a:t>1</a:t>
            </a:r>
            <a:r>
              <a:rPr sz="2475" i="1" baseline="-18518" dirty="0">
                <a:latin typeface="Calibri"/>
                <a:cs typeface="Calibri"/>
              </a:rPr>
              <a:t>	</a:t>
            </a:r>
            <a:r>
              <a:rPr sz="2550" i="1" spc="-25" dirty="0">
                <a:latin typeface="Calibri"/>
                <a:cs typeface="Calibri"/>
              </a:rPr>
              <a:t>h</a:t>
            </a:r>
            <a:r>
              <a:rPr sz="2475" i="1" spc="-37" baseline="-18518" dirty="0">
                <a:latin typeface="Calibri"/>
                <a:cs typeface="Calibri"/>
              </a:rPr>
              <a:t>2</a:t>
            </a:r>
            <a:endParaRPr sz="2475" baseline="-18518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847975" y="4827904"/>
            <a:ext cx="285750" cy="485775"/>
          </a:xfrm>
          <a:prstGeom prst="rect">
            <a:avLst/>
          </a:prstGeom>
          <a:solidFill>
            <a:srgbClr val="007B92"/>
          </a:solidFill>
        </p:spPr>
        <p:txBody>
          <a:bodyPr vert="horz" wrap="square" lIns="0" tIns="60960" rIns="0" bIns="0" rtlCol="0">
            <a:spAutoFit/>
          </a:bodyPr>
          <a:lstStyle/>
          <a:p>
            <a:pPr marL="71755">
              <a:lnSpc>
                <a:spcPct val="100000"/>
              </a:lnSpc>
              <a:spcBef>
                <a:spcPts val="480"/>
              </a:spcBef>
            </a:pPr>
            <a:r>
              <a:rPr sz="2300" spc="-50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endParaRPr sz="23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847975" y="4151757"/>
            <a:ext cx="285750" cy="485775"/>
          </a:xfrm>
          <a:prstGeom prst="rect">
            <a:avLst/>
          </a:prstGeom>
          <a:solidFill>
            <a:srgbClr val="007B92"/>
          </a:solidFill>
        </p:spPr>
        <p:txBody>
          <a:bodyPr vert="horz" wrap="square" lIns="0" tIns="40640" rIns="0" bIns="0" rtlCol="0">
            <a:spAutoFit/>
          </a:bodyPr>
          <a:lstStyle/>
          <a:p>
            <a:pPr marL="80010">
              <a:lnSpc>
                <a:spcPct val="100000"/>
              </a:lnSpc>
              <a:spcBef>
                <a:spcPts val="320"/>
              </a:spcBef>
            </a:pPr>
            <a:r>
              <a:rPr sz="2300" spc="-50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2300">
              <a:latin typeface="Calibri"/>
              <a:cs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5562600" y="4142359"/>
            <a:ext cx="1857375" cy="1162050"/>
            <a:chOff x="5562600" y="4142359"/>
            <a:chExt cx="1857375" cy="1162050"/>
          </a:xfrm>
        </p:grpSpPr>
        <p:sp>
          <p:nvSpPr>
            <p:cNvPr id="9" name="object 9"/>
            <p:cNvSpPr/>
            <p:nvPr/>
          </p:nvSpPr>
          <p:spPr>
            <a:xfrm>
              <a:off x="5562600" y="4142359"/>
              <a:ext cx="1724025" cy="1162050"/>
            </a:xfrm>
            <a:custGeom>
              <a:avLst/>
              <a:gdLst/>
              <a:ahLst/>
              <a:cxnLst/>
              <a:rect l="l" t="t" r="r" b="b"/>
              <a:pathLst>
                <a:path w="1724025" h="1162050">
                  <a:moveTo>
                    <a:pt x="285750" y="676021"/>
                  </a:moveTo>
                  <a:lnTo>
                    <a:pt x="0" y="676021"/>
                  </a:lnTo>
                  <a:lnTo>
                    <a:pt x="0" y="1161669"/>
                  </a:lnTo>
                  <a:lnTo>
                    <a:pt x="285750" y="1161669"/>
                  </a:lnTo>
                  <a:lnTo>
                    <a:pt x="285750" y="676021"/>
                  </a:lnTo>
                  <a:close/>
                </a:path>
                <a:path w="1724025" h="1162050">
                  <a:moveTo>
                    <a:pt x="285750" y="9398"/>
                  </a:moveTo>
                  <a:lnTo>
                    <a:pt x="0" y="9398"/>
                  </a:lnTo>
                  <a:lnTo>
                    <a:pt x="0" y="485521"/>
                  </a:lnTo>
                  <a:lnTo>
                    <a:pt x="285750" y="485521"/>
                  </a:lnTo>
                  <a:lnTo>
                    <a:pt x="285750" y="9398"/>
                  </a:lnTo>
                  <a:close/>
                </a:path>
                <a:path w="1724025" h="1162050">
                  <a:moveTo>
                    <a:pt x="1000125" y="676021"/>
                  </a:moveTo>
                  <a:lnTo>
                    <a:pt x="714375" y="676021"/>
                  </a:lnTo>
                  <a:lnTo>
                    <a:pt x="714375" y="1161669"/>
                  </a:lnTo>
                  <a:lnTo>
                    <a:pt x="1000125" y="1161669"/>
                  </a:lnTo>
                  <a:lnTo>
                    <a:pt x="1000125" y="676021"/>
                  </a:lnTo>
                  <a:close/>
                </a:path>
                <a:path w="1724025" h="1162050">
                  <a:moveTo>
                    <a:pt x="1000125" y="0"/>
                  </a:moveTo>
                  <a:lnTo>
                    <a:pt x="714375" y="0"/>
                  </a:lnTo>
                  <a:lnTo>
                    <a:pt x="714375" y="485648"/>
                  </a:lnTo>
                  <a:lnTo>
                    <a:pt x="1000125" y="485648"/>
                  </a:lnTo>
                  <a:lnTo>
                    <a:pt x="1000125" y="0"/>
                  </a:lnTo>
                  <a:close/>
                </a:path>
                <a:path w="1724025" h="1162050">
                  <a:moveTo>
                    <a:pt x="1724025" y="676021"/>
                  </a:moveTo>
                  <a:lnTo>
                    <a:pt x="1438275" y="676021"/>
                  </a:lnTo>
                  <a:lnTo>
                    <a:pt x="1438275" y="1161669"/>
                  </a:lnTo>
                  <a:lnTo>
                    <a:pt x="1724025" y="1161669"/>
                  </a:lnTo>
                  <a:lnTo>
                    <a:pt x="1724025" y="676021"/>
                  </a:lnTo>
                  <a:close/>
                </a:path>
                <a:path w="1724025" h="1162050">
                  <a:moveTo>
                    <a:pt x="1724025" y="0"/>
                  </a:moveTo>
                  <a:lnTo>
                    <a:pt x="1438275" y="0"/>
                  </a:lnTo>
                  <a:lnTo>
                    <a:pt x="1438275" y="485648"/>
                  </a:lnTo>
                  <a:lnTo>
                    <a:pt x="1724025" y="485648"/>
                  </a:lnTo>
                  <a:lnTo>
                    <a:pt x="1724025" y="0"/>
                  </a:lnTo>
                  <a:close/>
                </a:path>
              </a:pathLst>
            </a:custGeom>
            <a:solidFill>
              <a:srgbClr val="A6A6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72073" y="4632706"/>
              <a:ext cx="76326" cy="18923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86449" y="4632706"/>
              <a:ext cx="76326" cy="18923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110349" y="4632706"/>
              <a:ext cx="76326" cy="18923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305675" y="4332732"/>
              <a:ext cx="114300" cy="123825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305675" y="4999355"/>
              <a:ext cx="114300" cy="114300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5862574" y="4347210"/>
              <a:ext cx="1130935" cy="762000"/>
            </a:xfrm>
            <a:custGeom>
              <a:avLst/>
              <a:gdLst/>
              <a:ahLst/>
              <a:cxnLst/>
              <a:rect l="l" t="t" r="r" b="b"/>
              <a:pathLst>
                <a:path w="1130934" h="762000">
                  <a:moveTo>
                    <a:pt x="435229" y="723519"/>
                  </a:moveTo>
                  <a:lnTo>
                    <a:pt x="426072" y="718997"/>
                  </a:lnTo>
                  <a:lnTo>
                    <a:pt x="358775" y="685673"/>
                  </a:lnTo>
                  <a:lnTo>
                    <a:pt x="358876" y="718997"/>
                  </a:lnTo>
                  <a:lnTo>
                    <a:pt x="0" y="720217"/>
                  </a:lnTo>
                  <a:lnTo>
                    <a:pt x="127" y="729742"/>
                  </a:lnTo>
                  <a:lnTo>
                    <a:pt x="358914" y="728522"/>
                  </a:lnTo>
                  <a:lnTo>
                    <a:pt x="359029" y="761873"/>
                  </a:lnTo>
                  <a:lnTo>
                    <a:pt x="425297" y="728522"/>
                  </a:lnTo>
                  <a:lnTo>
                    <a:pt x="435229" y="723519"/>
                  </a:lnTo>
                  <a:close/>
                </a:path>
                <a:path w="1130934" h="762000">
                  <a:moveTo>
                    <a:pt x="435229" y="47371"/>
                  </a:moveTo>
                  <a:lnTo>
                    <a:pt x="426326" y="42976"/>
                  </a:lnTo>
                  <a:lnTo>
                    <a:pt x="358775" y="9525"/>
                  </a:lnTo>
                  <a:lnTo>
                    <a:pt x="358876" y="42976"/>
                  </a:lnTo>
                  <a:lnTo>
                    <a:pt x="0" y="44069"/>
                  </a:lnTo>
                  <a:lnTo>
                    <a:pt x="127" y="53594"/>
                  </a:lnTo>
                  <a:lnTo>
                    <a:pt x="358914" y="52501"/>
                  </a:lnTo>
                  <a:lnTo>
                    <a:pt x="359029" y="85725"/>
                  </a:lnTo>
                  <a:lnTo>
                    <a:pt x="425056" y="52501"/>
                  </a:lnTo>
                  <a:lnTo>
                    <a:pt x="435229" y="47371"/>
                  </a:lnTo>
                  <a:close/>
                </a:path>
                <a:path w="1130934" h="762000">
                  <a:moveTo>
                    <a:pt x="1130554" y="713994"/>
                  </a:moveTo>
                  <a:lnTo>
                    <a:pt x="1121397" y="709472"/>
                  </a:lnTo>
                  <a:lnTo>
                    <a:pt x="1054100" y="676148"/>
                  </a:lnTo>
                  <a:lnTo>
                    <a:pt x="1054201" y="709472"/>
                  </a:lnTo>
                  <a:lnTo>
                    <a:pt x="695325" y="710692"/>
                  </a:lnTo>
                  <a:lnTo>
                    <a:pt x="695452" y="720217"/>
                  </a:lnTo>
                  <a:lnTo>
                    <a:pt x="1054239" y="718997"/>
                  </a:lnTo>
                  <a:lnTo>
                    <a:pt x="1054354" y="752348"/>
                  </a:lnTo>
                  <a:lnTo>
                    <a:pt x="1120622" y="718997"/>
                  </a:lnTo>
                  <a:lnTo>
                    <a:pt x="1130554" y="713994"/>
                  </a:lnTo>
                  <a:close/>
                </a:path>
                <a:path w="1130934" h="762000">
                  <a:moveTo>
                    <a:pt x="1130554" y="37973"/>
                  </a:moveTo>
                  <a:lnTo>
                    <a:pt x="1121422" y="33451"/>
                  </a:lnTo>
                  <a:lnTo>
                    <a:pt x="1054100" y="0"/>
                  </a:lnTo>
                  <a:lnTo>
                    <a:pt x="1054201" y="33451"/>
                  </a:lnTo>
                  <a:lnTo>
                    <a:pt x="695325" y="34544"/>
                  </a:lnTo>
                  <a:lnTo>
                    <a:pt x="695452" y="44069"/>
                  </a:lnTo>
                  <a:lnTo>
                    <a:pt x="1054239" y="42976"/>
                  </a:lnTo>
                  <a:lnTo>
                    <a:pt x="1054354" y="76200"/>
                  </a:lnTo>
                  <a:lnTo>
                    <a:pt x="1120597" y="42976"/>
                  </a:lnTo>
                  <a:lnTo>
                    <a:pt x="1130554" y="3797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6" name="object 16"/>
          <p:cNvGrpSpPr/>
          <p:nvPr/>
        </p:nvGrpSpPr>
        <p:grpSpPr>
          <a:xfrm>
            <a:off x="4586223" y="4332732"/>
            <a:ext cx="576580" cy="123825"/>
            <a:chOff x="4586223" y="4332732"/>
            <a:chExt cx="576580" cy="123825"/>
          </a:xfrm>
        </p:grpSpPr>
        <p:pic>
          <p:nvPicPr>
            <p:cNvPr id="17" name="object 1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048249" y="4332732"/>
              <a:ext cx="114300" cy="123825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4586223" y="4347210"/>
              <a:ext cx="435609" cy="76200"/>
            </a:xfrm>
            <a:custGeom>
              <a:avLst/>
              <a:gdLst/>
              <a:ahLst/>
              <a:cxnLst/>
              <a:rect l="l" t="t" r="r" b="b"/>
              <a:pathLst>
                <a:path w="435610" h="76200">
                  <a:moveTo>
                    <a:pt x="358775" y="0"/>
                  </a:moveTo>
                  <a:lnTo>
                    <a:pt x="358886" y="33440"/>
                  </a:lnTo>
                  <a:lnTo>
                    <a:pt x="358918" y="42965"/>
                  </a:lnTo>
                  <a:lnTo>
                    <a:pt x="359028" y="76200"/>
                  </a:lnTo>
                  <a:lnTo>
                    <a:pt x="425277" y="42965"/>
                  </a:lnTo>
                  <a:lnTo>
                    <a:pt x="371729" y="42965"/>
                  </a:lnTo>
                  <a:lnTo>
                    <a:pt x="371617" y="34543"/>
                  </a:lnTo>
                  <a:lnTo>
                    <a:pt x="371602" y="33440"/>
                  </a:lnTo>
                  <a:lnTo>
                    <a:pt x="426102" y="33440"/>
                  </a:lnTo>
                  <a:lnTo>
                    <a:pt x="358775" y="0"/>
                  </a:lnTo>
                  <a:close/>
                </a:path>
                <a:path w="435610" h="76200">
                  <a:moveTo>
                    <a:pt x="358886" y="33440"/>
                  </a:moveTo>
                  <a:lnTo>
                    <a:pt x="0" y="34543"/>
                  </a:lnTo>
                  <a:lnTo>
                    <a:pt x="126" y="44068"/>
                  </a:lnTo>
                  <a:lnTo>
                    <a:pt x="358918" y="42965"/>
                  </a:lnTo>
                  <a:lnTo>
                    <a:pt x="358886" y="33440"/>
                  </a:lnTo>
                  <a:close/>
                </a:path>
                <a:path w="435610" h="76200">
                  <a:moveTo>
                    <a:pt x="426102" y="33440"/>
                  </a:moveTo>
                  <a:lnTo>
                    <a:pt x="371602" y="33440"/>
                  </a:lnTo>
                  <a:lnTo>
                    <a:pt x="371617" y="34543"/>
                  </a:lnTo>
                  <a:lnTo>
                    <a:pt x="371729" y="42965"/>
                  </a:lnTo>
                  <a:lnTo>
                    <a:pt x="425277" y="42965"/>
                  </a:lnTo>
                  <a:lnTo>
                    <a:pt x="435228" y="37972"/>
                  </a:lnTo>
                  <a:lnTo>
                    <a:pt x="426102" y="3344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9" name="object 1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219700" y="4332732"/>
            <a:ext cx="114300" cy="123825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381625" y="4332732"/>
            <a:ext cx="123825" cy="123825"/>
          </a:xfrm>
          <a:prstGeom prst="rect">
            <a:avLst/>
          </a:prstGeom>
        </p:spPr>
      </p:pic>
      <p:grpSp>
        <p:nvGrpSpPr>
          <p:cNvPr id="21" name="object 21"/>
          <p:cNvGrpSpPr/>
          <p:nvPr/>
        </p:nvGrpSpPr>
        <p:grpSpPr>
          <a:xfrm>
            <a:off x="4586223" y="4999354"/>
            <a:ext cx="576580" cy="114300"/>
            <a:chOff x="4586223" y="4999354"/>
            <a:chExt cx="576580" cy="114300"/>
          </a:xfrm>
        </p:grpSpPr>
        <p:pic>
          <p:nvPicPr>
            <p:cNvPr id="22" name="object 2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048249" y="4999354"/>
              <a:ext cx="114300" cy="114300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4586223" y="5023357"/>
              <a:ext cx="435609" cy="76200"/>
            </a:xfrm>
            <a:custGeom>
              <a:avLst/>
              <a:gdLst/>
              <a:ahLst/>
              <a:cxnLst/>
              <a:rect l="l" t="t" r="r" b="b"/>
              <a:pathLst>
                <a:path w="435610" h="76200">
                  <a:moveTo>
                    <a:pt x="358775" y="0"/>
                  </a:moveTo>
                  <a:lnTo>
                    <a:pt x="358886" y="33317"/>
                  </a:lnTo>
                  <a:lnTo>
                    <a:pt x="358917" y="42842"/>
                  </a:lnTo>
                  <a:lnTo>
                    <a:pt x="359028" y="76200"/>
                  </a:lnTo>
                  <a:lnTo>
                    <a:pt x="425301" y="42842"/>
                  </a:lnTo>
                  <a:lnTo>
                    <a:pt x="371729" y="42842"/>
                  </a:lnTo>
                  <a:lnTo>
                    <a:pt x="371618" y="34544"/>
                  </a:lnTo>
                  <a:lnTo>
                    <a:pt x="371602" y="33317"/>
                  </a:lnTo>
                  <a:lnTo>
                    <a:pt x="426080" y="33317"/>
                  </a:lnTo>
                  <a:lnTo>
                    <a:pt x="358775" y="0"/>
                  </a:lnTo>
                  <a:close/>
                </a:path>
                <a:path w="435610" h="76200">
                  <a:moveTo>
                    <a:pt x="358886" y="33317"/>
                  </a:moveTo>
                  <a:lnTo>
                    <a:pt x="0" y="34544"/>
                  </a:lnTo>
                  <a:lnTo>
                    <a:pt x="126" y="44069"/>
                  </a:lnTo>
                  <a:lnTo>
                    <a:pt x="358917" y="42842"/>
                  </a:lnTo>
                  <a:lnTo>
                    <a:pt x="358886" y="33317"/>
                  </a:lnTo>
                  <a:close/>
                </a:path>
                <a:path w="435610" h="76200">
                  <a:moveTo>
                    <a:pt x="426080" y="33317"/>
                  </a:moveTo>
                  <a:lnTo>
                    <a:pt x="371602" y="33317"/>
                  </a:lnTo>
                  <a:lnTo>
                    <a:pt x="371618" y="34544"/>
                  </a:lnTo>
                  <a:lnTo>
                    <a:pt x="371729" y="42842"/>
                  </a:lnTo>
                  <a:lnTo>
                    <a:pt x="425301" y="42842"/>
                  </a:lnTo>
                  <a:lnTo>
                    <a:pt x="435228" y="37846"/>
                  </a:lnTo>
                  <a:lnTo>
                    <a:pt x="426080" y="3331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4" name="object 2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219700" y="4999354"/>
            <a:ext cx="114300" cy="114300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381625" y="4999354"/>
            <a:ext cx="123825" cy="114300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477125" y="4332732"/>
            <a:ext cx="114300" cy="123825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639050" y="4332732"/>
            <a:ext cx="114300" cy="123825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477125" y="4999354"/>
            <a:ext cx="114300" cy="114300"/>
          </a:xfrm>
          <a:prstGeom prst="rect">
            <a:avLst/>
          </a:prstGeom>
        </p:spPr>
      </p:pic>
      <p:pic>
        <p:nvPicPr>
          <p:cNvPr id="29" name="object 2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639050" y="4999354"/>
            <a:ext cx="114300" cy="114300"/>
          </a:xfrm>
          <a:prstGeom prst="rect">
            <a:avLst/>
          </a:prstGeom>
        </p:spPr>
      </p:pic>
      <p:grpSp>
        <p:nvGrpSpPr>
          <p:cNvPr id="30" name="object 30"/>
          <p:cNvGrpSpPr/>
          <p:nvPr/>
        </p:nvGrpSpPr>
        <p:grpSpPr>
          <a:xfrm>
            <a:off x="8267700" y="4151757"/>
            <a:ext cx="285750" cy="1152525"/>
            <a:chOff x="8267700" y="4151757"/>
            <a:chExt cx="285750" cy="1152525"/>
          </a:xfrm>
        </p:grpSpPr>
        <p:sp>
          <p:nvSpPr>
            <p:cNvPr id="31" name="object 31"/>
            <p:cNvSpPr/>
            <p:nvPr/>
          </p:nvSpPr>
          <p:spPr>
            <a:xfrm>
              <a:off x="8267700" y="4151756"/>
              <a:ext cx="285750" cy="1152525"/>
            </a:xfrm>
            <a:custGeom>
              <a:avLst/>
              <a:gdLst/>
              <a:ahLst/>
              <a:cxnLst/>
              <a:rect l="l" t="t" r="r" b="b"/>
              <a:pathLst>
                <a:path w="285750" h="1152525">
                  <a:moveTo>
                    <a:pt x="285750" y="676148"/>
                  </a:moveTo>
                  <a:lnTo>
                    <a:pt x="0" y="676148"/>
                  </a:lnTo>
                  <a:lnTo>
                    <a:pt x="0" y="1152271"/>
                  </a:lnTo>
                  <a:lnTo>
                    <a:pt x="285750" y="1152271"/>
                  </a:lnTo>
                  <a:lnTo>
                    <a:pt x="285750" y="676148"/>
                  </a:lnTo>
                  <a:close/>
                </a:path>
                <a:path w="285750" h="1152525">
                  <a:moveTo>
                    <a:pt x="285750" y="0"/>
                  </a:moveTo>
                  <a:lnTo>
                    <a:pt x="0" y="0"/>
                  </a:lnTo>
                  <a:lnTo>
                    <a:pt x="0" y="485648"/>
                  </a:lnTo>
                  <a:lnTo>
                    <a:pt x="285750" y="485648"/>
                  </a:lnTo>
                  <a:lnTo>
                    <a:pt x="285750" y="0"/>
                  </a:lnTo>
                  <a:close/>
                </a:path>
              </a:pathLst>
            </a:custGeom>
            <a:solidFill>
              <a:srgbClr val="007B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77173" y="4642231"/>
              <a:ext cx="76326" cy="189230"/>
            </a:xfrm>
            <a:prstGeom prst="rect">
              <a:avLst/>
            </a:prstGeom>
          </p:spPr>
        </p:pic>
      </p:grpSp>
      <p:sp>
        <p:nvSpPr>
          <p:cNvPr id="33" name="object 33"/>
          <p:cNvSpPr txBox="1"/>
          <p:nvPr/>
        </p:nvSpPr>
        <p:spPr>
          <a:xfrm>
            <a:off x="9010650" y="4170807"/>
            <a:ext cx="285750" cy="476250"/>
          </a:xfrm>
          <a:prstGeom prst="rect">
            <a:avLst/>
          </a:prstGeom>
          <a:solidFill>
            <a:srgbClr val="007B92"/>
          </a:solidFill>
        </p:spPr>
        <p:txBody>
          <a:bodyPr vert="horz" wrap="square" lIns="0" tIns="40005" rIns="0" bIns="0" rtlCol="0">
            <a:spAutoFit/>
          </a:bodyPr>
          <a:lstStyle/>
          <a:p>
            <a:pPr marL="96520">
              <a:lnSpc>
                <a:spcPct val="100000"/>
              </a:lnSpc>
              <a:spcBef>
                <a:spcPts val="315"/>
              </a:spcBef>
            </a:pPr>
            <a:r>
              <a:rPr sz="2400" spc="-50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7824723" y="4356734"/>
            <a:ext cx="1471930" cy="966469"/>
            <a:chOff x="7824723" y="4356734"/>
            <a:chExt cx="1471930" cy="966469"/>
          </a:xfrm>
        </p:grpSpPr>
        <p:sp>
          <p:nvSpPr>
            <p:cNvPr id="35" name="object 35"/>
            <p:cNvSpPr/>
            <p:nvPr/>
          </p:nvSpPr>
          <p:spPr>
            <a:xfrm>
              <a:off x="9010649" y="4837429"/>
              <a:ext cx="285750" cy="485775"/>
            </a:xfrm>
            <a:custGeom>
              <a:avLst/>
              <a:gdLst/>
              <a:ahLst/>
              <a:cxnLst/>
              <a:rect l="l" t="t" r="r" b="b"/>
              <a:pathLst>
                <a:path w="285750" h="485775">
                  <a:moveTo>
                    <a:pt x="285750" y="0"/>
                  </a:moveTo>
                  <a:lnTo>
                    <a:pt x="0" y="0"/>
                  </a:lnTo>
                  <a:lnTo>
                    <a:pt x="0" y="485648"/>
                  </a:lnTo>
                  <a:lnTo>
                    <a:pt x="285750" y="485648"/>
                  </a:lnTo>
                  <a:lnTo>
                    <a:pt x="285750" y="0"/>
                  </a:lnTo>
                  <a:close/>
                </a:path>
              </a:pathLst>
            </a:custGeom>
            <a:solidFill>
              <a:srgbClr val="007B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6" name="object 3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20123" y="4651755"/>
              <a:ext cx="76326" cy="189230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7824724" y="4356734"/>
              <a:ext cx="1178560" cy="752475"/>
            </a:xfrm>
            <a:custGeom>
              <a:avLst/>
              <a:gdLst/>
              <a:ahLst/>
              <a:cxnLst/>
              <a:rect l="l" t="t" r="r" b="b"/>
              <a:pathLst>
                <a:path w="1178559" h="752475">
                  <a:moveTo>
                    <a:pt x="435229" y="713994"/>
                  </a:moveTo>
                  <a:lnTo>
                    <a:pt x="426072" y="709472"/>
                  </a:lnTo>
                  <a:lnTo>
                    <a:pt x="358775" y="676148"/>
                  </a:lnTo>
                  <a:lnTo>
                    <a:pt x="358876" y="709472"/>
                  </a:lnTo>
                  <a:lnTo>
                    <a:pt x="0" y="710692"/>
                  </a:lnTo>
                  <a:lnTo>
                    <a:pt x="127" y="720217"/>
                  </a:lnTo>
                  <a:lnTo>
                    <a:pt x="358914" y="718997"/>
                  </a:lnTo>
                  <a:lnTo>
                    <a:pt x="359029" y="752348"/>
                  </a:lnTo>
                  <a:lnTo>
                    <a:pt x="425297" y="718997"/>
                  </a:lnTo>
                  <a:lnTo>
                    <a:pt x="435229" y="713994"/>
                  </a:lnTo>
                  <a:close/>
                </a:path>
                <a:path w="1178559" h="752475">
                  <a:moveTo>
                    <a:pt x="435229" y="37846"/>
                  </a:moveTo>
                  <a:lnTo>
                    <a:pt x="426326" y="33451"/>
                  </a:lnTo>
                  <a:lnTo>
                    <a:pt x="358775" y="0"/>
                  </a:lnTo>
                  <a:lnTo>
                    <a:pt x="358876" y="33451"/>
                  </a:lnTo>
                  <a:lnTo>
                    <a:pt x="0" y="34544"/>
                  </a:lnTo>
                  <a:lnTo>
                    <a:pt x="127" y="44069"/>
                  </a:lnTo>
                  <a:lnTo>
                    <a:pt x="358914" y="42976"/>
                  </a:lnTo>
                  <a:lnTo>
                    <a:pt x="359029" y="76200"/>
                  </a:lnTo>
                  <a:lnTo>
                    <a:pt x="425056" y="42976"/>
                  </a:lnTo>
                  <a:lnTo>
                    <a:pt x="435229" y="37846"/>
                  </a:lnTo>
                  <a:close/>
                </a:path>
                <a:path w="1178559" h="752475">
                  <a:moveTo>
                    <a:pt x="1178179" y="704469"/>
                  </a:moveTo>
                  <a:lnTo>
                    <a:pt x="1169022" y="699947"/>
                  </a:lnTo>
                  <a:lnTo>
                    <a:pt x="1101725" y="666623"/>
                  </a:lnTo>
                  <a:lnTo>
                    <a:pt x="1101826" y="699947"/>
                  </a:lnTo>
                  <a:lnTo>
                    <a:pt x="742950" y="701167"/>
                  </a:lnTo>
                  <a:lnTo>
                    <a:pt x="743077" y="710692"/>
                  </a:lnTo>
                  <a:lnTo>
                    <a:pt x="1101864" y="709472"/>
                  </a:lnTo>
                  <a:lnTo>
                    <a:pt x="1101979" y="742823"/>
                  </a:lnTo>
                  <a:lnTo>
                    <a:pt x="1168247" y="709472"/>
                  </a:lnTo>
                  <a:lnTo>
                    <a:pt x="1178179" y="704469"/>
                  </a:lnTo>
                  <a:close/>
                </a:path>
                <a:path w="1178559" h="752475">
                  <a:moveTo>
                    <a:pt x="1178179" y="37846"/>
                  </a:moveTo>
                  <a:lnTo>
                    <a:pt x="1169276" y="33451"/>
                  </a:lnTo>
                  <a:lnTo>
                    <a:pt x="1101725" y="0"/>
                  </a:lnTo>
                  <a:lnTo>
                    <a:pt x="1101826" y="33451"/>
                  </a:lnTo>
                  <a:lnTo>
                    <a:pt x="742950" y="34544"/>
                  </a:lnTo>
                  <a:lnTo>
                    <a:pt x="743077" y="44069"/>
                  </a:lnTo>
                  <a:lnTo>
                    <a:pt x="1101864" y="42976"/>
                  </a:lnTo>
                  <a:lnTo>
                    <a:pt x="1101979" y="76200"/>
                  </a:lnTo>
                  <a:lnTo>
                    <a:pt x="1168006" y="42976"/>
                  </a:lnTo>
                  <a:lnTo>
                    <a:pt x="1178179" y="3784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9069069" y="5424804"/>
            <a:ext cx="344170" cy="4146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550" i="1" spc="-25" dirty="0">
                <a:latin typeface="Calibri"/>
                <a:cs typeface="Calibri"/>
              </a:rPr>
              <a:t>h</a:t>
            </a:r>
            <a:r>
              <a:rPr sz="2475" i="1" spc="-37" baseline="-18518" dirty="0">
                <a:latin typeface="Calibri"/>
                <a:cs typeface="Calibri"/>
              </a:rPr>
              <a:t>T</a:t>
            </a:r>
            <a:endParaRPr sz="2475" baseline="-18518">
              <a:latin typeface="Calibri"/>
              <a:cs typeface="Calibri"/>
            </a:endParaRPr>
          </a:p>
        </p:txBody>
      </p:sp>
      <p:pic>
        <p:nvPicPr>
          <p:cNvPr id="39" name="object 3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681348" y="4642230"/>
            <a:ext cx="76326" cy="189230"/>
          </a:xfrm>
          <a:prstGeom prst="rect">
            <a:avLst/>
          </a:prstGeom>
        </p:spPr>
      </p:pic>
      <p:pic>
        <p:nvPicPr>
          <p:cNvPr id="40" name="object 4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395723" y="4642230"/>
            <a:ext cx="76326" cy="189230"/>
          </a:xfrm>
          <a:prstGeom prst="rect">
            <a:avLst/>
          </a:prstGeom>
        </p:spPr>
      </p:pic>
      <p:sp>
        <p:nvSpPr>
          <p:cNvPr id="41" name="object 41"/>
          <p:cNvSpPr/>
          <p:nvPr/>
        </p:nvSpPr>
        <p:spPr>
          <a:xfrm>
            <a:off x="3138423" y="4366259"/>
            <a:ext cx="435609" cy="76200"/>
          </a:xfrm>
          <a:custGeom>
            <a:avLst/>
            <a:gdLst/>
            <a:ahLst/>
            <a:cxnLst/>
            <a:rect l="l" t="t" r="r" b="b"/>
            <a:pathLst>
              <a:path w="435610" h="76200">
                <a:moveTo>
                  <a:pt x="358775" y="0"/>
                </a:moveTo>
                <a:lnTo>
                  <a:pt x="358886" y="33440"/>
                </a:lnTo>
                <a:lnTo>
                  <a:pt x="358918" y="42965"/>
                </a:lnTo>
                <a:lnTo>
                  <a:pt x="359028" y="76200"/>
                </a:lnTo>
                <a:lnTo>
                  <a:pt x="425057" y="42965"/>
                </a:lnTo>
                <a:lnTo>
                  <a:pt x="371729" y="42965"/>
                </a:lnTo>
                <a:lnTo>
                  <a:pt x="371617" y="34543"/>
                </a:lnTo>
                <a:lnTo>
                  <a:pt x="371602" y="33440"/>
                </a:lnTo>
                <a:lnTo>
                  <a:pt x="426328" y="33440"/>
                </a:lnTo>
                <a:lnTo>
                  <a:pt x="358775" y="0"/>
                </a:lnTo>
                <a:close/>
              </a:path>
              <a:path w="435610" h="76200">
                <a:moveTo>
                  <a:pt x="358886" y="33440"/>
                </a:moveTo>
                <a:lnTo>
                  <a:pt x="0" y="34543"/>
                </a:lnTo>
                <a:lnTo>
                  <a:pt x="126" y="44068"/>
                </a:lnTo>
                <a:lnTo>
                  <a:pt x="358918" y="42965"/>
                </a:lnTo>
                <a:lnTo>
                  <a:pt x="358886" y="33440"/>
                </a:lnTo>
                <a:close/>
              </a:path>
              <a:path w="435610" h="76200">
                <a:moveTo>
                  <a:pt x="426328" y="33440"/>
                </a:moveTo>
                <a:lnTo>
                  <a:pt x="371602" y="33440"/>
                </a:lnTo>
                <a:lnTo>
                  <a:pt x="371617" y="34543"/>
                </a:lnTo>
                <a:lnTo>
                  <a:pt x="371729" y="42965"/>
                </a:lnTo>
                <a:lnTo>
                  <a:pt x="425057" y="42965"/>
                </a:lnTo>
                <a:lnTo>
                  <a:pt x="435228" y="37845"/>
                </a:lnTo>
                <a:lnTo>
                  <a:pt x="426328" y="3344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3138423" y="5032883"/>
            <a:ext cx="435609" cy="76200"/>
          </a:xfrm>
          <a:custGeom>
            <a:avLst/>
            <a:gdLst/>
            <a:ahLst/>
            <a:cxnLst/>
            <a:rect l="l" t="t" r="r" b="b"/>
            <a:pathLst>
              <a:path w="435610" h="76200">
                <a:moveTo>
                  <a:pt x="358775" y="0"/>
                </a:moveTo>
                <a:lnTo>
                  <a:pt x="358886" y="33317"/>
                </a:lnTo>
                <a:lnTo>
                  <a:pt x="358917" y="42842"/>
                </a:lnTo>
                <a:lnTo>
                  <a:pt x="359028" y="76200"/>
                </a:lnTo>
                <a:lnTo>
                  <a:pt x="425301" y="42842"/>
                </a:lnTo>
                <a:lnTo>
                  <a:pt x="371729" y="42842"/>
                </a:lnTo>
                <a:lnTo>
                  <a:pt x="371618" y="34544"/>
                </a:lnTo>
                <a:lnTo>
                  <a:pt x="371602" y="33317"/>
                </a:lnTo>
                <a:lnTo>
                  <a:pt x="426080" y="33317"/>
                </a:lnTo>
                <a:lnTo>
                  <a:pt x="358775" y="0"/>
                </a:lnTo>
                <a:close/>
              </a:path>
              <a:path w="435610" h="76200">
                <a:moveTo>
                  <a:pt x="358886" y="33317"/>
                </a:moveTo>
                <a:lnTo>
                  <a:pt x="0" y="34544"/>
                </a:lnTo>
                <a:lnTo>
                  <a:pt x="126" y="44069"/>
                </a:lnTo>
                <a:lnTo>
                  <a:pt x="358917" y="42842"/>
                </a:lnTo>
                <a:lnTo>
                  <a:pt x="358886" y="33317"/>
                </a:lnTo>
                <a:close/>
              </a:path>
              <a:path w="435610" h="76200">
                <a:moveTo>
                  <a:pt x="426080" y="33317"/>
                </a:moveTo>
                <a:lnTo>
                  <a:pt x="371602" y="33317"/>
                </a:lnTo>
                <a:lnTo>
                  <a:pt x="371618" y="34544"/>
                </a:lnTo>
                <a:lnTo>
                  <a:pt x="371729" y="42842"/>
                </a:lnTo>
                <a:lnTo>
                  <a:pt x="425301" y="42842"/>
                </a:lnTo>
                <a:lnTo>
                  <a:pt x="435228" y="37846"/>
                </a:lnTo>
                <a:lnTo>
                  <a:pt x="426080" y="3331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3852798" y="4356734"/>
            <a:ext cx="435609" cy="76200"/>
          </a:xfrm>
          <a:custGeom>
            <a:avLst/>
            <a:gdLst/>
            <a:ahLst/>
            <a:cxnLst/>
            <a:rect l="l" t="t" r="r" b="b"/>
            <a:pathLst>
              <a:path w="435610" h="76200">
                <a:moveTo>
                  <a:pt x="358775" y="0"/>
                </a:moveTo>
                <a:lnTo>
                  <a:pt x="358886" y="33440"/>
                </a:lnTo>
                <a:lnTo>
                  <a:pt x="358918" y="42965"/>
                </a:lnTo>
                <a:lnTo>
                  <a:pt x="359028" y="76200"/>
                </a:lnTo>
                <a:lnTo>
                  <a:pt x="425057" y="42965"/>
                </a:lnTo>
                <a:lnTo>
                  <a:pt x="371729" y="42965"/>
                </a:lnTo>
                <a:lnTo>
                  <a:pt x="371617" y="34543"/>
                </a:lnTo>
                <a:lnTo>
                  <a:pt x="371602" y="33440"/>
                </a:lnTo>
                <a:lnTo>
                  <a:pt x="426328" y="33440"/>
                </a:lnTo>
                <a:lnTo>
                  <a:pt x="358775" y="0"/>
                </a:lnTo>
                <a:close/>
              </a:path>
              <a:path w="435610" h="76200">
                <a:moveTo>
                  <a:pt x="358886" y="33440"/>
                </a:moveTo>
                <a:lnTo>
                  <a:pt x="0" y="34543"/>
                </a:lnTo>
                <a:lnTo>
                  <a:pt x="126" y="44068"/>
                </a:lnTo>
                <a:lnTo>
                  <a:pt x="358918" y="42965"/>
                </a:lnTo>
                <a:lnTo>
                  <a:pt x="358886" y="33440"/>
                </a:lnTo>
                <a:close/>
              </a:path>
              <a:path w="435610" h="76200">
                <a:moveTo>
                  <a:pt x="426328" y="33440"/>
                </a:moveTo>
                <a:lnTo>
                  <a:pt x="371602" y="33440"/>
                </a:lnTo>
                <a:lnTo>
                  <a:pt x="371617" y="34543"/>
                </a:lnTo>
                <a:lnTo>
                  <a:pt x="371729" y="42965"/>
                </a:lnTo>
                <a:lnTo>
                  <a:pt x="425057" y="42965"/>
                </a:lnTo>
                <a:lnTo>
                  <a:pt x="435228" y="37845"/>
                </a:lnTo>
                <a:lnTo>
                  <a:pt x="426328" y="3344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3852798" y="5032883"/>
            <a:ext cx="435609" cy="76200"/>
          </a:xfrm>
          <a:custGeom>
            <a:avLst/>
            <a:gdLst/>
            <a:ahLst/>
            <a:cxnLst/>
            <a:rect l="l" t="t" r="r" b="b"/>
            <a:pathLst>
              <a:path w="435610" h="76200">
                <a:moveTo>
                  <a:pt x="358775" y="0"/>
                </a:moveTo>
                <a:lnTo>
                  <a:pt x="358886" y="33317"/>
                </a:lnTo>
                <a:lnTo>
                  <a:pt x="358917" y="42842"/>
                </a:lnTo>
                <a:lnTo>
                  <a:pt x="359028" y="76200"/>
                </a:lnTo>
                <a:lnTo>
                  <a:pt x="425301" y="42842"/>
                </a:lnTo>
                <a:lnTo>
                  <a:pt x="371729" y="42842"/>
                </a:lnTo>
                <a:lnTo>
                  <a:pt x="371618" y="34544"/>
                </a:lnTo>
                <a:lnTo>
                  <a:pt x="371602" y="33317"/>
                </a:lnTo>
                <a:lnTo>
                  <a:pt x="426080" y="33317"/>
                </a:lnTo>
                <a:lnTo>
                  <a:pt x="358775" y="0"/>
                </a:lnTo>
                <a:close/>
              </a:path>
              <a:path w="435610" h="76200">
                <a:moveTo>
                  <a:pt x="358886" y="33317"/>
                </a:moveTo>
                <a:lnTo>
                  <a:pt x="0" y="34544"/>
                </a:lnTo>
                <a:lnTo>
                  <a:pt x="126" y="44069"/>
                </a:lnTo>
                <a:lnTo>
                  <a:pt x="358917" y="42842"/>
                </a:lnTo>
                <a:lnTo>
                  <a:pt x="358886" y="33317"/>
                </a:lnTo>
                <a:close/>
              </a:path>
              <a:path w="435610" h="76200">
                <a:moveTo>
                  <a:pt x="426080" y="33317"/>
                </a:moveTo>
                <a:lnTo>
                  <a:pt x="371602" y="33317"/>
                </a:lnTo>
                <a:lnTo>
                  <a:pt x="371618" y="34544"/>
                </a:lnTo>
                <a:lnTo>
                  <a:pt x="371729" y="42842"/>
                </a:lnTo>
                <a:lnTo>
                  <a:pt x="425301" y="42842"/>
                </a:lnTo>
                <a:lnTo>
                  <a:pt x="435228" y="37846"/>
                </a:lnTo>
                <a:lnTo>
                  <a:pt x="426080" y="3331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>
            <a:off x="3571875" y="4827904"/>
            <a:ext cx="285750" cy="476250"/>
          </a:xfrm>
          <a:prstGeom prst="rect">
            <a:avLst/>
          </a:prstGeom>
          <a:solidFill>
            <a:srgbClr val="007B92"/>
          </a:solidFill>
        </p:spPr>
        <p:txBody>
          <a:bodyPr vert="horz" wrap="square" lIns="0" tIns="99695" rIns="0" bIns="0" rtlCol="0">
            <a:spAutoFit/>
          </a:bodyPr>
          <a:lstStyle/>
          <a:p>
            <a:pPr marL="67945">
              <a:lnSpc>
                <a:spcPct val="100000"/>
              </a:lnSpc>
              <a:spcBef>
                <a:spcPts val="785"/>
              </a:spcBef>
            </a:pPr>
            <a:r>
              <a:rPr sz="2300" spc="-50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2300">
              <a:latin typeface="Calibri"/>
              <a:cs typeface="Calibri"/>
            </a:endParaRPr>
          </a:p>
        </p:txBody>
      </p:sp>
      <p:sp>
        <p:nvSpPr>
          <p:cNvPr id="50" name="object 50"/>
          <p:cNvSpPr txBox="1">
            <a:spLocks noGrp="1"/>
          </p:cNvSpPr>
          <p:nvPr>
            <p:ph type="sldNum" sz="quarter" idx="7"/>
          </p:nvPr>
        </p:nvSpPr>
        <p:spPr>
          <a:xfrm>
            <a:off x="311150" y="6465490"/>
            <a:ext cx="428942" cy="28471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186690">
              <a:lnSpc>
                <a:spcPts val="1450"/>
              </a:lnSpc>
            </a:pPr>
            <a:fld id="{81D60167-4931-47E6-BA6A-407CBD079E47}" type="slidenum">
              <a:rPr lang="en-US" altLang="ja-JP" spc="-50" smtClean="0"/>
              <a:pPr marL="186690">
                <a:lnSpc>
                  <a:spcPts val="1450"/>
                </a:lnSpc>
              </a:pPr>
              <a:t>85</a:t>
            </a:fld>
            <a:endParaRPr spc="-25" dirty="0"/>
          </a:p>
        </p:txBody>
      </p:sp>
      <p:sp>
        <p:nvSpPr>
          <p:cNvPr id="46" name="object 46"/>
          <p:cNvSpPr txBox="1"/>
          <p:nvPr/>
        </p:nvSpPr>
        <p:spPr>
          <a:xfrm>
            <a:off x="3571875" y="4151757"/>
            <a:ext cx="285750" cy="485775"/>
          </a:xfrm>
          <a:prstGeom prst="rect">
            <a:avLst/>
          </a:prstGeom>
          <a:solidFill>
            <a:srgbClr val="007B92"/>
          </a:solidFill>
        </p:spPr>
        <p:txBody>
          <a:bodyPr vert="horz" wrap="square" lIns="0" tIns="46990" rIns="0" bIns="0" rtlCol="0">
            <a:spAutoFit/>
          </a:bodyPr>
          <a:lstStyle/>
          <a:p>
            <a:pPr marL="67945">
              <a:lnSpc>
                <a:spcPct val="100000"/>
              </a:lnSpc>
              <a:spcBef>
                <a:spcPts val="370"/>
              </a:spcBef>
            </a:pPr>
            <a:r>
              <a:rPr sz="2300" spc="-50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 sz="2300">
              <a:latin typeface="Calibri"/>
              <a:cs typeface="Calibri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4286250" y="4827904"/>
            <a:ext cx="285750" cy="476250"/>
          </a:xfrm>
          <a:prstGeom prst="rect">
            <a:avLst/>
          </a:prstGeom>
          <a:solidFill>
            <a:srgbClr val="007B92"/>
          </a:solidFill>
        </p:spPr>
        <p:txBody>
          <a:bodyPr vert="horz" wrap="square" lIns="0" tIns="83185" rIns="0" bIns="0" rtlCol="0">
            <a:spAutoFit/>
          </a:bodyPr>
          <a:lstStyle/>
          <a:p>
            <a:pPr marL="74930">
              <a:lnSpc>
                <a:spcPct val="100000"/>
              </a:lnSpc>
              <a:spcBef>
                <a:spcPts val="655"/>
              </a:spcBef>
            </a:pPr>
            <a:r>
              <a:rPr sz="2300" spc="-50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 sz="2300">
              <a:latin typeface="Calibri"/>
              <a:cs typeface="Calibri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4286250" y="4151757"/>
            <a:ext cx="285750" cy="485775"/>
          </a:xfrm>
          <a:prstGeom prst="rect">
            <a:avLst/>
          </a:prstGeom>
          <a:solidFill>
            <a:srgbClr val="007B92"/>
          </a:solidFill>
        </p:spPr>
        <p:txBody>
          <a:bodyPr vert="horz" wrap="square" lIns="0" tIns="46990" rIns="0" bIns="0" rtlCol="0">
            <a:spAutoFit/>
          </a:bodyPr>
          <a:lstStyle/>
          <a:p>
            <a:pPr marL="83185">
              <a:lnSpc>
                <a:spcPct val="100000"/>
              </a:lnSpc>
              <a:spcBef>
                <a:spcPts val="370"/>
              </a:spcBef>
            </a:pPr>
            <a:r>
              <a:rPr sz="2300" spc="-50" dirty="0">
                <a:solidFill>
                  <a:srgbClr val="FFFFFF"/>
                </a:solidFill>
                <a:latin typeface="Calibri"/>
                <a:cs typeface="Calibri"/>
              </a:rPr>
              <a:t>3</a:t>
            </a:r>
            <a:endParaRPr sz="2300">
              <a:latin typeface="Calibri"/>
              <a:cs typeface="Calibri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1976501" y="6156312"/>
            <a:ext cx="8648700" cy="419100"/>
          </a:xfrm>
          <a:prstGeom prst="rect">
            <a:avLst/>
          </a:prstGeom>
          <a:ln w="9527">
            <a:solidFill>
              <a:srgbClr val="600058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73660">
              <a:lnSpc>
                <a:spcPts val="2975"/>
              </a:lnSpc>
            </a:pPr>
            <a:r>
              <a:rPr sz="2550" dirty="0">
                <a:solidFill>
                  <a:srgbClr val="600058"/>
                </a:solidFill>
                <a:latin typeface="Calibri"/>
                <a:cs typeface="Calibri"/>
              </a:rPr>
              <a:t>Numbers</a:t>
            </a:r>
            <a:r>
              <a:rPr sz="2550" spc="-60" dirty="0">
                <a:solidFill>
                  <a:srgbClr val="600058"/>
                </a:solidFill>
                <a:latin typeface="Calibri"/>
                <a:cs typeface="Calibri"/>
              </a:rPr>
              <a:t> </a:t>
            </a:r>
            <a:r>
              <a:rPr sz="2550" dirty="0">
                <a:solidFill>
                  <a:srgbClr val="600058"/>
                </a:solidFill>
                <a:latin typeface="Calibri"/>
                <a:cs typeface="Calibri"/>
              </a:rPr>
              <a:t>indicate</a:t>
            </a:r>
            <a:r>
              <a:rPr sz="2550" spc="-35" dirty="0">
                <a:solidFill>
                  <a:srgbClr val="600058"/>
                </a:solidFill>
                <a:latin typeface="Calibri"/>
                <a:cs typeface="Calibri"/>
              </a:rPr>
              <a:t> </a:t>
            </a:r>
            <a:r>
              <a:rPr sz="2550" dirty="0">
                <a:solidFill>
                  <a:srgbClr val="600058"/>
                </a:solidFill>
                <a:latin typeface="Calibri"/>
                <a:cs typeface="Calibri"/>
              </a:rPr>
              <a:t>min</a:t>
            </a:r>
            <a:r>
              <a:rPr sz="2550" spc="-35" dirty="0">
                <a:solidFill>
                  <a:srgbClr val="600058"/>
                </a:solidFill>
                <a:latin typeface="Calibri"/>
                <a:cs typeface="Calibri"/>
              </a:rPr>
              <a:t> </a:t>
            </a:r>
            <a:r>
              <a:rPr sz="2550" dirty="0">
                <a:solidFill>
                  <a:srgbClr val="600058"/>
                </a:solidFill>
                <a:latin typeface="Calibri"/>
                <a:cs typeface="Calibri"/>
              </a:rPr>
              <a:t>#</a:t>
            </a:r>
            <a:r>
              <a:rPr sz="2550" spc="-105" dirty="0">
                <a:solidFill>
                  <a:srgbClr val="600058"/>
                </a:solidFill>
                <a:latin typeface="Calibri"/>
                <a:cs typeface="Calibri"/>
              </a:rPr>
              <a:t> </a:t>
            </a:r>
            <a:r>
              <a:rPr sz="2550" dirty="0">
                <a:solidFill>
                  <a:srgbClr val="600058"/>
                </a:solidFill>
                <a:latin typeface="Calibri"/>
                <a:cs typeface="Calibri"/>
              </a:rPr>
              <a:t>of</a:t>
            </a:r>
            <a:r>
              <a:rPr sz="2550" spc="-55" dirty="0">
                <a:solidFill>
                  <a:srgbClr val="600058"/>
                </a:solidFill>
                <a:latin typeface="Calibri"/>
                <a:cs typeface="Calibri"/>
              </a:rPr>
              <a:t> </a:t>
            </a:r>
            <a:r>
              <a:rPr sz="2550" dirty="0">
                <a:solidFill>
                  <a:srgbClr val="600058"/>
                </a:solidFill>
                <a:latin typeface="Calibri"/>
                <a:cs typeface="Calibri"/>
              </a:rPr>
              <a:t>steps</a:t>
            </a:r>
            <a:r>
              <a:rPr sz="2550" spc="-60" dirty="0">
                <a:solidFill>
                  <a:srgbClr val="600058"/>
                </a:solidFill>
                <a:latin typeface="Calibri"/>
                <a:cs typeface="Calibri"/>
              </a:rPr>
              <a:t> </a:t>
            </a:r>
            <a:r>
              <a:rPr sz="2550" dirty="0">
                <a:solidFill>
                  <a:srgbClr val="600058"/>
                </a:solidFill>
                <a:latin typeface="Calibri"/>
                <a:cs typeface="Calibri"/>
              </a:rPr>
              <a:t>before</a:t>
            </a:r>
            <a:r>
              <a:rPr sz="2550" spc="-35" dirty="0">
                <a:solidFill>
                  <a:srgbClr val="600058"/>
                </a:solidFill>
                <a:latin typeface="Calibri"/>
                <a:cs typeface="Calibri"/>
              </a:rPr>
              <a:t> </a:t>
            </a:r>
            <a:r>
              <a:rPr sz="2550" dirty="0">
                <a:solidFill>
                  <a:srgbClr val="600058"/>
                </a:solidFill>
                <a:latin typeface="Calibri"/>
                <a:cs typeface="Calibri"/>
              </a:rPr>
              <a:t>a</a:t>
            </a:r>
            <a:r>
              <a:rPr sz="2550" spc="-60" dirty="0">
                <a:solidFill>
                  <a:srgbClr val="600058"/>
                </a:solidFill>
                <a:latin typeface="Calibri"/>
                <a:cs typeface="Calibri"/>
              </a:rPr>
              <a:t> </a:t>
            </a:r>
            <a:r>
              <a:rPr sz="2550" dirty="0">
                <a:solidFill>
                  <a:srgbClr val="600058"/>
                </a:solidFill>
                <a:latin typeface="Calibri"/>
                <a:cs typeface="Calibri"/>
              </a:rPr>
              <a:t>state</a:t>
            </a:r>
            <a:r>
              <a:rPr sz="2550" spc="-100" dirty="0">
                <a:solidFill>
                  <a:srgbClr val="600058"/>
                </a:solidFill>
                <a:latin typeface="Calibri"/>
                <a:cs typeface="Calibri"/>
              </a:rPr>
              <a:t> </a:t>
            </a:r>
            <a:r>
              <a:rPr sz="2550" dirty="0">
                <a:solidFill>
                  <a:srgbClr val="600058"/>
                </a:solidFill>
                <a:latin typeface="Calibri"/>
                <a:cs typeface="Calibri"/>
              </a:rPr>
              <a:t>can</a:t>
            </a:r>
            <a:r>
              <a:rPr sz="2550" spc="-100" dirty="0">
                <a:solidFill>
                  <a:srgbClr val="600058"/>
                </a:solidFill>
                <a:latin typeface="Calibri"/>
                <a:cs typeface="Calibri"/>
              </a:rPr>
              <a:t> </a:t>
            </a:r>
            <a:r>
              <a:rPr sz="2550" dirty="0">
                <a:solidFill>
                  <a:srgbClr val="600058"/>
                </a:solidFill>
                <a:latin typeface="Calibri"/>
                <a:cs typeface="Calibri"/>
              </a:rPr>
              <a:t>be</a:t>
            </a:r>
            <a:r>
              <a:rPr sz="2550" spc="-95" dirty="0">
                <a:solidFill>
                  <a:srgbClr val="600058"/>
                </a:solidFill>
                <a:latin typeface="Calibri"/>
                <a:cs typeface="Calibri"/>
              </a:rPr>
              <a:t> </a:t>
            </a:r>
            <a:r>
              <a:rPr sz="2550" spc="-10" dirty="0">
                <a:solidFill>
                  <a:srgbClr val="600058"/>
                </a:solidFill>
                <a:latin typeface="Calibri"/>
                <a:cs typeface="Calibri"/>
              </a:rPr>
              <a:t>computed</a:t>
            </a:r>
            <a:endParaRPr sz="25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97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10" dirty="0"/>
              <a:t>Attention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85457" y="1158303"/>
            <a:ext cx="10890250" cy="1640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lr>
                <a:srgbClr val="8B1515"/>
              </a:buClr>
              <a:buFont typeface="Times New Roman"/>
              <a:buChar char="•"/>
              <a:tabLst>
                <a:tab pos="355600" algn="l"/>
              </a:tabLst>
            </a:pPr>
            <a:r>
              <a:rPr sz="2400" b="1" dirty="0">
                <a:solidFill>
                  <a:srgbClr val="5D4A3B"/>
                </a:solidFill>
                <a:latin typeface="Calibri"/>
                <a:cs typeface="Calibri"/>
              </a:rPr>
              <a:t>Attention</a:t>
            </a:r>
            <a:r>
              <a:rPr sz="2400" b="1" spc="-50" dirty="0">
                <a:solidFill>
                  <a:srgbClr val="5D4A3B"/>
                </a:solidFill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provides</a:t>
            </a:r>
            <a:r>
              <a:rPr sz="2400" spc="-9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solution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to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bottleneck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problem.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50"/>
              </a:spcBef>
              <a:buClr>
                <a:srgbClr val="8B1515"/>
              </a:buClr>
              <a:buFont typeface="Times New Roman"/>
              <a:buChar char="•"/>
            </a:pPr>
            <a:endParaRPr sz="2400">
              <a:latin typeface="Calibri"/>
              <a:cs typeface="Calibri"/>
            </a:endParaRPr>
          </a:p>
          <a:p>
            <a:pPr marL="355600" marR="5080" indent="-343535">
              <a:lnSpc>
                <a:spcPct val="101699"/>
              </a:lnSpc>
              <a:buClr>
                <a:srgbClr val="8B1515"/>
              </a:buClr>
              <a:buFont typeface="Times New Roman"/>
              <a:buChar char="•"/>
              <a:tabLst>
                <a:tab pos="355600" algn="l"/>
              </a:tabLst>
            </a:pPr>
            <a:r>
              <a:rPr sz="2400" b="1" dirty="0">
                <a:latin typeface="Calibri"/>
                <a:cs typeface="Calibri"/>
              </a:rPr>
              <a:t>Core</a:t>
            </a:r>
            <a:r>
              <a:rPr sz="2400" b="1" spc="-6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idea</a:t>
            </a:r>
            <a:r>
              <a:rPr sz="2400" dirty="0">
                <a:latin typeface="Calibri"/>
                <a:cs typeface="Calibri"/>
              </a:rPr>
              <a:t>: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on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each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step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decoder,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2FED"/>
                </a:solidFill>
                <a:latin typeface="Calibri"/>
                <a:cs typeface="Calibri"/>
              </a:rPr>
              <a:t>use</a:t>
            </a:r>
            <a:r>
              <a:rPr sz="2400" spc="-5" dirty="0">
                <a:solidFill>
                  <a:srgbClr val="FF2FED"/>
                </a:solidFill>
                <a:latin typeface="Calibri"/>
                <a:cs typeface="Calibri"/>
              </a:rPr>
              <a:t> </a:t>
            </a:r>
            <a:r>
              <a:rPr sz="2400" i="1" dirty="0">
                <a:solidFill>
                  <a:srgbClr val="FF2FED"/>
                </a:solidFill>
                <a:latin typeface="Calibri"/>
                <a:cs typeface="Calibri"/>
              </a:rPr>
              <a:t>direct</a:t>
            </a:r>
            <a:r>
              <a:rPr sz="2400" i="1" spc="-95" dirty="0">
                <a:solidFill>
                  <a:srgbClr val="FF2FED"/>
                </a:solidFill>
                <a:latin typeface="Calibri"/>
                <a:cs typeface="Calibri"/>
              </a:rPr>
              <a:t> </a:t>
            </a:r>
            <a:r>
              <a:rPr sz="2400" i="1" dirty="0">
                <a:solidFill>
                  <a:srgbClr val="FF2FED"/>
                </a:solidFill>
                <a:latin typeface="Calibri"/>
                <a:cs typeface="Calibri"/>
              </a:rPr>
              <a:t>connection</a:t>
            </a:r>
            <a:r>
              <a:rPr sz="2400" i="1" spc="-10" dirty="0">
                <a:solidFill>
                  <a:srgbClr val="FF2FED"/>
                </a:solidFill>
                <a:latin typeface="Calibri"/>
                <a:cs typeface="Calibri"/>
              </a:rPr>
              <a:t> </a:t>
            </a:r>
            <a:r>
              <a:rPr sz="2400" i="1" dirty="0">
                <a:solidFill>
                  <a:srgbClr val="FF2FED"/>
                </a:solidFill>
                <a:latin typeface="Calibri"/>
                <a:cs typeface="Calibri"/>
              </a:rPr>
              <a:t>to</a:t>
            </a:r>
            <a:r>
              <a:rPr sz="2400" i="1" spc="-75" dirty="0">
                <a:solidFill>
                  <a:srgbClr val="FF2FED"/>
                </a:solidFill>
                <a:latin typeface="Calibri"/>
                <a:cs typeface="Calibri"/>
              </a:rPr>
              <a:t> </a:t>
            </a:r>
            <a:r>
              <a:rPr sz="2400" i="1" dirty="0">
                <a:solidFill>
                  <a:srgbClr val="FF2FED"/>
                </a:solidFill>
                <a:latin typeface="Calibri"/>
                <a:cs typeface="Calibri"/>
              </a:rPr>
              <a:t>the</a:t>
            </a:r>
            <a:r>
              <a:rPr sz="2400" i="1" spc="-65" dirty="0">
                <a:solidFill>
                  <a:srgbClr val="FF2FED"/>
                </a:solidFill>
                <a:latin typeface="Calibri"/>
                <a:cs typeface="Calibri"/>
              </a:rPr>
              <a:t> </a:t>
            </a:r>
            <a:r>
              <a:rPr sz="2400" i="1" dirty="0">
                <a:solidFill>
                  <a:srgbClr val="FF2FED"/>
                </a:solidFill>
                <a:latin typeface="Calibri"/>
                <a:cs typeface="Calibri"/>
              </a:rPr>
              <a:t>encoder</a:t>
            </a:r>
            <a:r>
              <a:rPr sz="2400" i="1" spc="-60" dirty="0">
                <a:solidFill>
                  <a:srgbClr val="FF2FED"/>
                </a:solidFill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to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i="1" spc="-10" dirty="0">
                <a:solidFill>
                  <a:srgbClr val="FF2FED"/>
                </a:solidFill>
                <a:latin typeface="Calibri"/>
                <a:cs typeface="Calibri"/>
              </a:rPr>
              <a:t>focus </a:t>
            </a:r>
            <a:r>
              <a:rPr sz="2400" i="1" dirty="0">
                <a:solidFill>
                  <a:srgbClr val="FF2FED"/>
                </a:solidFill>
                <a:latin typeface="Calibri"/>
                <a:cs typeface="Calibri"/>
              </a:rPr>
              <a:t>on</a:t>
            </a:r>
            <a:r>
              <a:rPr sz="2400" i="1" spc="-80" dirty="0">
                <a:solidFill>
                  <a:srgbClr val="FF2FED"/>
                </a:solidFill>
                <a:latin typeface="Calibri"/>
                <a:cs typeface="Calibri"/>
              </a:rPr>
              <a:t> </a:t>
            </a:r>
            <a:r>
              <a:rPr sz="2400" i="1" dirty="0">
                <a:solidFill>
                  <a:srgbClr val="FF2FED"/>
                </a:solidFill>
                <a:latin typeface="Calibri"/>
                <a:cs typeface="Calibri"/>
              </a:rPr>
              <a:t>a</a:t>
            </a:r>
            <a:r>
              <a:rPr sz="2400" i="1" spc="-10" dirty="0">
                <a:solidFill>
                  <a:srgbClr val="FF2FED"/>
                </a:solidFill>
                <a:latin typeface="Calibri"/>
                <a:cs typeface="Calibri"/>
              </a:rPr>
              <a:t> </a:t>
            </a:r>
            <a:r>
              <a:rPr sz="2400" i="1" dirty="0">
                <a:solidFill>
                  <a:srgbClr val="FF2FED"/>
                </a:solidFill>
                <a:latin typeface="Calibri"/>
                <a:cs typeface="Calibri"/>
              </a:rPr>
              <a:t>particular</a:t>
            </a:r>
            <a:r>
              <a:rPr sz="2400" i="1" spc="-50" dirty="0">
                <a:solidFill>
                  <a:srgbClr val="FF2FED"/>
                </a:solidFill>
                <a:latin typeface="Calibri"/>
                <a:cs typeface="Calibri"/>
              </a:rPr>
              <a:t> </a:t>
            </a:r>
            <a:r>
              <a:rPr sz="2400" i="1" dirty="0">
                <a:solidFill>
                  <a:srgbClr val="FF2FED"/>
                </a:solidFill>
                <a:latin typeface="Calibri"/>
                <a:cs typeface="Calibri"/>
              </a:rPr>
              <a:t>part</a:t>
            </a:r>
            <a:r>
              <a:rPr sz="2400" i="1" spc="-85" dirty="0">
                <a:solidFill>
                  <a:srgbClr val="FF2FED"/>
                </a:solidFill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source</a:t>
            </a:r>
            <a:r>
              <a:rPr sz="2400" spc="2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sequence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85457" y="5039423"/>
            <a:ext cx="1033335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lr>
                <a:srgbClr val="8B1515"/>
              </a:buClr>
              <a:buFont typeface="Times New Roman"/>
              <a:buChar char="•"/>
              <a:tabLst>
                <a:tab pos="355600" algn="l"/>
              </a:tabLst>
            </a:pPr>
            <a:r>
              <a:rPr sz="2400" dirty="0">
                <a:latin typeface="Calibri"/>
                <a:cs typeface="Calibri"/>
              </a:rPr>
              <a:t>First,</a:t>
            </a:r>
            <a:r>
              <a:rPr sz="2400" spc="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we</a:t>
            </a:r>
            <a:r>
              <a:rPr sz="2400" spc="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will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show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via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diagram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(no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equations),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then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we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will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show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with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equations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38522" y="3237846"/>
            <a:ext cx="1965420" cy="1513858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xfrm>
            <a:off x="311150" y="6465490"/>
            <a:ext cx="428942" cy="28471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186690">
              <a:lnSpc>
                <a:spcPts val="1450"/>
              </a:lnSpc>
            </a:pPr>
            <a:fld id="{81D60167-4931-47E6-BA6A-407CBD079E47}" type="slidenum">
              <a:rPr lang="en-US" altLang="ja-JP" spc="-50" smtClean="0"/>
              <a:pPr marL="186690">
                <a:lnSpc>
                  <a:spcPts val="1450"/>
                </a:lnSpc>
              </a:pPr>
              <a:t>86</a:t>
            </a:fld>
            <a:endParaRPr spc="-25" dirty="0"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97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/>
              <a:t>The</a:t>
            </a:r>
            <a:r>
              <a:rPr spc="-60" dirty="0"/>
              <a:t> </a:t>
            </a:r>
            <a:r>
              <a:rPr dirty="0"/>
              <a:t>starting</a:t>
            </a:r>
            <a:r>
              <a:rPr spc="-35" dirty="0"/>
              <a:t> </a:t>
            </a:r>
            <a:r>
              <a:rPr dirty="0"/>
              <a:t>point:</a:t>
            </a:r>
            <a:r>
              <a:rPr spc="10" dirty="0"/>
              <a:t> </a:t>
            </a:r>
            <a:r>
              <a:rPr spc="-20" dirty="0"/>
              <a:t>mean-</a:t>
            </a:r>
            <a:r>
              <a:rPr dirty="0"/>
              <a:t>pooling</a:t>
            </a:r>
            <a:r>
              <a:rPr spc="-35" dirty="0"/>
              <a:t> </a:t>
            </a:r>
            <a:r>
              <a:rPr dirty="0"/>
              <a:t>for</a:t>
            </a:r>
            <a:r>
              <a:rPr spc="-25" dirty="0"/>
              <a:t> </a:t>
            </a:r>
            <a:r>
              <a:rPr spc="-20" dirty="0"/>
              <a:t>RNNs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85457" y="5211127"/>
            <a:ext cx="11118850" cy="99441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2288540">
              <a:lnSpc>
                <a:spcPct val="100000"/>
              </a:lnSpc>
              <a:spcBef>
                <a:spcPts val="125"/>
              </a:spcBef>
              <a:tabLst>
                <a:tab pos="3450590" algn="l"/>
                <a:tab pos="4020185" algn="l"/>
                <a:tab pos="5097145" algn="l"/>
                <a:tab pos="5895340" algn="l"/>
                <a:tab pos="7000240" algn="l"/>
                <a:tab pos="7819390" algn="l"/>
              </a:tabLst>
            </a:pPr>
            <a:r>
              <a:rPr sz="1550" i="1" spc="-10" dirty="0">
                <a:latin typeface="Calibri"/>
                <a:cs typeface="Calibri"/>
              </a:rPr>
              <a:t>overall</a:t>
            </a:r>
            <a:r>
              <a:rPr sz="1550" i="1" dirty="0">
                <a:latin typeface="Calibri"/>
                <a:cs typeface="Calibri"/>
              </a:rPr>
              <a:t>	</a:t>
            </a:r>
            <a:r>
              <a:rPr sz="1550" i="1" spc="-50" dirty="0">
                <a:latin typeface="Calibri"/>
                <a:cs typeface="Calibri"/>
              </a:rPr>
              <a:t>I</a:t>
            </a:r>
            <a:r>
              <a:rPr sz="1550" i="1" dirty="0">
                <a:latin typeface="Calibri"/>
                <a:cs typeface="Calibri"/>
              </a:rPr>
              <a:t>	</a:t>
            </a:r>
            <a:r>
              <a:rPr sz="1550" i="1" spc="-10" dirty="0">
                <a:latin typeface="Calibri"/>
                <a:cs typeface="Calibri"/>
              </a:rPr>
              <a:t>enjoyed</a:t>
            </a:r>
            <a:r>
              <a:rPr sz="1550" i="1" dirty="0">
                <a:latin typeface="Calibri"/>
                <a:cs typeface="Calibri"/>
              </a:rPr>
              <a:t>	</a:t>
            </a:r>
            <a:r>
              <a:rPr sz="2325" i="1" spc="-37" baseline="1792" dirty="0">
                <a:latin typeface="Calibri"/>
                <a:cs typeface="Calibri"/>
              </a:rPr>
              <a:t>the</a:t>
            </a:r>
            <a:r>
              <a:rPr sz="2325" i="1" baseline="1792" dirty="0">
                <a:latin typeface="Calibri"/>
                <a:cs typeface="Calibri"/>
              </a:rPr>
              <a:t>	</a:t>
            </a:r>
            <a:r>
              <a:rPr sz="2325" i="1" spc="-15" baseline="1792" dirty="0">
                <a:latin typeface="Calibri"/>
                <a:cs typeface="Calibri"/>
              </a:rPr>
              <a:t>movie</a:t>
            </a:r>
            <a:r>
              <a:rPr sz="2325" i="1" baseline="1792" dirty="0">
                <a:latin typeface="Calibri"/>
                <a:cs typeface="Calibri"/>
              </a:rPr>
              <a:t>	</a:t>
            </a:r>
            <a:r>
              <a:rPr sz="2325" i="1" spc="-75" baseline="1792" dirty="0">
                <a:latin typeface="Calibri"/>
                <a:cs typeface="Calibri"/>
              </a:rPr>
              <a:t>a</a:t>
            </a:r>
            <a:r>
              <a:rPr sz="2325" i="1" baseline="1792" dirty="0">
                <a:latin typeface="Calibri"/>
                <a:cs typeface="Calibri"/>
              </a:rPr>
              <a:t>	</a:t>
            </a:r>
            <a:r>
              <a:rPr sz="2325" i="1" spc="-37" baseline="1792" dirty="0">
                <a:latin typeface="Calibri"/>
                <a:cs typeface="Calibri"/>
              </a:rPr>
              <a:t>lot</a:t>
            </a:r>
            <a:endParaRPr sz="2325" baseline="1792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965"/>
              </a:spcBef>
            </a:pPr>
            <a:endParaRPr sz="155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buClr>
                <a:srgbClr val="8B1515"/>
              </a:buClr>
              <a:buFont typeface="Times New Roman"/>
              <a:buChar char="•"/>
              <a:tabLst>
                <a:tab pos="355600" algn="l"/>
              </a:tabLst>
            </a:pPr>
            <a:r>
              <a:rPr sz="2400" dirty="0">
                <a:latin typeface="Calibri"/>
                <a:cs typeface="Calibri"/>
              </a:rPr>
              <a:t>Starting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point: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i="1" dirty="0">
                <a:latin typeface="Calibri"/>
                <a:cs typeface="Calibri"/>
              </a:rPr>
              <a:t>very</a:t>
            </a:r>
            <a:r>
              <a:rPr sz="2400" i="1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basic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way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‘passing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information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from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encoder’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</a:t>
            </a:r>
            <a:r>
              <a:rPr sz="2400" spc="-9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to</a:t>
            </a:r>
            <a:r>
              <a:rPr sz="2400" spc="40" dirty="0">
                <a:latin typeface="Calibri"/>
                <a:cs typeface="Calibri"/>
              </a:rPr>
              <a:t> </a:t>
            </a:r>
            <a:r>
              <a:rPr sz="2400" i="1" spc="-10" dirty="0">
                <a:latin typeface="Calibri"/>
                <a:cs typeface="Calibri"/>
              </a:rPr>
              <a:t>average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76547" y="3828031"/>
            <a:ext cx="5686430" cy="136195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5340984" y="1401381"/>
            <a:ext cx="76898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00AF50"/>
                </a:solidFill>
                <a:latin typeface="Calibri"/>
                <a:cs typeface="Calibri"/>
              </a:rPr>
              <a:t>positive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5562600" y="2104517"/>
            <a:ext cx="323850" cy="914400"/>
            <a:chOff x="5562600" y="2104517"/>
            <a:chExt cx="323850" cy="914400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57847" y="2190112"/>
              <a:ext cx="142880" cy="14288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657847" y="2380612"/>
              <a:ext cx="142880" cy="15240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657847" y="2571112"/>
              <a:ext cx="142880" cy="152278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657847" y="2771010"/>
              <a:ext cx="142880" cy="142880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5572125" y="2114042"/>
              <a:ext cx="304800" cy="895350"/>
            </a:xfrm>
            <a:custGeom>
              <a:avLst/>
              <a:gdLst/>
              <a:ahLst/>
              <a:cxnLst/>
              <a:rect l="l" t="t" r="r" b="b"/>
              <a:pathLst>
                <a:path w="304800" h="895350">
                  <a:moveTo>
                    <a:pt x="254000" y="0"/>
                  </a:moveTo>
                  <a:lnTo>
                    <a:pt x="273778" y="3990"/>
                  </a:lnTo>
                  <a:lnTo>
                    <a:pt x="289925" y="14874"/>
                  </a:lnTo>
                  <a:lnTo>
                    <a:pt x="300809" y="31021"/>
                  </a:lnTo>
                  <a:lnTo>
                    <a:pt x="304800" y="50800"/>
                  </a:lnTo>
                  <a:lnTo>
                    <a:pt x="304800" y="844296"/>
                  </a:lnTo>
                  <a:lnTo>
                    <a:pt x="300809" y="864074"/>
                  </a:lnTo>
                  <a:lnTo>
                    <a:pt x="289925" y="880221"/>
                  </a:lnTo>
                  <a:lnTo>
                    <a:pt x="273778" y="891105"/>
                  </a:lnTo>
                  <a:lnTo>
                    <a:pt x="254000" y="895096"/>
                  </a:lnTo>
                  <a:lnTo>
                    <a:pt x="50800" y="895096"/>
                  </a:lnTo>
                  <a:lnTo>
                    <a:pt x="31021" y="891105"/>
                  </a:lnTo>
                  <a:lnTo>
                    <a:pt x="14874" y="880221"/>
                  </a:lnTo>
                  <a:lnTo>
                    <a:pt x="3990" y="864074"/>
                  </a:lnTo>
                  <a:lnTo>
                    <a:pt x="0" y="844296"/>
                  </a:lnTo>
                  <a:lnTo>
                    <a:pt x="0" y="50800"/>
                  </a:lnTo>
                  <a:lnTo>
                    <a:pt x="3990" y="31021"/>
                  </a:lnTo>
                  <a:lnTo>
                    <a:pt x="14874" y="14874"/>
                  </a:lnTo>
                  <a:lnTo>
                    <a:pt x="31021" y="3990"/>
                  </a:lnTo>
                  <a:lnTo>
                    <a:pt x="50800" y="0"/>
                  </a:lnTo>
                  <a:lnTo>
                    <a:pt x="254000" y="0"/>
                  </a:lnTo>
                  <a:close/>
                </a:path>
              </a:pathLst>
            </a:custGeom>
            <a:ln w="19055">
              <a:solidFill>
                <a:srgbClr val="6F2F9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4214876" y="2372359"/>
            <a:ext cx="882015" cy="57658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4604" marR="5080" indent="-2540">
              <a:lnSpc>
                <a:spcPct val="100800"/>
              </a:lnSpc>
              <a:spcBef>
                <a:spcPts val="80"/>
              </a:spcBef>
            </a:pPr>
            <a:r>
              <a:rPr sz="1800" spc="-10" dirty="0">
                <a:solidFill>
                  <a:srgbClr val="6F2F9F"/>
                </a:solidFill>
                <a:latin typeface="Calibri"/>
                <a:cs typeface="Calibri"/>
              </a:rPr>
              <a:t>Sentence encoding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035681" y="1666366"/>
            <a:ext cx="5364480" cy="2190115"/>
          </a:xfrm>
          <a:custGeom>
            <a:avLst/>
            <a:gdLst/>
            <a:ahLst/>
            <a:cxnLst/>
            <a:rect l="l" t="t" r="r" b="b"/>
            <a:pathLst>
              <a:path w="5364480" h="2190115">
                <a:moveTo>
                  <a:pt x="2753741" y="94869"/>
                </a:moveTo>
                <a:lnTo>
                  <a:pt x="2709405" y="18923"/>
                </a:lnTo>
                <a:lnTo>
                  <a:pt x="2698369" y="0"/>
                </a:lnTo>
                <a:lnTo>
                  <a:pt x="2642997" y="94869"/>
                </a:lnTo>
                <a:lnTo>
                  <a:pt x="2644521" y="100711"/>
                </a:lnTo>
                <a:lnTo>
                  <a:pt x="2653665" y="106045"/>
                </a:lnTo>
                <a:lnTo>
                  <a:pt x="2659507" y="104521"/>
                </a:lnTo>
                <a:lnTo>
                  <a:pt x="2688844" y="54229"/>
                </a:lnTo>
                <a:lnTo>
                  <a:pt x="2688844" y="447802"/>
                </a:lnTo>
                <a:lnTo>
                  <a:pt x="2707894" y="447802"/>
                </a:lnTo>
                <a:lnTo>
                  <a:pt x="2707894" y="54229"/>
                </a:lnTo>
                <a:lnTo>
                  <a:pt x="2737231" y="104521"/>
                </a:lnTo>
                <a:lnTo>
                  <a:pt x="2743073" y="106045"/>
                </a:lnTo>
                <a:lnTo>
                  <a:pt x="2752217" y="100711"/>
                </a:lnTo>
                <a:lnTo>
                  <a:pt x="2753741" y="94869"/>
                </a:lnTo>
                <a:close/>
              </a:path>
              <a:path w="5364480" h="2190115">
                <a:moveTo>
                  <a:pt x="5364480" y="2163318"/>
                </a:moveTo>
                <a:lnTo>
                  <a:pt x="2761513" y="1355318"/>
                </a:lnTo>
                <a:lnTo>
                  <a:pt x="2794635" y="1352296"/>
                </a:lnTo>
                <a:lnTo>
                  <a:pt x="2799842" y="1351915"/>
                </a:lnTo>
                <a:lnTo>
                  <a:pt x="2803779" y="1347216"/>
                </a:lnTo>
                <a:lnTo>
                  <a:pt x="2803334" y="1342771"/>
                </a:lnTo>
                <a:lnTo>
                  <a:pt x="2803271" y="1342136"/>
                </a:lnTo>
                <a:lnTo>
                  <a:pt x="2802763" y="1336802"/>
                </a:lnTo>
                <a:lnTo>
                  <a:pt x="2800921" y="1335227"/>
                </a:lnTo>
                <a:lnTo>
                  <a:pt x="2803271" y="1331468"/>
                </a:lnTo>
                <a:lnTo>
                  <a:pt x="2802128" y="1326388"/>
                </a:lnTo>
                <a:lnTo>
                  <a:pt x="2800985" y="1321181"/>
                </a:lnTo>
                <a:lnTo>
                  <a:pt x="2795778" y="1318006"/>
                </a:lnTo>
                <a:lnTo>
                  <a:pt x="2689174" y="1342707"/>
                </a:lnTo>
                <a:lnTo>
                  <a:pt x="2689174" y="1343926"/>
                </a:lnTo>
                <a:lnTo>
                  <a:pt x="2688882" y="1344002"/>
                </a:lnTo>
                <a:lnTo>
                  <a:pt x="2689098" y="1343685"/>
                </a:lnTo>
                <a:lnTo>
                  <a:pt x="2689174" y="1343926"/>
                </a:lnTo>
                <a:lnTo>
                  <a:pt x="2689174" y="1342707"/>
                </a:lnTo>
                <a:lnTo>
                  <a:pt x="2687002" y="1342529"/>
                </a:lnTo>
                <a:lnTo>
                  <a:pt x="2672562" y="1339215"/>
                </a:lnTo>
                <a:lnTo>
                  <a:pt x="2586101" y="1319403"/>
                </a:lnTo>
                <a:lnTo>
                  <a:pt x="2581021" y="1318133"/>
                </a:lnTo>
                <a:lnTo>
                  <a:pt x="2575814" y="1321308"/>
                </a:lnTo>
                <a:lnTo>
                  <a:pt x="2574671" y="1326515"/>
                </a:lnTo>
                <a:lnTo>
                  <a:pt x="2573528" y="1331595"/>
                </a:lnTo>
                <a:lnTo>
                  <a:pt x="2576245" y="1335963"/>
                </a:lnTo>
                <a:lnTo>
                  <a:pt x="2575687" y="1336421"/>
                </a:lnTo>
                <a:lnTo>
                  <a:pt x="2574671" y="1346962"/>
                </a:lnTo>
                <a:lnTo>
                  <a:pt x="2578608" y="1351534"/>
                </a:lnTo>
                <a:lnTo>
                  <a:pt x="2616339" y="1355051"/>
                </a:lnTo>
                <a:lnTo>
                  <a:pt x="0" y="2171065"/>
                </a:lnTo>
                <a:lnTo>
                  <a:pt x="5588" y="2189226"/>
                </a:lnTo>
                <a:lnTo>
                  <a:pt x="2558859" y="1393050"/>
                </a:lnTo>
                <a:lnTo>
                  <a:pt x="884555" y="2172335"/>
                </a:lnTo>
                <a:lnTo>
                  <a:pt x="892683" y="2189607"/>
                </a:lnTo>
                <a:lnTo>
                  <a:pt x="2625166" y="1383195"/>
                </a:lnTo>
                <a:lnTo>
                  <a:pt x="2603373" y="1407033"/>
                </a:lnTo>
                <a:lnTo>
                  <a:pt x="2599817" y="1410970"/>
                </a:lnTo>
                <a:lnTo>
                  <a:pt x="2600198" y="1416939"/>
                </a:lnTo>
                <a:lnTo>
                  <a:pt x="2600337" y="1417078"/>
                </a:lnTo>
                <a:lnTo>
                  <a:pt x="1787017" y="2173224"/>
                </a:lnTo>
                <a:lnTo>
                  <a:pt x="1799971" y="2187194"/>
                </a:lnTo>
                <a:lnTo>
                  <a:pt x="2614765" y="1429677"/>
                </a:lnTo>
                <a:lnTo>
                  <a:pt x="2616708" y="1431036"/>
                </a:lnTo>
                <a:lnTo>
                  <a:pt x="2621026" y="1433957"/>
                </a:lnTo>
                <a:lnTo>
                  <a:pt x="2626995" y="1432941"/>
                </a:lnTo>
                <a:lnTo>
                  <a:pt x="2630043" y="1428623"/>
                </a:lnTo>
                <a:lnTo>
                  <a:pt x="2655874" y="1391462"/>
                </a:lnTo>
                <a:lnTo>
                  <a:pt x="2661107" y="1386598"/>
                </a:lnTo>
                <a:lnTo>
                  <a:pt x="2654477" y="1408531"/>
                </a:lnTo>
                <a:lnTo>
                  <a:pt x="2640203" y="1432687"/>
                </a:lnTo>
                <a:lnTo>
                  <a:pt x="2637536" y="1437259"/>
                </a:lnTo>
                <a:lnTo>
                  <a:pt x="2638882" y="1442466"/>
                </a:lnTo>
                <a:lnTo>
                  <a:pt x="2638983" y="1442847"/>
                </a:lnTo>
                <a:lnTo>
                  <a:pt x="2639060" y="1443101"/>
                </a:lnTo>
                <a:lnTo>
                  <a:pt x="2643632" y="1445768"/>
                </a:lnTo>
                <a:lnTo>
                  <a:pt x="2648077" y="1448435"/>
                </a:lnTo>
                <a:lnTo>
                  <a:pt x="2648889" y="1448231"/>
                </a:lnTo>
                <a:lnTo>
                  <a:pt x="2657221" y="1450721"/>
                </a:lnTo>
                <a:lnTo>
                  <a:pt x="2662555" y="1447800"/>
                </a:lnTo>
                <a:lnTo>
                  <a:pt x="2664079" y="1442847"/>
                </a:lnTo>
                <a:lnTo>
                  <a:pt x="2672143" y="1416151"/>
                </a:lnTo>
                <a:lnTo>
                  <a:pt x="2683510" y="1396911"/>
                </a:lnTo>
                <a:lnTo>
                  <a:pt x="2683649" y="1380540"/>
                </a:lnTo>
                <a:lnTo>
                  <a:pt x="2683560" y="1396911"/>
                </a:lnTo>
                <a:lnTo>
                  <a:pt x="2679319" y="2169541"/>
                </a:lnTo>
                <a:lnTo>
                  <a:pt x="2698369" y="2169541"/>
                </a:lnTo>
                <a:lnTo>
                  <a:pt x="2702610" y="1396911"/>
                </a:lnTo>
                <a:lnTo>
                  <a:pt x="2707703" y="1405750"/>
                </a:lnTo>
                <a:lnTo>
                  <a:pt x="2720263" y="1447673"/>
                </a:lnTo>
                <a:lnTo>
                  <a:pt x="2720340" y="1447927"/>
                </a:lnTo>
                <a:lnTo>
                  <a:pt x="2725674" y="1450721"/>
                </a:lnTo>
                <a:lnTo>
                  <a:pt x="2734335" y="1448092"/>
                </a:lnTo>
                <a:lnTo>
                  <a:pt x="2737612" y="1448943"/>
                </a:lnTo>
                <a:lnTo>
                  <a:pt x="2742057" y="1446276"/>
                </a:lnTo>
                <a:lnTo>
                  <a:pt x="2746629" y="1443736"/>
                </a:lnTo>
                <a:lnTo>
                  <a:pt x="2748280" y="1437894"/>
                </a:lnTo>
                <a:lnTo>
                  <a:pt x="2745613" y="1433322"/>
                </a:lnTo>
                <a:lnTo>
                  <a:pt x="2725204" y="1397889"/>
                </a:lnTo>
                <a:lnTo>
                  <a:pt x="2723883" y="1393469"/>
                </a:lnTo>
                <a:lnTo>
                  <a:pt x="2748280" y="1428750"/>
                </a:lnTo>
                <a:lnTo>
                  <a:pt x="2751201" y="1433068"/>
                </a:lnTo>
                <a:lnTo>
                  <a:pt x="2757170" y="1434211"/>
                </a:lnTo>
                <a:lnTo>
                  <a:pt x="2761488" y="1431163"/>
                </a:lnTo>
                <a:lnTo>
                  <a:pt x="2765806" y="1428242"/>
                </a:lnTo>
                <a:lnTo>
                  <a:pt x="2765882" y="1427797"/>
                </a:lnTo>
                <a:lnTo>
                  <a:pt x="3570732" y="2179447"/>
                </a:lnTo>
                <a:lnTo>
                  <a:pt x="3583813" y="2165477"/>
                </a:lnTo>
                <a:lnTo>
                  <a:pt x="2777032" y="1412024"/>
                </a:lnTo>
                <a:lnTo>
                  <a:pt x="2777109" y="1410843"/>
                </a:lnTo>
                <a:lnTo>
                  <a:pt x="2773553" y="1406906"/>
                </a:lnTo>
                <a:lnTo>
                  <a:pt x="2751201" y="1382560"/>
                </a:lnTo>
                <a:lnTo>
                  <a:pt x="4457446" y="2181987"/>
                </a:lnTo>
                <a:lnTo>
                  <a:pt x="4465447" y="2164715"/>
                </a:lnTo>
                <a:lnTo>
                  <a:pt x="2817952" y="1392783"/>
                </a:lnTo>
                <a:lnTo>
                  <a:pt x="5358892" y="2181606"/>
                </a:lnTo>
                <a:lnTo>
                  <a:pt x="5364480" y="2163318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7015733" y="1340802"/>
            <a:ext cx="1877695" cy="57658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 indent="149860">
              <a:lnSpc>
                <a:spcPct val="100800"/>
              </a:lnSpc>
              <a:spcBef>
                <a:spcPts val="85"/>
              </a:spcBef>
            </a:pPr>
            <a:r>
              <a:rPr sz="1800" dirty="0">
                <a:solidFill>
                  <a:srgbClr val="FF2FED"/>
                </a:solidFill>
                <a:latin typeface="Calibri"/>
                <a:cs typeface="Calibri"/>
              </a:rPr>
              <a:t>How</a:t>
            </a:r>
            <a:r>
              <a:rPr sz="1800" spc="-50" dirty="0">
                <a:solidFill>
                  <a:srgbClr val="FF2FED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2FED"/>
                </a:solidFill>
                <a:latin typeface="Calibri"/>
                <a:cs typeface="Calibri"/>
              </a:rPr>
              <a:t>to</a:t>
            </a:r>
            <a:r>
              <a:rPr sz="1800" spc="-10" dirty="0">
                <a:solidFill>
                  <a:srgbClr val="FF2FED"/>
                </a:solidFill>
                <a:latin typeface="Calibri"/>
                <a:cs typeface="Calibri"/>
              </a:rPr>
              <a:t> compute </a:t>
            </a:r>
            <a:r>
              <a:rPr sz="1800" dirty="0">
                <a:solidFill>
                  <a:srgbClr val="FF2FED"/>
                </a:solidFill>
                <a:latin typeface="Calibri"/>
                <a:cs typeface="Calibri"/>
              </a:rPr>
              <a:t>sentence</a:t>
            </a:r>
            <a:r>
              <a:rPr sz="1800" spc="-90" dirty="0">
                <a:solidFill>
                  <a:srgbClr val="FF2FED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2FED"/>
                </a:solidFill>
                <a:latin typeface="Calibri"/>
                <a:cs typeface="Calibri"/>
              </a:rPr>
              <a:t>encoding?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sldNum" sz="quarter" idx="7"/>
          </p:nvPr>
        </p:nvSpPr>
        <p:spPr>
          <a:xfrm>
            <a:off x="311150" y="6465490"/>
            <a:ext cx="428942" cy="28471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186690">
              <a:lnSpc>
                <a:spcPts val="1450"/>
              </a:lnSpc>
            </a:pPr>
            <a:fld id="{81D60167-4931-47E6-BA6A-407CBD079E47}" type="slidenum">
              <a:rPr lang="en-US" altLang="ja-JP" spc="-50" smtClean="0"/>
              <a:pPr marL="186690">
                <a:lnSpc>
                  <a:spcPts val="1450"/>
                </a:lnSpc>
              </a:pPr>
              <a:t>87</a:t>
            </a:fld>
            <a:endParaRPr spc="-25" dirty="0"/>
          </a:p>
        </p:txBody>
      </p:sp>
      <p:sp>
        <p:nvSpPr>
          <p:cNvPr id="15" name="object 15"/>
          <p:cNvSpPr txBox="1"/>
          <p:nvPr/>
        </p:nvSpPr>
        <p:spPr>
          <a:xfrm>
            <a:off x="7077456" y="2170366"/>
            <a:ext cx="1754505" cy="11207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065" marR="5080" indent="1270" algn="ctr">
              <a:lnSpc>
                <a:spcPct val="99700"/>
              </a:lnSpc>
              <a:spcBef>
                <a:spcPts val="105"/>
              </a:spcBef>
            </a:pPr>
            <a:r>
              <a:rPr sz="1800" b="1" dirty="0">
                <a:solidFill>
                  <a:srgbClr val="FF2FED"/>
                </a:solidFill>
                <a:latin typeface="Calibri"/>
                <a:cs typeface="Calibri"/>
              </a:rPr>
              <a:t>Usually</a:t>
            </a:r>
            <a:r>
              <a:rPr sz="1800" b="1" spc="-65" dirty="0">
                <a:solidFill>
                  <a:srgbClr val="FF2FED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FF2FED"/>
                </a:solidFill>
                <a:latin typeface="Calibri"/>
                <a:cs typeface="Calibri"/>
              </a:rPr>
              <a:t>better</a:t>
            </a:r>
            <a:r>
              <a:rPr sz="1800" spc="-10" dirty="0">
                <a:solidFill>
                  <a:srgbClr val="FF2FED"/>
                </a:solidFill>
                <a:latin typeface="Calibri"/>
                <a:cs typeface="Calibri"/>
              </a:rPr>
              <a:t>: </a:t>
            </a:r>
            <a:r>
              <a:rPr sz="1800" spc="-35" dirty="0">
                <a:solidFill>
                  <a:srgbClr val="FF2FED"/>
                </a:solidFill>
                <a:latin typeface="Calibri"/>
                <a:cs typeface="Calibri"/>
              </a:rPr>
              <a:t>Take</a:t>
            </a:r>
            <a:r>
              <a:rPr sz="1800" dirty="0">
                <a:solidFill>
                  <a:srgbClr val="FF2FED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FF2FED"/>
                </a:solidFill>
                <a:latin typeface="Calibri"/>
                <a:cs typeface="Calibri"/>
              </a:rPr>
              <a:t>element-wise </a:t>
            </a:r>
            <a:r>
              <a:rPr sz="1800" dirty="0">
                <a:solidFill>
                  <a:srgbClr val="FF2FED"/>
                </a:solidFill>
                <a:latin typeface="Calibri"/>
                <a:cs typeface="Calibri"/>
              </a:rPr>
              <a:t>max</a:t>
            </a:r>
            <a:r>
              <a:rPr sz="1800" spc="-35" dirty="0">
                <a:solidFill>
                  <a:srgbClr val="FF2FED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2FED"/>
                </a:solidFill>
                <a:latin typeface="Calibri"/>
                <a:cs typeface="Calibri"/>
              </a:rPr>
              <a:t>or</a:t>
            </a:r>
            <a:r>
              <a:rPr sz="1800" spc="-30" dirty="0">
                <a:solidFill>
                  <a:srgbClr val="FF2FED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2FED"/>
                </a:solidFill>
                <a:latin typeface="Calibri"/>
                <a:cs typeface="Calibri"/>
              </a:rPr>
              <a:t>mean</a:t>
            </a:r>
            <a:r>
              <a:rPr sz="1800" spc="15" dirty="0">
                <a:solidFill>
                  <a:srgbClr val="FF2FED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2FED"/>
                </a:solidFill>
                <a:latin typeface="Calibri"/>
                <a:cs typeface="Calibri"/>
              </a:rPr>
              <a:t>of</a:t>
            </a:r>
            <a:r>
              <a:rPr sz="1800" spc="-25" dirty="0">
                <a:solidFill>
                  <a:srgbClr val="FF2FED"/>
                </a:solidFill>
                <a:latin typeface="Calibri"/>
                <a:cs typeface="Calibri"/>
              </a:rPr>
              <a:t> all </a:t>
            </a:r>
            <a:r>
              <a:rPr sz="1800" dirty="0">
                <a:solidFill>
                  <a:srgbClr val="FF2FED"/>
                </a:solidFill>
                <a:latin typeface="Calibri"/>
                <a:cs typeface="Calibri"/>
              </a:rPr>
              <a:t>hidden</a:t>
            </a:r>
            <a:r>
              <a:rPr sz="1800" spc="-25" dirty="0">
                <a:solidFill>
                  <a:srgbClr val="FF2FED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2FED"/>
                </a:solidFill>
                <a:latin typeface="Calibri"/>
                <a:cs typeface="Calibri"/>
              </a:rPr>
              <a:t>states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97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/>
              <a:t>Attention</a:t>
            </a:r>
            <a:r>
              <a:rPr spc="-20" dirty="0"/>
              <a:t> </a:t>
            </a:r>
            <a:r>
              <a:rPr dirty="0"/>
              <a:t>is</a:t>
            </a:r>
            <a:r>
              <a:rPr spc="-45" dirty="0"/>
              <a:t> </a:t>
            </a:r>
            <a:r>
              <a:rPr i="1" dirty="0">
                <a:latin typeface="Calibri"/>
                <a:cs typeface="Calibri"/>
              </a:rPr>
              <a:t>weighted</a:t>
            </a:r>
            <a:r>
              <a:rPr i="1" spc="-40" dirty="0">
                <a:latin typeface="Calibri"/>
                <a:cs typeface="Calibri"/>
              </a:rPr>
              <a:t> </a:t>
            </a:r>
            <a:r>
              <a:rPr dirty="0"/>
              <a:t>averaging,</a:t>
            </a:r>
            <a:r>
              <a:rPr spc="-90" dirty="0"/>
              <a:t> </a:t>
            </a:r>
            <a:r>
              <a:rPr dirty="0"/>
              <a:t>which</a:t>
            </a:r>
            <a:r>
              <a:rPr spc="-15" dirty="0"/>
              <a:t> </a:t>
            </a:r>
            <a:r>
              <a:rPr dirty="0"/>
              <a:t>lets</a:t>
            </a:r>
            <a:r>
              <a:rPr spc="-90" dirty="0"/>
              <a:t> </a:t>
            </a:r>
            <a:r>
              <a:rPr dirty="0"/>
              <a:t>you</a:t>
            </a:r>
            <a:r>
              <a:rPr spc="-20" dirty="0"/>
              <a:t> </a:t>
            </a:r>
            <a:r>
              <a:rPr dirty="0"/>
              <a:t>do</a:t>
            </a:r>
            <a:r>
              <a:rPr spc="-95" dirty="0"/>
              <a:t> </a:t>
            </a:r>
            <a:r>
              <a:rPr spc="-10" dirty="0"/>
              <a:t>lookups!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10400" y="3101731"/>
            <a:ext cx="3896120" cy="3240267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51497" y="1161732"/>
            <a:ext cx="10233660" cy="3803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300" dirty="0">
                <a:latin typeface="Calibri"/>
                <a:cs typeface="Calibri"/>
              </a:rPr>
              <a:t>Attention</a:t>
            </a:r>
            <a:r>
              <a:rPr sz="2300" spc="30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is</a:t>
            </a:r>
            <a:r>
              <a:rPr sz="2300" spc="-30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just</a:t>
            </a:r>
            <a:r>
              <a:rPr sz="2300" spc="-45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a</a:t>
            </a:r>
            <a:r>
              <a:rPr sz="2300" spc="-15" dirty="0">
                <a:latin typeface="Calibri"/>
                <a:cs typeface="Calibri"/>
              </a:rPr>
              <a:t> </a:t>
            </a:r>
            <a:r>
              <a:rPr sz="2300" b="1" dirty="0">
                <a:latin typeface="Calibri"/>
                <a:cs typeface="Calibri"/>
              </a:rPr>
              <a:t>weighted</a:t>
            </a:r>
            <a:r>
              <a:rPr sz="2300" b="1" spc="-30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average</a:t>
            </a:r>
            <a:r>
              <a:rPr sz="2300" spc="-45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–</a:t>
            </a:r>
            <a:r>
              <a:rPr sz="2300" spc="-25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this</a:t>
            </a:r>
            <a:r>
              <a:rPr sz="2300" spc="-25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is</a:t>
            </a:r>
            <a:r>
              <a:rPr sz="2300" spc="-25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very</a:t>
            </a:r>
            <a:r>
              <a:rPr sz="2300" spc="-20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powerful</a:t>
            </a:r>
            <a:r>
              <a:rPr sz="2300" spc="-25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if</a:t>
            </a:r>
            <a:r>
              <a:rPr sz="2300" spc="-50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the</a:t>
            </a:r>
            <a:r>
              <a:rPr sz="2300" spc="-50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weights</a:t>
            </a:r>
            <a:r>
              <a:rPr sz="2300" spc="-30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are</a:t>
            </a:r>
            <a:r>
              <a:rPr sz="2300" spc="-50" dirty="0">
                <a:latin typeface="Calibri"/>
                <a:cs typeface="Calibri"/>
              </a:rPr>
              <a:t> </a:t>
            </a:r>
            <a:r>
              <a:rPr sz="2300" spc="-10" dirty="0">
                <a:latin typeface="Calibri"/>
                <a:cs typeface="Calibri"/>
              </a:rPr>
              <a:t>learned!</a:t>
            </a:r>
            <a:endParaRPr sz="23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560819" y="1737677"/>
            <a:ext cx="4992370" cy="1076325"/>
          </a:xfrm>
          <a:prstGeom prst="rect">
            <a:avLst/>
          </a:prstGeom>
        </p:spPr>
        <p:txBody>
          <a:bodyPr vert="horz" wrap="square" lIns="0" tIns="18415" rIns="0" bIns="0" rtlCol="0">
            <a:spAutoFit/>
          </a:bodyPr>
          <a:lstStyle/>
          <a:p>
            <a:pPr marL="12700" marR="5080">
              <a:lnSpc>
                <a:spcPct val="99300"/>
              </a:lnSpc>
              <a:spcBef>
                <a:spcPts val="145"/>
              </a:spcBef>
            </a:pPr>
            <a:r>
              <a:rPr sz="2300" dirty="0">
                <a:latin typeface="Calibri"/>
                <a:cs typeface="Calibri"/>
              </a:rPr>
              <a:t>In</a:t>
            </a:r>
            <a:r>
              <a:rPr sz="2300" spc="-25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a</a:t>
            </a:r>
            <a:r>
              <a:rPr sz="2300" spc="-30" dirty="0">
                <a:latin typeface="Calibri"/>
                <a:cs typeface="Calibri"/>
              </a:rPr>
              <a:t> </a:t>
            </a:r>
            <a:r>
              <a:rPr sz="2300" b="1" dirty="0">
                <a:latin typeface="Calibri"/>
                <a:cs typeface="Calibri"/>
              </a:rPr>
              <a:t>lookup</a:t>
            </a:r>
            <a:r>
              <a:rPr sz="2300" b="1" spc="-55" dirty="0">
                <a:latin typeface="Calibri"/>
                <a:cs typeface="Calibri"/>
              </a:rPr>
              <a:t> </a:t>
            </a:r>
            <a:r>
              <a:rPr sz="2300" b="1" dirty="0">
                <a:latin typeface="Calibri"/>
                <a:cs typeface="Calibri"/>
              </a:rPr>
              <a:t>table</a:t>
            </a:r>
            <a:r>
              <a:rPr sz="2300" dirty="0">
                <a:latin typeface="Calibri"/>
                <a:cs typeface="Calibri"/>
              </a:rPr>
              <a:t>,</a:t>
            </a:r>
            <a:r>
              <a:rPr sz="2300" spc="10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we</a:t>
            </a:r>
            <a:r>
              <a:rPr sz="2300" spc="-40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have</a:t>
            </a:r>
            <a:r>
              <a:rPr sz="2300" spc="-45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a table</a:t>
            </a:r>
            <a:r>
              <a:rPr sz="2300" spc="-40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of</a:t>
            </a:r>
            <a:r>
              <a:rPr sz="2300" spc="40" dirty="0">
                <a:latin typeface="Calibri"/>
                <a:cs typeface="Calibri"/>
              </a:rPr>
              <a:t> </a:t>
            </a:r>
            <a:r>
              <a:rPr sz="2300" b="1" spc="-20" dirty="0">
                <a:solidFill>
                  <a:srgbClr val="BA792B"/>
                </a:solidFill>
                <a:latin typeface="Calibri"/>
                <a:cs typeface="Calibri"/>
              </a:rPr>
              <a:t>keys </a:t>
            </a:r>
            <a:r>
              <a:rPr sz="2300" dirty="0">
                <a:latin typeface="Calibri"/>
                <a:cs typeface="Calibri"/>
              </a:rPr>
              <a:t>that</a:t>
            </a:r>
            <a:r>
              <a:rPr sz="2300" spc="10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map</a:t>
            </a:r>
            <a:r>
              <a:rPr sz="2300" spc="-50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to</a:t>
            </a:r>
            <a:r>
              <a:rPr sz="2300" spc="-30" dirty="0">
                <a:latin typeface="Calibri"/>
                <a:cs typeface="Calibri"/>
              </a:rPr>
              <a:t> </a:t>
            </a:r>
            <a:r>
              <a:rPr sz="2300" b="1" dirty="0">
                <a:solidFill>
                  <a:srgbClr val="609D93"/>
                </a:solidFill>
                <a:latin typeface="Calibri"/>
                <a:cs typeface="Calibri"/>
              </a:rPr>
              <a:t>values</a:t>
            </a:r>
            <a:r>
              <a:rPr sz="2300" dirty="0">
                <a:latin typeface="Calibri"/>
                <a:cs typeface="Calibri"/>
              </a:rPr>
              <a:t>.</a:t>
            </a:r>
            <a:r>
              <a:rPr sz="2300" spc="-20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The</a:t>
            </a:r>
            <a:r>
              <a:rPr sz="2300" spc="-45" dirty="0">
                <a:latin typeface="Calibri"/>
                <a:cs typeface="Calibri"/>
              </a:rPr>
              <a:t> </a:t>
            </a:r>
            <a:r>
              <a:rPr sz="2300" b="1" dirty="0">
                <a:solidFill>
                  <a:srgbClr val="EA7171"/>
                </a:solidFill>
                <a:latin typeface="Calibri"/>
                <a:cs typeface="Calibri"/>
              </a:rPr>
              <a:t>query</a:t>
            </a:r>
            <a:r>
              <a:rPr sz="2300" b="1" spc="-15" dirty="0">
                <a:solidFill>
                  <a:srgbClr val="EA7171"/>
                </a:solidFill>
                <a:latin typeface="Calibri"/>
                <a:cs typeface="Calibri"/>
              </a:rPr>
              <a:t> </a:t>
            </a:r>
            <a:r>
              <a:rPr sz="2300" spc="-10" dirty="0">
                <a:latin typeface="Calibri"/>
                <a:cs typeface="Calibri"/>
              </a:rPr>
              <a:t>matches </a:t>
            </a:r>
            <a:r>
              <a:rPr sz="2300" dirty="0">
                <a:latin typeface="Calibri"/>
                <a:cs typeface="Calibri"/>
              </a:rPr>
              <a:t>one</a:t>
            </a:r>
            <a:r>
              <a:rPr sz="2300" spc="10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of</a:t>
            </a:r>
            <a:r>
              <a:rPr sz="2300" spc="-60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the</a:t>
            </a:r>
            <a:r>
              <a:rPr sz="2300" spc="-60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keys,</a:t>
            </a:r>
            <a:r>
              <a:rPr sz="2300" spc="-10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returning</a:t>
            </a:r>
            <a:r>
              <a:rPr sz="2300" spc="-5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its</a:t>
            </a:r>
            <a:r>
              <a:rPr sz="2300" spc="-35" dirty="0">
                <a:latin typeface="Calibri"/>
                <a:cs typeface="Calibri"/>
              </a:rPr>
              <a:t> </a:t>
            </a:r>
            <a:r>
              <a:rPr sz="2300" spc="-10" dirty="0">
                <a:latin typeface="Calibri"/>
                <a:cs typeface="Calibri"/>
              </a:rPr>
              <a:t>value.</a:t>
            </a:r>
            <a:endParaRPr sz="2300">
              <a:latin typeface="Calibri"/>
              <a:cs typeface="Calibri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6209347" y="1895392"/>
            <a:ext cx="83185" cy="4634230"/>
            <a:chOff x="6209347" y="1895392"/>
            <a:chExt cx="83185" cy="4634230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09347" y="1895392"/>
              <a:ext cx="82867" cy="4634033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6253225" y="1909318"/>
              <a:ext cx="0" cy="4571365"/>
            </a:xfrm>
            <a:custGeom>
              <a:avLst/>
              <a:gdLst/>
              <a:ahLst/>
              <a:cxnLst/>
              <a:rect l="l" t="t" r="r" b="b"/>
              <a:pathLst>
                <a:path h="4571365">
                  <a:moveTo>
                    <a:pt x="0" y="0"/>
                  </a:moveTo>
                  <a:lnTo>
                    <a:pt x="0" y="4570933"/>
                  </a:lnTo>
                </a:path>
              </a:pathLst>
            </a:custGeom>
            <a:ln w="2540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85800" y="3250470"/>
            <a:ext cx="5172075" cy="3281977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285115" y="1743392"/>
            <a:ext cx="5585460" cy="1076325"/>
          </a:xfrm>
          <a:prstGeom prst="rect">
            <a:avLst/>
          </a:prstGeom>
        </p:spPr>
        <p:txBody>
          <a:bodyPr vert="horz" wrap="square" lIns="0" tIns="18415" rIns="0" bIns="0" rtlCol="0">
            <a:spAutoFit/>
          </a:bodyPr>
          <a:lstStyle/>
          <a:p>
            <a:pPr marL="12700" marR="5080" algn="just">
              <a:lnSpc>
                <a:spcPct val="99300"/>
              </a:lnSpc>
              <a:spcBef>
                <a:spcPts val="145"/>
              </a:spcBef>
            </a:pPr>
            <a:r>
              <a:rPr sz="2300" dirty="0">
                <a:latin typeface="Calibri"/>
                <a:cs typeface="Calibri"/>
              </a:rPr>
              <a:t>In</a:t>
            </a:r>
            <a:r>
              <a:rPr sz="2300" spc="-75" dirty="0">
                <a:latin typeface="Calibri"/>
                <a:cs typeface="Calibri"/>
              </a:rPr>
              <a:t> </a:t>
            </a:r>
            <a:r>
              <a:rPr sz="2300" b="1" dirty="0">
                <a:latin typeface="Calibri"/>
                <a:cs typeface="Calibri"/>
              </a:rPr>
              <a:t>attention</a:t>
            </a:r>
            <a:r>
              <a:rPr sz="2300" dirty="0">
                <a:latin typeface="Calibri"/>
                <a:cs typeface="Calibri"/>
              </a:rPr>
              <a:t>,</a:t>
            </a:r>
            <a:r>
              <a:rPr sz="2300" spc="-15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the</a:t>
            </a:r>
            <a:r>
              <a:rPr sz="2300" spc="-15" dirty="0">
                <a:latin typeface="Calibri"/>
                <a:cs typeface="Calibri"/>
              </a:rPr>
              <a:t> </a:t>
            </a:r>
            <a:r>
              <a:rPr sz="2300" b="1" dirty="0">
                <a:solidFill>
                  <a:srgbClr val="EA7171"/>
                </a:solidFill>
                <a:latin typeface="Calibri"/>
                <a:cs typeface="Calibri"/>
              </a:rPr>
              <a:t>query</a:t>
            </a:r>
            <a:r>
              <a:rPr sz="2300" b="1" spc="-10" dirty="0">
                <a:solidFill>
                  <a:srgbClr val="EA7171"/>
                </a:solidFill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matches</a:t>
            </a:r>
            <a:r>
              <a:rPr sz="2300" spc="-40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all</a:t>
            </a:r>
            <a:r>
              <a:rPr sz="2300" spc="-45" dirty="0">
                <a:latin typeface="Calibri"/>
                <a:cs typeface="Calibri"/>
              </a:rPr>
              <a:t> </a:t>
            </a:r>
            <a:r>
              <a:rPr sz="2300" b="1" dirty="0">
                <a:solidFill>
                  <a:srgbClr val="BA792B"/>
                </a:solidFill>
                <a:latin typeface="Calibri"/>
                <a:cs typeface="Calibri"/>
              </a:rPr>
              <a:t>keys</a:t>
            </a:r>
            <a:r>
              <a:rPr sz="2300" b="1" spc="-55" dirty="0">
                <a:solidFill>
                  <a:srgbClr val="BA792B"/>
                </a:solidFill>
                <a:latin typeface="Calibri"/>
                <a:cs typeface="Calibri"/>
              </a:rPr>
              <a:t> </a:t>
            </a:r>
            <a:r>
              <a:rPr sz="2300" i="1" spc="-10" dirty="0">
                <a:latin typeface="Calibri"/>
                <a:cs typeface="Calibri"/>
              </a:rPr>
              <a:t>softly</a:t>
            </a:r>
            <a:r>
              <a:rPr sz="2300" spc="-10" dirty="0">
                <a:latin typeface="Calibri"/>
                <a:cs typeface="Calibri"/>
              </a:rPr>
              <a:t>, </a:t>
            </a:r>
            <a:r>
              <a:rPr sz="2300" dirty="0">
                <a:latin typeface="Calibri"/>
                <a:cs typeface="Calibri"/>
              </a:rPr>
              <a:t>to</a:t>
            </a:r>
            <a:r>
              <a:rPr sz="2300" spc="30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a</a:t>
            </a:r>
            <a:r>
              <a:rPr sz="2300" spc="-70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weight</a:t>
            </a:r>
            <a:r>
              <a:rPr sz="2300" spc="30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between</a:t>
            </a:r>
            <a:r>
              <a:rPr sz="2300" spc="-35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0</a:t>
            </a:r>
            <a:r>
              <a:rPr sz="2300" spc="10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and</a:t>
            </a:r>
            <a:r>
              <a:rPr sz="2300" spc="-35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1. The</a:t>
            </a:r>
            <a:r>
              <a:rPr sz="2300" spc="-50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keys’</a:t>
            </a:r>
            <a:r>
              <a:rPr sz="2300" spc="-90" dirty="0">
                <a:latin typeface="Calibri"/>
                <a:cs typeface="Calibri"/>
              </a:rPr>
              <a:t> </a:t>
            </a:r>
            <a:r>
              <a:rPr sz="2300" b="1" spc="-10" dirty="0">
                <a:solidFill>
                  <a:srgbClr val="609D93"/>
                </a:solidFill>
                <a:latin typeface="Calibri"/>
                <a:cs typeface="Calibri"/>
              </a:rPr>
              <a:t>values </a:t>
            </a:r>
            <a:r>
              <a:rPr sz="2300" dirty="0">
                <a:latin typeface="Calibri"/>
                <a:cs typeface="Calibri"/>
              </a:rPr>
              <a:t>are</a:t>
            </a:r>
            <a:r>
              <a:rPr sz="2300" spc="25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multiplied</a:t>
            </a:r>
            <a:r>
              <a:rPr sz="2300" spc="-30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by</a:t>
            </a:r>
            <a:r>
              <a:rPr sz="2300" spc="-85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the</a:t>
            </a:r>
            <a:r>
              <a:rPr sz="2300" spc="-45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weights</a:t>
            </a:r>
            <a:r>
              <a:rPr sz="2300" spc="-20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and</a:t>
            </a:r>
            <a:r>
              <a:rPr sz="2300" spc="35" dirty="0">
                <a:latin typeface="Calibri"/>
                <a:cs typeface="Calibri"/>
              </a:rPr>
              <a:t> </a:t>
            </a:r>
            <a:r>
              <a:rPr sz="2300" spc="-10" dirty="0">
                <a:latin typeface="Calibri"/>
                <a:cs typeface="Calibri"/>
              </a:rPr>
              <a:t>summed.</a:t>
            </a:r>
            <a:endParaRPr sz="2300">
              <a:latin typeface="Calibri"/>
              <a:cs typeface="Calibri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xfrm>
            <a:off x="311150" y="6465490"/>
            <a:ext cx="428942" cy="28471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186690">
              <a:lnSpc>
                <a:spcPts val="1450"/>
              </a:lnSpc>
            </a:pPr>
            <a:fld id="{81D60167-4931-47E6-BA6A-407CBD079E47}" type="slidenum">
              <a:rPr lang="en-US" altLang="ja-JP" spc="-50" smtClean="0"/>
              <a:pPr marL="186690">
                <a:lnSpc>
                  <a:spcPts val="1450"/>
                </a:lnSpc>
              </a:pPr>
              <a:t>88</a:t>
            </a:fld>
            <a:endParaRPr spc="-25" dirty="0"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85457" y="263524"/>
            <a:ext cx="6396355" cy="51815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10" dirty="0"/>
              <a:t>Sequence-to-</a:t>
            </a:r>
            <a:r>
              <a:rPr dirty="0"/>
              <a:t>sequence</a:t>
            </a:r>
            <a:r>
              <a:rPr spc="-15" dirty="0"/>
              <a:t> </a:t>
            </a:r>
            <a:r>
              <a:rPr dirty="0"/>
              <a:t>with</a:t>
            </a:r>
            <a:r>
              <a:rPr spc="-105" dirty="0"/>
              <a:t> </a:t>
            </a:r>
            <a:r>
              <a:rPr spc="-10" dirty="0"/>
              <a:t>attention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505072" y="2012695"/>
            <a:ext cx="3400425" cy="3682365"/>
            <a:chOff x="2505072" y="2012695"/>
            <a:chExt cx="3400425" cy="368236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90797" y="4370829"/>
              <a:ext cx="123830" cy="12383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90797" y="4532754"/>
              <a:ext cx="123830" cy="13322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590797" y="4704077"/>
              <a:ext cx="123830" cy="133355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590797" y="4875527"/>
              <a:ext cx="123830" cy="133355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2514600" y="4304156"/>
              <a:ext cx="266700" cy="781050"/>
            </a:xfrm>
            <a:custGeom>
              <a:avLst/>
              <a:gdLst/>
              <a:ahLst/>
              <a:cxnLst/>
              <a:rect l="l" t="t" r="r" b="b"/>
              <a:pathLst>
                <a:path w="266700" h="781050">
                  <a:moveTo>
                    <a:pt x="222250" y="0"/>
                  </a:moveTo>
                  <a:lnTo>
                    <a:pt x="239535" y="3498"/>
                  </a:lnTo>
                  <a:lnTo>
                    <a:pt x="253666" y="13033"/>
                  </a:lnTo>
                  <a:lnTo>
                    <a:pt x="263201" y="27164"/>
                  </a:lnTo>
                  <a:lnTo>
                    <a:pt x="266700" y="44450"/>
                  </a:lnTo>
                  <a:lnTo>
                    <a:pt x="266700" y="736473"/>
                  </a:lnTo>
                  <a:lnTo>
                    <a:pt x="263201" y="753758"/>
                  </a:lnTo>
                  <a:lnTo>
                    <a:pt x="253666" y="767889"/>
                  </a:lnTo>
                  <a:lnTo>
                    <a:pt x="239535" y="777424"/>
                  </a:lnTo>
                  <a:lnTo>
                    <a:pt x="222250" y="780923"/>
                  </a:lnTo>
                  <a:lnTo>
                    <a:pt x="44450" y="780923"/>
                  </a:lnTo>
                  <a:lnTo>
                    <a:pt x="27164" y="777424"/>
                  </a:lnTo>
                  <a:lnTo>
                    <a:pt x="13033" y="767889"/>
                  </a:lnTo>
                  <a:lnTo>
                    <a:pt x="3498" y="753758"/>
                  </a:lnTo>
                  <a:lnTo>
                    <a:pt x="0" y="736473"/>
                  </a:lnTo>
                  <a:lnTo>
                    <a:pt x="0" y="44450"/>
                  </a:lnTo>
                  <a:lnTo>
                    <a:pt x="3498" y="27164"/>
                  </a:lnTo>
                  <a:lnTo>
                    <a:pt x="13033" y="13033"/>
                  </a:lnTo>
                  <a:lnTo>
                    <a:pt x="27164" y="3498"/>
                  </a:lnTo>
                  <a:lnTo>
                    <a:pt x="44450" y="0"/>
                  </a:lnTo>
                  <a:lnTo>
                    <a:pt x="222250" y="0"/>
                  </a:lnTo>
                  <a:close/>
                </a:path>
              </a:pathLst>
            </a:custGeom>
            <a:ln w="19055">
              <a:solidFill>
                <a:srgbClr val="8B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592578" y="4639309"/>
              <a:ext cx="534035" cy="1055370"/>
            </a:xfrm>
            <a:custGeom>
              <a:avLst/>
              <a:gdLst/>
              <a:ahLst/>
              <a:cxnLst/>
              <a:rect l="l" t="t" r="r" b="b"/>
              <a:pathLst>
                <a:path w="534035" h="1055370">
                  <a:moveTo>
                    <a:pt x="110744" y="540512"/>
                  </a:moveTo>
                  <a:lnTo>
                    <a:pt x="66408" y="464566"/>
                  </a:lnTo>
                  <a:lnTo>
                    <a:pt x="55372" y="445643"/>
                  </a:lnTo>
                  <a:lnTo>
                    <a:pt x="0" y="540512"/>
                  </a:lnTo>
                  <a:lnTo>
                    <a:pt x="1524" y="546354"/>
                  </a:lnTo>
                  <a:lnTo>
                    <a:pt x="10668" y="551688"/>
                  </a:lnTo>
                  <a:lnTo>
                    <a:pt x="16510" y="550164"/>
                  </a:lnTo>
                  <a:lnTo>
                    <a:pt x="45847" y="499872"/>
                  </a:lnTo>
                  <a:lnTo>
                    <a:pt x="45847" y="1055319"/>
                  </a:lnTo>
                  <a:lnTo>
                    <a:pt x="64897" y="1055319"/>
                  </a:lnTo>
                  <a:lnTo>
                    <a:pt x="64897" y="499872"/>
                  </a:lnTo>
                  <a:lnTo>
                    <a:pt x="94234" y="550164"/>
                  </a:lnTo>
                  <a:lnTo>
                    <a:pt x="100076" y="551688"/>
                  </a:lnTo>
                  <a:lnTo>
                    <a:pt x="109220" y="546354"/>
                  </a:lnTo>
                  <a:lnTo>
                    <a:pt x="110744" y="540512"/>
                  </a:lnTo>
                  <a:close/>
                </a:path>
                <a:path w="534035" h="1055370">
                  <a:moveTo>
                    <a:pt x="533628" y="55308"/>
                  </a:moveTo>
                  <a:lnTo>
                    <a:pt x="517156" y="45720"/>
                  </a:lnTo>
                  <a:lnTo>
                    <a:pt x="438658" y="0"/>
                  </a:lnTo>
                  <a:lnTo>
                    <a:pt x="432816" y="1524"/>
                  </a:lnTo>
                  <a:lnTo>
                    <a:pt x="430149" y="6096"/>
                  </a:lnTo>
                  <a:lnTo>
                    <a:pt x="427482" y="10541"/>
                  </a:lnTo>
                  <a:lnTo>
                    <a:pt x="429133" y="16383"/>
                  </a:lnTo>
                  <a:lnTo>
                    <a:pt x="433578" y="19050"/>
                  </a:lnTo>
                  <a:lnTo>
                    <a:pt x="479285" y="45720"/>
                  </a:lnTo>
                  <a:lnTo>
                    <a:pt x="188722" y="45720"/>
                  </a:lnTo>
                  <a:lnTo>
                    <a:pt x="188722" y="64770"/>
                  </a:lnTo>
                  <a:lnTo>
                    <a:pt x="479501" y="64770"/>
                  </a:lnTo>
                  <a:lnTo>
                    <a:pt x="433578" y="91567"/>
                  </a:lnTo>
                  <a:lnTo>
                    <a:pt x="429133" y="94107"/>
                  </a:lnTo>
                  <a:lnTo>
                    <a:pt x="427482" y="99949"/>
                  </a:lnTo>
                  <a:lnTo>
                    <a:pt x="432816" y="109093"/>
                  </a:lnTo>
                  <a:lnTo>
                    <a:pt x="438658" y="110617"/>
                  </a:lnTo>
                  <a:lnTo>
                    <a:pt x="517207" y="64770"/>
                  </a:lnTo>
                  <a:lnTo>
                    <a:pt x="533412" y="55308"/>
                  </a:lnTo>
                  <a:lnTo>
                    <a:pt x="533628" y="55308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14672" y="4285104"/>
              <a:ext cx="2790830" cy="1399999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2598674" y="3628008"/>
              <a:ext cx="111125" cy="675005"/>
            </a:xfrm>
            <a:custGeom>
              <a:avLst/>
              <a:gdLst/>
              <a:ahLst/>
              <a:cxnLst/>
              <a:rect l="l" t="t" r="r" b="b"/>
              <a:pathLst>
                <a:path w="111125" h="675004">
                  <a:moveTo>
                    <a:pt x="55883" y="37899"/>
                  </a:moveTo>
                  <a:lnTo>
                    <a:pt x="46240" y="54039"/>
                  </a:lnTo>
                  <a:lnTo>
                    <a:pt x="39749" y="675005"/>
                  </a:lnTo>
                  <a:lnTo>
                    <a:pt x="58800" y="675005"/>
                  </a:lnTo>
                  <a:lnTo>
                    <a:pt x="65289" y="54414"/>
                  </a:lnTo>
                  <a:lnTo>
                    <a:pt x="55883" y="37899"/>
                  </a:lnTo>
                  <a:close/>
                </a:path>
                <a:path w="111125" h="675004">
                  <a:moveTo>
                    <a:pt x="66971" y="18796"/>
                  </a:moveTo>
                  <a:lnTo>
                    <a:pt x="46608" y="18796"/>
                  </a:lnTo>
                  <a:lnTo>
                    <a:pt x="65658" y="19050"/>
                  </a:lnTo>
                  <a:lnTo>
                    <a:pt x="65293" y="54039"/>
                  </a:lnTo>
                  <a:lnTo>
                    <a:pt x="65289" y="54414"/>
                  </a:lnTo>
                  <a:lnTo>
                    <a:pt x="91439" y="100330"/>
                  </a:lnTo>
                  <a:lnTo>
                    <a:pt x="94106" y="104902"/>
                  </a:lnTo>
                  <a:lnTo>
                    <a:pt x="99949" y="106426"/>
                  </a:lnTo>
                  <a:lnTo>
                    <a:pt x="104520" y="103886"/>
                  </a:lnTo>
                  <a:lnTo>
                    <a:pt x="109093" y="101219"/>
                  </a:lnTo>
                  <a:lnTo>
                    <a:pt x="110617" y="95504"/>
                  </a:lnTo>
                  <a:lnTo>
                    <a:pt x="108076" y="90932"/>
                  </a:lnTo>
                  <a:lnTo>
                    <a:pt x="66971" y="18796"/>
                  </a:lnTo>
                  <a:close/>
                </a:path>
                <a:path w="111125" h="675004">
                  <a:moveTo>
                    <a:pt x="56261" y="0"/>
                  </a:moveTo>
                  <a:lnTo>
                    <a:pt x="0" y="94234"/>
                  </a:lnTo>
                  <a:lnTo>
                    <a:pt x="1426" y="100330"/>
                  </a:lnTo>
                  <a:lnTo>
                    <a:pt x="1614" y="100330"/>
                  </a:lnTo>
                  <a:lnTo>
                    <a:pt x="5968" y="102870"/>
                  </a:lnTo>
                  <a:lnTo>
                    <a:pt x="10413" y="105537"/>
                  </a:lnTo>
                  <a:lnTo>
                    <a:pt x="16382" y="104013"/>
                  </a:lnTo>
                  <a:lnTo>
                    <a:pt x="46240" y="54039"/>
                  </a:lnTo>
                  <a:lnTo>
                    <a:pt x="46555" y="23876"/>
                  </a:lnTo>
                  <a:lnTo>
                    <a:pt x="46608" y="18796"/>
                  </a:lnTo>
                  <a:lnTo>
                    <a:pt x="66971" y="18796"/>
                  </a:lnTo>
                  <a:lnTo>
                    <a:pt x="56261" y="0"/>
                  </a:lnTo>
                  <a:close/>
                </a:path>
                <a:path w="111125" h="675004">
                  <a:moveTo>
                    <a:pt x="65611" y="23622"/>
                  </a:moveTo>
                  <a:lnTo>
                    <a:pt x="47751" y="23622"/>
                  </a:lnTo>
                  <a:lnTo>
                    <a:pt x="64262" y="23876"/>
                  </a:lnTo>
                  <a:lnTo>
                    <a:pt x="55883" y="37899"/>
                  </a:lnTo>
                  <a:lnTo>
                    <a:pt x="65289" y="54414"/>
                  </a:lnTo>
                  <a:lnTo>
                    <a:pt x="65608" y="23876"/>
                  </a:lnTo>
                  <a:lnTo>
                    <a:pt x="65611" y="23622"/>
                  </a:lnTo>
                  <a:close/>
                </a:path>
                <a:path w="111125" h="675004">
                  <a:moveTo>
                    <a:pt x="46608" y="18796"/>
                  </a:moveTo>
                  <a:lnTo>
                    <a:pt x="46240" y="54039"/>
                  </a:lnTo>
                  <a:lnTo>
                    <a:pt x="55883" y="37899"/>
                  </a:lnTo>
                  <a:lnTo>
                    <a:pt x="47751" y="23622"/>
                  </a:lnTo>
                  <a:lnTo>
                    <a:pt x="65611" y="23622"/>
                  </a:lnTo>
                  <a:lnTo>
                    <a:pt x="65658" y="19050"/>
                  </a:lnTo>
                  <a:lnTo>
                    <a:pt x="46608" y="18796"/>
                  </a:lnTo>
                  <a:close/>
                </a:path>
                <a:path w="111125" h="675004">
                  <a:moveTo>
                    <a:pt x="47751" y="23622"/>
                  </a:moveTo>
                  <a:lnTo>
                    <a:pt x="55883" y="37899"/>
                  </a:lnTo>
                  <a:lnTo>
                    <a:pt x="64262" y="23876"/>
                  </a:lnTo>
                  <a:lnTo>
                    <a:pt x="47751" y="23622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590797" y="3513833"/>
              <a:ext cx="133355" cy="123830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2695575" y="3575557"/>
              <a:ext cx="3074670" cy="724535"/>
            </a:xfrm>
            <a:custGeom>
              <a:avLst/>
              <a:gdLst/>
              <a:ahLst/>
              <a:cxnLst/>
              <a:rect l="l" t="t" r="r" b="b"/>
              <a:pathLst>
                <a:path w="3074670" h="724535">
                  <a:moveTo>
                    <a:pt x="55032" y="35869"/>
                  </a:moveTo>
                  <a:lnTo>
                    <a:pt x="36860" y="41660"/>
                  </a:lnTo>
                  <a:lnTo>
                    <a:pt x="50790" y="54525"/>
                  </a:lnTo>
                  <a:lnTo>
                    <a:pt x="3070098" y="724407"/>
                  </a:lnTo>
                  <a:lnTo>
                    <a:pt x="3074162" y="705865"/>
                  </a:lnTo>
                  <a:lnTo>
                    <a:pt x="55032" y="35869"/>
                  </a:lnTo>
                  <a:close/>
                </a:path>
                <a:path w="3074670" h="724535">
                  <a:moveTo>
                    <a:pt x="104520" y="0"/>
                  </a:moveTo>
                  <a:lnTo>
                    <a:pt x="99568" y="1650"/>
                  </a:lnTo>
                  <a:lnTo>
                    <a:pt x="0" y="33527"/>
                  </a:lnTo>
                  <a:lnTo>
                    <a:pt x="76707" y="104520"/>
                  </a:lnTo>
                  <a:lnTo>
                    <a:pt x="80644" y="108076"/>
                  </a:lnTo>
                  <a:lnTo>
                    <a:pt x="86613" y="107822"/>
                  </a:lnTo>
                  <a:lnTo>
                    <a:pt x="90169" y="103885"/>
                  </a:lnTo>
                  <a:lnTo>
                    <a:pt x="93725" y="100075"/>
                  </a:lnTo>
                  <a:lnTo>
                    <a:pt x="93472" y="94106"/>
                  </a:lnTo>
                  <a:lnTo>
                    <a:pt x="89662" y="90423"/>
                  </a:lnTo>
                  <a:lnTo>
                    <a:pt x="50790" y="54525"/>
                  </a:lnTo>
                  <a:lnTo>
                    <a:pt x="16256" y="46862"/>
                  </a:lnTo>
                  <a:lnTo>
                    <a:pt x="20447" y="28193"/>
                  </a:lnTo>
                  <a:lnTo>
                    <a:pt x="79111" y="28193"/>
                  </a:lnTo>
                  <a:lnTo>
                    <a:pt x="105410" y="19812"/>
                  </a:lnTo>
                  <a:lnTo>
                    <a:pt x="110362" y="18161"/>
                  </a:lnTo>
                  <a:lnTo>
                    <a:pt x="113156" y="12826"/>
                  </a:lnTo>
                  <a:lnTo>
                    <a:pt x="111506" y="7746"/>
                  </a:lnTo>
                  <a:lnTo>
                    <a:pt x="109981" y="2793"/>
                  </a:lnTo>
                  <a:lnTo>
                    <a:pt x="104520" y="0"/>
                  </a:lnTo>
                  <a:close/>
                </a:path>
                <a:path w="3074670" h="724535">
                  <a:moveTo>
                    <a:pt x="20447" y="28193"/>
                  </a:moveTo>
                  <a:lnTo>
                    <a:pt x="16313" y="46608"/>
                  </a:lnTo>
                  <a:lnTo>
                    <a:pt x="16256" y="46862"/>
                  </a:lnTo>
                  <a:lnTo>
                    <a:pt x="50790" y="54525"/>
                  </a:lnTo>
                  <a:lnTo>
                    <a:pt x="42219" y="46608"/>
                  </a:lnTo>
                  <a:lnTo>
                    <a:pt x="21336" y="46608"/>
                  </a:lnTo>
                  <a:lnTo>
                    <a:pt x="24892" y="30606"/>
                  </a:lnTo>
                  <a:lnTo>
                    <a:pt x="31320" y="30606"/>
                  </a:lnTo>
                  <a:lnTo>
                    <a:pt x="20447" y="28193"/>
                  </a:lnTo>
                  <a:close/>
                </a:path>
                <a:path w="3074670" h="724535">
                  <a:moveTo>
                    <a:pt x="24892" y="30606"/>
                  </a:moveTo>
                  <a:lnTo>
                    <a:pt x="21336" y="46608"/>
                  </a:lnTo>
                  <a:lnTo>
                    <a:pt x="36860" y="41660"/>
                  </a:lnTo>
                  <a:lnTo>
                    <a:pt x="24892" y="30606"/>
                  </a:lnTo>
                  <a:close/>
                </a:path>
                <a:path w="3074670" h="724535">
                  <a:moveTo>
                    <a:pt x="36860" y="41660"/>
                  </a:moveTo>
                  <a:lnTo>
                    <a:pt x="21336" y="46608"/>
                  </a:lnTo>
                  <a:lnTo>
                    <a:pt x="42219" y="46608"/>
                  </a:lnTo>
                  <a:lnTo>
                    <a:pt x="36860" y="41660"/>
                  </a:lnTo>
                  <a:close/>
                </a:path>
                <a:path w="3074670" h="724535">
                  <a:moveTo>
                    <a:pt x="31320" y="30606"/>
                  </a:moveTo>
                  <a:lnTo>
                    <a:pt x="24892" y="30606"/>
                  </a:lnTo>
                  <a:lnTo>
                    <a:pt x="36860" y="41660"/>
                  </a:lnTo>
                  <a:lnTo>
                    <a:pt x="55032" y="35869"/>
                  </a:lnTo>
                  <a:lnTo>
                    <a:pt x="31320" y="30606"/>
                  </a:lnTo>
                  <a:close/>
                </a:path>
                <a:path w="3074670" h="724535">
                  <a:moveTo>
                    <a:pt x="79111" y="28193"/>
                  </a:moveTo>
                  <a:lnTo>
                    <a:pt x="20447" y="28193"/>
                  </a:lnTo>
                  <a:lnTo>
                    <a:pt x="55032" y="35869"/>
                  </a:lnTo>
                  <a:lnTo>
                    <a:pt x="79111" y="28193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657475" y="2012695"/>
              <a:ext cx="1242060" cy="1506220"/>
            </a:xfrm>
            <a:custGeom>
              <a:avLst/>
              <a:gdLst/>
              <a:ahLst/>
              <a:cxnLst/>
              <a:rect l="l" t="t" r="r" b="b"/>
              <a:pathLst>
                <a:path w="1242060" h="1506220">
                  <a:moveTo>
                    <a:pt x="19050" y="1422907"/>
                  </a:moveTo>
                  <a:lnTo>
                    <a:pt x="0" y="1505965"/>
                  </a:lnTo>
                  <a:lnTo>
                    <a:pt x="77850" y="1471294"/>
                  </a:lnTo>
                  <a:lnTo>
                    <a:pt x="67665" y="1462913"/>
                  </a:lnTo>
                  <a:lnTo>
                    <a:pt x="47751" y="1462913"/>
                  </a:lnTo>
                  <a:lnTo>
                    <a:pt x="33019" y="1450848"/>
                  </a:lnTo>
                  <a:lnTo>
                    <a:pt x="41089" y="1441044"/>
                  </a:lnTo>
                  <a:lnTo>
                    <a:pt x="19050" y="1422907"/>
                  </a:lnTo>
                  <a:close/>
                </a:path>
                <a:path w="1242060" h="1506220">
                  <a:moveTo>
                    <a:pt x="41089" y="1441044"/>
                  </a:moveTo>
                  <a:lnTo>
                    <a:pt x="33019" y="1450848"/>
                  </a:lnTo>
                  <a:lnTo>
                    <a:pt x="47751" y="1462913"/>
                  </a:lnTo>
                  <a:lnTo>
                    <a:pt x="55793" y="1453144"/>
                  </a:lnTo>
                  <a:lnTo>
                    <a:pt x="41089" y="1441044"/>
                  </a:lnTo>
                  <a:close/>
                </a:path>
                <a:path w="1242060" h="1506220">
                  <a:moveTo>
                    <a:pt x="55793" y="1453144"/>
                  </a:moveTo>
                  <a:lnTo>
                    <a:pt x="47751" y="1462913"/>
                  </a:lnTo>
                  <a:lnTo>
                    <a:pt x="67665" y="1462913"/>
                  </a:lnTo>
                  <a:lnTo>
                    <a:pt x="55793" y="1453144"/>
                  </a:lnTo>
                  <a:close/>
                </a:path>
                <a:path w="1242060" h="1506220">
                  <a:moveTo>
                    <a:pt x="1227201" y="0"/>
                  </a:moveTo>
                  <a:lnTo>
                    <a:pt x="41089" y="1441044"/>
                  </a:lnTo>
                  <a:lnTo>
                    <a:pt x="55793" y="1453144"/>
                  </a:lnTo>
                  <a:lnTo>
                    <a:pt x="1241933" y="12191"/>
                  </a:lnTo>
                  <a:lnTo>
                    <a:pt x="1227201" y="0"/>
                  </a:lnTo>
                  <a:close/>
                </a:path>
              </a:pathLst>
            </a:custGeom>
            <a:solidFill>
              <a:srgbClr val="5D4A3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1567322" y="4292572"/>
            <a:ext cx="530860" cy="79057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algn="ctr">
              <a:lnSpc>
                <a:spcPts val="1810"/>
              </a:lnSpc>
            </a:pPr>
            <a:r>
              <a:rPr sz="1800" spc="-10" dirty="0">
                <a:solidFill>
                  <a:srgbClr val="C00000"/>
                </a:solidFill>
                <a:latin typeface="Calibri"/>
                <a:cs typeface="Calibri"/>
              </a:rPr>
              <a:t>Encoder</a:t>
            </a:r>
            <a:endParaRPr sz="1800">
              <a:latin typeface="Calibri"/>
              <a:cs typeface="Calibri"/>
            </a:endParaRPr>
          </a:p>
          <a:p>
            <a:pPr marL="2540" algn="ctr">
              <a:lnSpc>
                <a:spcPct val="100000"/>
              </a:lnSpc>
              <a:spcBef>
                <a:spcPts val="15"/>
              </a:spcBef>
            </a:pPr>
            <a:r>
              <a:rPr sz="1800" spc="-25" dirty="0">
                <a:solidFill>
                  <a:srgbClr val="C00000"/>
                </a:solidFill>
                <a:latin typeface="Calibri"/>
                <a:cs typeface="Calibri"/>
              </a:rPr>
              <a:t>RNN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2505075" y="6094412"/>
            <a:ext cx="2438400" cy="266700"/>
          </a:xfrm>
          <a:custGeom>
            <a:avLst/>
            <a:gdLst/>
            <a:ahLst/>
            <a:cxnLst/>
            <a:rect l="l" t="t" r="r" b="b"/>
            <a:pathLst>
              <a:path w="2438400" h="266700">
                <a:moveTo>
                  <a:pt x="2438400" y="0"/>
                </a:moveTo>
                <a:lnTo>
                  <a:pt x="2430196" y="51894"/>
                </a:lnTo>
                <a:lnTo>
                  <a:pt x="2407824" y="94268"/>
                </a:lnTo>
                <a:lnTo>
                  <a:pt x="2374642" y="122836"/>
                </a:lnTo>
                <a:lnTo>
                  <a:pt x="2334005" y="133311"/>
                </a:lnTo>
                <a:lnTo>
                  <a:pt x="1323594" y="133311"/>
                </a:lnTo>
                <a:lnTo>
                  <a:pt x="1282957" y="143789"/>
                </a:lnTo>
                <a:lnTo>
                  <a:pt x="1249775" y="172361"/>
                </a:lnTo>
                <a:lnTo>
                  <a:pt x="1227403" y="214739"/>
                </a:lnTo>
                <a:lnTo>
                  <a:pt x="1219200" y="266636"/>
                </a:lnTo>
                <a:lnTo>
                  <a:pt x="1210996" y="214739"/>
                </a:lnTo>
                <a:lnTo>
                  <a:pt x="1188624" y="172361"/>
                </a:lnTo>
                <a:lnTo>
                  <a:pt x="1155442" y="143789"/>
                </a:lnTo>
                <a:lnTo>
                  <a:pt x="1114805" y="133311"/>
                </a:lnTo>
                <a:lnTo>
                  <a:pt x="104393" y="133311"/>
                </a:lnTo>
                <a:lnTo>
                  <a:pt x="63757" y="122836"/>
                </a:lnTo>
                <a:lnTo>
                  <a:pt x="30575" y="94268"/>
                </a:lnTo>
                <a:lnTo>
                  <a:pt x="8203" y="51894"/>
                </a:lnTo>
                <a:lnTo>
                  <a:pt x="0" y="0"/>
                </a:lnTo>
              </a:path>
            </a:pathLst>
          </a:custGeom>
          <a:ln w="190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143125" y="4304157"/>
            <a:ext cx="180975" cy="781050"/>
          </a:xfrm>
          <a:custGeom>
            <a:avLst/>
            <a:gdLst/>
            <a:ahLst/>
            <a:cxnLst/>
            <a:rect l="l" t="t" r="r" b="b"/>
            <a:pathLst>
              <a:path w="180975" h="781050">
                <a:moveTo>
                  <a:pt x="180975" y="780923"/>
                </a:moveTo>
                <a:lnTo>
                  <a:pt x="145716" y="775350"/>
                </a:lnTo>
                <a:lnTo>
                  <a:pt x="116935" y="760158"/>
                </a:lnTo>
                <a:lnTo>
                  <a:pt x="97536" y="737631"/>
                </a:lnTo>
                <a:lnTo>
                  <a:pt x="90424" y="710057"/>
                </a:lnTo>
                <a:lnTo>
                  <a:pt x="90550" y="461264"/>
                </a:lnTo>
                <a:lnTo>
                  <a:pt x="83438" y="433689"/>
                </a:lnTo>
                <a:lnTo>
                  <a:pt x="64039" y="411162"/>
                </a:lnTo>
                <a:lnTo>
                  <a:pt x="35258" y="395970"/>
                </a:lnTo>
                <a:lnTo>
                  <a:pt x="0" y="390398"/>
                </a:lnTo>
                <a:lnTo>
                  <a:pt x="35258" y="384845"/>
                </a:lnTo>
                <a:lnTo>
                  <a:pt x="64039" y="369697"/>
                </a:lnTo>
                <a:lnTo>
                  <a:pt x="83438" y="347214"/>
                </a:lnTo>
                <a:lnTo>
                  <a:pt x="90550" y="319659"/>
                </a:lnTo>
                <a:lnTo>
                  <a:pt x="90550" y="70866"/>
                </a:lnTo>
                <a:lnTo>
                  <a:pt x="97661" y="43291"/>
                </a:lnTo>
                <a:lnTo>
                  <a:pt x="117046" y="20764"/>
                </a:lnTo>
                <a:lnTo>
                  <a:pt x="145790" y="5572"/>
                </a:lnTo>
                <a:lnTo>
                  <a:pt x="180975" y="0"/>
                </a:lnTo>
              </a:path>
            </a:pathLst>
          </a:custGeom>
          <a:ln w="19055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5393054" y="5722937"/>
            <a:ext cx="723900" cy="2660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50" i="1" spc="-10" dirty="0">
                <a:latin typeface="Calibri"/>
                <a:cs typeface="Calibri"/>
              </a:rPr>
              <a:t>&lt;START&gt;</a:t>
            </a:r>
            <a:endParaRPr sz="155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577083" y="5732462"/>
            <a:ext cx="121285" cy="26543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50" i="1" spc="-25" dirty="0">
                <a:latin typeface="Calibri"/>
                <a:cs typeface="Calibri"/>
              </a:rPr>
              <a:t>il</a:t>
            </a:r>
            <a:endParaRPr sz="155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176270" y="5732462"/>
            <a:ext cx="128270" cy="26543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50" i="1" spc="-50" dirty="0">
                <a:latin typeface="Calibri"/>
                <a:cs typeface="Calibri"/>
              </a:rPr>
              <a:t>a</a:t>
            </a:r>
            <a:endParaRPr sz="155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698135" y="5732462"/>
            <a:ext cx="1111250" cy="26543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497840" algn="l"/>
              </a:tabLst>
            </a:pPr>
            <a:r>
              <a:rPr sz="1550" i="1" spc="-25" dirty="0">
                <a:latin typeface="Calibri"/>
                <a:cs typeface="Calibri"/>
              </a:rPr>
              <a:t>m’</a:t>
            </a:r>
            <a:r>
              <a:rPr sz="1550" i="1" dirty="0">
                <a:latin typeface="Calibri"/>
                <a:cs typeface="Calibri"/>
              </a:rPr>
              <a:t>	</a:t>
            </a:r>
            <a:r>
              <a:rPr sz="1550" i="1" spc="-10" dirty="0">
                <a:latin typeface="Calibri"/>
                <a:cs typeface="Calibri"/>
              </a:rPr>
              <a:t>entarté</a:t>
            </a:r>
            <a:endParaRPr sz="155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0391520" y="4078223"/>
            <a:ext cx="254000" cy="1277620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z="1800" dirty="0">
                <a:solidFill>
                  <a:srgbClr val="00AF50"/>
                </a:solidFill>
                <a:latin typeface="Calibri"/>
                <a:cs typeface="Calibri"/>
              </a:rPr>
              <a:t>Decoder</a:t>
            </a:r>
            <a:r>
              <a:rPr sz="1800" spc="-70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00AF50"/>
                </a:solidFill>
                <a:latin typeface="Calibri"/>
                <a:cs typeface="Calibri"/>
              </a:rPr>
              <a:t>RNN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10134600" y="4323207"/>
            <a:ext cx="190500" cy="781050"/>
          </a:xfrm>
          <a:custGeom>
            <a:avLst/>
            <a:gdLst/>
            <a:ahLst/>
            <a:cxnLst/>
            <a:rect l="l" t="t" r="r" b="b"/>
            <a:pathLst>
              <a:path w="190500" h="781050">
                <a:moveTo>
                  <a:pt x="0" y="0"/>
                </a:moveTo>
                <a:lnTo>
                  <a:pt x="37064" y="5861"/>
                </a:lnTo>
                <a:lnTo>
                  <a:pt x="67341" y="21844"/>
                </a:lnTo>
                <a:lnTo>
                  <a:pt x="87760" y="45541"/>
                </a:lnTo>
                <a:lnTo>
                  <a:pt x="95250" y="74549"/>
                </a:lnTo>
                <a:lnTo>
                  <a:pt x="95250" y="315976"/>
                </a:lnTo>
                <a:lnTo>
                  <a:pt x="102739" y="344963"/>
                </a:lnTo>
                <a:lnTo>
                  <a:pt x="123158" y="368617"/>
                </a:lnTo>
                <a:lnTo>
                  <a:pt x="153435" y="384556"/>
                </a:lnTo>
                <a:lnTo>
                  <a:pt x="190500" y="390398"/>
                </a:lnTo>
                <a:lnTo>
                  <a:pt x="153435" y="396259"/>
                </a:lnTo>
                <a:lnTo>
                  <a:pt x="123158" y="412242"/>
                </a:lnTo>
                <a:lnTo>
                  <a:pt x="102739" y="435939"/>
                </a:lnTo>
                <a:lnTo>
                  <a:pt x="95250" y="464947"/>
                </a:lnTo>
                <a:lnTo>
                  <a:pt x="95250" y="706374"/>
                </a:lnTo>
                <a:lnTo>
                  <a:pt x="87760" y="735381"/>
                </a:lnTo>
                <a:lnTo>
                  <a:pt x="67341" y="759079"/>
                </a:lnTo>
                <a:lnTo>
                  <a:pt x="37064" y="775061"/>
                </a:lnTo>
                <a:lnTo>
                  <a:pt x="0" y="780923"/>
                </a:lnTo>
              </a:path>
            </a:pathLst>
          </a:custGeom>
          <a:ln w="19055">
            <a:solidFill>
              <a:srgbClr val="00AF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1567322" y="3173834"/>
            <a:ext cx="530860" cy="89852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algn="ctr">
              <a:lnSpc>
                <a:spcPts val="1810"/>
              </a:lnSpc>
            </a:pPr>
            <a:r>
              <a:rPr sz="1800" spc="-10" dirty="0">
                <a:solidFill>
                  <a:srgbClr val="3986FF"/>
                </a:solidFill>
                <a:latin typeface="Calibri"/>
                <a:cs typeface="Calibri"/>
              </a:rPr>
              <a:t>Attention</a:t>
            </a:r>
            <a:endParaRPr sz="1800">
              <a:latin typeface="Calibri"/>
              <a:cs typeface="Calibri"/>
            </a:endParaRPr>
          </a:p>
          <a:p>
            <a:pPr marL="2540" algn="ctr">
              <a:lnSpc>
                <a:spcPct val="100000"/>
              </a:lnSpc>
              <a:spcBef>
                <a:spcPts val="15"/>
              </a:spcBef>
            </a:pPr>
            <a:r>
              <a:rPr sz="1800" spc="-10" dirty="0">
                <a:solidFill>
                  <a:srgbClr val="3986FF"/>
                </a:solidFill>
                <a:latin typeface="Calibri"/>
                <a:cs typeface="Calibri"/>
              </a:rPr>
              <a:t>scores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2133600" y="3275710"/>
            <a:ext cx="190500" cy="628650"/>
          </a:xfrm>
          <a:custGeom>
            <a:avLst/>
            <a:gdLst/>
            <a:ahLst/>
            <a:cxnLst/>
            <a:rect l="l" t="t" r="r" b="b"/>
            <a:pathLst>
              <a:path w="190500" h="628650">
                <a:moveTo>
                  <a:pt x="190500" y="628522"/>
                </a:moveTo>
                <a:lnTo>
                  <a:pt x="153435" y="622661"/>
                </a:lnTo>
                <a:lnTo>
                  <a:pt x="123158" y="606679"/>
                </a:lnTo>
                <a:lnTo>
                  <a:pt x="102739" y="582981"/>
                </a:lnTo>
                <a:lnTo>
                  <a:pt x="95250" y="553974"/>
                </a:lnTo>
                <a:lnTo>
                  <a:pt x="95250" y="388746"/>
                </a:lnTo>
                <a:lnTo>
                  <a:pt x="87760" y="359759"/>
                </a:lnTo>
                <a:lnTo>
                  <a:pt x="67341" y="336105"/>
                </a:lnTo>
                <a:lnTo>
                  <a:pt x="37064" y="320166"/>
                </a:lnTo>
                <a:lnTo>
                  <a:pt x="0" y="314325"/>
                </a:lnTo>
                <a:lnTo>
                  <a:pt x="37064" y="308463"/>
                </a:lnTo>
                <a:lnTo>
                  <a:pt x="67341" y="292480"/>
                </a:lnTo>
                <a:lnTo>
                  <a:pt x="87760" y="268783"/>
                </a:lnTo>
                <a:lnTo>
                  <a:pt x="95250" y="239775"/>
                </a:lnTo>
                <a:lnTo>
                  <a:pt x="95250" y="74549"/>
                </a:lnTo>
                <a:lnTo>
                  <a:pt x="102739" y="45541"/>
                </a:lnTo>
                <a:lnTo>
                  <a:pt x="123158" y="21843"/>
                </a:lnTo>
                <a:lnTo>
                  <a:pt x="153435" y="5861"/>
                </a:lnTo>
                <a:lnTo>
                  <a:pt x="190500" y="0"/>
                </a:lnTo>
              </a:path>
            </a:pathLst>
          </a:custGeom>
          <a:ln w="19055">
            <a:solidFill>
              <a:srgbClr val="3986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419734" y="853122"/>
            <a:ext cx="11104245" cy="1115060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12700" marR="5080">
              <a:lnSpc>
                <a:spcPts val="2850"/>
              </a:lnSpc>
              <a:spcBef>
                <a:spcPts val="220"/>
              </a:spcBef>
            </a:pPr>
            <a:r>
              <a:rPr sz="2400" b="1" dirty="0">
                <a:latin typeface="Calibri"/>
                <a:cs typeface="Calibri"/>
              </a:rPr>
              <a:t>Core</a:t>
            </a:r>
            <a:r>
              <a:rPr sz="2400" b="1" spc="-7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idea</a:t>
            </a:r>
            <a:r>
              <a:rPr sz="2400" dirty="0">
                <a:latin typeface="Calibri"/>
                <a:cs typeface="Calibri"/>
              </a:rPr>
              <a:t>: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on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each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step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decoder,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2FED"/>
                </a:solidFill>
                <a:latin typeface="Calibri"/>
                <a:cs typeface="Calibri"/>
              </a:rPr>
              <a:t>use</a:t>
            </a:r>
            <a:r>
              <a:rPr sz="2400" spc="-25" dirty="0">
                <a:solidFill>
                  <a:srgbClr val="FF2FED"/>
                </a:solidFill>
                <a:latin typeface="Calibri"/>
                <a:cs typeface="Calibri"/>
              </a:rPr>
              <a:t> </a:t>
            </a:r>
            <a:r>
              <a:rPr sz="2400" i="1" dirty="0">
                <a:solidFill>
                  <a:srgbClr val="FF2FED"/>
                </a:solidFill>
                <a:latin typeface="Calibri"/>
                <a:cs typeface="Calibri"/>
              </a:rPr>
              <a:t>direct</a:t>
            </a:r>
            <a:r>
              <a:rPr sz="2400" i="1" spc="-114" dirty="0">
                <a:solidFill>
                  <a:srgbClr val="FF2FED"/>
                </a:solidFill>
                <a:latin typeface="Calibri"/>
                <a:cs typeface="Calibri"/>
              </a:rPr>
              <a:t> </a:t>
            </a:r>
            <a:r>
              <a:rPr sz="2400" i="1" dirty="0">
                <a:solidFill>
                  <a:srgbClr val="FF2FED"/>
                </a:solidFill>
                <a:latin typeface="Calibri"/>
                <a:cs typeface="Calibri"/>
              </a:rPr>
              <a:t>connection</a:t>
            </a:r>
            <a:r>
              <a:rPr sz="2400" i="1" spc="-30" dirty="0">
                <a:solidFill>
                  <a:srgbClr val="FF2FED"/>
                </a:solidFill>
                <a:latin typeface="Calibri"/>
                <a:cs typeface="Calibri"/>
              </a:rPr>
              <a:t> </a:t>
            </a:r>
            <a:r>
              <a:rPr sz="2400" i="1" dirty="0">
                <a:solidFill>
                  <a:srgbClr val="FF2FED"/>
                </a:solidFill>
                <a:latin typeface="Calibri"/>
                <a:cs typeface="Calibri"/>
              </a:rPr>
              <a:t>to</a:t>
            </a:r>
            <a:r>
              <a:rPr sz="2400" i="1" spc="-25" dirty="0">
                <a:solidFill>
                  <a:srgbClr val="FF2FED"/>
                </a:solidFill>
                <a:latin typeface="Calibri"/>
                <a:cs typeface="Calibri"/>
              </a:rPr>
              <a:t> </a:t>
            </a:r>
            <a:r>
              <a:rPr sz="2400" i="1" dirty="0">
                <a:solidFill>
                  <a:srgbClr val="FF2FED"/>
                </a:solidFill>
                <a:latin typeface="Calibri"/>
                <a:cs typeface="Calibri"/>
              </a:rPr>
              <a:t>the</a:t>
            </a:r>
            <a:r>
              <a:rPr sz="2400" i="1" spc="-85" dirty="0">
                <a:solidFill>
                  <a:srgbClr val="FF2FED"/>
                </a:solidFill>
                <a:latin typeface="Calibri"/>
                <a:cs typeface="Calibri"/>
              </a:rPr>
              <a:t> </a:t>
            </a:r>
            <a:r>
              <a:rPr sz="2400" i="1" dirty="0">
                <a:solidFill>
                  <a:srgbClr val="FF2FED"/>
                </a:solidFill>
                <a:latin typeface="Calibri"/>
                <a:cs typeface="Calibri"/>
              </a:rPr>
              <a:t>encoder</a:t>
            </a:r>
            <a:r>
              <a:rPr sz="2400" i="1" spc="-30" dirty="0">
                <a:solidFill>
                  <a:srgbClr val="FF2FED"/>
                </a:solidFill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to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i="1" dirty="0">
                <a:solidFill>
                  <a:srgbClr val="FF2FED"/>
                </a:solidFill>
                <a:latin typeface="Calibri"/>
                <a:cs typeface="Calibri"/>
              </a:rPr>
              <a:t>focus</a:t>
            </a:r>
            <a:r>
              <a:rPr sz="2400" i="1" spc="-100" dirty="0">
                <a:solidFill>
                  <a:srgbClr val="FF2FED"/>
                </a:solidFill>
                <a:latin typeface="Calibri"/>
                <a:cs typeface="Calibri"/>
              </a:rPr>
              <a:t> </a:t>
            </a:r>
            <a:r>
              <a:rPr sz="2400" i="1" dirty="0">
                <a:solidFill>
                  <a:srgbClr val="FF2FED"/>
                </a:solidFill>
                <a:latin typeface="Calibri"/>
                <a:cs typeface="Calibri"/>
              </a:rPr>
              <a:t>on</a:t>
            </a:r>
            <a:r>
              <a:rPr sz="2400" i="1" spc="-30" dirty="0">
                <a:solidFill>
                  <a:srgbClr val="FF2FED"/>
                </a:solidFill>
                <a:latin typeface="Calibri"/>
                <a:cs typeface="Calibri"/>
              </a:rPr>
              <a:t> </a:t>
            </a:r>
            <a:r>
              <a:rPr sz="2400" i="1" spc="-50" dirty="0">
                <a:solidFill>
                  <a:srgbClr val="FF2FED"/>
                </a:solidFill>
                <a:latin typeface="Calibri"/>
                <a:cs typeface="Calibri"/>
              </a:rPr>
              <a:t>a </a:t>
            </a:r>
            <a:r>
              <a:rPr sz="2400" i="1" dirty="0">
                <a:solidFill>
                  <a:srgbClr val="FF2FED"/>
                </a:solidFill>
                <a:latin typeface="Calibri"/>
                <a:cs typeface="Calibri"/>
              </a:rPr>
              <a:t>particular</a:t>
            </a:r>
            <a:r>
              <a:rPr sz="2400" i="1" spc="-75" dirty="0">
                <a:solidFill>
                  <a:srgbClr val="FF2FED"/>
                </a:solidFill>
                <a:latin typeface="Calibri"/>
                <a:cs typeface="Calibri"/>
              </a:rPr>
              <a:t> </a:t>
            </a:r>
            <a:r>
              <a:rPr sz="2400" i="1" dirty="0">
                <a:solidFill>
                  <a:srgbClr val="FF2FED"/>
                </a:solidFill>
                <a:latin typeface="Calibri"/>
                <a:cs typeface="Calibri"/>
              </a:rPr>
              <a:t>part</a:t>
            </a:r>
            <a:r>
              <a:rPr sz="2400" i="1" spc="-60" dirty="0">
                <a:solidFill>
                  <a:srgbClr val="FF2FED"/>
                </a:solidFill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 source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sequence</a:t>
            </a:r>
            <a:endParaRPr sz="2400">
              <a:latin typeface="Calibri"/>
              <a:cs typeface="Calibri"/>
            </a:endParaRPr>
          </a:p>
          <a:p>
            <a:pPr marL="2922270">
              <a:lnSpc>
                <a:spcPct val="100000"/>
              </a:lnSpc>
              <a:spcBef>
                <a:spcPts val="595"/>
              </a:spcBef>
            </a:pPr>
            <a:r>
              <a:rPr sz="1800" dirty="0">
                <a:solidFill>
                  <a:srgbClr val="5D4A3B"/>
                </a:solidFill>
                <a:latin typeface="Calibri"/>
                <a:cs typeface="Calibri"/>
              </a:rPr>
              <a:t>dot</a:t>
            </a:r>
            <a:r>
              <a:rPr sz="1800" spc="-10" dirty="0">
                <a:solidFill>
                  <a:srgbClr val="5D4A3B"/>
                </a:solidFill>
                <a:latin typeface="Calibri"/>
                <a:cs typeface="Calibri"/>
              </a:rPr>
              <a:t> product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2618358" y="6413579"/>
            <a:ext cx="2236470" cy="2546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z="1800" dirty="0">
                <a:latin typeface="Calibri"/>
                <a:cs typeface="Calibri"/>
              </a:rPr>
              <a:t>Source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sentence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(input)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8" name="object 28"/>
          <p:cNvSpPr txBox="1">
            <a:spLocks noGrp="1"/>
          </p:cNvSpPr>
          <p:nvPr>
            <p:ph type="sldNum" sz="quarter" idx="7"/>
          </p:nvPr>
        </p:nvSpPr>
        <p:spPr>
          <a:xfrm>
            <a:off x="311150" y="6465490"/>
            <a:ext cx="428942" cy="28471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186690">
              <a:lnSpc>
                <a:spcPts val="1450"/>
              </a:lnSpc>
            </a:pPr>
            <a:fld id="{81D60167-4931-47E6-BA6A-407CBD079E47}" type="slidenum">
              <a:rPr lang="en-US" altLang="ja-JP" spc="-50" smtClean="0"/>
              <a:pPr marL="186690">
                <a:lnSpc>
                  <a:spcPts val="1450"/>
                </a:lnSpc>
              </a:pPr>
              <a:t>89</a:t>
            </a:fld>
            <a:endParaRPr spc="-25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10" dirty="0"/>
              <a:t>n-</a:t>
            </a:r>
            <a:r>
              <a:rPr dirty="0"/>
              <a:t>gram</a:t>
            </a:r>
            <a:r>
              <a:rPr spc="-10" dirty="0"/>
              <a:t> </a:t>
            </a:r>
            <a:r>
              <a:rPr dirty="0"/>
              <a:t>Language</a:t>
            </a:r>
            <a:r>
              <a:rPr spc="-55" dirty="0"/>
              <a:t> </a:t>
            </a:r>
            <a:r>
              <a:rPr dirty="0"/>
              <a:t>Models</a:t>
            </a:r>
            <a:r>
              <a:rPr spc="-10" dirty="0"/>
              <a:t> </a:t>
            </a:r>
            <a:r>
              <a:rPr dirty="0"/>
              <a:t>in</a:t>
            </a:r>
            <a:r>
              <a:rPr spc="-10" dirty="0"/>
              <a:t> practice</a:t>
            </a:r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xfrm>
            <a:off x="460057" y="6543833"/>
            <a:ext cx="280034" cy="2063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1450"/>
              </a:lnSpc>
            </a:pPr>
            <a:fld id="{81D60167-4931-47E6-BA6A-407CBD079E47}" type="slidenum">
              <a:rPr lang="en-US" altLang="ja-JP" spc="-50" smtClean="0"/>
              <a:pPr marL="38100">
                <a:lnSpc>
                  <a:spcPts val="1450"/>
                </a:lnSpc>
              </a:pPr>
              <a:t>9</a:t>
            </a:fld>
            <a:endParaRPr spc="-25" dirty="0"/>
          </a:p>
        </p:txBody>
      </p:sp>
      <p:sp>
        <p:nvSpPr>
          <p:cNvPr id="15" name="object 3"/>
          <p:cNvSpPr txBox="1"/>
          <p:nvPr/>
        </p:nvSpPr>
        <p:spPr>
          <a:xfrm>
            <a:off x="972415" y="1428835"/>
            <a:ext cx="8341995" cy="14598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25"/>
              </a:spcBef>
              <a:buClr>
                <a:srgbClr val="8B1515"/>
              </a:buClr>
              <a:buFont typeface="Times New Roman"/>
              <a:buChar char="•"/>
              <a:tabLst>
                <a:tab pos="355600" algn="l"/>
              </a:tabLst>
            </a:pPr>
            <a:r>
              <a:rPr sz="2300" dirty="0">
                <a:latin typeface="Calibri"/>
                <a:cs typeface="Calibri"/>
              </a:rPr>
              <a:t>You</a:t>
            </a:r>
            <a:r>
              <a:rPr sz="2300" spc="-25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can</a:t>
            </a:r>
            <a:r>
              <a:rPr sz="2300" spc="-25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build</a:t>
            </a:r>
            <a:r>
              <a:rPr sz="2300" spc="-25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a</a:t>
            </a:r>
            <a:r>
              <a:rPr sz="2300" spc="-60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simple</a:t>
            </a:r>
            <a:r>
              <a:rPr sz="2300" spc="-40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trigram</a:t>
            </a:r>
            <a:r>
              <a:rPr sz="2300" spc="10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Language</a:t>
            </a:r>
            <a:r>
              <a:rPr sz="2300" spc="35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Model</a:t>
            </a:r>
            <a:r>
              <a:rPr sz="2300" spc="-10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over</a:t>
            </a:r>
            <a:r>
              <a:rPr sz="2300" spc="10" dirty="0">
                <a:latin typeface="Calibri"/>
                <a:cs typeface="Calibri"/>
              </a:rPr>
              <a:t> </a:t>
            </a:r>
            <a:r>
              <a:rPr sz="2300" spc="-50" dirty="0">
                <a:latin typeface="Calibri"/>
                <a:cs typeface="Calibri"/>
              </a:rPr>
              <a:t>a</a:t>
            </a:r>
            <a:endParaRPr sz="2300" dirty="0">
              <a:latin typeface="Calibri"/>
              <a:cs typeface="Calibri"/>
            </a:endParaRPr>
          </a:p>
          <a:p>
            <a:pPr marL="355600">
              <a:lnSpc>
                <a:spcPct val="100000"/>
              </a:lnSpc>
              <a:spcBef>
                <a:spcPts val="20"/>
              </a:spcBef>
            </a:pPr>
            <a:r>
              <a:rPr sz="2300" dirty="0">
                <a:latin typeface="Calibri"/>
                <a:cs typeface="Calibri"/>
              </a:rPr>
              <a:t>1.7</a:t>
            </a:r>
            <a:r>
              <a:rPr sz="2300" spc="-5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million</a:t>
            </a:r>
            <a:r>
              <a:rPr sz="2300" spc="20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word</a:t>
            </a:r>
            <a:r>
              <a:rPr sz="2300" spc="25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corpus</a:t>
            </a:r>
            <a:r>
              <a:rPr sz="2300" spc="-30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(Reuters)</a:t>
            </a:r>
            <a:r>
              <a:rPr sz="2300" spc="-55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in</a:t>
            </a:r>
            <a:r>
              <a:rPr sz="2300" spc="-45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a</a:t>
            </a:r>
            <a:r>
              <a:rPr sz="2300" spc="-15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few</a:t>
            </a:r>
            <a:r>
              <a:rPr sz="2300" spc="-40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seconds</a:t>
            </a:r>
            <a:r>
              <a:rPr sz="2300" spc="-30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on</a:t>
            </a:r>
            <a:r>
              <a:rPr sz="2300" spc="-50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your</a:t>
            </a:r>
            <a:r>
              <a:rPr sz="2300" spc="-10" dirty="0">
                <a:latin typeface="Calibri"/>
                <a:cs typeface="Calibri"/>
              </a:rPr>
              <a:t> laptop*</a:t>
            </a:r>
            <a:endParaRPr sz="2300" dirty="0">
              <a:latin typeface="Calibri"/>
              <a:cs typeface="Calibri"/>
            </a:endParaRPr>
          </a:p>
          <a:p>
            <a:pPr marL="4581525">
              <a:lnSpc>
                <a:spcPts val="1864"/>
              </a:lnSpc>
              <a:spcBef>
                <a:spcPts val="1275"/>
              </a:spcBef>
            </a:pPr>
            <a:r>
              <a:rPr sz="1800" dirty="0">
                <a:solidFill>
                  <a:srgbClr val="007B92"/>
                </a:solidFill>
                <a:latin typeface="Calibri"/>
                <a:cs typeface="Calibri"/>
              </a:rPr>
              <a:t>Business</a:t>
            </a:r>
            <a:r>
              <a:rPr sz="1800" spc="-50" dirty="0">
                <a:solidFill>
                  <a:srgbClr val="007B92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7B92"/>
                </a:solidFill>
                <a:latin typeface="Calibri"/>
                <a:cs typeface="Calibri"/>
              </a:rPr>
              <a:t>and</a:t>
            </a:r>
            <a:r>
              <a:rPr sz="1800" spc="10" dirty="0">
                <a:solidFill>
                  <a:srgbClr val="007B92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7B92"/>
                </a:solidFill>
                <a:latin typeface="Calibri"/>
                <a:cs typeface="Calibri"/>
              </a:rPr>
              <a:t>financial</a:t>
            </a:r>
            <a:r>
              <a:rPr sz="1800" spc="15" dirty="0">
                <a:solidFill>
                  <a:srgbClr val="007B92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007B92"/>
                </a:solidFill>
                <a:latin typeface="Calibri"/>
                <a:cs typeface="Calibri"/>
              </a:rPr>
              <a:t>news</a:t>
            </a:r>
            <a:endParaRPr sz="1800" dirty="0">
              <a:latin typeface="Calibri"/>
              <a:cs typeface="Calibri"/>
            </a:endParaRPr>
          </a:p>
          <a:p>
            <a:pPr marL="355600">
              <a:lnSpc>
                <a:spcPts val="2585"/>
              </a:lnSpc>
              <a:tabLst>
                <a:tab pos="2743200" algn="l"/>
              </a:tabLst>
            </a:pPr>
            <a:r>
              <a:rPr sz="2400" i="1" dirty="0">
                <a:latin typeface="Calibri"/>
                <a:cs typeface="Calibri"/>
              </a:rPr>
              <a:t>today the </a:t>
            </a:r>
            <a:r>
              <a:rPr sz="2400" i="1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	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16" name="object 4"/>
          <p:cNvSpPr txBox="1"/>
          <p:nvPr/>
        </p:nvSpPr>
        <p:spPr>
          <a:xfrm>
            <a:off x="6896735" y="6034334"/>
            <a:ext cx="4457065" cy="24320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400" b="1" dirty="0">
                <a:latin typeface="Calibri"/>
                <a:cs typeface="Calibri"/>
              </a:rPr>
              <a:t>*</a:t>
            </a:r>
            <a:r>
              <a:rPr sz="1400" b="1" spc="35" dirty="0">
                <a:latin typeface="Calibri"/>
                <a:cs typeface="Calibri"/>
              </a:rPr>
              <a:t> </a:t>
            </a:r>
            <a:r>
              <a:rPr sz="1400" b="1" spc="-40" dirty="0">
                <a:latin typeface="Calibri"/>
                <a:cs typeface="Calibri"/>
              </a:rPr>
              <a:t>Try</a:t>
            </a:r>
            <a:r>
              <a:rPr sz="1400" b="1" dirty="0">
                <a:latin typeface="Calibri"/>
                <a:cs typeface="Calibri"/>
              </a:rPr>
              <a:t> for</a:t>
            </a:r>
            <a:r>
              <a:rPr sz="1400" b="1" spc="15" dirty="0">
                <a:latin typeface="Calibri"/>
                <a:cs typeface="Calibri"/>
              </a:rPr>
              <a:t> </a:t>
            </a:r>
            <a:r>
              <a:rPr sz="1400" b="1" spc="-10" dirty="0">
                <a:latin typeface="Calibri"/>
                <a:cs typeface="Calibri"/>
              </a:rPr>
              <a:t>yourself:</a:t>
            </a:r>
            <a:r>
              <a:rPr sz="1400" b="1" spc="-5" dirty="0">
                <a:latin typeface="Calibri"/>
                <a:cs typeface="Calibri"/>
              </a:rPr>
              <a:t> </a:t>
            </a:r>
            <a:r>
              <a:rPr sz="1400" u="sng" spc="-10" dirty="0">
                <a:solidFill>
                  <a:srgbClr val="4197B5"/>
                </a:solidFill>
                <a:uFill>
                  <a:solidFill>
                    <a:srgbClr val="4197B5"/>
                  </a:solidFill>
                </a:uFill>
                <a:latin typeface="Calibri"/>
                <a:cs typeface="Calibri"/>
                <a:hlinkClick r:id="rId2"/>
              </a:rPr>
              <a:t>https://nlpforhackers.io/language-models/</a:t>
            </a:r>
            <a:endParaRPr sz="1400" dirty="0">
              <a:latin typeface="Calibri"/>
              <a:cs typeface="Calibri"/>
            </a:endParaRPr>
          </a:p>
        </p:txBody>
      </p:sp>
      <p:sp>
        <p:nvSpPr>
          <p:cNvPr id="17" name="object 5"/>
          <p:cNvSpPr txBox="1"/>
          <p:nvPr/>
        </p:nvSpPr>
        <p:spPr>
          <a:xfrm>
            <a:off x="3108331" y="6006076"/>
            <a:ext cx="28441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2FED"/>
                </a:solidFill>
                <a:latin typeface="Calibri"/>
                <a:cs typeface="Calibri"/>
              </a:rPr>
              <a:t>Otherwise,</a:t>
            </a:r>
            <a:r>
              <a:rPr sz="1800" spc="-60" dirty="0">
                <a:solidFill>
                  <a:srgbClr val="FF2FED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2FED"/>
                </a:solidFill>
                <a:latin typeface="Calibri"/>
                <a:cs typeface="Calibri"/>
              </a:rPr>
              <a:t>seems</a:t>
            </a:r>
            <a:r>
              <a:rPr sz="1800" spc="-15" dirty="0">
                <a:solidFill>
                  <a:srgbClr val="FF2FED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2FED"/>
                </a:solidFill>
                <a:latin typeface="Calibri"/>
                <a:cs typeface="Calibri"/>
              </a:rPr>
              <a:t>reasonable!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18" name="object 6"/>
          <p:cNvSpPr/>
          <p:nvPr/>
        </p:nvSpPr>
        <p:spPr>
          <a:xfrm>
            <a:off x="4331248" y="3047443"/>
            <a:ext cx="134238" cy="842816"/>
          </a:xfrm>
          <a:custGeom>
            <a:avLst/>
            <a:gdLst/>
            <a:ahLst/>
            <a:cxnLst/>
            <a:rect l="l" t="t" r="r" b="b"/>
            <a:pathLst>
              <a:path w="85725" h="1440814">
                <a:moveTo>
                  <a:pt x="28575" y="1354963"/>
                </a:moveTo>
                <a:lnTo>
                  <a:pt x="0" y="1354963"/>
                </a:lnTo>
                <a:lnTo>
                  <a:pt x="42799" y="1440688"/>
                </a:lnTo>
                <a:lnTo>
                  <a:pt x="78602" y="1369187"/>
                </a:lnTo>
                <a:lnTo>
                  <a:pt x="28575" y="1369187"/>
                </a:lnTo>
                <a:lnTo>
                  <a:pt x="28575" y="1354963"/>
                </a:lnTo>
                <a:close/>
              </a:path>
              <a:path w="85725" h="1440814">
                <a:moveTo>
                  <a:pt x="57150" y="0"/>
                </a:moveTo>
                <a:lnTo>
                  <a:pt x="28575" y="0"/>
                </a:lnTo>
                <a:lnTo>
                  <a:pt x="28575" y="1369187"/>
                </a:lnTo>
                <a:lnTo>
                  <a:pt x="57150" y="1369187"/>
                </a:lnTo>
                <a:lnTo>
                  <a:pt x="57150" y="0"/>
                </a:lnTo>
                <a:close/>
              </a:path>
              <a:path w="85725" h="1440814">
                <a:moveTo>
                  <a:pt x="85725" y="1354963"/>
                </a:moveTo>
                <a:lnTo>
                  <a:pt x="57150" y="1354963"/>
                </a:lnTo>
                <a:lnTo>
                  <a:pt x="57150" y="1369187"/>
                </a:lnTo>
                <a:lnTo>
                  <a:pt x="78602" y="1369187"/>
                </a:lnTo>
                <a:lnTo>
                  <a:pt x="85725" y="1354963"/>
                </a:lnTo>
                <a:close/>
              </a:path>
            </a:pathLst>
          </a:custGeom>
          <a:solidFill>
            <a:srgbClr val="FF07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7"/>
          <p:cNvSpPr/>
          <p:nvPr/>
        </p:nvSpPr>
        <p:spPr>
          <a:xfrm>
            <a:off x="3404687" y="4119385"/>
            <a:ext cx="2362200" cy="1485900"/>
          </a:xfrm>
          <a:custGeom>
            <a:avLst/>
            <a:gdLst/>
            <a:ahLst/>
            <a:cxnLst/>
            <a:rect l="l" t="t" r="r" b="b"/>
            <a:pathLst>
              <a:path w="2362200" h="1485900">
                <a:moveTo>
                  <a:pt x="0" y="1485519"/>
                </a:moveTo>
                <a:lnTo>
                  <a:pt x="2362200" y="1485519"/>
                </a:lnTo>
                <a:lnTo>
                  <a:pt x="2362200" y="0"/>
                </a:lnTo>
                <a:lnTo>
                  <a:pt x="0" y="0"/>
                </a:lnTo>
                <a:lnTo>
                  <a:pt x="0" y="1485519"/>
                </a:lnTo>
                <a:close/>
              </a:path>
            </a:pathLst>
          </a:custGeom>
          <a:ln w="28582">
            <a:solidFill>
              <a:srgbClr val="FF07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8"/>
          <p:cNvSpPr txBox="1"/>
          <p:nvPr/>
        </p:nvSpPr>
        <p:spPr>
          <a:xfrm>
            <a:off x="4607727" y="3384889"/>
            <a:ext cx="1376680" cy="57658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49225" marR="5080" indent="-137160">
              <a:lnSpc>
                <a:spcPct val="100800"/>
              </a:lnSpc>
              <a:spcBef>
                <a:spcPts val="85"/>
              </a:spcBef>
            </a:pPr>
            <a:r>
              <a:rPr sz="1800" dirty="0">
                <a:solidFill>
                  <a:srgbClr val="FF07EB"/>
                </a:solidFill>
                <a:latin typeface="Calibri"/>
                <a:cs typeface="Calibri"/>
              </a:rPr>
              <a:t>get</a:t>
            </a:r>
            <a:r>
              <a:rPr sz="1800" spc="5" dirty="0">
                <a:solidFill>
                  <a:srgbClr val="FF07EB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07EB"/>
                </a:solidFill>
                <a:latin typeface="Calibri"/>
                <a:cs typeface="Calibri"/>
              </a:rPr>
              <a:t>probability distribution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21" name="object 9"/>
          <p:cNvSpPr txBox="1"/>
          <p:nvPr/>
        </p:nvSpPr>
        <p:spPr>
          <a:xfrm>
            <a:off x="6484056" y="4169029"/>
            <a:ext cx="1975485" cy="113030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 indent="635" algn="ctr">
              <a:lnSpc>
                <a:spcPct val="100800"/>
              </a:lnSpc>
              <a:spcBef>
                <a:spcPts val="85"/>
              </a:spcBef>
            </a:pPr>
            <a:r>
              <a:rPr sz="1800" b="1" u="sng" dirty="0">
                <a:solidFill>
                  <a:srgbClr val="C00000"/>
                </a:solidFill>
                <a:uFill>
                  <a:solidFill>
                    <a:srgbClr val="C00000"/>
                  </a:solidFill>
                </a:uFill>
                <a:latin typeface="Calibri"/>
                <a:cs typeface="Calibri"/>
              </a:rPr>
              <a:t>Sparsity</a:t>
            </a:r>
            <a:r>
              <a:rPr sz="1800" b="1" u="sng" spc="-55" dirty="0">
                <a:solidFill>
                  <a:srgbClr val="C00000"/>
                </a:solidFill>
                <a:uFill>
                  <a:solidFill>
                    <a:srgbClr val="C00000"/>
                  </a:solidFill>
                </a:uFill>
                <a:latin typeface="Calibri"/>
                <a:cs typeface="Calibri"/>
              </a:rPr>
              <a:t> </a:t>
            </a:r>
            <a:r>
              <a:rPr sz="1800" b="1" u="sng" spc="-10" dirty="0">
                <a:solidFill>
                  <a:srgbClr val="C00000"/>
                </a:solidFill>
                <a:uFill>
                  <a:solidFill>
                    <a:srgbClr val="C00000"/>
                  </a:solidFill>
                </a:uFill>
                <a:latin typeface="Calibri"/>
                <a:cs typeface="Calibri"/>
              </a:rPr>
              <a:t>problem</a:t>
            </a:r>
            <a:r>
              <a:rPr sz="1800" u="none" spc="-10" dirty="0">
                <a:solidFill>
                  <a:srgbClr val="C00000"/>
                </a:solidFill>
                <a:latin typeface="Calibri"/>
                <a:cs typeface="Calibri"/>
              </a:rPr>
              <a:t>: </a:t>
            </a:r>
            <a:r>
              <a:rPr sz="1800" u="none" dirty="0">
                <a:solidFill>
                  <a:srgbClr val="C00000"/>
                </a:solidFill>
                <a:latin typeface="Calibri"/>
                <a:cs typeface="Calibri"/>
              </a:rPr>
              <a:t>not</a:t>
            </a:r>
            <a:r>
              <a:rPr sz="1800" u="none" spc="-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1800" u="none" dirty="0">
                <a:solidFill>
                  <a:srgbClr val="C00000"/>
                </a:solidFill>
                <a:latin typeface="Calibri"/>
                <a:cs typeface="Calibri"/>
              </a:rPr>
              <a:t>much</a:t>
            </a:r>
            <a:r>
              <a:rPr sz="1800" u="none" spc="-4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1800" u="none" spc="-10" dirty="0">
                <a:solidFill>
                  <a:srgbClr val="C00000"/>
                </a:solidFill>
                <a:latin typeface="Calibri"/>
                <a:cs typeface="Calibri"/>
              </a:rPr>
              <a:t>granularity </a:t>
            </a:r>
            <a:r>
              <a:rPr sz="1800" u="none" dirty="0">
                <a:solidFill>
                  <a:srgbClr val="C00000"/>
                </a:solidFill>
                <a:latin typeface="Calibri"/>
                <a:cs typeface="Calibri"/>
              </a:rPr>
              <a:t>in</a:t>
            </a:r>
            <a:r>
              <a:rPr sz="1800" u="none" spc="-3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1800" u="none" dirty="0">
                <a:solidFill>
                  <a:srgbClr val="C00000"/>
                </a:solidFill>
                <a:latin typeface="Calibri"/>
                <a:cs typeface="Calibri"/>
              </a:rPr>
              <a:t>the</a:t>
            </a:r>
            <a:r>
              <a:rPr sz="1800" u="none" spc="2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1800" u="none" spc="-10" dirty="0">
                <a:solidFill>
                  <a:srgbClr val="C00000"/>
                </a:solidFill>
                <a:latin typeface="Calibri"/>
                <a:cs typeface="Calibri"/>
              </a:rPr>
              <a:t>probability distribution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2" name="object 10"/>
          <p:cNvSpPr/>
          <p:nvPr/>
        </p:nvSpPr>
        <p:spPr>
          <a:xfrm>
            <a:off x="5076261" y="4362260"/>
            <a:ext cx="864235" cy="84455"/>
          </a:xfrm>
          <a:custGeom>
            <a:avLst/>
            <a:gdLst/>
            <a:ahLst/>
            <a:cxnLst/>
            <a:rect l="l" t="t" r="r" b="b"/>
            <a:pathLst>
              <a:path w="864235" h="84454">
                <a:moveTo>
                  <a:pt x="74422" y="8001"/>
                </a:moveTo>
                <a:lnTo>
                  <a:pt x="0" y="49657"/>
                </a:lnTo>
                <a:lnTo>
                  <a:pt x="77850" y="84201"/>
                </a:lnTo>
                <a:lnTo>
                  <a:pt x="76593" y="56261"/>
                </a:lnTo>
                <a:lnTo>
                  <a:pt x="63880" y="56261"/>
                </a:lnTo>
                <a:lnTo>
                  <a:pt x="62991" y="37211"/>
                </a:lnTo>
                <a:lnTo>
                  <a:pt x="75709" y="36619"/>
                </a:lnTo>
                <a:lnTo>
                  <a:pt x="74422" y="8001"/>
                </a:lnTo>
                <a:close/>
              </a:path>
              <a:path w="864235" h="84454">
                <a:moveTo>
                  <a:pt x="75709" y="36619"/>
                </a:moveTo>
                <a:lnTo>
                  <a:pt x="62991" y="37211"/>
                </a:lnTo>
                <a:lnTo>
                  <a:pt x="63853" y="55671"/>
                </a:lnTo>
                <a:lnTo>
                  <a:pt x="63880" y="56261"/>
                </a:lnTo>
                <a:lnTo>
                  <a:pt x="76567" y="55671"/>
                </a:lnTo>
                <a:lnTo>
                  <a:pt x="75736" y="37211"/>
                </a:lnTo>
                <a:lnTo>
                  <a:pt x="75709" y="36619"/>
                </a:lnTo>
                <a:close/>
              </a:path>
              <a:path w="864235" h="84454">
                <a:moveTo>
                  <a:pt x="76567" y="55671"/>
                </a:moveTo>
                <a:lnTo>
                  <a:pt x="63880" y="56261"/>
                </a:lnTo>
                <a:lnTo>
                  <a:pt x="76593" y="56261"/>
                </a:lnTo>
                <a:lnTo>
                  <a:pt x="76567" y="55671"/>
                </a:lnTo>
                <a:close/>
              </a:path>
              <a:path w="864235" h="84454">
                <a:moveTo>
                  <a:pt x="863346" y="0"/>
                </a:moveTo>
                <a:lnTo>
                  <a:pt x="75709" y="36619"/>
                </a:lnTo>
                <a:lnTo>
                  <a:pt x="76567" y="55671"/>
                </a:lnTo>
                <a:lnTo>
                  <a:pt x="864235" y="19050"/>
                </a:lnTo>
                <a:lnTo>
                  <a:pt x="863346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3" name="object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6466012"/>
              </p:ext>
            </p:extLst>
          </p:nvPr>
        </p:nvGraphicFramePr>
        <p:xfrm>
          <a:off x="3404687" y="4119385"/>
          <a:ext cx="1676400" cy="12649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62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43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4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C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1145">
                <a:tc>
                  <a:txBody>
                    <a:bodyPr/>
                    <a:lstStyle/>
                    <a:p>
                      <a:pPr marL="85090">
                        <a:lnSpc>
                          <a:spcPts val="1850"/>
                        </a:lnSpc>
                      </a:pPr>
                      <a:r>
                        <a:rPr sz="1550" spc="-10" dirty="0">
                          <a:latin typeface="Consolas"/>
                          <a:cs typeface="Consolas"/>
                        </a:rPr>
                        <a:t>company</a:t>
                      </a:r>
                      <a:endParaRPr sz="155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lnR w="28575">
                      <a:solidFill>
                        <a:srgbClr val="C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72390" algn="ctr">
                        <a:lnSpc>
                          <a:spcPts val="1850"/>
                        </a:lnSpc>
                      </a:pPr>
                      <a:r>
                        <a:rPr sz="1550" spc="-10" dirty="0">
                          <a:latin typeface="Consolas"/>
                          <a:cs typeface="Consolas"/>
                        </a:rPr>
                        <a:t>0.153</a:t>
                      </a:r>
                      <a:endParaRPr sz="155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lnL w="28575">
                      <a:solidFill>
                        <a:srgbClr val="C00000"/>
                      </a:solidFill>
                      <a:prstDash val="solid"/>
                    </a:lnL>
                    <a:lnR w="28575">
                      <a:solidFill>
                        <a:srgbClr val="C00000"/>
                      </a:solidFill>
                      <a:prstDash val="solid"/>
                    </a:lnR>
                    <a:lnT w="28575">
                      <a:solidFill>
                        <a:srgbClr val="C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2095">
                <a:tc>
                  <a:txBody>
                    <a:bodyPr/>
                    <a:lstStyle/>
                    <a:p>
                      <a:pPr marL="85090">
                        <a:lnSpc>
                          <a:spcPts val="1670"/>
                        </a:lnSpc>
                      </a:pPr>
                      <a:r>
                        <a:rPr sz="1550" spc="-20" dirty="0">
                          <a:latin typeface="Consolas"/>
                          <a:cs typeface="Consolas"/>
                        </a:rPr>
                        <a:t>bank</a:t>
                      </a:r>
                      <a:endParaRPr sz="155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lnR w="28575">
                      <a:solidFill>
                        <a:srgbClr val="C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73025" algn="ctr">
                        <a:lnSpc>
                          <a:spcPts val="1670"/>
                        </a:lnSpc>
                      </a:pPr>
                      <a:r>
                        <a:rPr sz="1550" spc="-10" dirty="0">
                          <a:latin typeface="Consolas"/>
                          <a:cs typeface="Consolas"/>
                        </a:rPr>
                        <a:t>0.153</a:t>
                      </a:r>
                      <a:endParaRPr sz="155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lnL w="28575">
                      <a:solidFill>
                        <a:srgbClr val="C00000"/>
                      </a:solidFill>
                      <a:prstDash val="solid"/>
                    </a:lnL>
                    <a:lnR w="28575">
                      <a:solidFill>
                        <a:srgbClr val="C00000"/>
                      </a:solidFill>
                      <a:prstDash val="solid"/>
                    </a:lnR>
                    <a:lnB w="28575">
                      <a:solidFill>
                        <a:srgbClr val="C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3045">
                <a:tc>
                  <a:txBody>
                    <a:bodyPr/>
                    <a:lstStyle/>
                    <a:p>
                      <a:pPr marL="85090">
                        <a:lnSpc>
                          <a:spcPts val="1560"/>
                        </a:lnSpc>
                      </a:pPr>
                      <a:r>
                        <a:rPr sz="1550" spc="-10" dirty="0">
                          <a:latin typeface="Consolas"/>
                          <a:cs typeface="Consolas"/>
                        </a:rPr>
                        <a:t>price</a:t>
                      </a:r>
                      <a:endParaRPr sz="155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73025" algn="ctr">
                        <a:lnSpc>
                          <a:spcPts val="1560"/>
                        </a:lnSpc>
                      </a:pPr>
                      <a:r>
                        <a:rPr sz="1550" spc="-10" dirty="0">
                          <a:latin typeface="Consolas"/>
                          <a:cs typeface="Consolas"/>
                        </a:rPr>
                        <a:t>0.077</a:t>
                      </a:r>
                      <a:endParaRPr sz="155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lnT w="28575">
                      <a:solidFill>
                        <a:srgbClr val="C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7650">
                <a:tc>
                  <a:txBody>
                    <a:bodyPr/>
                    <a:lstStyle/>
                    <a:p>
                      <a:pPr marL="85090">
                        <a:lnSpc>
                          <a:spcPts val="1670"/>
                        </a:lnSpc>
                      </a:pPr>
                      <a:r>
                        <a:rPr sz="1550" spc="-10" dirty="0">
                          <a:latin typeface="Consolas"/>
                          <a:cs typeface="Consolas"/>
                        </a:rPr>
                        <a:t>italian</a:t>
                      </a:r>
                      <a:endParaRPr sz="155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72390" algn="ctr">
                        <a:lnSpc>
                          <a:spcPts val="1670"/>
                        </a:lnSpc>
                      </a:pPr>
                      <a:r>
                        <a:rPr sz="1550" spc="-10" dirty="0">
                          <a:latin typeface="Consolas"/>
                          <a:cs typeface="Consolas"/>
                        </a:rPr>
                        <a:t>0.039</a:t>
                      </a:r>
                      <a:endParaRPr sz="155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3520">
                <a:tc>
                  <a:txBody>
                    <a:bodyPr/>
                    <a:lstStyle/>
                    <a:p>
                      <a:pPr marL="85090">
                        <a:lnSpc>
                          <a:spcPts val="1664"/>
                        </a:lnSpc>
                      </a:pPr>
                      <a:r>
                        <a:rPr sz="1550" spc="-10" dirty="0">
                          <a:latin typeface="Consolas"/>
                          <a:cs typeface="Consolas"/>
                        </a:rPr>
                        <a:t>emirate</a:t>
                      </a:r>
                      <a:endParaRPr sz="155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72390" algn="ctr">
                        <a:lnSpc>
                          <a:spcPts val="1664"/>
                        </a:lnSpc>
                      </a:pPr>
                      <a:r>
                        <a:rPr sz="1550" spc="-10" dirty="0">
                          <a:latin typeface="Consolas"/>
                          <a:cs typeface="Consolas"/>
                        </a:rPr>
                        <a:t>0.039</a:t>
                      </a:r>
                      <a:endParaRPr sz="155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4" name="object 12"/>
          <p:cNvSpPr txBox="1"/>
          <p:nvPr/>
        </p:nvSpPr>
        <p:spPr>
          <a:xfrm>
            <a:off x="4530414" y="5360987"/>
            <a:ext cx="99060" cy="185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spc="-50" dirty="0">
                <a:latin typeface="Consolas"/>
                <a:cs typeface="Consolas"/>
              </a:rPr>
              <a:t>…</a:t>
            </a:r>
            <a:endParaRPr sz="1050">
              <a:latin typeface="Consolas"/>
              <a:cs typeface="Consolas"/>
            </a:endParaRPr>
          </a:p>
        </p:txBody>
      </p:sp>
      <p:sp>
        <p:nvSpPr>
          <p:cNvPr id="25" name="object 13"/>
          <p:cNvSpPr/>
          <p:nvPr/>
        </p:nvSpPr>
        <p:spPr>
          <a:xfrm>
            <a:off x="4754158" y="2126129"/>
            <a:ext cx="709295" cy="349250"/>
          </a:xfrm>
          <a:custGeom>
            <a:avLst/>
            <a:gdLst/>
            <a:ahLst/>
            <a:cxnLst/>
            <a:rect l="l" t="t" r="r" b="b"/>
            <a:pathLst>
              <a:path w="709295" h="349250">
                <a:moveTo>
                  <a:pt x="72850" y="25732"/>
                </a:moveTo>
                <a:lnTo>
                  <a:pt x="64559" y="42984"/>
                </a:lnTo>
                <a:lnTo>
                  <a:pt x="700913" y="349123"/>
                </a:lnTo>
                <a:lnTo>
                  <a:pt x="709167" y="331977"/>
                </a:lnTo>
                <a:lnTo>
                  <a:pt x="72850" y="25732"/>
                </a:lnTo>
                <a:close/>
              </a:path>
              <a:path w="709295" h="349250">
                <a:moveTo>
                  <a:pt x="85216" y="0"/>
                </a:moveTo>
                <a:lnTo>
                  <a:pt x="0" y="1269"/>
                </a:lnTo>
                <a:lnTo>
                  <a:pt x="52197" y="68706"/>
                </a:lnTo>
                <a:lnTo>
                  <a:pt x="64559" y="42984"/>
                </a:lnTo>
                <a:lnTo>
                  <a:pt x="53086" y="37464"/>
                </a:lnTo>
                <a:lnTo>
                  <a:pt x="61340" y="20192"/>
                </a:lnTo>
                <a:lnTo>
                  <a:pt x="75512" y="20192"/>
                </a:lnTo>
                <a:lnTo>
                  <a:pt x="85216" y="0"/>
                </a:lnTo>
                <a:close/>
              </a:path>
              <a:path w="709295" h="349250">
                <a:moveTo>
                  <a:pt x="61340" y="20192"/>
                </a:moveTo>
                <a:lnTo>
                  <a:pt x="53086" y="37464"/>
                </a:lnTo>
                <a:lnTo>
                  <a:pt x="64559" y="42984"/>
                </a:lnTo>
                <a:lnTo>
                  <a:pt x="72850" y="25732"/>
                </a:lnTo>
                <a:lnTo>
                  <a:pt x="61340" y="20192"/>
                </a:lnTo>
                <a:close/>
              </a:path>
              <a:path w="709295" h="349250">
                <a:moveTo>
                  <a:pt x="75512" y="20192"/>
                </a:moveTo>
                <a:lnTo>
                  <a:pt x="61340" y="20192"/>
                </a:lnTo>
                <a:lnTo>
                  <a:pt x="72850" y="25732"/>
                </a:lnTo>
                <a:lnTo>
                  <a:pt x="75512" y="20192"/>
                </a:lnTo>
                <a:close/>
              </a:path>
            </a:pathLst>
          </a:custGeom>
          <a:solidFill>
            <a:srgbClr val="5D4A3B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97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10" dirty="0"/>
              <a:t>Sequence-to-</a:t>
            </a:r>
            <a:r>
              <a:rPr dirty="0"/>
              <a:t>sequence</a:t>
            </a:r>
            <a:r>
              <a:rPr spc="-15" dirty="0"/>
              <a:t> </a:t>
            </a:r>
            <a:r>
              <a:rPr dirty="0"/>
              <a:t>with</a:t>
            </a:r>
            <a:r>
              <a:rPr spc="-105" dirty="0"/>
              <a:t> </a:t>
            </a:r>
            <a:r>
              <a:rPr spc="-10" dirty="0"/>
              <a:t>attention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505072" y="2015108"/>
            <a:ext cx="3400425" cy="3679825"/>
            <a:chOff x="2505072" y="2015108"/>
            <a:chExt cx="3400425" cy="367982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90797" y="4370829"/>
              <a:ext cx="123830" cy="12383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90797" y="4532754"/>
              <a:ext cx="123830" cy="13322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590797" y="4704077"/>
              <a:ext cx="123830" cy="133355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590797" y="4875527"/>
              <a:ext cx="123830" cy="133355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2514600" y="4304157"/>
              <a:ext cx="266700" cy="781050"/>
            </a:xfrm>
            <a:custGeom>
              <a:avLst/>
              <a:gdLst/>
              <a:ahLst/>
              <a:cxnLst/>
              <a:rect l="l" t="t" r="r" b="b"/>
              <a:pathLst>
                <a:path w="266700" h="781050">
                  <a:moveTo>
                    <a:pt x="222250" y="0"/>
                  </a:moveTo>
                  <a:lnTo>
                    <a:pt x="239535" y="3498"/>
                  </a:lnTo>
                  <a:lnTo>
                    <a:pt x="253666" y="13033"/>
                  </a:lnTo>
                  <a:lnTo>
                    <a:pt x="263201" y="27164"/>
                  </a:lnTo>
                  <a:lnTo>
                    <a:pt x="266700" y="44450"/>
                  </a:lnTo>
                  <a:lnTo>
                    <a:pt x="266700" y="736473"/>
                  </a:lnTo>
                  <a:lnTo>
                    <a:pt x="263201" y="753758"/>
                  </a:lnTo>
                  <a:lnTo>
                    <a:pt x="253666" y="767889"/>
                  </a:lnTo>
                  <a:lnTo>
                    <a:pt x="239535" y="777424"/>
                  </a:lnTo>
                  <a:lnTo>
                    <a:pt x="222250" y="780923"/>
                  </a:lnTo>
                  <a:lnTo>
                    <a:pt x="44450" y="780923"/>
                  </a:lnTo>
                  <a:lnTo>
                    <a:pt x="27164" y="777424"/>
                  </a:lnTo>
                  <a:lnTo>
                    <a:pt x="13033" y="767889"/>
                  </a:lnTo>
                  <a:lnTo>
                    <a:pt x="3498" y="753758"/>
                  </a:lnTo>
                  <a:lnTo>
                    <a:pt x="0" y="736473"/>
                  </a:lnTo>
                  <a:lnTo>
                    <a:pt x="0" y="44450"/>
                  </a:lnTo>
                  <a:lnTo>
                    <a:pt x="3498" y="27164"/>
                  </a:lnTo>
                  <a:lnTo>
                    <a:pt x="13033" y="13033"/>
                  </a:lnTo>
                  <a:lnTo>
                    <a:pt x="27164" y="3498"/>
                  </a:lnTo>
                  <a:lnTo>
                    <a:pt x="44450" y="0"/>
                  </a:lnTo>
                  <a:lnTo>
                    <a:pt x="222250" y="0"/>
                  </a:lnTo>
                  <a:close/>
                </a:path>
              </a:pathLst>
            </a:custGeom>
            <a:ln w="19055">
              <a:solidFill>
                <a:srgbClr val="8B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592578" y="4639309"/>
              <a:ext cx="534035" cy="1055370"/>
            </a:xfrm>
            <a:custGeom>
              <a:avLst/>
              <a:gdLst/>
              <a:ahLst/>
              <a:cxnLst/>
              <a:rect l="l" t="t" r="r" b="b"/>
              <a:pathLst>
                <a:path w="534035" h="1055370">
                  <a:moveTo>
                    <a:pt x="110744" y="540512"/>
                  </a:moveTo>
                  <a:lnTo>
                    <a:pt x="66408" y="464566"/>
                  </a:lnTo>
                  <a:lnTo>
                    <a:pt x="55372" y="445643"/>
                  </a:lnTo>
                  <a:lnTo>
                    <a:pt x="0" y="540512"/>
                  </a:lnTo>
                  <a:lnTo>
                    <a:pt x="1524" y="546354"/>
                  </a:lnTo>
                  <a:lnTo>
                    <a:pt x="10668" y="551688"/>
                  </a:lnTo>
                  <a:lnTo>
                    <a:pt x="16510" y="550164"/>
                  </a:lnTo>
                  <a:lnTo>
                    <a:pt x="45847" y="499872"/>
                  </a:lnTo>
                  <a:lnTo>
                    <a:pt x="45847" y="1055319"/>
                  </a:lnTo>
                  <a:lnTo>
                    <a:pt x="64897" y="1055319"/>
                  </a:lnTo>
                  <a:lnTo>
                    <a:pt x="64897" y="499872"/>
                  </a:lnTo>
                  <a:lnTo>
                    <a:pt x="94234" y="550164"/>
                  </a:lnTo>
                  <a:lnTo>
                    <a:pt x="100076" y="551688"/>
                  </a:lnTo>
                  <a:lnTo>
                    <a:pt x="109220" y="546354"/>
                  </a:lnTo>
                  <a:lnTo>
                    <a:pt x="110744" y="540512"/>
                  </a:lnTo>
                  <a:close/>
                </a:path>
                <a:path w="534035" h="1055370">
                  <a:moveTo>
                    <a:pt x="533628" y="55308"/>
                  </a:moveTo>
                  <a:lnTo>
                    <a:pt x="517156" y="45720"/>
                  </a:lnTo>
                  <a:lnTo>
                    <a:pt x="438658" y="0"/>
                  </a:lnTo>
                  <a:lnTo>
                    <a:pt x="432816" y="1524"/>
                  </a:lnTo>
                  <a:lnTo>
                    <a:pt x="430149" y="6096"/>
                  </a:lnTo>
                  <a:lnTo>
                    <a:pt x="427482" y="10541"/>
                  </a:lnTo>
                  <a:lnTo>
                    <a:pt x="429133" y="16383"/>
                  </a:lnTo>
                  <a:lnTo>
                    <a:pt x="433578" y="19050"/>
                  </a:lnTo>
                  <a:lnTo>
                    <a:pt x="479285" y="45720"/>
                  </a:lnTo>
                  <a:lnTo>
                    <a:pt x="188722" y="45720"/>
                  </a:lnTo>
                  <a:lnTo>
                    <a:pt x="188722" y="64770"/>
                  </a:lnTo>
                  <a:lnTo>
                    <a:pt x="479501" y="64770"/>
                  </a:lnTo>
                  <a:lnTo>
                    <a:pt x="433578" y="91567"/>
                  </a:lnTo>
                  <a:lnTo>
                    <a:pt x="429133" y="94107"/>
                  </a:lnTo>
                  <a:lnTo>
                    <a:pt x="427482" y="99949"/>
                  </a:lnTo>
                  <a:lnTo>
                    <a:pt x="432816" y="109093"/>
                  </a:lnTo>
                  <a:lnTo>
                    <a:pt x="438658" y="110617"/>
                  </a:lnTo>
                  <a:lnTo>
                    <a:pt x="517207" y="64770"/>
                  </a:lnTo>
                  <a:lnTo>
                    <a:pt x="533412" y="55308"/>
                  </a:lnTo>
                  <a:lnTo>
                    <a:pt x="533628" y="55308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14672" y="3513833"/>
              <a:ext cx="2790830" cy="2171270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2598674" y="3580891"/>
              <a:ext cx="3167380" cy="722630"/>
            </a:xfrm>
            <a:custGeom>
              <a:avLst/>
              <a:gdLst/>
              <a:ahLst/>
              <a:cxnLst/>
              <a:rect l="l" t="t" r="r" b="b"/>
              <a:pathLst>
                <a:path w="3167379" h="722629">
                  <a:moveTo>
                    <a:pt x="110617" y="142621"/>
                  </a:moveTo>
                  <a:lnTo>
                    <a:pt x="108077" y="138049"/>
                  </a:lnTo>
                  <a:lnTo>
                    <a:pt x="66967" y="65913"/>
                  </a:lnTo>
                  <a:lnTo>
                    <a:pt x="56261" y="47117"/>
                  </a:lnTo>
                  <a:lnTo>
                    <a:pt x="0" y="141351"/>
                  </a:lnTo>
                  <a:lnTo>
                    <a:pt x="1422" y="147447"/>
                  </a:lnTo>
                  <a:lnTo>
                    <a:pt x="1612" y="147447"/>
                  </a:lnTo>
                  <a:lnTo>
                    <a:pt x="5969" y="149987"/>
                  </a:lnTo>
                  <a:lnTo>
                    <a:pt x="10414" y="152654"/>
                  </a:lnTo>
                  <a:lnTo>
                    <a:pt x="16383" y="151130"/>
                  </a:lnTo>
                  <a:lnTo>
                    <a:pt x="46228" y="101168"/>
                  </a:lnTo>
                  <a:lnTo>
                    <a:pt x="39738" y="722122"/>
                  </a:lnTo>
                  <a:lnTo>
                    <a:pt x="58801" y="722122"/>
                  </a:lnTo>
                  <a:lnTo>
                    <a:pt x="65278" y="101536"/>
                  </a:lnTo>
                  <a:lnTo>
                    <a:pt x="65608" y="70993"/>
                  </a:lnTo>
                  <a:lnTo>
                    <a:pt x="65290" y="101168"/>
                  </a:lnTo>
                  <a:lnTo>
                    <a:pt x="65278" y="101536"/>
                  </a:lnTo>
                  <a:lnTo>
                    <a:pt x="91440" y="147447"/>
                  </a:lnTo>
                  <a:lnTo>
                    <a:pt x="94107" y="152019"/>
                  </a:lnTo>
                  <a:lnTo>
                    <a:pt x="99949" y="153543"/>
                  </a:lnTo>
                  <a:lnTo>
                    <a:pt x="104521" y="151003"/>
                  </a:lnTo>
                  <a:lnTo>
                    <a:pt x="109093" y="148336"/>
                  </a:lnTo>
                  <a:lnTo>
                    <a:pt x="110617" y="142621"/>
                  </a:lnTo>
                  <a:close/>
                </a:path>
                <a:path w="3167379" h="722629">
                  <a:moveTo>
                    <a:pt x="3167126" y="700659"/>
                  </a:moveTo>
                  <a:lnTo>
                    <a:pt x="751636" y="33388"/>
                  </a:lnTo>
                  <a:lnTo>
                    <a:pt x="787069" y="24015"/>
                  </a:lnTo>
                  <a:lnTo>
                    <a:pt x="802894" y="19812"/>
                  </a:lnTo>
                  <a:lnTo>
                    <a:pt x="807974" y="18554"/>
                  </a:lnTo>
                  <a:lnTo>
                    <a:pt x="811022" y="13208"/>
                  </a:lnTo>
                  <a:lnTo>
                    <a:pt x="809625" y="8140"/>
                  </a:lnTo>
                  <a:lnTo>
                    <a:pt x="808355" y="3048"/>
                  </a:lnTo>
                  <a:lnTo>
                    <a:pt x="803148" y="0"/>
                  </a:lnTo>
                  <a:lnTo>
                    <a:pt x="696976" y="28194"/>
                  </a:lnTo>
                  <a:lnTo>
                    <a:pt x="770001" y="102997"/>
                  </a:lnTo>
                  <a:lnTo>
                    <a:pt x="773811" y="106807"/>
                  </a:lnTo>
                  <a:lnTo>
                    <a:pt x="779653" y="106807"/>
                  </a:lnTo>
                  <a:lnTo>
                    <a:pt x="783463" y="103124"/>
                  </a:lnTo>
                  <a:lnTo>
                    <a:pt x="787146" y="99441"/>
                  </a:lnTo>
                  <a:lnTo>
                    <a:pt x="787273" y="93472"/>
                  </a:lnTo>
                  <a:lnTo>
                    <a:pt x="746493" y="51663"/>
                  </a:lnTo>
                  <a:lnTo>
                    <a:pt x="3162046" y="718947"/>
                  </a:lnTo>
                  <a:lnTo>
                    <a:pt x="3167126" y="700659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590797" y="3513833"/>
              <a:ext cx="133355" cy="123830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2695575" y="3575558"/>
              <a:ext cx="3074670" cy="724535"/>
            </a:xfrm>
            <a:custGeom>
              <a:avLst/>
              <a:gdLst/>
              <a:ahLst/>
              <a:cxnLst/>
              <a:rect l="l" t="t" r="r" b="b"/>
              <a:pathLst>
                <a:path w="3074670" h="724535">
                  <a:moveTo>
                    <a:pt x="55032" y="35869"/>
                  </a:moveTo>
                  <a:lnTo>
                    <a:pt x="36860" y="41660"/>
                  </a:lnTo>
                  <a:lnTo>
                    <a:pt x="50790" y="54525"/>
                  </a:lnTo>
                  <a:lnTo>
                    <a:pt x="3070098" y="724407"/>
                  </a:lnTo>
                  <a:lnTo>
                    <a:pt x="3074162" y="705865"/>
                  </a:lnTo>
                  <a:lnTo>
                    <a:pt x="55032" y="35869"/>
                  </a:lnTo>
                  <a:close/>
                </a:path>
                <a:path w="3074670" h="724535">
                  <a:moveTo>
                    <a:pt x="104520" y="0"/>
                  </a:moveTo>
                  <a:lnTo>
                    <a:pt x="99568" y="1650"/>
                  </a:lnTo>
                  <a:lnTo>
                    <a:pt x="0" y="33527"/>
                  </a:lnTo>
                  <a:lnTo>
                    <a:pt x="76707" y="104520"/>
                  </a:lnTo>
                  <a:lnTo>
                    <a:pt x="80644" y="108076"/>
                  </a:lnTo>
                  <a:lnTo>
                    <a:pt x="86613" y="107822"/>
                  </a:lnTo>
                  <a:lnTo>
                    <a:pt x="90169" y="103885"/>
                  </a:lnTo>
                  <a:lnTo>
                    <a:pt x="93725" y="100075"/>
                  </a:lnTo>
                  <a:lnTo>
                    <a:pt x="93472" y="94106"/>
                  </a:lnTo>
                  <a:lnTo>
                    <a:pt x="89662" y="90423"/>
                  </a:lnTo>
                  <a:lnTo>
                    <a:pt x="50790" y="54525"/>
                  </a:lnTo>
                  <a:lnTo>
                    <a:pt x="16256" y="46862"/>
                  </a:lnTo>
                  <a:lnTo>
                    <a:pt x="20447" y="28193"/>
                  </a:lnTo>
                  <a:lnTo>
                    <a:pt x="79111" y="28193"/>
                  </a:lnTo>
                  <a:lnTo>
                    <a:pt x="105410" y="19812"/>
                  </a:lnTo>
                  <a:lnTo>
                    <a:pt x="110362" y="18161"/>
                  </a:lnTo>
                  <a:lnTo>
                    <a:pt x="113156" y="12826"/>
                  </a:lnTo>
                  <a:lnTo>
                    <a:pt x="111506" y="7746"/>
                  </a:lnTo>
                  <a:lnTo>
                    <a:pt x="109981" y="2793"/>
                  </a:lnTo>
                  <a:lnTo>
                    <a:pt x="104520" y="0"/>
                  </a:lnTo>
                  <a:close/>
                </a:path>
                <a:path w="3074670" h="724535">
                  <a:moveTo>
                    <a:pt x="20447" y="28193"/>
                  </a:moveTo>
                  <a:lnTo>
                    <a:pt x="16313" y="46608"/>
                  </a:lnTo>
                  <a:lnTo>
                    <a:pt x="16256" y="46862"/>
                  </a:lnTo>
                  <a:lnTo>
                    <a:pt x="50790" y="54525"/>
                  </a:lnTo>
                  <a:lnTo>
                    <a:pt x="42219" y="46608"/>
                  </a:lnTo>
                  <a:lnTo>
                    <a:pt x="21336" y="46608"/>
                  </a:lnTo>
                  <a:lnTo>
                    <a:pt x="24892" y="30606"/>
                  </a:lnTo>
                  <a:lnTo>
                    <a:pt x="31320" y="30606"/>
                  </a:lnTo>
                  <a:lnTo>
                    <a:pt x="20447" y="28193"/>
                  </a:lnTo>
                  <a:close/>
                </a:path>
                <a:path w="3074670" h="724535">
                  <a:moveTo>
                    <a:pt x="24892" y="30606"/>
                  </a:moveTo>
                  <a:lnTo>
                    <a:pt x="21336" y="46608"/>
                  </a:lnTo>
                  <a:lnTo>
                    <a:pt x="36860" y="41660"/>
                  </a:lnTo>
                  <a:lnTo>
                    <a:pt x="24892" y="30606"/>
                  </a:lnTo>
                  <a:close/>
                </a:path>
                <a:path w="3074670" h="724535">
                  <a:moveTo>
                    <a:pt x="36860" y="41660"/>
                  </a:moveTo>
                  <a:lnTo>
                    <a:pt x="21336" y="46608"/>
                  </a:lnTo>
                  <a:lnTo>
                    <a:pt x="42219" y="46608"/>
                  </a:lnTo>
                  <a:lnTo>
                    <a:pt x="36860" y="41660"/>
                  </a:lnTo>
                  <a:close/>
                </a:path>
                <a:path w="3074670" h="724535">
                  <a:moveTo>
                    <a:pt x="31320" y="30606"/>
                  </a:moveTo>
                  <a:lnTo>
                    <a:pt x="24892" y="30606"/>
                  </a:lnTo>
                  <a:lnTo>
                    <a:pt x="36860" y="41660"/>
                  </a:lnTo>
                  <a:lnTo>
                    <a:pt x="55032" y="35869"/>
                  </a:lnTo>
                  <a:lnTo>
                    <a:pt x="31320" y="30606"/>
                  </a:lnTo>
                  <a:close/>
                </a:path>
                <a:path w="3074670" h="724535">
                  <a:moveTo>
                    <a:pt x="79111" y="28193"/>
                  </a:moveTo>
                  <a:lnTo>
                    <a:pt x="20447" y="28193"/>
                  </a:lnTo>
                  <a:lnTo>
                    <a:pt x="55032" y="35869"/>
                  </a:lnTo>
                  <a:lnTo>
                    <a:pt x="79111" y="28193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251962" y="2015108"/>
              <a:ext cx="644525" cy="1503680"/>
            </a:xfrm>
            <a:custGeom>
              <a:avLst/>
              <a:gdLst/>
              <a:ahLst/>
              <a:cxnLst/>
              <a:rect l="l" t="t" r="r" b="b"/>
              <a:pathLst>
                <a:path w="644525" h="1503679">
                  <a:moveTo>
                    <a:pt x="0" y="1418463"/>
                  </a:moveTo>
                  <a:lnTo>
                    <a:pt x="5587" y="1503552"/>
                  </a:lnTo>
                  <a:lnTo>
                    <a:pt x="69491" y="1448689"/>
                  </a:lnTo>
                  <a:lnTo>
                    <a:pt x="38988" y="1448689"/>
                  </a:lnTo>
                  <a:lnTo>
                    <a:pt x="21336" y="1441323"/>
                  </a:lnTo>
                  <a:lnTo>
                    <a:pt x="26286" y="1429538"/>
                  </a:lnTo>
                  <a:lnTo>
                    <a:pt x="0" y="1418463"/>
                  </a:lnTo>
                  <a:close/>
                </a:path>
                <a:path w="644525" h="1503679">
                  <a:moveTo>
                    <a:pt x="26286" y="1429538"/>
                  </a:moveTo>
                  <a:lnTo>
                    <a:pt x="21336" y="1441323"/>
                  </a:lnTo>
                  <a:lnTo>
                    <a:pt x="38988" y="1448689"/>
                  </a:lnTo>
                  <a:lnTo>
                    <a:pt x="43913" y="1436965"/>
                  </a:lnTo>
                  <a:lnTo>
                    <a:pt x="26286" y="1429538"/>
                  </a:lnTo>
                  <a:close/>
                </a:path>
                <a:path w="644525" h="1503679">
                  <a:moveTo>
                    <a:pt x="43913" y="1436965"/>
                  </a:moveTo>
                  <a:lnTo>
                    <a:pt x="38988" y="1448689"/>
                  </a:lnTo>
                  <a:lnTo>
                    <a:pt x="69491" y="1448689"/>
                  </a:lnTo>
                  <a:lnTo>
                    <a:pt x="70230" y="1448053"/>
                  </a:lnTo>
                  <a:lnTo>
                    <a:pt x="43913" y="1436965"/>
                  </a:lnTo>
                  <a:close/>
                </a:path>
                <a:path w="644525" h="1503679">
                  <a:moveTo>
                    <a:pt x="626872" y="0"/>
                  </a:moveTo>
                  <a:lnTo>
                    <a:pt x="26286" y="1429538"/>
                  </a:lnTo>
                  <a:lnTo>
                    <a:pt x="43913" y="1436965"/>
                  </a:lnTo>
                  <a:lnTo>
                    <a:pt x="644398" y="7365"/>
                  </a:lnTo>
                  <a:lnTo>
                    <a:pt x="626872" y="0"/>
                  </a:lnTo>
                  <a:close/>
                </a:path>
              </a:pathLst>
            </a:custGeom>
            <a:solidFill>
              <a:srgbClr val="5D4A3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1567322" y="4292572"/>
            <a:ext cx="530860" cy="79057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algn="ctr">
              <a:lnSpc>
                <a:spcPts val="1810"/>
              </a:lnSpc>
            </a:pPr>
            <a:r>
              <a:rPr sz="1800" spc="-10" dirty="0">
                <a:solidFill>
                  <a:srgbClr val="C00000"/>
                </a:solidFill>
                <a:latin typeface="Calibri"/>
                <a:cs typeface="Calibri"/>
              </a:rPr>
              <a:t>Encoder</a:t>
            </a:r>
            <a:endParaRPr sz="1800">
              <a:latin typeface="Calibri"/>
              <a:cs typeface="Calibri"/>
            </a:endParaRPr>
          </a:p>
          <a:p>
            <a:pPr marL="2540" algn="ctr">
              <a:lnSpc>
                <a:spcPct val="100000"/>
              </a:lnSpc>
              <a:spcBef>
                <a:spcPts val="15"/>
              </a:spcBef>
            </a:pPr>
            <a:r>
              <a:rPr sz="1800" spc="-25" dirty="0">
                <a:solidFill>
                  <a:srgbClr val="C00000"/>
                </a:solidFill>
                <a:latin typeface="Calibri"/>
                <a:cs typeface="Calibri"/>
              </a:rPr>
              <a:t>RNN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2505075" y="6094412"/>
            <a:ext cx="2438400" cy="266700"/>
          </a:xfrm>
          <a:custGeom>
            <a:avLst/>
            <a:gdLst/>
            <a:ahLst/>
            <a:cxnLst/>
            <a:rect l="l" t="t" r="r" b="b"/>
            <a:pathLst>
              <a:path w="2438400" h="266700">
                <a:moveTo>
                  <a:pt x="2438400" y="0"/>
                </a:moveTo>
                <a:lnTo>
                  <a:pt x="2430196" y="51894"/>
                </a:lnTo>
                <a:lnTo>
                  <a:pt x="2407824" y="94268"/>
                </a:lnTo>
                <a:lnTo>
                  <a:pt x="2374642" y="122836"/>
                </a:lnTo>
                <a:lnTo>
                  <a:pt x="2334005" y="133311"/>
                </a:lnTo>
                <a:lnTo>
                  <a:pt x="1323594" y="133311"/>
                </a:lnTo>
                <a:lnTo>
                  <a:pt x="1282957" y="143789"/>
                </a:lnTo>
                <a:lnTo>
                  <a:pt x="1249775" y="172361"/>
                </a:lnTo>
                <a:lnTo>
                  <a:pt x="1227403" y="214739"/>
                </a:lnTo>
                <a:lnTo>
                  <a:pt x="1219200" y="266636"/>
                </a:lnTo>
                <a:lnTo>
                  <a:pt x="1210996" y="214739"/>
                </a:lnTo>
                <a:lnTo>
                  <a:pt x="1188624" y="172361"/>
                </a:lnTo>
                <a:lnTo>
                  <a:pt x="1155442" y="143789"/>
                </a:lnTo>
                <a:lnTo>
                  <a:pt x="1114805" y="133311"/>
                </a:lnTo>
                <a:lnTo>
                  <a:pt x="104393" y="133311"/>
                </a:lnTo>
                <a:lnTo>
                  <a:pt x="63757" y="122836"/>
                </a:lnTo>
                <a:lnTo>
                  <a:pt x="30575" y="94268"/>
                </a:lnTo>
                <a:lnTo>
                  <a:pt x="8203" y="51894"/>
                </a:lnTo>
                <a:lnTo>
                  <a:pt x="0" y="0"/>
                </a:lnTo>
              </a:path>
            </a:pathLst>
          </a:custGeom>
          <a:ln w="190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143125" y="4304157"/>
            <a:ext cx="180975" cy="781050"/>
          </a:xfrm>
          <a:custGeom>
            <a:avLst/>
            <a:gdLst/>
            <a:ahLst/>
            <a:cxnLst/>
            <a:rect l="l" t="t" r="r" b="b"/>
            <a:pathLst>
              <a:path w="180975" h="781050">
                <a:moveTo>
                  <a:pt x="180975" y="780923"/>
                </a:moveTo>
                <a:lnTo>
                  <a:pt x="145716" y="775350"/>
                </a:lnTo>
                <a:lnTo>
                  <a:pt x="116935" y="760158"/>
                </a:lnTo>
                <a:lnTo>
                  <a:pt x="97536" y="737631"/>
                </a:lnTo>
                <a:lnTo>
                  <a:pt x="90424" y="710057"/>
                </a:lnTo>
                <a:lnTo>
                  <a:pt x="90550" y="461264"/>
                </a:lnTo>
                <a:lnTo>
                  <a:pt x="83438" y="433689"/>
                </a:lnTo>
                <a:lnTo>
                  <a:pt x="64039" y="411162"/>
                </a:lnTo>
                <a:lnTo>
                  <a:pt x="35258" y="395970"/>
                </a:lnTo>
                <a:lnTo>
                  <a:pt x="0" y="390398"/>
                </a:lnTo>
                <a:lnTo>
                  <a:pt x="35258" y="384845"/>
                </a:lnTo>
                <a:lnTo>
                  <a:pt x="64039" y="369697"/>
                </a:lnTo>
                <a:lnTo>
                  <a:pt x="83438" y="347214"/>
                </a:lnTo>
                <a:lnTo>
                  <a:pt x="90550" y="319659"/>
                </a:lnTo>
                <a:lnTo>
                  <a:pt x="90550" y="70866"/>
                </a:lnTo>
                <a:lnTo>
                  <a:pt x="97661" y="43291"/>
                </a:lnTo>
                <a:lnTo>
                  <a:pt x="117046" y="20764"/>
                </a:lnTo>
                <a:lnTo>
                  <a:pt x="145790" y="5572"/>
                </a:lnTo>
                <a:lnTo>
                  <a:pt x="180975" y="0"/>
                </a:lnTo>
              </a:path>
            </a:pathLst>
          </a:custGeom>
          <a:ln w="19055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5393054" y="5722937"/>
            <a:ext cx="723900" cy="2660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50" i="1" spc="-10" dirty="0">
                <a:latin typeface="Calibri"/>
                <a:cs typeface="Calibri"/>
              </a:rPr>
              <a:t>&lt;START&gt;</a:t>
            </a:r>
            <a:endParaRPr sz="155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577083" y="5732462"/>
            <a:ext cx="121285" cy="26543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50" i="1" spc="-25" dirty="0">
                <a:latin typeface="Calibri"/>
                <a:cs typeface="Calibri"/>
              </a:rPr>
              <a:t>il</a:t>
            </a:r>
            <a:endParaRPr sz="155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176270" y="5732462"/>
            <a:ext cx="128270" cy="26543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50" i="1" spc="-50" dirty="0">
                <a:latin typeface="Calibri"/>
                <a:cs typeface="Calibri"/>
              </a:rPr>
              <a:t>a</a:t>
            </a:r>
            <a:endParaRPr sz="155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698135" y="5732462"/>
            <a:ext cx="1111250" cy="26543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497840" algn="l"/>
              </a:tabLst>
            </a:pPr>
            <a:r>
              <a:rPr sz="1550" i="1" spc="-25" dirty="0">
                <a:latin typeface="Calibri"/>
                <a:cs typeface="Calibri"/>
              </a:rPr>
              <a:t>m’</a:t>
            </a:r>
            <a:r>
              <a:rPr sz="1550" i="1" dirty="0">
                <a:latin typeface="Calibri"/>
                <a:cs typeface="Calibri"/>
              </a:rPr>
              <a:t>	</a:t>
            </a:r>
            <a:r>
              <a:rPr sz="1550" i="1" spc="-10" dirty="0">
                <a:latin typeface="Calibri"/>
                <a:cs typeface="Calibri"/>
              </a:rPr>
              <a:t>entarté</a:t>
            </a:r>
            <a:endParaRPr sz="155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0391520" y="4078223"/>
            <a:ext cx="254000" cy="1277620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z="1800" dirty="0">
                <a:solidFill>
                  <a:srgbClr val="00AF50"/>
                </a:solidFill>
                <a:latin typeface="Calibri"/>
                <a:cs typeface="Calibri"/>
              </a:rPr>
              <a:t>Decoder</a:t>
            </a:r>
            <a:r>
              <a:rPr sz="1800" spc="-70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00AF50"/>
                </a:solidFill>
                <a:latin typeface="Calibri"/>
                <a:cs typeface="Calibri"/>
              </a:rPr>
              <a:t>RNN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10134600" y="4323207"/>
            <a:ext cx="190500" cy="781050"/>
          </a:xfrm>
          <a:custGeom>
            <a:avLst/>
            <a:gdLst/>
            <a:ahLst/>
            <a:cxnLst/>
            <a:rect l="l" t="t" r="r" b="b"/>
            <a:pathLst>
              <a:path w="190500" h="781050">
                <a:moveTo>
                  <a:pt x="0" y="0"/>
                </a:moveTo>
                <a:lnTo>
                  <a:pt x="37064" y="5861"/>
                </a:lnTo>
                <a:lnTo>
                  <a:pt x="67341" y="21844"/>
                </a:lnTo>
                <a:lnTo>
                  <a:pt x="87760" y="45541"/>
                </a:lnTo>
                <a:lnTo>
                  <a:pt x="95250" y="74549"/>
                </a:lnTo>
                <a:lnTo>
                  <a:pt x="95250" y="315976"/>
                </a:lnTo>
                <a:lnTo>
                  <a:pt x="102739" y="344963"/>
                </a:lnTo>
                <a:lnTo>
                  <a:pt x="123158" y="368617"/>
                </a:lnTo>
                <a:lnTo>
                  <a:pt x="153435" y="384556"/>
                </a:lnTo>
                <a:lnTo>
                  <a:pt x="190500" y="390398"/>
                </a:lnTo>
                <a:lnTo>
                  <a:pt x="153435" y="396259"/>
                </a:lnTo>
                <a:lnTo>
                  <a:pt x="123158" y="412242"/>
                </a:lnTo>
                <a:lnTo>
                  <a:pt x="102739" y="435939"/>
                </a:lnTo>
                <a:lnTo>
                  <a:pt x="95250" y="464947"/>
                </a:lnTo>
                <a:lnTo>
                  <a:pt x="95250" y="706374"/>
                </a:lnTo>
                <a:lnTo>
                  <a:pt x="87760" y="735381"/>
                </a:lnTo>
                <a:lnTo>
                  <a:pt x="67341" y="759079"/>
                </a:lnTo>
                <a:lnTo>
                  <a:pt x="37064" y="775061"/>
                </a:lnTo>
                <a:lnTo>
                  <a:pt x="0" y="780923"/>
                </a:lnTo>
              </a:path>
            </a:pathLst>
          </a:custGeom>
          <a:ln w="19055">
            <a:solidFill>
              <a:srgbClr val="00AF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1567322" y="3173834"/>
            <a:ext cx="530860" cy="89852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algn="ctr">
              <a:lnSpc>
                <a:spcPts val="1810"/>
              </a:lnSpc>
            </a:pPr>
            <a:r>
              <a:rPr sz="1800" spc="-10" dirty="0">
                <a:solidFill>
                  <a:srgbClr val="3986FF"/>
                </a:solidFill>
                <a:latin typeface="Calibri"/>
                <a:cs typeface="Calibri"/>
              </a:rPr>
              <a:t>Attention</a:t>
            </a:r>
            <a:endParaRPr sz="1800">
              <a:latin typeface="Calibri"/>
              <a:cs typeface="Calibri"/>
            </a:endParaRPr>
          </a:p>
          <a:p>
            <a:pPr marL="2540" algn="ctr">
              <a:lnSpc>
                <a:spcPct val="100000"/>
              </a:lnSpc>
              <a:spcBef>
                <a:spcPts val="15"/>
              </a:spcBef>
            </a:pPr>
            <a:r>
              <a:rPr sz="1800" spc="-10" dirty="0">
                <a:solidFill>
                  <a:srgbClr val="3986FF"/>
                </a:solidFill>
                <a:latin typeface="Calibri"/>
                <a:cs typeface="Calibri"/>
              </a:rPr>
              <a:t>scores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2133600" y="3275710"/>
            <a:ext cx="190500" cy="628650"/>
          </a:xfrm>
          <a:custGeom>
            <a:avLst/>
            <a:gdLst/>
            <a:ahLst/>
            <a:cxnLst/>
            <a:rect l="l" t="t" r="r" b="b"/>
            <a:pathLst>
              <a:path w="190500" h="628650">
                <a:moveTo>
                  <a:pt x="190500" y="628522"/>
                </a:moveTo>
                <a:lnTo>
                  <a:pt x="153435" y="622661"/>
                </a:lnTo>
                <a:lnTo>
                  <a:pt x="123158" y="606679"/>
                </a:lnTo>
                <a:lnTo>
                  <a:pt x="102739" y="582981"/>
                </a:lnTo>
                <a:lnTo>
                  <a:pt x="95250" y="553974"/>
                </a:lnTo>
                <a:lnTo>
                  <a:pt x="95250" y="388746"/>
                </a:lnTo>
                <a:lnTo>
                  <a:pt x="87760" y="359759"/>
                </a:lnTo>
                <a:lnTo>
                  <a:pt x="67341" y="336105"/>
                </a:lnTo>
                <a:lnTo>
                  <a:pt x="37064" y="320166"/>
                </a:lnTo>
                <a:lnTo>
                  <a:pt x="0" y="314325"/>
                </a:lnTo>
                <a:lnTo>
                  <a:pt x="37064" y="308463"/>
                </a:lnTo>
                <a:lnTo>
                  <a:pt x="67341" y="292480"/>
                </a:lnTo>
                <a:lnTo>
                  <a:pt x="87760" y="268783"/>
                </a:lnTo>
                <a:lnTo>
                  <a:pt x="95250" y="239775"/>
                </a:lnTo>
                <a:lnTo>
                  <a:pt x="95250" y="74549"/>
                </a:lnTo>
                <a:lnTo>
                  <a:pt x="102739" y="45541"/>
                </a:lnTo>
                <a:lnTo>
                  <a:pt x="123158" y="21843"/>
                </a:lnTo>
                <a:lnTo>
                  <a:pt x="153435" y="5861"/>
                </a:lnTo>
                <a:lnTo>
                  <a:pt x="190500" y="0"/>
                </a:lnTo>
              </a:path>
            </a:pathLst>
          </a:custGeom>
          <a:ln w="19055">
            <a:solidFill>
              <a:srgbClr val="3986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3329559" y="1668145"/>
            <a:ext cx="11296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5D4A3B"/>
                </a:solidFill>
                <a:latin typeface="Calibri"/>
                <a:cs typeface="Calibri"/>
              </a:rPr>
              <a:t>dot</a:t>
            </a:r>
            <a:r>
              <a:rPr sz="1800" spc="-10" dirty="0">
                <a:solidFill>
                  <a:srgbClr val="5D4A3B"/>
                </a:solidFill>
                <a:latin typeface="Calibri"/>
                <a:cs typeface="Calibri"/>
              </a:rPr>
              <a:t> product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2618358" y="6413579"/>
            <a:ext cx="2236470" cy="2546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z="1800" dirty="0">
                <a:latin typeface="Calibri"/>
                <a:cs typeface="Calibri"/>
              </a:rPr>
              <a:t>Source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sentence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(input)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8" name="object 28"/>
          <p:cNvSpPr txBox="1">
            <a:spLocks noGrp="1"/>
          </p:cNvSpPr>
          <p:nvPr>
            <p:ph type="sldNum" sz="quarter" idx="7"/>
          </p:nvPr>
        </p:nvSpPr>
        <p:spPr>
          <a:xfrm>
            <a:off x="311150" y="6465490"/>
            <a:ext cx="428942" cy="28471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186690">
              <a:lnSpc>
                <a:spcPts val="1450"/>
              </a:lnSpc>
            </a:pPr>
            <a:fld id="{81D60167-4931-47E6-BA6A-407CBD079E47}" type="slidenum">
              <a:rPr lang="en-US" altLang="ja-JP" spc="-50" smtClean="0"/>
              <a:pPr marL="186690">
                <a:lnSpc>
                  <a:spcPts val="1450"/>
                </a:lnSpc>
              </a:pPr>
              <a:t>90</a:t>
            </a:fld>
            <a:endParaRPr spc="-25" dirty="0"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97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10" dirty="0"/>
              <a:t>Sequence-to-</a:t>
            </a:r>
            <a:r>
              <a:rPr dirty="0"/>
              <a:t>sequence</a:t>
            </a:r>
            <a:r>
              <a:rPr spc="-15" dirty="0"/>
              <a:t> </a:t>
            </a:r>
            <a:r>
              <a:rPr dirty="0"/>
              <a:t>with</a:t>
            </a:r>
            <a:r>
              <a:rPr spc="-105" dirty="0"/>
              <a:t> </a:t>
            </a:r>
            <a:r>
              <a:rPr spc="-10" dirty="0"/>
              <a:t>attention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505072" y="2018664"/>
            <a:ext cx="3400425" cy="3676015"/>
            <a:chOff x="2505072" y="2018664"/>
            <a:chExt cx="3400425" cy="367601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90797" y="4370829"/>
              <a:ext cx="123830" cy="12383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90797" y="4532754"/>
              <a:ext cx="123830" cy="13322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590797" y="4704077"/>
              <a:ext cx="123830" cy="133355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590797" y="4875527"/>
              <a:ext cx="123830" cy="133355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2514600" y="4304157"/>
              <a:ext cx="266700" cy="781050"/>
            </a:xfrm>
            <a:custGeom>
              <a:avLst/>
              <a:gdLst/>
              <a:ahLst/>
              <a:cxnLst/>
              <a:rect l="l" t="t" r="r" b="b"/>
              <a:pathLst>
                <a:path w="266700" h="781050">
                  <a:moveTo>
                    <a:pt x="222250" y="0"/>
                  </a:moveTo>
                  <a:lnTo>
                    <a:pt x="239535" y="3498"/>
                  </a:lnTo>
                  <a:lnTo>
                    <a:pt x="253666" y="13033"/>
                  </a:lnTo>
                  <a:lnTo>
                    <a:pt x="263201" y="27164"/>
                  </a:lnTo>
                  <a:lnTo>
                    <a:pt x="266700" y="44450"/>
                  </a:lnTo>
                  <a:lnTo>
                    <a:pt x="266700" y="736473"/>
                  </a:lnTo>
                  <a:lnTo>
                    <a:pt x="263201" y="753758"/>
                  </a:lnTo>
                  <a:lnTo>
                    <a:pt x="253666" y="767889"/>
                  </a:lnTo>
                  <a:lnTo>
                    <a:pt x="239535" y="777424"/>
                  </a:lnTo>
                  <a:lnTo>
                    <a:pt x="222250" y="780923"/>
                  </a:lnTo>
                  <a:lnTo>
                    <a:pt x="44450" y="780923"/>
                  </a:lnTo>
                  <a:lnTo>
                    <a:pt x="27164" y="777424"/>
                  </a:lnTo>
                  <a:lnTo>
                    <a:pt x="13033" y="767889"/>
                  </a:lnTo>
                  <a:lnTo>
                    <a:pt x="3498" y="753758"/>
                  </a:lnTo>
                  <a:lnTo>
                    <a:pt x="0" y="736473"/>
                  </a:lnTo>
                  <a:lnTo>
                    <a:pt x="0" y="44450"/>
                  </a:lnTo>
                  <a:lnTo>
                    <a:pt x="3498" y="27164"/>
                  </a:lnTo>
                  <a:lnTo>
                    <a:pt x="13033" y="13033"/>
                  </a:lnTo>
                  <a:lnTo>
                    <a:pt x="27164" y="3498"/>
                  </a:lnTo>
                  <a:lnTo>
                    <a:pt x="44450" y="0"/>
                  </a:lnTo>
                  <a:lnTo>
                    <a:pt x="222250" y="0"/>
                  </a:lnTo>
                  <a:close/>
                </a:path>
              </a:pathLst>
            </a:custGeom>
            <a:ln w="19055">
              <a:solidFill>
                <a:srgbClr val="8B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592578" y="4639309"/>
              <a:ext cx="534035" cy="1055370"/>
            </a:xfrm>
            <a:custGeom>
              <a:avLst/>
              <a:gdLst/>
              <a:ahLst/>
              <a:cxnLst/>
              <a:rect l="l" t="t" r="r" b="b"/>
              <a:pathLst>
                <a:path w="534035" h="1055370">
                  <a:moveTo>
                    <a:pt x="110744" y="540512"/>
                  </a:moveTo>
                  <a:lnTo>
                    <a:pt x="66408" y="464566"/>
                  </a:lnTo>
                  <a:lnTo>
                    <a:pt x="55372" y="445643"/>
                  </a:lnTo>
                  <a:lnTo>
                    <a:pt x="0" y="540512"/>
                  </a:lnTo>
                  <a:lnTo>
                    <a:pt x="1524" y="546354"/>
                  </a:lnTo>
                  <a:lnTo>
                    <a:pt x="10668" y="551688"/>
                  </a:lnTo>
                  <a:lnTo>
                    <a:pt x="16510" y="550164"/>
                  </a:lnTo>
                  <a:lnTo>
                    <a:pt x="45847" y="499872"/>
                  </a:lnTo>
                  <a:lnTo>
                    <a:pt x="45847" y="1055319"/>
                  </a:lnTo>
                  <a:lnTo>
                    <a:pt x="64897" y="1055319"/>
                  </a:lnTo>
                  <a:lnTo>
                    <a:pt x="64897" y="499872"/>
                  </a:lnTo>
                  <a:lnTo>
                    <a:pt x="94234" y="550164"/>
                  </a:lnTo>
                  <a:lnTo>
                    <a:pt x="100076" y="551688"/>
                  </a:lnTo>
                  <a:lnTo>
                    <a:pt x="109220" y="546354"/>
                  </a:lnTo>
                  <a:lnTo>
                    <a:pt x="110744" y="540512"/>
                  </a:lnTo>
                  <a:close/>
                </a:path>
                <a:path w="534035" h="1055370">
                  <a:moveTo>
                    <a:pt x="533628" y="55308"/>
                  </a:moveTo>
                  <a:lnTo>
                    <a:pt x="517156" y="45720"/>
                  </a:lnTo>
                  <a:lnTo>
                    <a:pt x="438658" y="0"/>
                  </a:lnTo>
                  <a:lnTo>
                    <a:pt x="432816" y="1524"/>
                  </a:lnTo>
                  <a:lnTo>
                    <a:pt x="430149" y="6096"/>
                  </a:lnTo>
                  <a:lnTo>
                    <a:pt x="427482" y="10541"/>
                  </a:lnTo>
                  <a:lnTo>
                    <a:pt x="429133" y="16383"/>
                  </a:lnTo>
                  <a:lnTo>
                    <a:pt x="433578" y="19050"/>
                  </a:lnTo>
                  <a:lnTo>
                    <a:pt x="479285" y="45720"/>
                  </a:lnTo>
                  <a:lnTo>
                    <a:pt x="188722" y="45720"/>
                  </a:lnTo>
                  <a:lnTo>
                    <a:pt x="188722" y="64770"/>
                  </a:lnTo>
                  <a:lnTo>
                    <a:pt x="479501" y="64770"/>
                  </a:lnTo>
                  <a:lnTo>
                    <a:pt x="433578" y="91567"/>
                  </a:lnTo>
                  <a:lnTo>
                    <a:pt x="429133" y="94107"/>
                  </a:lnTo>
                  <a:lnTo>
                    <a:pt x="427482" y="99949"/>
                  </a:lnTo>
                  <a:lnTo>
                    <a:pt x="432816" y="109093"/>
                  </a:lnTo>
                  <a:lnTo>
                    <a:pt x="438658" y="110617"/>
                  </a:lnTo>
                  <a:lnTo>
                    <a:pt x="517207" y="64770"/>
                  </a:lnTo>
                  <a:lnTo>
                    <a:pt x="533412" y="55308"/>
                  </a:lnTo>
                  <a:lnTo>
                    <a:pt x="533628" y="55308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14672" y="3513833"/>
              <a:ext cx="2790830" cy="2171270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2598674" y="3580891"/>
              <a:ext cx="3167380" cy="722630"/>
            </a:xfrm>
            <a:custGeom>
              <a:avLst/>
              <a:gdLst/>
              <a:ahLst/>
              <a:cxnLst/>
              <a:rect l="l" t="t" r="r" b="b"/>
              <a:pathLst>
                <a:path w="3167379" h="722629">
                  <a:moveTo>
                    <a:pt x="110617" y="142621"/>
                  </a:moveTo>
                  <a:lnTo>
                    <a:pt x="108077" y="138049"/>
                  </a:lnTo>
                  <a:lnTo>
                    <a:pt x="66967" y="65913"/>
                  </a:lnTo>
                  <a:lnTo>
                    <a:pt x="56261" y="47117"/>
                  </a:lnTo>
                  <a:lnTo>
                    <a:pt x="0" y="141351"/>
                  </a:lnTo>
                  <a:lnTo>
                    <a:pt x="1422" y="147447"/>
                  </a:lnTo>
                  <a:lnTo>
                    <a:pt x="1612" y="147447"/>
                  </a:lnTo>
                  <a:lnTo>
                    <a:pt x="5969" y="149987"/>
                  </a:lnTo>
                  <a:lnTo>
                    <a:pt x="10414" y="152654"/>
                  </a:lnTo>
                  <a:lnTo>
                    <a:pt x="16383" y="151130"/>
                  </a:lnTo>
                  <a:lnTo>
                    <a:pt x="46228" y="101168"/>
                  </a:lnTo>
                  <a:lnTo>
                    <a:pt x="39738" y="722122"/>
                  </a:lnTo>
                  <a:lnTo>
                    <a:pt x="58801" y="722122"/>
                  </a:lnTo>
                  <a:lnTo>
                    <a:pt x="65278" y="101536"/>
                  </a:lnTo>
                  <a:lnTo>
                    <a:pt x="65608" y="70993"/>
                  </a:lnTo>
                  <a:lnTo>
                    <a:pt x="65290" y="101168"/>
                  </a:lnTo>
                  <a:lnTo>
                    <a:pt x="65278" y="101536"/>
                  </a:lnTo>
                  <a:lnTo>
                    <a:pt x="91440" y="147447"/>
                  </a:lnTo>
                  <a:lnTo>
                    <a:pt x="94107" y="152019"/>
                  </a:lnTo>
                  <a:lnTo>
                    <a:pt x="99949" y="153543"/>
                  </a:lnTo>
                  <a:lnTo>
                    <a:pt x="104521" y="151003"/>
                  </a:lnTo>
                  <a:lnTo>
                    <a:pt x="109093" y="148336"/>
                  </a:lnTo>
                  <a:lnTo>
                    <a:pt x="110617" y="142621"/>
                  </a:lnTo>
                  <a:close/>
                </a:path>
                <a:path w="3167379" h="722629">
                  <a:moveTo>
                    <a:pt x="3167126" y="700659"/>
                  </a:moveTo>
                  <a:lnTo>
                    <a:pt x="751636" y="33388"/>
                  </a:lnTo>
                  <a:lnTo>
                    <a:pt x="787069" y="24015"/>
                  </a:lnTo>
                  <a:lnTo>
                    <a:pt x="802894" y="19812"/>
                  </a:lnTo>
                  <a:lnTo>
                    <a:pt x="807974" y="18554"/>
                  </a:lnTo>
                  <a:lnTo>
                    <a:pt x="811022" y="13208"/>
                  </a:lnTo>
                  <a:lnTo>
                    <a:pt x="809625" y="8140"/>
                  </a:lnTo>
                  <a:lnTo>
                    <a:pt x="808355" y="3048"/>
                  </a:lnTo>
                  <a:lnTo>
                    <a:pt x="803148" y="0"/>
                  </a:lnTo>
                  <a:lnTo>
                    <a:pt x="696976" y="28194"/>
                  </a:lnTo>
                  <a:lnTo>
                    <a:pt x="770001" y="102997"/>
                  </a:lnTo>
                  <a:lnTo>
                    <a:pt x="773811" y="106807"/>
                  </a:lnTo>
                  <a:lnTo>
                    <a:pt x="779653" y="106807"/>
                  </a:lnTo>
                  <a:lnTo>
                    <a:pt x="783463" y="103124"/>
                  </a:lnTo>
                  <a:lnTo>
                    <a:pt x="787146" y="99441"/>
                  </a:lnTo>
                  <a:lnTo>
                    <a:pt x="787273" y="93472"/>
                  </a:lnTo>
                  <a:lnTo>
                    <a:pt x="746493" y="51663"/>
                  </a:lnTo>
                  <a:lnTo>
                    <a:pt x="3162046" y="718947"/>
                  </a:lnTo>
                  <a:lnTo>
                    <a:pt x="3167126" y="700659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590797" y="3513833"/>
              <a:ext cx="133355" cy="123830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2695575" y="3575557"/>
              <a:ext cx="3074670" cy="724535"/>
            </a:xfrm>
            <a:custGeom>
              <a:avLst/>
              <a:gdLst/>
              <a:ahLst/>
              <a:cxnLst/>
              <a:rect l="l" t="t" r="r" b="b"/>
              <a:pathLst>
                <a:path w="3074670" h="724535">
                  <a:moveTo>
                    <a:pt x="55032" y="35869"/>
                  </a:moveTo>
                  <a:lnTo>
                    <a:pt x="36860" y="41660"/>
                  </a:lnTo>
                  <a:lnTo>
                    <a:pt x="50790" y="54525"/>
                  </a:lnTo>
                  <a:lnTo>
                    <a:pt x="3070098" y="724407"/>
                  </a:lnTo>
                  <a:lnTo>
                    <a:pt x="3074162" y="705865"/>
                  </a:lnTo>
                  <a:lnTo>
                    <a:pt x="55032" y="35869"/>
                  </a:lnTo>
                  <a:close/>
                </a:path>
                <a:path w="3074670" h="724535">
                  <a:moveTo>
                    <a:pt x="104520" y="0"/>
                  </a:moveTo>
                  <a:lnTo>
                    <a:pt x="99568" y="1650"/>
                  </a:lnTo>
                  <a:lnTo>
                    <a:pt x="0" y="33527"/>
                  </a:lnTo>
                  <a:lnTo>
                    <a:pt x="76707" y="104520"/>
                  </a:lnTo>
                  <a:lnTo>
                    <a:pt x="80644" y="108076"/>
                  </a:lnTo>
                  <a:lnTo>
                    <a:pt x="86613" y="107822"/>
                  </a:lnTo>
                  <a:lnTo>
                    <a:pt x="90169" y="103885"/>
                  </a:lnTo>
                  <a:lnTo>
                    <a:pt x="93725" y="100075"/>
                  </a:lnTo>
                  <a:lnTo>
                    <a:pt x="93472" y="94106"/>
                  </a:lnTo>
                  <a:lnTo>
                    <a:pt x="89662" y="90423"/>
                  </a:lnTo>
                  <a:lnTo>
                    <a:pt x="50790" y="54525"/>
                  </a:lnTo>
                  <a:lnTo>
                    <a:pt x="16256" y="46862"/>
                  </a:lnTo>
                  <a:lnTo>
                    <a:pt x="20447" y="28193"/>
                  </a:lnTo>
                  <a:lnTo>
                    <a:pt x="79111" y="28193"/>
                  </a:lnTo>
                  <a:lnTo>
                    <a:pt x="105410" y="19812"/>
                  </a:lnTo>
                  <a:lnTo>
                    <a:pt x="110362" y="18161"/>
                  </a:lnTo>
                  <a:lnTo>
                    <a:pt x="113156" y="12826"/>
                  </a:lnTo>
                  <a:lnTo>
                    <a:pt x="111506" y="7746"/>
                  </a:lnTo>
                  <a:lnTo>
                    <a:pt x="109981" y="2793"/>
                  </a:lnTo>
                  <a:lnTo>
                    <a:pt x="104520" y="0"/>
                  </a:lnTo>
                  <a:close/>
                </a:path>
                <a:path w="3074670" h="724535">
                  <a:moveTo>
                    <a:pt x="20447" y="28193"/>
                  </a:moveTo>
                  <a:lnTo>
                    <a:pt x="16313" y="46608"/>
                  </a:lnTo>
                  <a:lnTo>
                    <a:pt x="16256" y="46862"/>
                  </a:lnTo>
                  <a:lnTo>
                    <a:pt x="50790" y="54525"/>
                  </a:lnTo>
                  <a:lnTo>
                    <a:pt x="42219" y="46608"/>
                  </a:lnTo>
                  <a:lnTo>
                    <a:pt x="21336" y="46608"/>
                  </a:lnTo>
                  <a:lnTo>
                    <a:pt x="24892" y="30606"/>
                  </a:lnTo>
                  <a:lnTo>
                    <a:pt x="31320" y="30606"/>
                  </a:lnTo>
                  <a:lnTo>
                    <a:pt x="20447" y="28193"/>
                  </a:lnTo>
                  <a:close/>
                </a:path>
                <a:path w="3074670" h="724535">
                  <a:moveTo>
                    <a:pt x="24892" y="30606"/>
                  </a:moveTo>
                  <a:lnTo>
                    <a:pt x="21336" y="46608"/>
                  </a:lnTo>
                  <a:lnTo>
                    <a:pt x="36860" y="41660"/>
                  </a:lnTo>
                  <a:lnTo>
                    <a:pt x="24892" y="30606"/>
                  </a:lnTo>
                  <a:close/>
                </a:path>
                <a:path w="3074670" h="724535">
                  <a:moveTo>
                    <a:pt x="36860" y="41660"/>
                  </a:moveTo>
                  <a:lnTo>
                    <a:pt x="21336" y="46608"/>
                  </a:lnTo>
                  <a:lnTo>
                    <a:pt x="42219" y="46608"/>
                  </a:lnTo>
                  <a:lnTo>
                    <a:pt x="36860" y="41660"/>
                  </a:lnTo>
                  <a:close/>
                </a:path>
                <a:path w="3074670" h="724535">
                  <a:moveTo>
                    <a:pt x="31320" y="30606"/>
                  </a:moveTo>
                  <a:lnTo>
                    <a:pt x="24892" y="30606"/>
                  </a:lnTo>
                  <a:lnTo>
                    <a:pt x="36860" y="41660"/>
                  </a:lnTo>
                  <a:lnTo>
                    <a:pt x="55032" y="35869"/>
                  </a:lnTo>
                  <a:lnTo>
                    <a:pt x="31320" y="30606"/>
                  </a:lnTo>
                  <a:close/>
                </a:path>
                <a:path w="3074670" h="724535">
                  <a:moveTo>
                    <a:pt x="79111" y="28193"/>
                  </a:moveTo>
                  <a:lnTo>
                    <a:pt x="20447" y="28193"/>
                  </a:lnTo>
                  <a:lnTo>
                    <a:pt x="55032" y="35869"/>
                  </a:lnTo>
                  <a:lnTo>
                    <a:pt x="79111" y="28193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830319" y="2018664"/>
              <a:ext cx="76200" cy="1500505"/>
            </a:xfrm>
            <a:custGeom>
              <a:avLst/>
              <a:gdLst/>
              <a:ahLst/>
              <a:cxnLst/>
              <a:rect l="l" t="t" r="r" b="b"/>
              <a:pathLst>
                <a:path w="76200" h="1500504">
                  <a:moveTo>
                    <a:pt x="0" y="1423162"/>
                  </a:moveTo>
                  <a:lnTo>
                    <a:pt x="36829" y="1499997"/>
                  </a:lnTo>
                  <a:lnTo>
                    <a:pt x="69847" y="1436624"/>
                  </a:lnTo>
                  <a:lnTo>
                    <a:pt x="47497" y="1436624"/>
                  </a:lnTo>
                  <a:lnTo>
                    <a:pt x="28320" y="1436370"/>
                  </a:lnTo>
                  <a:lnTo>
                    <a:pt x="28524" y="1424432"/>
                  </a:lnTo>
                  <a:lnTo>
                    <a:pt x="28538" y="1423637"/>
                  </a:lnTo>
                  <a:lnTo>
                    <a:pt x="0" y="1423162"/>
                  </a:lnTo>
                  <a:close/>
                </a:path>
                <a:path w="76200" h="1500504">
                  <a:moveTo>
                    <a:pt x="28538" y="1423637"/>
                  </a:moveTo>
                  <a:lnTo>
                    <a:pt x="28320" y="1436370"/>
                  </a:lnTo>
                  <a:lnTo>
                    <a:pt x="47497" y="1436624"/>
                  </a:lnTo>
                  <a:lnTo>
                    <a:pt x="47704" y="1424432"/>
                  </a:lnTo>
                  <a:lnTo>
                    <a:pt x="47713" y="1423957"/>
                  </a:lnTo>
                  <a:lnTo>
                    <a:pt x="28538" y="1423637"/>
                  </a:lnTo>
                  <a:close/>
                </a:path>
                <a:path w="76200" h="1500504">
                  <a:moveTo>
                    <a:pt x="47713" y="1423957"/>
                  </a:moveTo>
                  <a:lnTo>
                    <a:pt x="47502" y="1436370"/>
                  </a:lnTo>
                  <a:lnTo>
                    <a:pt x="47497" y="1436624"/>
                  </a:lnTo>
                  <a:lnTo>
                    <a:pt x="69847" y="1436624"/>
                  </a:lnTo>
                  <a:lnTo>
                    <a:pt x="76200" y="1424432"/>
                  </a:lnTo>
                  <a:lnTo>
                    <a:pt x="47713" y="1423957"/>
                  </a:lnTo>
                  <a:close/>
                </a:path>
                <a:path w="76200" h="1500504">
                  <a:moveTo>
                    <a:pt x="52831" y="0"/>
                  </a:moveTo>
                  <a:lnTo>
                    <a:pt x="28546" y="1423162"/>
                  </a:lnTo>
                  <a:lnTo>
                    <a:pt x="28538" y="1423637"/>
                  </a:lnTo>
                  <a:lnTo>
                    <a:pt x="47713" y="1423957"/>
                  </a:lnTo>
                  <a:lnTo>
                    <a:pt x="71881" y="254"/>
                  </a:lnTo>
                  <a:lnTo>
                    <a:pt x="52831" y="0"/>
                  </a:lnTo>
                  <a:close/>
                </a:path>
              </a:pathLst>
            </a:custGeom>
            <a:solidFill>
              <a:srgbClr val="5D4A3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1567322" y="4292572"/>
            <a:ext cx="530860" cy="79057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algn="ctr">
              <a:lnSpc>
                <a:spcPts val="1810"/>
              </a:lnSpc>
            </a:pPr>
            <a:r>
              <a:rPr sz="1800" spc="-10" dirty="0">
                <a:solidFill>
                  <a:srgbClr val="C00000"/>
                </a:solidFill>
                <a:latin typeface="Calibri"/>
                <a:cs typeface="Calibri"/>
              </a:rPr>
              <a:t>Encoder</a:t>
            </a:r>
            <a:endParaRPr sz="1800">
              <a:latin typeface="Calibri"/>
              <a:cs typeface="Calibri"/>
            </a:endParaRPr>
          </a:p>
          <a:p>
            <a:pPr marL="2540" algn="ctr">
              <a:lnSpc>
                <a:spcPct val="100000"/>
              </a:lnSpc>
              <a:spcBef>
                <a:spcPts val="15"/>
              </a:spcBef>
            </a:pPr>
            <a:r>
              <a:rPr sz="1800" spc="-25" dirty="0">
                <a:solidFill>
                  <a:srgbClr val="C00000"/>
                </a:solidFill>
                <a:latin typeface="Calibri"/>
                <a:cs typeface="Calibri"/>
              </a:rPr>
              <a:t>RNN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2505075" y="6094412"/>
            <a:ext cx="2438400" cy="266700"/>
          </a:xfrm>
          <a:custGeom>
            <a:avLst/>
            <a:gdLst/>
            <a:ahLst/>
            <a:cxnLst/>
            <a:rect l="l" t="t" r="r" b="b"/>
            <a:pathLst>
              <a:path w="2438400" h="266700">
                <a:moveTo>
                  <a:pt x="2438400" y="0"/>
                </a:moveTo>
                <a:lnTo>
                  <a:pt x="2430196" y="51894"/>
                </a:lnTo>
                <a:lnTo>
                  <a:pt x="2407824" y="94268"/>
                </a:lnTo>
                <a:lnTo>
                  <a:pt x="2374642" y="122836"/>
                </a:lnTo>
                <a:lnTo>
                  <a:pt x="2334005" y="133311"/>
                </a:lnTo>
                <a:lnTo>
                  <a:pt x="1323594" y="133311"/>
                </a:lnTo>
                <a:lnTo>
                  <a:pt x="1282957" y="143789"/>
                </a:lnTo>
                <a:lnTo>
                  <a:pt x="1249775" y="172361"/>
                </a:lnTo>
                <a:lnTo>
                  <a:pt x="1227403" y="214739"/>
                </a:lnTo>
                <a:lnTo>
                  <a:pt x="1219200" y="266636"/>
                </a:lnTo>
                <a:lnTo>
                  <a:pt x="1210996" y="214739"/>
                </a:lnTo>
                <a:lnTo>
                  <a:pt x="1188624" y="172361"/>
                </a:lnTo>
                <a:lnTo>
                  <a:pt x="1155442" y="143789"/>
                </a:lnTo>
                <a:lnTo>
                  <a:pt x="1114805" y="133311"/>
                </a:lnTo>
                <a:lnTo>
                  <a:pt x="104393" y="133311"/>
                </a:lnTo>
                <a:lnTo>
                  <a:pt x="63757" y="122836"/>
                </a:lnTo>
                <a:lnTo>
                  <a:pt x="30575" y="94268"/>
                </a:lnTo>
                <a:lnTo>
                  <a:pt x="8203" y="51894"/>
                </a:lnTo>
                <a:lnTo>
                  <a:pt x="0" y="0"/>
                </a:lnTo>
              </a:path>
            </a:pathLst>
          </a:custGeom>
          <a:ln w="190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143125" y="4304157"/>
            <a:ext cx="180975" cy="781050"/>
          </a:xfrm>
          <a:custGeom>
            <a:avLst/>
            <a:gdLst/>
            <a:ahLst/>
            <a:cxnLst/>
            <a:rect l="l" t="t" r="r" b="b"/>
            <a:pathLst>
              <a:path w="180975" h="781050">
                <a:moveTo>
                  <a:pt x="180975" y="780923"/>
                </a:moveTo>
                <a:lnTo>
                  <a:pt x="145716" y="775350"/>
                </a:lnTo>
                <a:lnTo>
                  <a:pt x="116935" y="760158"/>
                </a:lnTo>
                <a:lnTo>
                  <a:pt x="97536" y="737631"/>
                </a:lnTo>
                <a:lnTo>
                  <a:pt x="90424" y="710057"/>
                </a:lnTo>
                <a:lnTo>
                  <a:pt x="90550" y="461264"/>
                </a:lnTo>
                <a:lnTo>
                  <a:pt x="83438" y="433689"/>
                </a:lnTo>
                <a:lnTo>
                  <a:pt x="64039" y="411162"/>
                </a:lnTo>
                <a:lnTo>
                  <a:pt x="35258" y="395970"/>
                </a:lnTo>
                <a:lnTo>
                  <a:pt x="0" y="390398"/>
                </a:lnTo>
                <a:lnTo>
                  <a:pt x="35258" y="384845"/>
                </a:lnTo>
                <a:lnTo>
                  <a:pt x="64039" y="369697"/>
                </a:lnTo>
                <a:lnTo>
                  <a:pt x="83438" y="347214"/>
                </a:lnTo>
                <a:lnTo>
                  <a:pt x="90550" y="319659"/>
                </a:lnTo>
                <a:lnTo>
                  <a:pt x="90550" y="70866"/>
                </a:lnTo>
                <a:lnTo>
                  <a:pt x="97661" y="43291"/>
                </a:lnTo>
                <a:lnTo>
                  <a:pt x="117046" y="20764"/>
                </a:lnTo>
                <a:lnTo>
                  <a:pt x="145790" y="5572"/>
                </a:lnTo>
                <a:lnTo>
                  <a:pt x="180975" y="0"/>
                </a:lnTo>
              </a:path>
            </a:pathLst>
          </a:custGeom>
          <a:ln w="19055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5393054" y="5722937"/>
            <a:ext cx="723900" cy="2660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50" i="1" spc="-10" dirty="0">
                <a:latin typeface="Calibri"/>
                <a:cs typeface="Calibri"/>
              </a:rPr>
              <a:t>&lt;START&gt;</a:t>
            </a:r>
            <a:endParaRPr sz="155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577083" y="5732462"/>
            <a:ext cx="121285" cy="26543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50" i="1" spc="-25" dirty="0">
                <a:latin typeface="Calibri"/>
                <a:cs typeface="Calibri"/>
              </a:rPr>
              <a:t>il</a:t>
            </a:r>
            <a:endParaRPr sz="155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176270" y="5732462"/>
            <a:ext cx="128270" cy="26543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50" i="1" spc="-50" dirty="0">
                <a:latin typeface="Calibri"/>
                <a:cs typeface="Calibri"/>
              </a:rPr>
              <a:t>a</a:t>
            </a:r>
            <a:endParaRPr sz="155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698135" y="5732462"/>
            <a:ext cx="1111250" cy="26543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497840" algn="l"/>
              </a:tabLst>
            </a:pPr>
            <a:r>
              <a:rPr sz="1550" i="1" spc="-25" dirty="0">
                <a:latin typeface="Calibri"/>
                <a:cs typeface="Calibri"/>
              </a:rPr>
              <a:t>m’</a:t>
            </a:r>
            <a:r>
              <a:rPr sz="1550" i="1" dirty="0">
                <a:latin typeface="Calibri"/>
                <a:cs typeface="Calibri"/>
              </a:rPr>
              <a:t>	</a:t>
            </a:r>
            <a:r>
              <a:rPr sz="1550" i="1" spc="-10" dirty="0">
                <a:latin typeface="Calibri"/>
                <a:cs typeface="Calibri"/>
              </a:rPr>
              <a:t>entarté</a:t>
            </a:r>
            <a:endParaRPr sz="155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0391520" y="4078223"/>
            <a:ext cx="254000" cy="1277620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z="1800" dirty="0">
                <a:solidFill>
                  <a:srgbClr val="00AF50"/>
                </a:solidFill>
                <a:latin typeface="Calibri"/>
                <a:cs typeface="Calibri"/>
              </a:rPr>
              <a:t>Decoder</a:t>
            </a:r>
            <a:r>
              <a:rPr sz="1800" spc="-70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00AF50"/>
                </a:solidFill>
                <a:latin typeface="Calibri"/>
                <a:cs typeface="Calibri"/>
              </a:rPr>
              <a:t>RNN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10134600" y="4323207"/>
            <a:ext cx="190500" cy="781050"/>
          </a:xfrm>
          <a:custGeom>
            <a:avLst/>
            <a:gdLst/>
            <a:ahLst/>
            <a:cxnLst/>
            <a:rect l="l" t="t" r="r" b="b"/>
            <a:pathLst>
              <a:path w="190500" h="781050">
                <a:moveTo>
                  <a:pt x="0" y="0"/>
                </a:moveTo>
                <a:lnTo>
                  <a:pt x="37064" y="5861"/>
                </a:lnTo>
                <a:lnTo>
                  <a:pt x="67341" y="21844"/>
                </a:lnTo>
                <a:lnTo>
                  <a:pt x="87760" y="45541"/>
                </a:lnTo>
                <a:lnTo>
                  <a:pt x="95250" y="74549"/>
                </a:lnTo>
                <a:lnTo>
                  <a:pt x="95250" y="315976"/>
                </a:lnTo>
                <a:lnTo>
                  <a:pt x="102739" y="344963"/>
                </a:lnTo>
                <a:lnTo>
                  <a:pt x="123158" y="368617"/>
                </a:lnTo>
                <a:lnTo>
                  <a:pt x="153435" y="384556"/>
                </a:lnTo>
                <a:lnTo>
                  <a:pt x="190500" y="390398"/>
                </a:lnTo>
                <a:lnTo>
                  <a:pt x="153435" y="396259"/>
                </a:lnTo>
                <a:lnTo>
                  <a:pt x="123158" y="412242"/>
                </a:lnTo>
                <a:lnTo>
                  <a:pt x="102739" y="435939"/>
                </a:lnTo>
                <a:lnTo>
                  <a:pt x="95250" y="464947"/>
                </a:lnTo>
                <a:lnTo>
                  <a:pt x="95250" y="706374"/>
                </a:lnTo>
                <a:lnTo>
                  <a:pt x="87760" y="735381"/>
                </a:lnTo>
                <a:lnTo>
                  <a:pt x="67341" y="759079"/>
                </a:lnTo>
                <a:lnTo>
                  <a:pt x="37064" y="775061"/>
                </a:lnTo>
                <a:lnTo>
                  <a:pt x="0" y="780923"/>
                </a:lnTo>
              </a:path>
            </a:pathLst>
          </a:custGeom>
          <a:ln w="19055">
            <a:solidFill>
              <a:srgbClr val="00AF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1567322" y="3173834"/>
            <a:ext cx="530860" cy="89852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algn="ctr">
              <a:lnSpc>
                <a:spcPts val="1810"/>
              </a:lnSpc>
            </a:pPr>
            <a:r>
              <a:rPr sz="1800" spc="-10" dirty="0">
                <a:solidFill>
                  <a:srgbClr val="3986FF"/>
                </a:solidFill>
                <a:latin typeface="Calibri"/>
                <a:cs typeface="Calibri"/>
              </a:rPr>
              <a:t>Attention</a:t>
            </a:r>
            <a:endParaRPr sz="1800">
              <a:latin typeface="Calibri"/>
              <a:cs typeface="Calibri"/>
            </a:endParaRPr>
          </a:p>
          <a:p>
            <a:pPr marL="2540" algn="ctr">
              <a:lnSpc>
                <a:spcPct val="100000"/>
              </a:lnSpc>
              <a:spcBef>
                <a:spcPts val="15"/>
              </a:spcBef>
            </a:pPr>
            <a:r>
              <a:rPr sz="1800" spc="-10" dirty="0">
                <a:solidFill>
                  <a:srgbClr val="3986FF"/>
                </a:solidFill>
                <a:latin typeface="Calibri"/>
                <a:cs typeface="Calibri"/>
              </a:rPr>
              <a:t>scores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2133600" y="3275710"/>
            <a:ext cx="190500" cy="628650"/>
          </a:xfrm>
          <a:custGeom>
            <a:avLst/>
            <a:gdLst/>
            <a:ahLst/>
            <a:cxnLst/>
            <a:rect l="l" t="t" r="r" b="b"/>
            <a:pathLst>
              <a:path w="190500" h="628650">
                <a:moveTo>
                  <a:pt x="190500" y="628522"/>
                </a:moveTo>
                <a:lnTo>
                  <a:pt x="153435" y="622661"/>
                </a:lnTo>
                <a:lnTo>
                  <a:pt x="123158" y="606679"/>
                </a:lnTo>
                <a:lnTo>
                  <a:pt x="102739" y="582981"/>
                </a:lnTo>
                <a:lnTo>
                  <a:pt x="95250" y="553974"/>
                </a:lnTo>
                <a:lnTo>
                  <a:pt x="95250" y="388746"/>
                </a:lnTo>
                <a:lnTo>
                  <a:pt x="87760" y="359759"/>
                </a:lnTo>
                <a:lnTo>
                  <a:pt x="67341" y="336105"/>
                </a:lnTo>
                <a:lnTo>
                  <a:pt x="37064" y="320166"/>
                </a:lnTo>
                <a:lnTo>
                  <a:pt x="0" y="314325"/>
                </a:lnTo>
                <a:lnTo>
                  <a:pt x="37064" y="308463"/>
                </a:lnTo>
                <a:lnTo>
                  <a:pt x="67341" y="292480"/>
                </a:lnTo>
                <a:lnTo>
                  <a:pt x="87760" y="268783"/>
                </a:lnTo>
                <a:lnTo>
                  <a:pt x="95250" y="239775"/>
                </a:lnTo>
                <a:lnTo>
                  <a:pt x="95250" y="74549"/>
                </a:lnTo>
                <a:lnTo>
                  <a:pt x="102739" y="45541"/>
                </a:lnTo>
                <a:lnTo>
                  <a:pt x="123158" y="21843"/>
                </a:lnTo>
                <a:lnTo>
                  <a:pt x="153435" y="5861"/>
                </a:lnTo>
                <a:lnTo>
                  <a:pt x="190500" y="0"/>
                </a:lnTo>
              </a:path>
            </a:pathLst>
          </a:custGeom>
          <a:ln w="19055">
            <a:solidFill>
              <a:srgbClr val="3986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3329559" y="1668145"/>
            <a:ext cx="11296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5D4A3B"/>
                </a:solidFill>
                <a:latin typeface="Calibri"/>
                <a:cs typeface="Calibri"/>
              </a:rPr>
              <a:t>dot</a:t>
            </a:r>
            <a:r>
              <a:rPr sz="1800" spc="-10" dirty="0">
                <a:solidFill>
                  <a:srgbClr val="5D4A3B"/>
                </a:solidFill>
                <a:latin typeface="Calibri"/>
                <a:cs typeface="Calibri"/>
              </a:rPr>
              <a:t> product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2618358" y="6413579"/>
            <a:ext cx="2236470" cy="2546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z="1800" dirty="0">
                <a:latin typeface="Calibri"/>
                <a:cs typeface="Calibri"/>
              </a:rPr>
              <a:t>Source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sentence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(input)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8" name="object 28"/>
          <p:cNvSpPr txBox="1">
            <a:spLocks noGrp="1"/>
          </p:cNvSpPr>
          <p:nvPr>
            <p:ph type="sldNum" sz="quarter" idx="7"/>
          </p:nvPr>
        </p:nvSpPr>
        <p:spPr>
          <a:xfrm>
            <a:off x="311150" y="6465490"/>
            <a:ext cx="428942" cy="28471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186690">
              <a:lnSpc>
                <a:spcPts val="1450"/>
              </a:lnSpc>
            </a:pPr>
            <a:fld id="{81D60167-4931-47E6-BA6A-407CBD079E47}" type="slidenum">
              <a:rPr lang="en-US" altLang="ja-JP" spc="-50" smtClean="0"/>
              <a:pPr marL="186690">
                <a:lnSpc>
                  <a:spcPts val="1450"/>
                </a:lnSpc>
              </a:pPr>
              <a:t>91</a:t>
            </a:fld>
            <a:endParaRPr spc="-25" dirty="0"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97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10" dirty="0"/>
              <a:t>Sequence-to-</a:t>
            </a:r>
            <a:r>
              <a:rPr dirty="0"/>
              <a:t>sequence</a:t>
            </a:r>
            <a:r>
              <a:rPr spc="-15" dirty="0"/>
              <a:t> </a:t>
            </a:r>
            <a:r>
              <a:rPr dirty="0"/>
              <a:t>with</a:t>
            </a:r>
            <a:r>
              <a:rPr spc="-105" dirty="0"/>
              <a:t> </a:t>
            </a:r>
            <a:r>
              <a:rPr spc="-10" dirty="0"/>
              <a:t>attention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505072" y="2015363"/>
            <a:ext cx="3400425" cy="3679825"/>
            <a:chOff x="2505072" y="2015363"/>
            <a:chExt cx="3400425" cy="367982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90797" y="4370829"/>
              <a:ext cx="123830" cy="12383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90797" y="4532754"/>
              <a:ext cx="123830" cy="13322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590797" y="4704077"/>
              <a:ext cx="123830" cy="133355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590797" y="4875527"/>
              <a:ext cx="123830" cy="133355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2514600" y="4304157"/>
              <a:ext cx="266700" cy="781050"/>
            </a:xfrm>
            <a:custGeom>
              <a:avLst/>
              <a:gdLst/>
              <a:ahLst/>
              <a:cxnLst/>
              <a:rect l="l" t="t" r="r" b="b"/>
              <a:pathLst>
                <a:path w="266700" h="781050">
                  <a:moveTo>
                    <a:pt x="222250" y="0"/>
                  </a:moveTo>
                  <a:lnTo>
                    <a:pt x="239535" y="3498"/>
                  </a:lnTo>
                  <a:lnTo>
                    <a:pt x="253666" y="13033"/>
                  </a:lnTo>
                  <a:lnTo>
                    <a:pt x="263201" y="27164"/>
                  </a:lnTo>
                  <a:lnTo>
                    <a:pt x="266700" y="44450"/>
                  </a:lnTo>
                  <a:lnTo>
                    <a:pt x="266700" y="736473"/>
                  </a:lnTo>
                  <a:lnTo>
                    <a:pt x="263201" y="753758"/>
                  </a:lnTo>
                  <a:lnTo>
                    <a:pt x="253666" y="767889"/>
                  </a:lnTo>
                  <a:lnTo>
                    <a:pt x="239535" y="777424"/>
                  </a:lnTo>
                  <a:lnTo>
                    <a:pt x="222250" y="780923"/>
                  </a:lnTo>
                  <a:lnTo>
                    <a:pt x="44450" y="780923"/>
                  </a:lnTo>
                  <a:lnTo>
                    <a:pt x="27164" y="777424"/>
                  </a:lnTo>
                  <a:lnTo>
                    <a:pt x="13033" y="767889"/>
                  </a:lnTo>
                  <a:lnTo>
                    <a:pt x="3498" y="753758"/>
                  </a:lnTo>
                  <a:lnTo>
                    <a:pt x="0" y="736473"/>
                  </a:lnTo>
                  <a:lnTo>
                    <a:pt x="0" y="44450"/>
                  </a:lnTo>
                  <a:lnTo>
                    <a:pt x="3498" y="27164"/>
                  </a:lnTo>
                  <a:lnTo>
                    <a:pt x="13033" y="13033"/>
                  </a:lnTo>
                  <a:lnTo>
                    <a:pt x="27164" y="3498"/>
                  </a:lnTo>
                  <a:lnTo>
                    <a:pt x="44450" y="0"/>
                  </a:lnTo>
                  <a:lnTo>
                    <a:pt x="222250" y="0"/>
                  </a:lnTo>
                  <a:close/>
                </a:path>
              </a:pathLst>
            </a:custGeom>
            <a:ln w="19055">
              <a:solidFill>
                <a:srgbClr val="8B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592578" y="4639309"/>
              <a:ext cx="534035" cy="1055370"/>
            </a:xfrm>
            <a:custGeom>
              <a:avLst/>
              <a:gdLst/>
              <a:ahLst/>
              <a:cxnLst/>
              <a:rect l="l" t="t" r="r" b="b"/>
              <a:pathLst>
                <a:path w="534035" h="1055370">
                  <a:moveTo>
                    <a:pt x="110744" y="540512"/>
                  </a:moveTo>
                  <a:lnTo>
                    <a:pt x="66408" y="464566"/>
                  </a:lnTo>
                  <a:lnTo>
                    <a:pt x="55372" y="445643"/>
                  </a:lnTo>
                  <a:lnTo>
                    <a:pt x="0" y="540512"/>
                  </a:lnTo>
                  <a:lnTo>
                    <a:pt x="1524" y="546354"/>
                  </a:lnTo>
                  <a:lnTo>
                    <a:pt x="10668" y="551688"/>
                  </a:lnTo>
                  <a:lnTo>
                    <a:pt x="16510" y="550164"/>
                  </a:lnTo>
                  <a:lnTo>
                    <a:pt x="45847" y="499872"/>
                  </a:lnTo>
                  <a:lnTo>
                    <a:pt x="45847" y="1055319"/>
                  </a:lnTo>
                  <a:lnTo>
                    <a:pt x="64897" y="1055319"/>
                  </a:lnTo>
                  <a:lnTo>
                    <a:pt x="64897" y="499872"/>
                  </a:lnTo>
                  <a:lnTo>
                    <a:pt x="94234" y="550164"/>
                  </a:lnTo>
                  <a:lnTo>
                    <a:pt x="100076" y="551688"/>
                  </a:lnTo>
                  <a:lnTo>
                    <a:pt x="109220" y="546354"/>
                  </a:lnTo>
                  <a:lnTo>
                    <a:pt x="110744" y="540512"/>
                  </a:lnTo>
                  <a:close/>
                </a:path>
                <a:path w="534035" h="1055370">
                  <a:moveTo>
                    <a:pt x="533628" y="55308"/>
                  </a:moveTo>
                  <a:lnTo>
                    <a:pt x="517156" y="45720"/>
                  </a:lnTo>
                  <a:lnTo>
                    <a:pt x="438658" y="0"/>
                  </a:lnTo>
                  <a:lnTo>
                    <a:pt x="432816" y="1524"/>
                  </a:lnTo>
                  <a:lnTo>
                    <a:pt x="430149" y="6096"/>
                  </a:lnTo>
                  <a:lnTo>
                    <a:pt x="427482" y="10541"/>
                  </a:lnTo>
                  <a:lnTo>
                    <a:pt x="429133" y="16383"/>
                  </a:lnTo>
                  <a:lnTo>
                    <a:pt x="433578" y="19050"/>
                  </a:lnTo>
                  <a:lnTo>
                    <a:pt x="479285" y="45720"/>
                  </a:lnTo>
                  <a:lnTo>
                    <a:pt x="188722" y="45720"/>
                  </a:lnTo>
                  <a:lnTo>
                    <a:pt x="188722" y="64770"/>
                  </a:lnTo>
                  <a:lnTo>
                    <a:pt x="479501" y="64770"/>
                  </a:lnTo>
                  <a:lnTo>
                    <a:pt x="433578" y="91567"/>
                  </a:lnTo>
                  <a:lnTo>
                    <a:pt x="429133" y="94107"/>
                  </a:lnTo>
                  <a:lnTo>
                    <a:pt x="427482" y="99949"/>
                  </a:lnTo>
                  <a:lnTo>
                    <a:pt x="432816" y="109093"/>
                  </a:lnTo>
                  <a:lnTo>
                    <a:pt x="438658" y="110617"/>
                  </a:lnTo>
                  <a:lnTo>
                    <a:pt x="517207" y="64770"/>
                  </a:lnTo>
                  <a:lnTo>
                    <a:pt x="533412" y="55308"/>
                  </a:lnTo>
                  <a:lnTo>
                    <a:pt x="533628" y="55308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14672" y="3513833"/>
              <a:ext cx="2790830" cy="2171270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2598674" y="3580891"/>
              <a:ext cx="3167380" cy="722630"/>
            </a:xfrm>
            <a:custGeom>
              <a:avLst/>
              <a:gdLst/>
              <a:ahLst/>
              <a:cxnLst/>
              <a:rect l="l" t="t" r="r" b="b"/>
              <a:pathLst>
                <a:path w="3167379" h="722629">
                  <a:moveTo>
                    <a:pt x="110617" y="142621"/>
                  </a:moveTo>
                  <a:lnTo>
                    <a:pt x="108077" y="138049"/>
                  </a:lnTo>
                  <a:lnTo>
                    <a:pt x="66967" y="65913"/>
                  </a:lnTo>
                  <a:lnTo>
                    <a:pt x="56261" y="47117"/>
                  </a:lnTo>
                  <a:lnTo>
                    <a:pt x="0" y="141351"/>
                  </a:lnTo>
                  <a:lnTo>
                    <a:pt x="1422" y="147447"/>
                  </a:lnTo>
                  <a:lnTo>
                    <a:pt x="1612" y="147447"/>
                  </a:lnTo>
                  <a:lnTo>
                    <a:pt x="5969" y="149987"/>
                  </a:lnTo>
                  <a:lnTo>
                    <a:pt x="10414" y="152654"/>
                  </a:lnTo>
                  <a:lnTo>
                    <a:pt x="16383" y="151130"/>
                  </a:lnTo>
                  <a:lnTo>
                    <a:pt x="46228" y="101168"/>
                  </a:lnTo>
                  <a:lnTo>
                    <a:pt x="39738" y="722122"/>
                  </a:lnTo>
                  <a:lnTo>
                    <a:pt x="58801" y="722122"/>
                  </a:lnTo>
                  <a:lnTo>
                    <a:pt x="65278" y="101536"/>
                  </a:lnTo>
                  <a:lnTo>
                    <a:pt x="65608" y="70993"/>
                  </a:lnTo>
                  <a:lnTo>
                    <a:pt x="65290" y="101168"/>
                  </a:lnTo>
                  <a:lnTo>
                    <a:pt x="65278" y="101536"/>
                  </a:lnTo>
                  <a:lnTo>
                    <a:pt x="91440" y="147447"/>
                  </a:lnTo>
                  <a:lnTo>
                    <a:pt x="94107" y="152019"/>
                  </a:lnTo>
                  <a:lnTo>
                    <a:pt x="99949" y="153543"/>
                  </a:lnTo>
                  <a:lnTo>
                    <a:pt x="104521" y="151003"/>
                  </a:lnTo>
                  <a:lnTo>
                    <a:pt x="109093" y="148336"/>
                  </a:lnTo>
                  <a:lnTo>
                    <a:pt x="110617" y="142621"/>
                  </a:lnTo>
                  <a:close/>
                </a:path>
                <a:path w="3167379" h="722629">
                  <a:moveTo>
                    <a:pt x="3167126" y="700659"/>
                  </a:moveTo>
                  <a:lnTo>
                    <a:pt x="751636" y="33388"/>
                  </a:lnTo>
                  <a:lnTo>
                    <a:pt x="787069" y="24015"/>
                  </a:lnTo>
                  <a:lnTo>
                    <a:pt x="802894" y="19812"/>
                  </a:lnTo>
                  <a:lnTo>
                    <a:pt x="807974" y="18554"/>
                  </a:lnTo>
                  <a:lnTo>
                    <a:pt x="811022" y="13208"/>
                  </a:lnTo>
                  <a:lnTo>
                    <a:pt x="809625" y="8140"/>
                  </a:lnTo>
                  <a:lnTo>
                    <a:pt x="808355" y="3048"/>
                  </a:lnTo>
                  <a:lnTo>
                    <a:pt x="803148" y="0"/>
                  </a:lnTo>
                  <a:lnTo>
                    <a:pt x="696976" y="28194"/>
                  </a:lnTo>
                  <a:lnTo>
                    <a:pt x="770001" y="102997"/>
                  </a:lnTo>
                  <a:lnTo>
                    <a:pt x="773811" y="106807"/>
                  </a:lnTo>
                  <a:lnTo>
                    <a:pt x="779653" y="106807"/>
                  </a:lnTo>
                  <a:lnTo>
                    <a:pt x="783463" y="103124"/>
                  </a:lnTo>
                  <a:lnTo>
                    <a:pt x="787146" y="99441"/>
                  </a:lnTo>
                  <a:lnTo>
                    <a:pt x="787273" y="93472"/>
                  </a:lnTo>
                  <a:lnTo>
                    <a:pt x="746493" y="51663"/>
                  </a:lnTo>
                  <a:lnTo>
                    <a:pt x="3162046" y="718947"/>
                  </a:lnTo>
                  <a:lnTo>
                    <a:pt x="3167126" y="700659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590797" y="3513833"/>
              <a:ext cx="133355" cy="123830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2695575" y="3575558"/>
              <a:ext cx="3074670" cy="724535"/>
            </a:xfrm>
            <a:custGeom>
              <a:avLst/>
              <a:gdLst/>
              <a:ahLst/>
              <a:cxnLst/>
              <a:rect l="l" t="t" r="r" b="b"/>
              <a:pathLst>
                <a:path w="3074670" h="724535">
                  <a:moveTo>
                    <a:pt x="55032" y="35869"/>
                  </a:moveTo>
                  <a:lnTo>
                    <a:pt x="36860" y="41660"/>
                  </a:lnTo>
                  <a:lnTo>
                    <a:pt x="50790" y="54525"/>
                  </a:lnTo>
                  <a:lnTo>
                    <a:pt x="3070098" y="724407"/>
                  </a:lnTo>
                  <a:lnTo>
                    <a:pt x="3074162" y="705865"/>
                  </a:lnTo>
                  <a:lnTo>
                    <a:pt x="55032" y="35869"/>
                  </a:lnTo>
                  <a:close/>
                </a:path>
                <a:path w="3074670" h="724535">
                  <a:moveTo>
                    <a:pt x="104520" y="0"/>
                  </a:moveTo>
                  <a:lnTo>
                    <a:pt x="99568" y="1650"/>
                  </a:lnTo>
                  <a:lnTo>
                    <a:pt x="0" y="33527"/>
                  </a:lnTo>
                  <a:lnTo>
                    <a:pt x="76707" y="104520"/>
                  </a:lnTo>
                  <a:lnTo>
                    <a:pt x="80644" y="108076"/>
                  </a:lnTo>
                  <a:lnTo>
                    <a:pt x="86613" y="107822"/>
                  </a:lnTo>
                  <a:lnTo>
                    <a:pt x="90169" y="103885"/>
                  </a:lnTo>
                  <a:lnTo>
                    <a:pt x="93725" y="100075"/>
                  </a:lnTo>
                  <a:lnTo>
                    <a:pt x="93472" y="94106"/>
                  </a:lnTo>
                  <a:lnTo>
                    <a:pt x="89662" y="90423"/>
                  </a:lnTo>
                  <a:lnTo>
                    <a:pt x="50790" y="54525"/>
                  </a:lnTo>
                  <a:lnTo>
                    <a:pt x="16256" y="46862"/>
                  </a:lnTo>
                  <a:lnTo>
                    <a:pt x="20447" y="28193"/>
                  </a:lnTo>
                  <a:lnTo>
                    <a:pt x="79111" y="28193"/>
                  </a:lnTo>
                  <a:lnTo>
                    <a:pt x="105410" y="19812"/>
                  </a:lnTo>
                  <a:lnTo>
                    <a:pt x="110362" y="18161"/>
                  </a:lnTo>
                  <a:lnTo>
                    <a:pt x="113156" y="12826"/>
                  </a:lnTo>
                  <a:lnTo>
                    <a:pt x="111506" y="7746"/>
                  </a:lnTo>
                  <a:lnTo>
                    <a:pt x="109981" y="2793"/>
                  </a:lnTo>
                  <a:lnTo>
                    <a:pt x="104520" y="0"/>
                  </a:lnTo>
                  <a:close/>
                </a:path>
                <a:path w="3074670" h="724535">
                  <a:moveTo>
                    <a:pt x="20447" y="28193"/>
                  </a:moveTo>
                  <a:lnTo>
                    <a:pt x="16313" y="46608"/>
                  </a:lnTo>
                  <a:lnTo>
                    <a:pt x="16256" y="46862"/>
                  </a:lnTo>
                  <a:lnTo>
                    <a:pt x="50790" y="54525"/>
                  </a:lnTo>
                  <a:lnTo>
                    <a:pt x="42219" y="46608"/>
                  </a:lnTo>
                  <a:lnTo>
                    <a:pt x="21336" y="46608"/>
                  </a:lnTo>
                  <a:lnTo>
                    <a:pt x="24892" y="30606"/>
                  </a:lnTo>
                  <a:lnTo>
                    <a:pt x="31320" y="30606"/>
                  </a:lnTo>
                  <a:lnTo>
                    <a:pt x="20447" y="28193"/>
                  </a:lnTo>
                  <a:close/>
                </a:path>
                <a:path w="3074670" h="724535">
                  <a:moveTo>
                    <a:pt x="24892" y="30606"/>
                  </a:moveTo>
                  <a:lnTo>
                    <a:pt x="21336" y="46608"/>
                  </a:lnTo>
                  <a:lnTo>
                    <a:pt x="36860" y="41660"/>
                  </a:lnTo>
                  <a:lnTo>
                    <a:pt x="24892" y="30606"/>
                  </a:lnTo>
                  <a:close/>
                </a:path>
                <a:path w="3074670" h="724535">
                  <a:moveTo>
                    <a:pt x="36860" y="41660"/>
                  </a:moveTo>
                  <a:lnTo>
                    <a:pt x="21336" y="46608"/>
                  </a:lnTo>
                  <a:lnTo>
                    <a:pt x="42219" y="46608"/>
                  </a:lnTo>
                  <a:lnTo>
                    <a:pt x="36860" y="41660"/>
                  </a:lnTo>
                  <a:close/>
                </a:path>
                <a:path w="3074670" h="724535">
                  <a:moveTo>
                    <a:pt x="31320" y="30606"/>
                  </a:moveTo>
                  <a:lnTo>
                    <a:pt x="24892" y="30606"/>
                  </a:lnTo>
                  <a:lnTo>
                    <a:pt x="36860" y="41660"/>
                  </a:lnTo>
                  <a:lnTo>
                    <a:pt x="55032" y="35869"/>
                  </a:lnTo>
                  <a:lnTo>
                    <a:pt x="31320" y="30606"/>
                  </a:lnTo>
                  <a:close/>
                </a:path>
                <a:path w="3074670" h="724535">
                  <a:moveTo>
                    <a:pt x="79111" y="28193"/>
                  </a:moveTo>
                  <a:lnTo>
                    <a:pt x="20447" y="28193"/>
                  </a:lnTo>
                  <a:lnTo>
                    <a:pt x="55032" y="35869"/>
                  </a:lnTo>
                  <a:lnTo>
                    <a:pt x="79111" y="28193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877310" y="2015363"/>
              <a:ext cx="596265" cy="1503680"/>
            </a:xfrm>
            <a:custGeom>
              <a:avLst/>
              <a:gdLst/>
              <a:ahLst/>
              <a:cxnLst/>
              <a:rect l="l" t="t" r="r" b="b"/>
              <a:pathLst>
                <a:path w="596264" h="1503679">
                  <a:moveTo>
                    <a:pt x="551571" y="1435603"/>
                  </a:moveTo>
                  <a:lnTo>
                    <a:pt x="524890" y="1445895"/>
                  </a:lnTo>
                  <a:lnTo>
                    <a:pt x="587882" y="1503299"/>
                  </a:lnTo>
                  <a:lnTo>
                    <a:pt x="593236" y="1447419"/>
                  </a:lnTo>
                  <a:lnTo>
                    <a:pt x="556132" y="1447419"/>
                  </a:lnTo>
                  <a:lnTo>
                    <a:pt x="551571" y="1435603"/>
                  </a:lnTo>
                  <a:close/>
                </a:path>
                <a:path w="596264" h="1503679">
                  <a:moveTo>
                    <a:pt x="569351" y="1428745"/>
                  </a:moveTo>
                  <a:lnTo>
                    <a:pt x="551571" y="1435603"/>
                  </a:lnTo>
                  <a:lnTo>
                    <a:pt x="556132" y="1447419"/>
                  </a:lnTo>
                  <a:lnTo>
                    <a:pt x="573913" y="1440561"/>
                  </a:lnTo>
                  <a:lnTo>
                    <a:pt x="569351" y="1428745"/>
                  </a:lnTo>
                  <a:close/>
                </a:path>
                <a:path w="596264" h="1503679">
                  <a:moveTo>
                    <a:pt x="596011" y="1418463"/>
                  </a:moveTo>
                  <a:lnTo>
                    <a:pt x="569351" y="1428745"/>
                  </a:lnTo>
                  <a:lnTo>
                    <a:pt x="573913" y="1440561"/>
                  </a:lnTo>
                  <a:lnTo>
                    <a:pt x="556132" y="1447419"/>
                  </a:lnTo>
                  <a:lnTo>
                    <a:pt x="593236" y="1447419"/>
                  </a:lnTo>
                  <a:lnTo>
                    <a:pt x="596011" y="1418463"/>
                  </a:lnTo>
                  <a:close/>
                </a:path>
                <a:path w="596264" h="1503679">
                  <a:moveTo>
                    <a:pt x="17779" y="0"/>
                  </a:moveTo>
                  <a:lnTo>
                    <a:pt x="0" y="6858"/>
                  </a:lnTo>
                  <a:lnTo>
                    <a:pt x="551571" y="1435603"/>
                  </a:lnTo>
                  <a:lnTo>
                    <a:pt x="569351" y="1428745"/>
                  </a:lnTo>
                  <a:lnTo>
                    <a:pt x="17779" y="0"/>
                  </a:lnTo>
                  <a:close/>
                </a:path>
              </a:pathLst>
            </a:custGeom>
            <a:solidFill>
              <a:srgbClr val="5D4A3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1567322" y="4292572"/>
            <a:ext cx="530860" cy="79057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algn="ctr">
              <a:lnSpc>
                <a:spcPts val="1810"/>
              </a:lnSpc>
            </a:pPr>
            <a:r>
              <a:rPr sz="1800" spc="-10" dirty="0">
                <a:solidFill>
                  <a:srgbClr val="C00000"/>
                </a:solidFill>
                <a:latin typeface="Calibri"/>
                <a:cs typeface="Calibri"/>
              </a:rPr>
              <a:t>Encoder</a:t>
            </a:r>
            <a:endParaRPr sz="1800">
              <a:latin typeface="Calibri"/>
              <a:cs typeface="Calibri"/>
            </a:endParaRPr>
          </a:p>
          <a:p>
            <a:pPr marL="2540" algn="ctr">
              <a:lnSpc>
                <a:spcPct val="100000"/>
              </a:lnSpc>
              <a:spcBef>
                <a:spcPts val="15"/>
              </a:spcBef>
            </a:pPr>
            <a:r>
              <a:rPr sz="1800" spc="-25" dirty="0">
                <a:solidFill>
                  <a:srgbClr val="C00000"/>
                </a:solidFill>
                <a:latin typeface="Calibri"/>
                <a:cs typeface="Calibri"/>
              </a:rPr>
              <a:t>RNN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2505075" y="6094412"/>
            <a:ext cx="2438400" cy="266700"/>
          </a:xfrm>
          <a:custGeom>
            <a:avLst/>
            <a:gdLst/>
            <a:ahLst/>
            <a:cxnLst/>
            <a:rect l="l" t="t" r="r" b="b"/>
            <a:pathLst>
              <a:path w="2438400" h="266700">
                <a:moveTo>
                  <a:pt x="2438400" y="0"/>
                </a:moveTo>
                <a:lnTo>
                  <a:pt x="2430196" y="51894"/>
                </a:lnTo>
                <a:lnTo>
                  <a:pt x="2407824" y="94268"/>
                </a:lnTo>
                <a:lnTo>
                  <a:pt x="2374642" y="122836"/>
                </a:lnTo>
                <a:lnTo>
                  <a:pt x="2334005" y="133311"/>
                </a:lnTo>
                <a:lnTo>
                  <a:pt x="1323594" y="133311"/>
                </a:lnTo>
                <a:lnTo>
                  <a:pt x="1282957" y="143789"/>
                </a:lnTo>
                <a:lnTo>
                  <a:pt x="1249775" y="172361"/>
                </a:lnTo>
                <a:lnTo>
                  <a:pt x="1227403" y="214739"/>
                </a:lnTo>
                <a:lnTo>
                  <a:pt x="1219200" y="266636"/>
                </a:lnTo>
                <a:lnTo>
                  <a:pt x="1210996" y="214739"/>
                </a:lnTo>
                <a:lnTo>
                  <a:pt x="1188624" y="172361"/>
                </a:lnTo>
                <a:lnTo>
                  <a:pt x="1155442" y="143789"/>
                </a:lnTo>
                <a:lnTo>
                  <a:pt x="1114805" y="133311"/>
                </a:lnTo>
                <a:lnTo>
                  <a:pt x="104393" y="133311"/>
                </a:lnTo>
                <a:lnTo>
                  <a:pt x="63757" y="122836"/>
                </a:lnTo>
                <a:lnTo>
                  <a:pt x="30575" y="94268"/>
                </a:lnTo>
                <a:lnTo>
                  <a:pt x="8203" y="51894"/>
                </a:lnTo>
                <a:lnTo>
                  <a:pt x="0" y="0"/>
                </a:lnTo>
              </a:path>
            </a:pathLst>
          </a:custGeom>
          <a:ln w="190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143125" y="4304157"/>
            <a:ext cx="180975" cy="781050"/>
          </a:xfrm>
          <a:custGeom>
            <a:avLst/>
            <a:gdLst/>
            <a:ahLst/>
            <a:cxnLst/>
            <a:rect l="l" t="t" r="r" b="b"/>
            <a:pathLst>
              <a:path w="180975" h="781050">
                <a:moveTo>
                  <a:pt x="180975" y="780923"/>
                </a:moveTo>
                <a:lnTo>
                  <a:pt x="145716" y="775350"/>
                </a:lnTo>
                <a:lnTo>
                  <a:pt x="116935" y="760158"/>
                </a:lnTo>
                <a:lnTo>
                  <a:pt x="97536" y="737631"/>
                </a:lnTo>
                <a:lnTo>
                  <a:pt x="90424" y="710057"/>
                </a:lnTo>
                <a:lnTo>
                  <a:pt x="90550" y="461264"/>
                </a:lnTo>
                <a:lnTo>
                  <a:pt x="83438" y="433689"/>
                </a:lnTo>
                <a:lnTo>
                  <a:pt x="64039" y="411162"/>
                </a:lnTo>
                <a:lnTo>
                  <a:pt x="35258" y="395970"/>
                </a:lnTo>
                <a:lnTo>
                  <a:pt x="0" y="390398"/>
                </a:lnTo>
                <a:lnTo>
                  <a:pt x="35258" y="384845"/>
                </a:lnTo>
                <a:lnTo>
                  <a:pt x="64039" y="369697"/>
                </a:lnTo>
                <a:lnTo>
                  <a:pt x="83438" y="347214"/>
                </a:lnTo>
                <a:lnTo>
                  <a:pt x="90550" y="319659"/>
                </a:lnTo>
                <a:lnTo>
                  <a:pt x="90550" y="70866"/>
                </a:lnTo>
                <a:lnTo>
                  <a:pt x="97661" y="43291"/>
                </a:lnTo>
                <a:lnTo>
                  <a:pt x="117046" y="20764"/>
                </a:lnTo>
                <a:lnTo>
                  <a:pt x="145790" y="5572"/>
                </a:lnTo>
                <a:lnTo>
                  <a:pt x="180975" y="0"/>
                </a:lnTo>
              </a:path>
            </a:pathLst>
          </a:custGeom>
          <a:ln w="19055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5393054" y="5722937"/>
            <a:ext cx="723900" cy="2660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50" i="1" spc="-10" dirty="0">
                <a:latin typeface="Calibri"/>
                <a:cs typeface="Calibri"/>
              </a:rPr>
              <a:t>&lt;START&gt;</a:t>
            </a:r>
            <a:endParaRPr sz="155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577083" y="5732462"/>
            <a:ext cx="121285" cy="26543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50" i="1" spc="-25" dirty="0">
                <a:latin typeface="Calibri"/>
                <a:cs typeface="Calibri"/>
              </a:rPr>
              <a:t>il</a:t>
            </a:r>
            <a:endParaRPr sz="155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176270" y="5732462"/>
            <a:ext cx="128270" cy="26543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50" i="1" spc="-50" dirty="0">
                <a:latin typeface="Calibri"/>
                <a:cs typeface="Calibri"/>
              </a:rPr>
              <a:t>a</a:t>
            </a:r>
            <a:endParaRPr sz="155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698135" y="5732462"/>
            <a:ext cx="1111250" cy="26543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497840" algn="l"/>
              </a:tabLst>
            </a:pPr>
            <a:r>
              <a:rPr sz="1550" i="1" spc="-25" dirty="0">
                <a:latin typeface="Calibri"/>
                <a:cs typeface="Calibri"/>
              </a:rPr>
              <a:t>m’</a:t>
            </a:r>
            <a:r>
              <a:rPr sz="1550" i="1" dirty="0">
                <a:latin typeface="Calibri"/>
                <a:cs typeface="Calibri"/>
              </a:rPr>
              <a:t>	</a:t>
            </a:r>
            <a:r>
              <a:rPr sz="1550" i="1" spc="-10" dirty="0">
                <a:latin typeface="Calibri"/>
                <a:cs typeface="Calibri"/>
              </a:rPr>
              <a:t>entarté</a:t>
            </a:r>
            <a:endParaRPr sz="155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0391520" y="4078223"/>
            <a:ext cx="254000" cy="1277620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z="1800" dirty="0">
                <a:solidFill>
                  <a:srgbClr val="00AF50"/>
                </a:solidFill>
                <a:latin typeface="Calibri"/>
                <a:cs typeface="Calibri"/>
              </a:rPr>
              <a:t>Decoder</a:t>
            </a:r>
            <a:r>
              <a:rPr sz="1800" spc="-70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00AF50"/>
                </a:solidFill>
                <a:latin typeface="Calibri"/>
                <a:cs typeface="Calibri"/>
              </a:rPr>
              <a:t>RNN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10134600" y="4323207"/>
            <a:ext cx="190500" cy="781050"/>
          </a:xfrm>
          <a:custGeom>
            <a:avLst/>
            <a:gdLst/>
            <a:ahLst/>
            <a:cxnLst/>
            <a:rect l="l" t="t" r="r" b="b"/>
            <a:pathLst>
              <a:path w="190500" h="781050">
                <a:moveTo>
                  <a:pt x="0" y="0"/>
                </a:moveTo>
                <a:lnTo>
                  <a:pt x="37064" y="5861"/>
                </a:lnTo>
                <a:lnTo>
                  <a:pt x="67341" y="21844"/>
                </a:lnTo>
                <a:lnTo>
                  <a:pt x="87760" y="45541"/>
                </a:lnTo>
                <a:lnTo>
                  <a:pt x="95250" y="74549"/>
                </a:lnTo>
                <a:lnTo>
                  <a:pt x="95250" y="315976"/>
                </a:lnTo>
                <a:lnTo>
                  <a:pt x="102739" y="344963"/>
                </a:lnTo>
                <a:lnTo>
                  <a:pt x="123158" y="368617"/>
                </a:lnTo>
                <a:lnTo>
                  <a:pt x="153435" y="384556"/>
                </a:lnTo>
                <a:lnTo>
                  <a:pt x="190500" y="390398"/>
                </a:lnTo>
                <a:lnTo>
                  <a:pt x="153435" y="396259"/>
                </a:lnTo>
                <a:lnTo>
                  <a:pt x="123158" y="412242"/>
                </a:lnTo>
                <a:lnTo>
                  <a:pt x="102739" y="435939"/>
                </a:lnTo>
                <a:lnTo>
                  <a:pt x="95250" y="464947"/>
                </a:lnTo>
                <a:lnTo>
                  <a:pt x="95250" y="706374"/>
                </a:lnTo>
                <a:lnTo>
                  <a:pt x="87760" y="735381"/>
                </a:lnTo>
                <a:lnTo>
                  <a:pt x="67341" y="759079"/>
                </a:lnTo>
                <a:lnTo>
                  <a:pt x="37064" y="775061"/>
                </a:lnTo>
                <a:lnTo>
                  <a:pt x="0" y="780923"/>
                </a:lnTo>
              </a:path>
            </a:pathLst>
          </a:custGeom>
          <a:ln w="19055">
            <a:solidFill>
              <a:srgbClr val="00AF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1567322" y="3173834"/>
            <a:ext cx="530860" cy="89852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algn="ctr">
              <a:lnSpc>
                <a:spcPts val="1810"/>
              </a:lnSpc>
            </a:pPr>
            <a:r>
              <a:rPr sz="1800" spc="-10" dirty="0">
                <a:solidFill>
                  <a:srgbClr val="3986FF"/>
                </a:solidFill>
                <a:latin typeface="Calibri"/>
                <a:cs typeface="Calibri"/>
              </a:rPr>
              <a:t>Attention</a:t>
            </a:r>
            <a:endParaRPr sz="1800">
              <a:latin typeface="Calibri"/>
              <a:cs typeface="Calibri"/>
            </a:endParaRPr>
          </a:p>
          <a:p>
            <a:pPr marL="2540" algn="ctr">
              <a:lnSpc>
                <a:spcPct val="100000"/>
              </a:lnSpc>
              <a:spcBef>
                <a:spcPts val="15"/>
              </a:spcBef>
            </a:pPr>
            <a:r>
              <a:rPr sz="1800" spc="-10" dirty="0">
                <a:solidFill>
                  <a:srgbClr val="3986FF"/>
                </a:solidFill>
                <a:latin typeface="Calibri"/>
                <a:cs typeface="Calibri"/>
              </a:rPr>
              <a:t>scores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2133600" y="3275710"/>
            <a:ext cx="190500" cy="628650"/>
          </a:xfrm>
          <a:custGeom>
            <a:avLst/>
            <a:gdLst/>
            <a:ahLst/>
            <a:cxnLst/>
            <a:rect l="l" t="t" r="r" b="b"/>
            <a:pathLst>
              <a:path w="190500" h="628650">
                <a:moveTo>
                  <a:pt x="190500" y="628522"/>
                </a:moveTo>
                <a:lnTo>
                  <a:pt x="153435" y="622661"/>
                </a:lnTo>
                <a:lnTo>
                  <a:pt x="123158" y="606679"/>
                </a:lnTo>
                <a:lnTo>
                  <a:pt x="102739" y="582981"/>
                </a:lnTo>
                <a:lnTo>
                  <a:pt x="95250" y="553974"/>
                </a:lnTo>
                <a:lnTo>
                  <a:pt x="95250" y="388746"/>
                </a:lnTo>
                <a:lnTo>
                  <a:pt x="87760" y="359759"/>
                </a:lnTo>
                <a:lnTo>
                  <a:pt x="67341" y="336105"/>
                </a:lnTo>
                <a:lnTo>
                  <a:pt x="37064" y="320166"/>
                </a:lnTo>
                <a:lnTo>
                  <a:pt x="0" y="314325"/>
                </a:lnTo>
                <a:lnTo>
                  <a:pt x="37064" y="308463"/>
                </a:lnTo>
                <a:lnTo>
                  <a:pt x="67341" y="292480"/>
                </a:lnTo>
                <a:lnTo>
                  <a:pt x="87760" y="268783"/>
                </a:lnTo>
                <a:lnTo>
                  <a:pt x="95250" y="239775"/>
                </a:lnTo>
                <a:lnTo>
                  <a:pt x="95250" y="74549"/>
                </a:lnTo>
                <a:lnTo>
                  <a:pt x="102739" y="45541"/>
                </a:lnTo>
                <a:lnTo>
                  <a:pt x="123158" y="21843"/>
                </a:lnTo>
                <a:lnTo>
                  <a:pt x="153435" y="5861"/>
                </a:lnTo>
                <a:lnTo>
                  <a:pt x="190500" y="0"/>
                </a:lnTo>
              </a:path>
            </a:pathLst>
          </a:custGeom>
          <a:ln w="19055">
            <a:solidFill>
              <a:srgbClr val="3986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3329559" y="1668145"/>
            <a:ext cx="11296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5D4A3B"/>
                </a:solidFill>
                <a:latin typeface="Calibri"/>
                <a:cs typeface="Calibri"/>
              </a:rPr>
              <a:t>dot</a:t>
            </a:r>
            <a:r>
              <a:rPr sz="1800" spc="-10" dirty="0">
                <a:solidFill>
                  <a:srgbClr val="5D4A3B"/>
                </a:solidFill>
                <a:latin typeface="Calibri"/>
                <a:cs typeface="Calibri"/>
              </a:rPr>
              <a:t> product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2618358" y="6413579"/>
            <a:ext cx="2236470" cy="2546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z="1800" dirty="0">
                <a:latin typeface="Calibri"/>
                <a:cs typeface="Calibri"/>
              </a:rPr>
              <a:t>Source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sentence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(input)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8" name="object 28"/>
          <p:cNvSpPr txBox="1">
            <a:spLocks noGrp="1"/>
          </p:cNvSpPr>
          <p:nvPr>
            <p:ph type="sldNum" sz="quarter" idx="7"/>
          </p:nvPr>
        </p:nvSpPr>
        <p:spPr>
          <a:xfrm>
            <a:off x="311150" y="6465490"/>
            <a:ext cx="428942" cy="28471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186690">
              <a:lnSpc>
                <a:spcPts val="1450"/>
              </a:lnSpc>
            </a:pPr>
            <a:fld id="{81D60167-4931-47E6-BA6A-407CBD079E47}" type="slidenum">
              <a:rPr lang="en-US" altLang="ja-JP" spc="-50" smtClean="0"/>
              <a:pPr marL="186690">
                <a:lnSpc>
                  <a:spcPts val="1450"/>
                </a:lnSpc>
              </a:pPr>
              <a:t>92</a:t>
            </a:fld>
            <a:endParaRPr spc="-25" dirty="0"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97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10" dirty="0"/>
              <a:t>Sequence-to-</a:t>
            </a:r>
            <a:r>
              <a:rPr dirty="0"/>
              <a:t>sequence</a:t>
            </a:r>
            <a:r>
              <a:rPr spc="-15" dirty="0"/>
              <a:t> </a:t>
            </a:r>
            <a:r>
              <a:rPr dirty="0"/>
              <a:t>with</a:t>
            </a:r>
            <a:r>
              <a:rPr spc="-105" dirty="0"/>
              <a:t> </a:t>
            </a:r>
            <a:r>
              <a:rPr spc="-10" dirty="0"/>
              <a:t>attention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505072" y="2285362"/>
            <a:ext cx="3400425" cy="3409315"/>
            <a:chOff x="2505072" y="2285362"/>
            <a:chExt cx="3400425" cy="340931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90797" y="4370829"/>
              <a:ext cx="123830" cy="12383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90797" y="4532754"/>
              <a:ext cx="123830" cy="13322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590797" y="4704077"/>
              <a:ext cx="123830" cy="133355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590797" y="4875527"/>
              <a:ext cx="123830" cy="133355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2514600" y="4304157"/>
              <a:ext cx="266700" cy="781050"/>
            </a:xfrm>
            <a:custGeom>
              <a:avLst/>
              <a:gdLst/>
              <a:ahLst/>
              <a:cxnLst/>
              <a:rect l="l" t="t" r="r" b="b"/>
              <a:pathLst>
                <a:path w="266700" h="781050">
                  <a:moveTo>
                    <a:pt x="222250" y="0"/>
                  </a:moveTo>
                  <a:lnTo>
                    <a:pt x="239535" y="3498"/>
                  </a:lnTo>
                  <a:lnTo>
                    <a:pt x="253666" y="13033"/>
                  </a:lnTo>
                  <a:lnTo>
                    <a:pt x="263201" y="27164"/>
                  </a:lnTo>
                  <a:lnTo>
                    <a:pt x="266700" y="44450"/>
                  </a:lnTo>
                  <a:lnTo>
                    <a:pt x="266700" y="736473"/>
                  </a:lnTo>
                  <a:lnTo>
                    <a:pt x="263201" y="753758"/>
                  </a:lnTo>
                  <a:lnTo>
                    <a:pt x="253666" y="767889"/>
                  </a:lnTo>
                  <a:lnTo>
                    <a:pt x="239535" y="777424"/>
                  </a:lnTo>
                  <a:lnTo>
                    <a:pt x="222250" y="780923"/>
                  </a:lnTo>
                  <a:lnTo>
                    <a:pt x="44450" y="780923"/>
                  </a:lnTo>
                  <a:lnTo>
                    <a:pt x="27164" y="777424"/>
                  </a:lnTo>
                  <a:lnTo>
                    <a:pt x="13033" y="767889"/>
                  </a:lnTo>
                  <a:lnTo>
                    <a:pt x="3498" y="753758"/>
                  </a:lnTo>
                  <a:lnTo>
                    <a:pt x="0" y="736473"/>
                  </a:lnTo>
                  <a:lnTo>
                    <a:pt x="0" y="44450"/>
                  </a:lnTo>
                  <a:lnTo>
                    <a:pt x="3498" y="27164"/>
                  </a:lnTo>
                  <a:lnTo>
                    <a:pt x="13033" y="13033"/>
                  </a:lnTo>
                  <a:lnTo>
                    <a:pt x="27164" y="3498"/>
                  </a:lnTo>
                  <a:lnTo>
                    <a:pt x="44450" y="0"/>
                  </a:lnTo>
                  <a:lnTo>
                    <a:pt x="222250" y="0"/>
                  </a:lnTo>
                  <a:close/>
                </a:path>
              </a:pathLst>
            </a:custGeom>
            <a:ln w="19055">
              <a:solidFill>
                <a:srgbClr val="8B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592578" y="4639309"/>
              <a:ext cx="534035" cy="1055370"/>
            </a:xfrm>
            <a:custGeom>
              <a:avLst/>
              <a:gdLst/>
              <a:ahLst/>
              <a:cxnLst/>
              <a:rect l="l" t="t" r="r" b="b"/>
              <a:pathLst>
                <a:path w="534035" h="1055370">
                  <a:moveTo>
                    <a:pt x="110744" y="540512"/>
                  </a:moveTo>
                  <a:lnTo>
                    <a:pt x="66408" y="464566"/>
                  </a:lnTo>
                  <a:lnTo>
                    <a:pt x="55372" y="445643"/>
                  </a:lnTo>
                  <a:lnTo>
                    <a:pt x="0" y="540512"/>
                  </a:lnTo>
                  <a:lnTo>
                    <a:pt x="1524" y="546354"/>
                  </a:lnTo>
                  <a:lnTo>
                    <a:pt x="10668" y="551688"/>
                  </a:lnTo>
                  <a:lnTo>
                    <a:pt x="16510" y="550164"/>
                  </a:lnTo>
                  <a:lnTo>
                    <a:pt x="45847" y="499872"/>
                  </a:lnTo>
                  <a:lnTo>
                    <a:pt x="45847" y="1055319"/>
                  </a:lnTo>
                  <a:lnTo>
                    <a:pt x="64897" y="1055319"/>
                  </a:lnTo>
                  <a:lnTo>
                    <a:pt x="64897" y="499872"/>
                  </a:lnTo>
                  <a:lnTo>
                    <a:pt x="94234" y="550164"/>
                  </a:lnTo>
                  <a:lnTo>
                    <a:pt x="100076" y="551688"/>
                  </a:lnTo>
                  <a:lnTo>
                    <a:pt x="109220" y="546354"/>
                  </a:lnTo>
                  <a:lnTo>
                    <a:pt x="110744" y="540512"/>
                  </a:lnTo>
                  <a:close/>
                </a:path>
                <a:path w="534035" h="1055370">
                  <a:moveTo>
                    <a:pt x="533628" y="55308"/>
                  </a:moveTo>
                  <a:lnTo>
                    <a:pt x="517156" y="45720"/>
                  </a:lnTo>
                  <a:lnTo>
                    <a:pt x="438658" y="0"/>
                  </a:lnTo>
                  <a:lnTo>
                    <a:pt x="432816" y="1524"/>
                  </a:lnTo>
                  <a:lnTo>
                    <a:pt x="430149" y="6096"/>
                  </a:lnTo>
                  <a:lnTo>
                    <a:pt x="427482" y="10541"/>
                  </a:lnTo>
                  <a:lnTo>
                    <a:pt x="429133" y="16383"/>
                  </a:lnTo>
                  <a:lnTo>
                    <a:pt x="433578" y="19050"/>
                  </a:lnTo>
                  <a:lnTo>
                    <a:pt x="479285" y="45720"/>
                  </a:lnTo>
                  <a:lnTo>
                    <a:pt x="188722" y="45720"/>
                  </a:lnTo>
                  <a:lnTo>
                    <a:pt x="188722" y="64770"/>
                  </a:lnTo>
                  <a:lnTo>
                    <a:pt x="479501" y="64770"/>
                  </a:lnTo>
                  <a:lnTo>
                    <a:pt x="433578" y="91567"/>
                  </a:lnTo>
                  <a:lnTo>
                    <a:pt x="429133" y="94107"/>
                  </a:lnTo>
                  <a:lnTo>
                    <a:pt x="427482" y="99949"/>
                  </a:lnTo>
                  <a:lnTo>
                    <a:pt x="432816" y="109093"/>
                  </a:lnTo>
                  <a:lnTo>
                    <a:pt x="438658" y="110617"/>
                  </a:lnTo>
                  <a:lnTo>
                    <a:pt x="517207" y="64770"/>
                  </a:lnTo>
                  <a:lnTo>
                    <a:pt x="533412" y="55308"/>
                  </a:lnTo>
                  <a:lnTo>
                    <a:pt x="533628" y="55308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14672" y="3513833"/>
              <a:ext cx="2790830" cy="2171270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2598674" y="3580891"/>
              <a:ext cx="3167380" cy="722630"/>
            </a:xfrm>
            <a:custGeom>
              <a:avLst/>
              <a:gdLst/>
              <a:ahLst/>
              <a:cxnLst/>
              <a:rect l="l" t="t" r="r" b="b"/>
              <a:pathLst>
                <a:path w="3167379" h="722629">
                  <a:moveTo>
                    <a:pt x="110617" y="142621"/>
                  </a:moveTo>
                  <a:lnTo>
                    <a:pt x="108077" y="138049"/>
                  </a:lnTo>
                  <a:lnTo>
                    <a:pt x="66967" y="65913"/>
                  </a:lnTo>
                  <a:lnTo>
                    <a:pt x="56261" y="47117"/>
                  </a:lnTo>
                  <a:lnTo>
                    <a:pt x="0" y="141351"/>
                  </a:lnTo>
                  <a:lnTo>
                    <a:pt x="1422" y="147447"/>
                  </a:lnTo>
                  <a:lnTo>
                    <a:pt x="1612" y="147447"/>
                  </a:lnTo>
                  <a:lnTo>
                    <a:pt x="5969" y="149987"/>
                  </a:lnTo>
                  <a:lnTo>
                    <a:pt x="10414" y="152654"/>
                  </a:lnTo>
                  <a:lnTo>
                    <a:pt x="16383" y="151130"/>
                  </a:lnTo>
                  <a:lnTo>
                    <a:pt x="46228" y="101168"/>
                  </a:lnTo>
                  <a:lnTo>
                    <a:pt x="39738" y="722122"/>
                  </a:lnTo>
                  <a:lnTo>
                    <a:pt x="58801" y="722122"/>
                  </a:lnTo>
                  <a:lnTo>
                    <a:pt x="65278" y="101536"/>
                  </a:lnTo>
                  <a:lnTo>
                    <a:pt x="65608" y="70993"/>
                  </a:lnTo>
                  <a:lnTo>
                    <a:pt x="65290" y="101168"/>
                  </a:lnTo>
                  <a:lnTo>
                    <a:pt x="65278" y="101536"/>
                  </a:lnTo>
                  <a:lnTo>
                    <a:pt x="91440" y="147447"/>
                  </a:lnTo>
                  <a:lnTo>
                    <a:pt x="94107" y="152019"/>
                  </a:lnTo>
                  <a:lnTo>
                    <a:pt x="99949" y="153543"/>
                  </a:lnTo>
                  <a:lnTo>
                    <a:pt x="104521" y="151003"/>
                  </a:lnTo>
                  <a:lnTo>
                    <a:pt x="109093" y="148336"/>
                  </a:lnTo>
                  <a:lnTo>
                    <a:pt x="110617" y="142621"/>
                  </a:lnTo>
                  <a:close/>
                </a:path>
                <a:path w="3167379" h="722629">
                  <a:moveTo>
                    <a:pt x="3167126" y="700659"/>
                  </a:moveTo>
                  <a:lnTo>
                    <a:pt x="751636" y="33388"/>
                  </a:lnTo>
                  <a:lnTo>
                    <a:pt x="787069" y="24015"/>
                  </a:lnTo>
                  <a:lnTo>
                    <a:pt x="802894" y="19812"/>
                  </a:lnTo>
                  <a:lnTo>
                    <a:pt x="807974" y="18554"/>
                  </a:lnTo>
                  <a:lnTo>
                    <a:pt x="811022" y="13208"/>
                  </a:lnTo>
                  <a:lnTo>
                    <a:pt x="809625" y="8140"/>
                  </a:lnTo>
                  <a:lnTo>
                    <a:pt x="808355" y="3048"/>
                  </a:lnTo>
                  <a:lnTo>
                    <a:pt x="803148" y="0"/>
                  </a:lnTo>
                  <a:lnTo>
                    <a:pt x="696976" y="28194"/>
                  </a:lnTo>
                  <a:lnTo>
                    <a:pt x="770001" y="102997"/>
                  </a:lnTo>
                  <a:lnTo>
                    <a:pt x="773811" y="106807"/>
                  </a:lnTo>
                  <a:lnTo>
                    <a:pt x="779653" y="106807"/>
                  </a:lnTo>
                  <a:lnTo>
                    <a:pt x="783463" y="103124"/>
                  </a:lnTo>
                  <a:lnTo>
                    <a:pt x="787146" y="99441"/>
                  </a:lnTo>
                  <a:lnTo>
                    <a:pt x="787273" y="93472"/>
                  </a:lnTo>
                  <a:lnTo>
                    <a:pt x="746493" y="51663"/>
                  </a:lnTo>
                  <a:lnTo>
                    <a:pt x="3162046" y="718947"/>
                  </a:lnTo>
                  <a:lnTo>
                    <a:pt x="3167126" y="700659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590797" y="3513833"/>
              <a:ext cx="133355" cy="123830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2695575" y="3575558"/>
              <a:ext cx="3074670" cy="724535"/>
            </a:xfrm>
            <a:custGeom>
              <a:avLst/>
              <a:gdLst/>
              <a:ahLst/>
              <a:cxnLst/>
              <a:rect l="l" t="t" r="r" b="b"/>
              <a:pathLst>
                <a:path w="3074670" h="724535">
                  <a:moveTo>
                    <a:pt x="55032" y="35869"/>
                  </a:moveTo>
                  <a:lnTo>
                    <a:pt x="36860" y="41660"/>
                  </a:lnTo>
                  <a:lnTo>
                    <a:pt x="50790" y="54525"/>
                  </a:lnTo>
                  <a:lnTo>
                    <a:pt x="3070098" y="724407"/>
                  </a:lnTo>
                  <a:lnTo>
                    <a:pt x="3074162" y="705865"/>
                  </a:lnTo>
                  <a:lnTo>
                    <a:pt x="55032" y="35869"/>
                  </a:lnTo>
                  <a:close/>
                </a:path>
                <a:path w="3074670" h="724535">
                  <a:moveTo>
                    <a:pt x="104520" y="0"/>
                  </a:moveTo>
                  <a:lnTo>
                    <a:pt x="99568" y="1650"/>
                  </a:lnTo>
                  <a:lnTo>
                    <a:pt x="0" y="33527"/>
                  </a:lnTo>
                  <a:lnTo>
                    <a:pt x="76707" y="104520"/>
                  </a:lnTo>
                  <a:lnTo>
                    <a:pt x="80644" y="108076"/>
                  </a:lnTo>
                  <a:lnTo>
                    <a:pt x="86613" y="107822"/>
                  </a:lnTo>
                  <a:lnTo>
                    <a:pt x="90169" y="103885"/>
                  </a:lnTo>
                  <a:lnTo>
                    <a:pt x="93725" y="100075"/>
                  </a:lnTo>
                  <a:lnTo>
                    <a:pt x="93472" y="94106"/>
                  </a:lnTo>
                  <a:lnTo>
                    <a:pt x="89662" y="90423"/>
                  </a:lnTo>
                  <a:lnTo>
                    <a:pt x="50790" y="54525"/>
                  </a:lnTo>
                  <a:lnTo>
                    <a:pt x="16256" y="46862"/>
                  </a:lnTo>
                  <a:lnTo>
                    <a:pt x="20447" y="28193"/>
                  </a:lnTo>
                  <a:lnTo>
                    <a:pt x="79111" y="28193"/>
                  </a:lnTo>
                  <a:lnTo>
                    <a:pt x="105410" y="19812"/>
                  </a:lnTo>
                  <a:lnTo>
                    <a:pt x="110362" y="18161"/>
                  </a:lnTo>
                  <a:lnTo>
                    <a:pt x="113156" y="12826"/>
                  </a:lnTo>
                  <a:lnTo>
                    <a:pt x="111506" y="7746"/>
                  </a:lnTo>
                  <a:lnTo>
                    <a:pt x="109981" y="2793"/>
                  </a:lnTo>
                  <a:lnTo>
                    <a:pt x="104520" y="0"/>
                  </a:lnTo>
                  <a:close/>
                </a:path>
                <a:path w="3074670" h="724535">
                  <a:moveTo>
                    <a:pt x="20447" y="28193"/>
                  </a:moveTo>
                  <a:lnTo>
                    <a:pt x="16313" y="46608"/>
                  </a:lnTo>
                  <a:lnTo>
                    <a:pt x="16256" y="46862"/>
                  </a:lnTo>
                  <a:lnTo>
                    <a:pt x="50790" y="54525"/>
                  </a:lnTo>
                  <a:lnTo>
                    <a:pt x="42219" y="46608"/>
                  </a:lnTo>
                  <a:lnTo>
                    <a:pt x="21336" y="46608"/>
                  </a:lnTo>
                  <a:lnTo>
                    <a:pt x="24892" y="30606"/>
                  </a:lnTo>
                  <a:lnTo>
                    <a:pt x="31320" y="30606"/>
                  </a:lnTo>
                  <a:lnTo>
                    <a:pt x="20447" y="28193"/>
                  </a:lnTo>
                  <a:close/>
                </a:path>
                <a:path w="3074670" h="724535">
                  <a:moveTo>
                    <a:pt x="24892" y="30606"/>
                  </a:moveTo>
                  <a:lnTo>
                    <a:pt x="21336" y="46608"/>
                  </a:lnTo>
                  <a:lnTo>
                    <a:pt x="36860" y="41660"/>
                  </a:lnTo>
                  <a:lnTo>
                    <a:pt x="24892" y="30606"/>
                  </a:lnTo>
                  <a:close/>
                </a:path>
                <a:path w="3074670" h="724535">
                  <a:moveTo>
                    <a:pt x="36860" y="41660"/>
                  </a:moveTo>
                  <a:lnTo>
                    <a:pt x="21336" y="46608"/>
                  </a:lnTo>
                  <a:lnTo>
                    <a:pt x="42219" y="46608"/>
                  </a:lnTo>
                  <a:lnTo>
                    <a:pt x="36860" y="41660"/>
                  </a:lnTo>
                  <a:close/>
                </a:path>
                <a:path w="3074670" h="724535">
                  <a:moveTo>
                    <a:pt x="31320" y="30606"/>
                  </a:moveTo>
                  <a:lnTo>
                    <a:pt x="24892" y="30606"/>
                  </a:lnTo>
                  <a:lnTo>
                    <a:pt x="36860" y="41660"/>
                  </a:lnTo>
                  <a:lnTo>
                    <a:pt x="55032" y="35869"/>
                  </a:lnTo>
                  <a:lnTo>
                    <a:pt x="31320" y="30606"/>
                  </a:lnTo>
                  <a:close/>
                </a:path>
                <a:path w="3074670" h="724535">
                  <a:moveTo>
                    <a:pt x="79111" y="28193"/>
                  </a:moveTo>
                  <a:lnTo>
                    <a:pt x="20447" y="28193"/>
                  </a:lnTo>
                  <a:lnTo>
                    <a:pt x="55032" y="35869"/>
                  </a:lnTo>
                  <a:lnTo>
                    <a:pt x="79111" y="28193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505075" y="2771012"/>
              <a:ext cx="2309495" cy="0"/>
            </a:xfrm>
            <a:custGeom>
              <a:avLst/>
              <a:gdLst/>
              <a:ahLst/>
              <a:cxnLst/>
              <a:rect l="l" t="t" r="r" b="b"/>
              <a:pathLst>
                <a:path w="2309495">
                  <a:moveTo>
                    <a:pt x="0" y="0"/>
                  </a:moveTo>
                  <a:lnTo>
                    <a:pt x="2309114" y="0"/>
                  </a:lnTo>
                </a:path>
              </a:pathLst>
            </a:custGeom>
            <a:ln w="19055">
              <a:solidFill>
                <a:srgbClr val="3986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590800" y="2294889"/>
              <a:ext cx="133350" cy="476250"/>
            </a:xfrm>
            <a:custGeom>
              <a:avLst/>
              <a:gdLst/>
              <a:ahLst/>
              <a:cxnLst/>
              <a:rect l="l" t="t" r="r" b="b"/>
              <a:pathLst>
                <a:path w="133350" h="476250">
                  <a:moveTo>
                    <a:pt x="133350" y="0"/>
                  </a:moveTo>
                  <a:lnTo>
                    <a:pt x="0" y="0"/>
                  </a:lnTo>
                  <a:lnTo>
                    <a:pt x="0" y="476123"/>
                  </a:lnTo>
                  <a:lnTo>
                    <a:pt x="133350" y="476123"/>
                  </a:lnTo>
                  <a:lnTo>
                    <a:pt x="133350" y="0"/>
                  </a:lnTo>
                  <a:close/>
                </a:path>
              </a:pathLst>
            </a:custGeom>
            <a:solidFill>
              <a:srgbClr val="FFAC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590800" y="2294889"/>
              <a:ext cx="133350" cy="476250"/>
            </a:xfrm>
            <a:custGeom>
              <a:avLst/>
              <a:gdLst/>
              <a:ahLst/>
              <a:cxnLst/>
              <a:rect l="l" t="t" r="r" b="b"/>
              <a:pathLst>
                <a:path w="133350" h="476250">
                  <a:moveTo>
                    <a:pt x="0" y="476123"/>
                  </a:moveTo>
                  <a:lnTo>
                    <a:pt x="133350" y="476123"/>
                  </a:lnTo>
                  <a:lnTo>
                    <a:pt x="133350" y="0"/>
                  </a:lnTo>
                  <a:lnTo>
                    <a:pt x="0" y="0"/>
                  </a:lnTo>
                  <a:lnTo>
                    <a:pt x="0" y="476123"/>
                  </a:lnTo>
                  <a:close/>
                </a:path>
              </a:pathLst>
            </a:custGeom>
            <a:ln w="19055">
              <a:solidFill>
                <a:srgbClr val="3986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190875" y="2713874"/>
              <a:ext cx="142875" cy="47625"/>
            </a:xfrm>
            <a:custGeom>
              <a:avLst/>
              <a:gdLst/>
              <a:ahLst/>
              <a:cxnLst/>
              <a:rect l="l" t="t" r="r" b="b"/>
              <a:pathLst>
                <a:path w="142875" h="47625">
                  <a:moveTo>
                    <a:pt x="142875" y="0"/>
                  </a:moveTo>
                  <a:lnTo>
                    <a:pt x="0" y="0"/>
                  </a:lnTo>
                  <a:lnTo>
                    <a:pt x="0" y="47613"/>
                  </a:lnTo>
                  <a:lnTo>
                    <a:pt x="142875" y="47613"/>
                  </a:lnTo>
                  <a:lnTo>
                    <a:pt x="142875" y="0"/>
                  </a:lnTo>
                  <a:close/>
                </a:path>
              </a:pathLst>
            </a:custGeom>
            <a:solidFill>
              <a:srgbClr val="FFAC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3190875" y="2713874"/>
              <a:ext cx="142875" cy="47625"/>
            </a:xfrm>
            <a:custGeom>
              <a:avLst/>
              <a:gdLst/>
              <a:ahLst/>
              <a:cxnLst/>
              <a:rect l="l" t="t" r="r" b="b"/>
              <a:pathLst>
                <a:path w="142875" h="47625">
                  <a:moveTo>
                    <a:pt x="0" y="47613"/>
                  </a:moveTo>
                  <a:lnTo>
                    <a:pt x="142875" y="47613"/>
                  </a:lnTo>
                  <a:lnTo>
                    <a:pt x="142875" y="0"/>
                  </a:lnTo>
                  <a:lnTo>
                    <a:pt x="0" y="0"/>
                  </a:lnTo>
                  <a:lnTo>
                    <a:pt x="0" y="47613"/>
                  </a:lnTo>
                  <a:close/>
                </a:path>
              </a:pathLst>
            </a:custGeom>
            <a:ln w="19055">
              <a:solidFill>
                <a:srgbClr val="3986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800475" y="2713874"/>
              <a:ext cx="133350" cy="47625"/>
            </a:xfrm>
            <a:custGeom>
              <a:avLst/>
              <a:gdLst/>
              <a:ahLst/>
              <a:cxnLst/>
              <a:rect l="l" t="t" r="r" b="b"/>
              <a:pathLst>
                <a:path w="133350" h="47625">
                  <a:moveTo>
                    <a:pt x="133350" y="0"/>
                  </a:moveTo>
                  <a:lnTo>
                    <a:pt x="0" y="0"/>
                  </a:lnTo>
                  <a:lnTo>
                    <a:pt x="0" y="47613"/>
                  </a:lnTo>
                  <a:lnTo>
                    <a:pt x="133350" y="47613"/>
                  </a:lnTo>
                  <a:lnTo>
                    <a:pt x="133350" y="0"/>
                  </a:lnTo>
                  <a:close/>
                </a:path>
              </a:pathLst>
            </a:custGeom>
            <a:solidFill>
              <a:srgbClr val="FFAC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3800475" y="2713874"/>
              <a:ext cx="133350" cy="47625"/>
            </a:xfrm>
            <a:custGeom>
              <a:avLst/>
              <a:gdLst/>
              <a:ahLst/>
              <a:cxnLst/>
              <a:rect l="l" t="t" r="r" b="b"/>
              <a:pathLst>
                <a:path w="133350" h="47625">
                  <a:moveTo>
                    <a:pt x="0" y="47613"/>
                  </a:moveTo>
                  <a:lnTo>
                    <a:pt x="133350" y="47613"/>
                  </a:lnTo>
                  <a:lnTo>
                    <a:pt x="133350" y="0"/>
                  </a:lnTo>
                  <a:lnTo>
                    <a:pt x="0" y="0"/>
                  </a:lnTo>
                  <a:lnTo>
                    <a:pt x="0" y="47613"/>
                  </a:lnTo>
                  <a:close/>
                </a:path>
              </a:pathLst>
            </a:custGeom>
            <a:ln w="19055">
              <a:solidFill>
                <a:srgbClr val="3986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4400550" y="2713874"/>
              <a:ext cx="133350" cy="47625"/>
            </a:xfrm>
            <a:custGeom>
              <a:avLst/>
              <a:gdLst/>
              <a:ahLst/>
              <a:cxnLst/>
              <a:rect l="l" t="t" r="r" b="b"/>
              <a:pathLst>
                <a:path w="133350" h="47625">
                  <a:moveTo>
                    <a:pt x="133350" y="0"/>
                  </a:moveTo>
                  <a:lnTo>
                    <a:pt x="0" y="0"/>
                  </a:lnTo>
                  <a:lnTo>
                    <a:pt x="0" y="47613"/>
                  </a:lnTo>
                  <a:lnTo>
                    <a:pt x="133350" y="47613"/>
                  </a:lnTo>
                  <a:lnTo>
                    <a:pt x="133350" y="0"/>
                  </a:lnTo>
                  <a:close/>
                </a:path>
              </a:pathLst>
            </a:custGeom>
            <a:solidFill>
              <a:srgbClr val="FFAC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4400550" y="2713874"/>
              <a:ext cx="133350" cy="47625"/>
            </a:xfrm>
            <a:custGeom>
              <a:avLst/>
              <a:gdLst/>
              <a:ahLst/>
              <a:cxnLst/>
              <a:rect l="l" t="t" r="r" b="b"/>
              <a:pathLst>
                <a:path w="133350" h="47625">
                  <a:moveTo>
                    <a:pt x="0" y="47613"/>
                  </a:moveTo>
                  <a:lnTo>
                    <a:pt x="133350" y="47613"/>
                  </a:lnTo>
                  <a:lnTo>
                    <a:pt x="133350" y="0"/>
                  </a:lnTo>
                  <a:lnTo>
                    <a:pt x="0" y="0"/>
                  </a:lnTo>
                  <a:lnTo>
                    <a:pt x="0" y="47613"/>
                  </a:lnTo>
                  <a:close/>
                </a:path>
              </a:pathLst>
            </a:custGeom>
            <a:ln w="19055">
              <a:solidFill>
                <a:srgbClr val="3986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604135" y="2761487"/>
              <a:ext cx="1918970" cy="762635"/>
            </a:xfrm>
            <a:custGeom>
              <a:avLst/>
              <a:gdLst/>
              <a:ahLst/>
              <a:cxnLst/>
              <a:rect l="l" t="t" r="r" b="b"/>
              <a:pathLst>
                <a:path w="1918970" h="762635">
                  <a:moveTo>
                    <a:pt x="110617" y="104521"/>
                  </a:moveTo>
                  <a:lnTo>
                    <a:pt x="108077" y="99949"/>
                  </a:lnTo>
                  <a:lnTo>
                    <a:pt x="66598" y="28448"/>
                  </a:lnTo>
                  <a:lnTo>
                    <a:pt x="55626" y="9525"/>
                  </a:lnTo>
                  <a:lnTo>
                    <a:pt x="2667" y="99695"/>
                  </a:lnTo>
                  <a:lnTo>
                    <a:pt x="0" y="104140"/>
                  </a:lnTo>
                  <a:lnTo>
                    <a:pt x="1524" y="109982"/>
                  </a:lnTo>
                  <a:lnTo>
                    <a:pt x="5969" y="112649"/>
                  </a:lnTo>
                  <a:lnTo>
                    <a:pt x="10541" y="115316"/>
                  </a:lnTo>
                  <a:lnTo>
                    <a:pt x="16383" y="113792"/>
                  </a:lnTo>
                  <a:lnTo>
                    <a:pt x="19050" y="109347"/>
                  </a:lnTo>
                  <a:lnTo>
                    <a:pt x="45859" y="63715"/>
                  </a:lnTo>
                  <a:lnTo>
                    <a:pt x="45859" y="63588"/>
                  </a:lnTo>
                  <a:lnTo>
                    <a:pt x="55486" y="47345"/>
                  </a:lnTo>
                  <a:lnTo>
                    <a:pt x="45935" y="63588"/>
                  </a:lnTo>
                  <a:lnTo>
                    <a:pt x="45859" y="63715"/>
                  </a:lnTo>
                  <a:lnTo>
                    <a:pt x="43815" y="762381"/>
                  </a:lnTo>
                  <a:lnTo>
                    <a:pt x="62865" y="762381"/>
                  </a:lnTo>
                  <a:lnTo>
                    <a:pt x="64757" y="115697"/>
                  </a:lnTo>
                  <a:lnTo>
                    <a:pt x="64808" y="99695"/>
                  </a:lnTo>
                  <a:lnTo>
                    <a:pt x="64909" y="63588"/>
                  </a:lnTo>
                  <a:lnTo>
                    <a:pt x="64998" y="33274"/>
                  </a:lnTo>
                  <a:lnTo>
                    <a:pt x="65024" y="28448"/>
                  </a:lnTo>
                  <a:lnTo>
                    <a:pt x="64985" y="63715"/>
                  </a:lnTo>
                  <a:lnTo>
                    <a:pt x="94234" y="114046"/>
                  </a:lnTo>
                  <a:lnTo>
                    <a:pt x="99949" y="115697"/>
                  </a:lnTo>
                  <a:lnTo>
                    <a:pt x="109093" y="110363"/>
                  </a:lnTo>
                  <a:lnTo>
                    <a:pt x="110617" y="104521"/>
                  </a:lnTo>
                  <a:close/>
                </a:path>
                <a:path w="1918970" h="762635">
                  <a:moveTo>
                    <a:pt x="710311" y="94996"/>
                  </a:moveTo>
                  <a:lnTo>
                    <a:pt x="666064" y="18923"/>
                  </a:lnTo>
                  <a:lnTo>
                    <a:pt x="655066" y="0"/>
                  </a:lnTo>
                  <a:lnTo>
                    <a:pt x="599567" y="94742"/>
                  </a:lnTo>
                  <a:lnTo>
                    <a:pt x="601091" y="100584"/>
                  </a:lnTo>
                  <a:lnTo>
                    <a:pt x="605866" y="103378"/>
                  </a:lnTo>
                  <a:lnTo>
                    <a:pt x="610108" y="105918"/>
                  </a:lnTo>
                  <a:lnTo>
                    <a:pt x="615454" y="104521"/>
                  </a:lnTo>
                  <a:lnTo>
                    <a:pt x="615873" y="104521"/>
                  </a:lnTo>
                  <a:lnTo>
                    <a:pt x="618617" y="99822"/>
                  </a:lnTo>
                  <a:lnTo>
                    <a:pt x="645452" y="54140"/>
                  </a:lnTo>
                  <a:lnTo>
                    <a:pt x="643890" y="762127"/>
                  </a:lnTo>
                  <a:lnTo>
                    <a:pt x="662940" y="762127"/>
                  </a:lnTo>
                  <a:lnTo>
                    <a:pt x="664387" y="106045"/>
                  </a:lnTo>
                  <a:lnTo>
                    <a:pt x="664502" y="54140"/>
                  </a:lnTo>
                  <a:lnTo>
                    <a:pt x="655053" y="37820"/>
                  </a:lnTo>
                  <a:lnTo>
                    <a:pt x="664527" y="54140"/>
                  </a:lnTo>
                  <a:lnTo>
                    <a:pt x="693801" y="104521"/>
                  </a:lnTo>
                  <a:lnTo>
                    <a:pt x="699643" y="106045"/>
                  </a:lnTo>
                  <a:lnTo>
                    <a:pt x="704088" y="103378"/>
                  </a:lnTo>
                  <a:lnTo>
                    <a:pt x="708660" y="100838"/>
                  </a:lnTo>
                  <a:lnTo>
                    <a:pt x="710311" y="94996"/>
                  </a:lnTo>
                  <a:close/>
                </a:path>
                <a:path w="1918970" h="762635">
                  <a:moveTo>
                    <a:pt x="1319403" y="94869"/>
                  </a:moveTo>
                  <a:lnTo>
                    <a:pt x="1316736" y="90424"/>
                  </a:lnTo>
                  <a:lnTo>
                    <a:pt x="1275156" y="18923"/>
                  </a:lnTo>
                  <a:lnTo>
                    <a:pt x="1264158" y="0"/>
                  </a:lnTo>
                  <a:lnTo>
                    <a:pt x="1208659" y="94742"/>
                  </a:lnTo>
                  <a:lnTo>
                    <a:pt x="1210208" y="100711"/>
                  </a:lnTo>
                  <a:lnTo>
                    <a:pt x="1210398" y="100711"/>
                  </a:lnTo>
                  <a:lnTo>
                    <a:pt x="1219327" y="105918"/>
                  </a:lnTo>
                  <a:lnTo>
                    <a:pt x="1224673" y="104521"/>
                  </a:lnTo>
                  <a:lnTo>
                    <a:pt x="1225092" y="104521"/>
                  </a:lnTo>
                  <a:lnTo>
                    <a:pt x="1254556" y="54229"/>
                  </a:lnTo>
                  <a:lnTo>
                    <a:pt x="1254633" y="18923"/>
                  </a:lnTo>
                  <a:lnTo>
                    <a:pt x="1254569" y="54229"/>
                  </a:lnTo>
                  <a:lnTo>
                    <a:pt x="1253490" y="762127"/>
                  </a:lnTo>
                  <a:lnTo>
                    <a:pt x="1272540" y="762127"/>
                  </a:lnTo>
                  <a:lnTo>
                    <a:pt x="1273543" y="106045"/>
                  </a:lnTo>
                  <a:lnTo>
                    <a:pt x="1273619" y="54229"/>
                  </a:lnTo>
                  <a:lnTo>
                    <a:pt x="1302893" y="104521"/>
                  </a:lnTo>
                  <a:lnTo>
                    <a:pt x="1308735" y="106045"/>
                  </a:lnTo>
                  <a:lnTo>
                    <a:pt x="1317879" y="100711"/>
                  </a:lnTo>
                  <a:lnTo>
                    <a:pt x="1319403" y="94869"/>
                  </a:lnTo>
                  <a:close/>
                </a:path>
                <a:path w="1918970" h="762635">
                  <a:moveTo>
                    <a:pt x="1918970" y="94869"/>
                  </a:moveTo>
                  <a:lnTo>
                    <a:pt x="1874735" y="18923"/>
                  </a:lnTo>
                  <a:lnTo>
                    <a:pt x="1863725" y="0"/>
                  </a:lnTo>
                  <a:lnTo>
                    <a:pt x="1810893" y="90297"/>
                  </a:lnTo>
                  <a:lnTo>
                    <a:pt x="1808226" y="94742"/>
                  </a:lnTo>
                  <a:lnTo>
                    <a:pt x="1809775" y="100711"/>
                  </a:lnTo>
                  <a:lnTo>
                    <a:pt x="1809965" y="100711"/>
                  </a:lnTo>
                  <a:lnTo>
                    <a:pt x="1818894" y="105918"/>
                  </a:lnTo>
                  <a:lnTo>
                    <a:pt x="1824240" y="104521"/>
                  </a:lnTo>
                  <a:lnTo>
                    <a:pt x="1824659" y="104521"/>
                  </a:lnTo>
                  <a:lnTo>
                    <a:pt x="1854022" y="54267"/>
                  </a:lnTo>
                  <a:lnTo>
                    <a:pt x="1854073" y="18923"/>
                  </a:lnTo>
                  <a:lnTo>
                    <a:pt x="1854047" y="54267"/>
                  </a:lnTo>
                  <a:lnTo>
                    <a:pt x="1853565" y="762127"/>
                  </a:lnTo>
                  <a:lnTo>
                    <a:pt x="1872615" y="762127"/>
                  </a:lnTo>
                  <a:lnTo>
                    <a:pt x="1873173" y="106045"/>
                  </a:lnTo>
                  <a:lnTo>
                    <a:pt x="1873211" y="54267"/>
                  </a:lnTo>
                  <a:lnTo>
                    <a:pt x="1902460" y="104521"/>
                  </a:lnTo>
                  <a:lnTo>
                    <a:pt x="1908302" y="106045"/>
                  </a:lnTo>
                  <a:lnTo>
                    <a:pt x="1917446" y="100711"/>
                  </a:lnTo>
                  <a:lnTo>
                    <a:pt x="1918970" y="94869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1567322" y="4292572"/>
            <a:ext cx="530860" cy="79057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algn="ctr">
              <a:lnSpc>
                <a:spcPts val="1810"/>
              </a:lnSpc>
            </a:pPr>
            <a:r>
              <a:rPr sz="1800" spc="-10" dirty="0">
                <a:solidFill>
                  <a:srgbClr val="C00000"/>
                </a:solidFill>
                <a:latin typeface="Calibri"/>
                <a:cs typeface="Calibri"/>
              </a:rPr>
              <a:t>Encoder</a:t>
            </a:r>
            <a:endParaRPr sz="1800">
              <a:latin typeface="Calibri"/>
              <a:cs typeface="Calibri"/>
            </a:endParaRPr>
          </a:p>
          <a:p>
            <a:pPr marL="2540" algn="ctr">
              <a:lnSpc>
                <a:spcPct val="100000"/>
              </a:lnSpc>
              <a:spcBef>
                <a:spcPts val="15"/>
              </a:spcBef>
            </a:pPr>
            <a:r>
              <a:rPr sz="1800" spc="-25" dirty="0">
                <a:solidFill>
                  <a:srgbClr val="C00000"/>
                </a:solidFill>
                <a:latin typeface="Calibri"/>
                <a:cs typeface="Calibri"/>
              </a:rPr>
              <a:t>RNN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2505075" y="6094412"/>
            <a:ext cx="2438400" cy="266700"/>
          </a:xfrm>
          <a:custGeom>
            <a:avLst/>
            <a:gdLst/>
            <a:ahLst/>
            <a:cxnLst/>
            <a:rect l="l" t="t" r="r" b="b"/>
            <a:pathLst>
              <a:path w="2438400" h="266700">
                <a:moveTo>
                  <a:pt x="2438400" y="0"/>
                </a:moveTo>
                <a:lnTo>
                  <a:pt x="2430196" y="51894"/>
                </a:lnTo>
                <a:lnTo>
                  <a:pt x="2407824" y="94268"/>
                </a:lnTo>
                <a:lnTo>
                  <a:pt x="2374642" y="122836"/>
                </a:lnTo>
                <a:lnTo>
                  <a:pt x="2334005" y="133311"/>
                </a:lnTo>
                <a:lnTo>
                  <a:pt x="1323594" y="133311"/>
                </a:lnTo>
                <a:lnTo>
                  <a:pt x="1282957" y="143789"/>
                </a:lnTo>
                <a:lnTo>
                  <a:pt x="1249775" y="172361"/>
                </a:lnTo>
                <a:lnTo>
                  <a:pt x="1227403" y="214739"/>
                </a:lnTo>
                <a:lnTo>
                  <a:pt x="1219200" y="266636"/>
                </a:lnTo>
                <a:lnTo>
                  <a:pt x="1210996" y="214739"/>
                </a:lnTo>
                <a:lnTo>
                  <a:pt x="1188624" y="172361"/>
                </a:lnTo>
                <a:lnTo>
                  <a:pt x="1155442" y="143789"/>
                </a:lnTo>
                <a:lnTo>
                  <a:pt x="1114805" y="133311"/>
                </a:lnTo>
                <a:lnTo>
                  <a:pt x="104393" y="133311"/>
                </a:lnTo>
                <a:lnTo>
                  <a:pt x="63757" y="122836"/>
                </a:lnTo>
                <a:lnTo>
                  <a:pt x="30575" y="94268"/>
                </a:lnTo>
                <a:lnTo>
                  <a:pt x="8203" y="51894"/>
                </a:lnTo>
                <a:lnTo>
                  <a:pt x="0" y="0"/>
                </a:lnTo>
              </a:path>
            </a:pathLst>
          </a:custGeom>
          <a:ln w="190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143125" y="4304157"/>
            <a:ext cx="180975" cy="781050"/>
          </a:xfrm>
          <a:custGeom>
            <a:avLst/>
            <a:gdLst/>
            <a:ahLst/>
            <a:cxnLst/>
            <a:rect l="l" t="t" r="r" b="b"/>
            <a:pathLst>
              <a:path w="180975" h="781050">
                <a:moveTo>
                  <a:pt x="180975" y="780923"/>
                </a:moveTo>
                <a:lnTo>
                  <a:pt x="145716" y="775350"/>
                </a:lnTo>
                <a:lnTo>
                  <a:pt x="116935" y="760158"/>
                </a:lnTo>
                <a:lnTo>
                  <a:pt x="97536" y="737631"/>
                </a:lnTo>
                <a:lnTo>
                  <a:pt x="90424" y="710057"/>
                </a:lnTo>
                <a:lnTo>
                  <a:pt x="90550" y="461264"/>
                </a:lnTo>
                <a:lnTo>
                  <a:pt x="83438" y="433689"/>
                </a:lnTo>
                <a:lnTo>
                  <a:pt x="64039" y="411162"/>
                </a:lnTo>
                <a:lnTo>
                  <a:pt x="35258" y="395970"/>
                </a:lnTo>
                <a:lnTo>
                  <a:pt x="0" y="390398"/>
                </a:lnTo>
                <a:lnTo>
                  <a:pt x="35258" y="384845"/>
                </a:lnTo>
                <a:lnTo>
                  <a:pt x="64039" y="369697"/>
                </a:lnTo>
                <a:lnTo>
                  <a:pt x="83438" y="347214"/>
                </a:lnTo>
                <a:lnTo>
                  <a:pt x="90550" y="319659"/>
                </a:lnTo>
                <a:lnTo>
                  <a:pt x="90550" y="70866"/>
                </a:lnTo>
                <a:lnTo>
                  <a:pt x="97661" y="43291"/>
                </a:lnTo>
                <a:lnTo>
                  <a:pt x="117046" y="20764"/>
                </a:lnTo>
                <a:lnTo>
                  <a:pt x="145790" y="5572"/>
                </a:lnTo>
                <a:lnTo>
                  <a:pt x="180975" y="0"/>
                </a:lnTo>
              </a:path>
            </a:pathLst>
          </a:custGeom>
          <a:ln w="19055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5393054" y="5722937"/>
            <a:ext cx="723900" cy="2660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50" i="1" spc="-10" dirty="0">
                <a:latin typeface="Calibri"/>
                <a:cs typeface="Calibri"/>
              </a:rPr>
              <a:t>&lt;START&gt;</a:t>
            </a:r>
            <a:endParaRPr sz="155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2577083" y="5732462"/>
            <a:ext cx="121285" cy="26543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50" i="1" spc="-25" dirty="0">
                <a:latin typeface="Calibri"/>
                <a:cs typeface="Calibri"/>
              </a:rPr>
              <a:t>il</a:t>
            </a:r>
            <a:endParaRPr sz="1550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3176270" y="5732462"/>
            <a:ext cx="128270" cy="26543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50" i="1" spc="-50" dirty="0">
                <a:latin typeface="Calibri"/>
                <a:cs typeface="Calibri"/>
              </a:rPr>
              <a:t>a</a:t>
            </a:r>
            <a:endParaRPr sz="1550">
              <a:latin typeface="Calibri"/>
              <a:cs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3698135" y="5732462"/>
            <a:ext cx="1111250" cy="26543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497840" algn="l"/>
              </a:tabLst>
            </a:pPr>
            <a:r>
              <a:rPr sz="1550" i="1" spc="-25" dirty="0">
                <a:latin typeface="Calibri"/>
                <a:cs typeface="Calibri"/>
              </a:rPr>
              <a:t>m’</a:t>
            </a:r>
            <a:r>
              <a:rPr sz="1550" i="1" dirty="0">
                <a:latin typeface="Calibri"/>
                <a:cs typeface="Calibri"/>
              </a:rPr>
              <a:t>	</a:t>
            </a:r>
            <a:r>
              <a:rPr sz="1550" i="1" spc="-10" dirty="0">
                <a:latin typeface="Calibri"/>
                <a:cs typeface="Calibri"/>
              </a:rPr>
              <a:t>entarté</a:t>
            </a:r>
            <a:endParaRPr sz="1550">
              <a:latin typeface="Calibri"/>
              <a:cs typeface="Calibri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0391520" y="4078223"/>
            <a:ext cx="254000" cy="1277620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z="1800" dirty="0">
                <a:solidFill>
                  <a:srgbClr val="00AF50"/>
                </a:solidFill>
                <a:latin typeface="Calibri"/>
                <a:cs typeface="Calibri"/>
              </a:rPr>
              <a:t>Decoder</a:t>
            </a:r>
            <a:r>
              <a:rPr sz="1800" spc="-70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00AF50"/>
                </a:solidFill>
                <a:latin typeface="Calibri"/>
                <a:cs typeface="Calibri"/>
              </a:rPr>
              <a:t>RNN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10134600" y="4323207"/>
            <a:ext cx="190500" cy="781050"/>
          </a:xfrm>
          <a:custGeom>
            <a:avLst/>
            <a:gdLst/>
            <a:ahLst/>
            <a:cxnLst/>
            <a:rect l="l" t="t" r="r" b="b"/>
            <a:pathLst>
              <a:path w="190500" h="781050">
                <a:moveTo>
                  <a:pt x="0" y="0"/>
                </a:moveTo>
                <a:lnTo>
                  <a:pt x="37064" y="5861"/>
                </a:lnTo>
                <a:lnTo>
                  <a:pt x="67341" y="21844"/>
                </a:lnTo>
                <a:lnTo>
                  <a:pt x="87760" y="45541"/>
                </a:lnTo>
                <a:lnTo>
                  <a:pt x="95250" y="74549"/>
                </a:lnTo>
                <a:lnTo>
                  <a:pt x="95250" y="315976"/>
                </a:lnTo>
                <a:lnTo>
                  <a:pt x="102739" y="344963"/>
                </a:lnTo>
                <a:lnTo>
                  <a:pt x="123158" y="368617"/>
                </a:lnTo>
                <a:lnTo>
                  <a:pt x="153435" y="384556"/>
                </a:lnTo>
                <a:lnTo>
                  <a:pt x="190500" y="390398"/>
                </a:lnTo>
                <a:lnTo>
                  <a:pt x="153435" y="396259"/>
                </a:lnTo>
                <a:lnTo>
                  <a:pt x="123158" y="412242"/>
                </a:lnTo>
                <a:lnTo>
                  <a:pt x="102739" y="435939"/>
                </a:lnTo>
                <a:lnTo>
                  <a:pt x="95250" y="464947"/>
                </a:lnTo>
                <a:lnTo>
                  <a:pt x="95250" y="706374"/>
                </a:lnTo>
                <a:lnTo>
                  <a:pt x="87760" y="735381"/>
                </a:lnTo>
                <a:lnTo>
                  <a:pt x="67341" y="759079"/>
                </a:lnTo>
                <a:lnTo>
                  <a:pt x="37064" y="775061"/>
                </a:lnTo>
                <a:lnTo>
                  <a:pt x="0" y="780923"/>
                </a:lnTo>
              </a:path>
            </a:pathLst>
          </a:custGeom>
          <a:ln w="19055">
            <a:solidFill>
              <a:srgbClr val="00AF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1567322" y="3173834"/>
            <a:ext cx="530860" cy="89852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algn="ctr">
              <a:lnSpc>
                <a:spcPts val="1810"/>
              </a:lnSpc>
            </a:pPr>
            <a:r>
              <a:rPr sz="1800" spc="-10" dirty="0">
                <a:solidFill>
                  <a:srgbClr val="3986FF"/>
                </a:solidFill>
                <a:latin typeface="Calibri"/>
                <a:cs typeface="Calibri"/>
              </a:rPr>
              <a:t>Attention</a:t>
            </a:r>
            <a:endParaRPr sz="1800">
              <a:latin typeface="Calibri"/>
              <a:cs typeface="Calibri"/>
            </a:endParaRPr>
          </a:p>
          <a:p>
            <a:pPr marL="2540" algn="ctr">
              <a:lnSpc>
                <a:spcPct val="100000"/>
              </a:lnSpc>
              <a:spcBef>
                <a:spcPts val="15"/>
              </a:spcBef>
            </a:pPr>
            <a:r>
              <a:rPr sz="1800" spc="-10" dirty="0">
                <a:solidFill>
                  <a:srgbClr val="3986FF"/>
                </a:solidFill>
                <a:latin typeface="Calibri"/>
                <a:cs typeface="Calibri"/>
              </a:rPr>
              <a:t>scores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2133600" y="3275710"/>
            <a:ext cx="190500" cy="628650"/>
          </a:xfrm>
          <a:custGeom>
            <a:avLst/>
            <a:gdLst/>
            <a:ahLst/>
            <a:cxnLst/>
            <a:rect l="l" t="t" r="r" b="b"/>
            <a:pathLst>
              <a:path w="190500" h="628650">
                <a:moveTo>
                  <a:pt x="190500" y="628522"/>
                </a:moveTo>
                <a:lnTo>
                  <a:pt x="153435" y="622661"/>
                </a:lnTo>
                <a:lnTo>
                  <a:pt x="123158" y="606679"/>
                </a:lnTo>
                <a:lnTo>
                  <a:pt x="102739" y="582981"/>
                </a:lnTo>
                <a:lnTo>
                  <a:pt x="95250" y="553974"/>
                </a:lnTo>
                <a:lnTo>
                  <a:pt x="95250" y="388746"/>
                </a:lnTo>
                <a:lnTo>
                  <a:pt x="87760" y="359759"/>
                </a:lnTo>
                <a:lnTo>
                  <a:pt x="67341" y="336105"/>
                </a:lnTo>
                <a:lnTo>
                  <a:pt x="37064" y="320166"/>
                </a:lnTo>
                <a:lnTo>
                  <a:pt x="0" y="314325"/>
                </a:lnTo>
                <a:lnTo>
                  <a:pt x="37064" y="308463"/>
                </a:lnTo>
                <a:lnTo>
                  <a:pt x="67341" y="292480"/>
                </a:lnTo>
                <a:lnTo>
                  <a:pt x="87760" y="268783"/>
                </a:lnTo>
                <a:lnTo>
                  <a:pt x="95250" y="239775"/>
                </a:lnTo>
                <a:lnTo>
                  <a:pt x="95250" y="74549"/>
                </a:lnTo>
                <a:lnTo>
                  <a:pt x="102739" y="45541"/>
                </a:lnTo>
                <a:lnTo>
                  <a:pt x="123158" y="21843"/>
                </a:lnTo>
                <a:lnTo>
                  <a:pt x="153435" y="5861"/>
                </a:lnTo>
                <a:lnTo>
                  <a:pt x="190500" y="0"/>
                </a:lnTo>
              </a:path>
            </a:pathLst>
          </a:custGeom>
          <a:ln w="19055">
            <a:solidFill>
              <a:srgbClr val="3986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3738626" y="1404607"/>
            <a:ext cx="3400425" cy="923925"/>
          </a:xfrm>
          <a:prstGeom prst="rect">
            <a:avLst/>
          </a:prstGeom>
          <a:ln w="28582">
            <a:solidFill>
              <a:srgbClr val="5D4A3B"/>
            </a:solidFill>
          </a:ln>
        </p:spPr>
        <p:txBody>
          <a:bodyPr vert="horz" wrap="square" lIns="0" tIns="20320" rIns="0" bIns="0" rtlCol="0">
            <a:spAutoFit/>
          </a:bodyPr>
          <a:lstStyle/>
          <a:p>
            <a:pPr marL="90170" marR="323850">
              <a:lnSpc>
                <a:spcPct val="100800"/>
              </a:lnSpc>
              <a:spcBef>
                <a:spcPts val="160"/>
              </a:spcBef>
            </a:pPr>
            <a:r>
              <a:rPr sz="1800" dirty="0">
                <a:solidFill>
                  <a:srgbClr val="7E7E7E"/>
                </a:solidFill>
                <a:latin typeface="Calibri"/>
                <a:cs typeface="Calibri"/>
              </a:rPr>
              <a:t>On</a:t>
            </a:r>
            <a:r>
              <a:rPr sz="1800" spc="-6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7E7E7E"/>
                </a:solidFill>
                <a:latin typeface="Calibri"/>
                <a:cs typeface="Calibri"/>
              </a:rPr>
              <a:t>this</a:t>
            </a:r>
            <a:r>
              <a:rPr sz="1800" spc="-4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7E7E7E"/>
                </a:solidFill>
                <a:latin typeface="Calibri"/>
                <a:cs typeface="Calibri"/>
              </a:rPr>
              <a:t>decoder</a:t>
            </a:r>
            <a:r>
              <a:rPr sz="1800" spc="-4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7E7E7E"/>
                </a:solidFill>
                <a:latin typeface="Calibri"/>
                <a:cs typeface="Calibri"/>
              </a:rPr>
              <a:t>timestep,</a:t>
            </a:r>
            <a:r>
              <a:rPr sz="1800" spc="-20" dirty="0">
                <a:solidFill>
                  <a:srgbClr val="7E7E7E"/>
                </a:solidFill>
                <a:latin typeface="Calibri"/>
                <a:cs typeface="Calibri"/>
              </a:rPr>
              <a:t> we’re </a:t>
            </a:r>
            <a:r>
              <a:rPr sz="1800" dirty="0">
                <a:solidFill>
                  <a:srgbClr val="7E7E7E"/>
                </a:solidFill>
                <a:latin typeface="Calibri"/>
                <a:cs typeface="Calibri"/>
              </a:rPr>
              <a:t>mostly</a:t>
            </a:r>
            <a:r>
              <a:rPr sz="1800" spc="1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7E7E7E"/>
                </a:solidFill>
                <a:latin typeface="Calibri"/>
                <a:cs typeface="Calibri"/>
              </a:rPr>
              <a:t>focusing</a:t>
            </a:r>
            <a:r>
              <a:rPr sz="1800" spc="-8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7E7E7E"/>
                </a:solidFill>
                <a:latin typeface="Calibri"/>
                <a:cs typeface="Calibri"/>
              </a:rPr>
              <a:t>on</a:t>
            </a:r>
            <a:r>
              <a:rPr sz="1800" spc="-3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7E7E7E"/>
                </a:solidFill>
                <a:latin typeface="Calibri"/>
                <a:cs typeface="Calibri"/>
              </a:rPr>
              <a:t>the</a:t>
            </a:r>
            <a:r>
              <a:rPr sz="1800" spc="-5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7E7E7E"/>
                </a:solidFill>
                <a:latin typeface="Calibri"/>
                <a:cs typeface="Calibri"/>
              </a:rPr>
              <a:t>first </a:t>
            </a:r>
            <a:r>
              <a:rPr sz="1800" dirty="0">
                <a:solidFill>
                  <a:srgbClr val="7E7E7E"/>
                </a:solidFill>
                <a:latin typeface="Calibri"/>
                <a:cs typeface="Calibri"/>
              </a:rPr>
              <a:t>encoder</a:t>
            </a:r>
            <a:r>
              <a:rPr sz="1800" spc="-9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7E7E7E"/>
                </a:solidFill>
                <a:latin typeface="Calibri"/>
                <a:cs typeface="Calibri"/>
              </a:rPr>
              <a:t>hidden</a:t>
            </a:r>
            <a:r>
              <a:rPr sz="1800" spc="-3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7E7E7E"/>
                </a:solidFill>
                <a:latin typeface="Calibri"/>
                <a:cs typeface="Calibri"/>
              </a:rPr>
              <a:t>state</a:t>
            </a:r>
            <a:r>
              <a:rPr sz="1800" spc="-5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7E7E7E"/>
                </a:solidFill>
                <a:latin typeface="Calibri"/>
                <a:cs typeface="Calibri"/>
              </a:rPr>
              <a:t>(</a:t>
            </a:r>
            <a:r>
              <a:rPr sz="1800" i="1" spc="-10" dirty="0">
                <a:solidFill>
                  <a:srgbClr val="7E7E7E"/>
                </a:solidFill>
                <a:latin typeface="Calibri"/>
                <a:cs typeface="Calibri"/>
              </a:rPr>
              <a:t>”he”</a:t>
            </a:r>
            <a:r>
              <a:rPr sz="1800" spc="-10" dirty="0">
                <a:solidFill>
                  <a:srgbClr val="7E7E7E"/>
                </a:solidFill>
                <a:latin typeface="Calibri"/>
                <a:cs typeface="Calibri"/>
              </a:rPr>
              <a:t>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2785998" y="1848866"/>
            <a:ext cx="959485" cy="483234"/>
          </a:xfrm>
          <a:custGeom>
            <a:avLst/>
            <a:gdLst/>
            <a:ahLst/>
            <a:cxnLst/>
            <a:rect l="l" t="t" r="r" b="b"/>
            <a:pathLst>
              <a:path w="959485" h="483235">
                <a:moveTo>
                  <a:pt x="58038" y="405892"/>
                </a:moveTo>
                <a:lnTo>
                  <a:pt x="0" y="482219"/>
                </a:lnTo>
                <a:lnTo>
                  <a:pt x="95884" y="482854"/>
                </a:lnTo>
                <a:lnTo>
                  <a:pt x="86392" y="463550"/>
                </a:lnTo>
                <a:lnTo>
                  <a:pt x="70484" y="463550"/>
                </a:lnTo>
                <a:lnTo>
                  <a:pt x="57784" y="437896"/>
                </a:lnTo>
                <a:lnTo>
                  <a:pt x="70657" y="431551"/>
                </a:lnTo>
                <a:lnTo>
                  <a:pt x="58038" y="405892"/>
                </a:lnTo>
                <a:close/>
              </a:path>
              <a:path w="959485" h="483235">
                <a:moveTo>
                  <a:pt x="70657" y="431551"/>
                </a:moveTo>
                <a:lnTo>
                  <a:pt x="57784" y="437896"/>
                </a:lnTo>
                <a:lnTo>
                  <a:pt x="70484" y="463550"/>
                </a:lnTo>
                <a:lnTo>
                  <a:pt x="83289" y="457239"/>
                </a:lnTo>
                <a:lnTo>
                  <a:pt x="70657" y="431551"/>
                </a:lnTo>
                <a:close/>
              </a:path>
              <a:path w="959485" h="483235">
                <a:moveTo>
                  <a:pt x="83289" y="457239"/>
                </a:moveTo>
                <a:lnTo>
                  <a:pt x="70484" y="463550"/>
                </a:lnTo>
                <a:lnTo>
                  <a:pt x="86392" y="463550"/>
                </a:lnTo>
                <a:lnTo>
                  <a:pt x="83289" y="457239"/>
                </a:lnTo>
                <a:close/>
              </a:path>
              <a:path w="959485" h="483235">
                <a:moveTo>
                  <a:pt x="946276" y="0"/>
                </a:moveTo>
                <a:lnTo>
                  <a:pt x="70657" y="431551"/>
                </a:lnTo>
                <a:lnTo>
                  <a:pt x="83289" y="457239"/>
                </a:lnTo>
                <a:lnTo>
                  <a:pt x="958976" y="25654"/>
                </a:lnTo>
                <a:lnTo>
                  <a:pt x="946276" y="0"/>
                </a:lnTo>
                <a:close/>
              </a:path>
            </a:pathLst>
          </a:custGeom>
          <a:solidFill>
            <a:srgbClr val="5D4A3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1567322" y="1901344"/>
            <a:ext cx="530860" cy="110998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14300">
              <a:lnSpc>
                <a:spcPts val="1810"/>
              </a:lnSpc>
            </a:pPr>
            <a:r>
              <a:rPr sz="1800" spc="-10" dirty="0">
                <a:solidFill>
                  <a:srgbClr val="3986FF"/>
                </a:solidFill>
                <a:latin typeface="Calibri"/>
                <a:cs typeface="Calibri"/>
              </a:rPr>
              <a:t>Attention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1800" spc="-10" dirty="0">
                <a:solidFill>
                  <a:srgbClr val="3986FF"/>
                </a:solidFill>
                <a:latin typeface="Calibri"/>
                <a:cs typeface="Calibri"/>
              </a:rPr>
              <a:t>distribution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2152650" y="2142617"/>
            <a:ext cx="180975" cy="628650"/>
          </a:xfrm>
          <a:custGeom>
            <a:avLst/>
            <a:gdLst/>
            <a:ahLst/>
            <a:cxnLst/>
            <a:rect l="l" t="t" r="r" b="b"/>
            <a:pathLst>
              <a:path w="180975" h="628650">
                <a:moveTo>
                  <a:pt x="180975" y="628396"/>
                </a:moveTo>
                <a:lnTo>
                  <a:pt x="145716" y="622843"/>
                </a:lnTo>
                <a:lnTo>
                  <a:pt x="116935" y="607695"/>
                </a:lnTo>
                <a:lnTo>
                  <a:pt x="97536" y="585212"/>
                </a:lnTo>
                <a:lnTo>
                  <a:pt x="90424" y="557657"/>
                </a:lnTo>
                <a:lnTo>
                  <a:pt x="90424" y="384937"/>
                </a:lnTo>
                <a:lnTo>
                  <a:pt x="83313" y="357435"/>
                </a:lnTo>
                <a:lnTo>
                  <a:pt x="63928" y="334946"/>
                </a:lnTo>
                <a:lnTo>
                  <a:pt x="35184" y="319768"/>
                </a:lnTo>
                <a:lnTo>
                  <a:pt x="0" y="314198"/>
                </a:lnTo>
                <a:lnTo>
                  <a:pt x="35184" y="308627"/>
                </a:lnTo>
                <a:lnTo>
                  <a:pt x="63928" y="293449"/>
                </a:lnTo>
                <a:lnTo>
                  <a:pt x="83313" y="270960"/>
                </a:lnTo>
                <a:lnTo>
                  <a:pt x="90424" y="243459"/>
                </a:lnTo>
                <a:lnTo>
                  <a:pt x="90424" y="70738"/>
                </a:lnTo>
                <a:lnTo>
                  <a:pt x="97536" y="43183"/>
                </a:lnTo>
                <a:lnTo>
                  <a:pt x="116935" y="20700"/>
                </a:lnTo>
                <a:lnTo>
                  <a:pt x="145716" y="5552"/>
                </a:lnTo>
                <a:lnTo>
                  <a:pt x="180975" y="0"/>
                </a:lnTo>
              </a:path>
            </a:pathLst>
          </a:custGeom>
          <a:ln w="19055">
            <a:solidFill>
              <a:srgbClr val="3986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5729223" y="2766225"/>
            <a:ext cx="3143250" cy="647700"/>
          </a:xfrm>
          <a:prstGeom prst="rect">
            <a:avLst/>
          </a:prstGeom>
          <a:ln w="28582">
            <a:solidFill>
              <a:srgbClr val="5D4A3B"/>
            </a:solidFill>
          </a:ln>
        </p:spPr>
        <p:txBody>
          <a:bodyPr vert="horz" wrap="square" lIns="0" tIns="20320" rIns="0" bIns="0" rtlCol="0">
            <a:spAutoFit/>
          </a:bodyPr>
          <a:lstStyle/>
          <a:p>
            <a:pPr marL="210185" marR="114935" indent="-95885">
              <a:lnSpc>
                <a:spcPct val="100800"/>
              </a:lnSpc>
              <a:spcBef>
                <a:spcPts val="160"/>
              </a:spcBef>
            </a:pPr>
            <a:r>
              <a:rPr sz="1800" spc="-45" dirty="0">
                <a:solidFill>
                  <a:srgbClr val="7E7E7E"/>
                </a:solidFill>
                <a:latin typeface="Calibri"/>
                <a:cs typeface="Calibri"/>
              </a:rPr>
              <a:t>Take</a:t>
            </a:r>
            <a:r>
              <a:rPr sz="1800" spc="1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7E7E7E"/>
                </a:solidFill>
                <a:latin typeface="Calibri"/>
                <a:cs typeface="Calibri"/>
              </a:rPr>
              <a:t>softmax</a:t>
            </a:r>
            <a:r>
              <a:rPr sz="1800" spc="-5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7E7E7E"/>
                </a:solidFill>
                <a:latin typeface="Calibri"/>
                <a:cs typeface="Calibri"/>
              </a:rPr>
              <a:t>to</a:t>
            </a:r>
            <a:r>
              <a:rPr sz="1800" spc="-3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7E7E7E"/>
                </a:solidFill>
                <a:latin typeface="Calibri"/>
                <a:cs typeface="Calibri"/>
              </a:rPr>
              <a:t>turn</a:t>
            </a:r>
            <a:r>
              <a:rPr sz="1800" spc="-3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7E7E7E"/>
                </a:solidFill>
                <a:latin typeface="Calibri"/>
                <a:cs typeface="Calibri"/>
              </a:rPr>
              <a:t>the</a:t>
            </a:r>
            <a:r>
              <a:rPr sz="1800" spc="-5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7E7E7E"/>
                </a:solidFill>
                <a:latin typeface="Calibri"/>
                <a:cs typeface="Calibri"/>
              </a:rPr>
              <a:t>scores </a:t>
            </a:r>
            <a:r>
              <a:rPr sz="1800" dirty="0">
                <a:solidFill>
                  <a:srgbClr val="7E7E7E"/>
                </a:solidFill>
                <a:latin typeface="Calibri"/>
                <a:cs typeface="Calibri"/>
              </a:rPr>
              <a:t>into</a:t>
            </a:r>
            <a:r>
              <a:rPr sz="1800" spc="-4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7E7E7E"/>
                </a:solidFill>
                <a:latin typeface="Calibri"/>
                <a:cs typeface="Calibri"/>
              </a:rPr>
              <a:t>a</a:t>
            </a:r>
            <a:r>
              <a:rPr sz="1800" spc="-2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7E7E7E"/>
                </a:solidFill>
                <a:latin typeface="Calibri"/>
                <a:cs typeface="Calibri"/>
              </a:rPr>
              <a:t>probability</a:t>
            </a:r>
            <a:r>
              <a:rPr sz="1800" spc="-5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7E7E7E"/>
                </a:solidFill>
                <a:latin typeface="Calibri"/>
                <a:cs typeface="Calibri"/>
              </a:rPr>
              <a:t>distribution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4948301" y="3048126"/>
            <a:ext cx="772795" cy="85725"/>
          </a:xfrm>
          <a:custGeom>
            <a:avLst/>
            <a:gdLst/>
            <a:ahLst/>
            <a:cxnLst/>
            <a:rect l="l" t="t" r="r" b="b"/>
            <a:pathLst>
              <a:path w="772795" h="85725">
                <a:moveTo>
                  <a:pt x="85598" y="0"/>
                </a:moveTo>
                <a:lnTo>
                  <a:pt x="0" y="42925"/>
                </a:lnTo>
                <a:lnTo>
                  <a:pt x="85725" y="85725"/>
                </a:lnTo>
                <a:lnTo>
                  <a:pt x="85682" y="57150"/>
                </a:lnTo>
                <a:lnTo>
                  <a:pt x="71374" y="57150"/>
                </a:lnTo>
                <a:lnTo>
                  <a:pt x="71374" y="28575"/>
                </a:lnTo>
                <a:lnTo>
                  <a:pt x="85640" y="28575"/>
                </a:lnTo>
                <a:lnTo>
                  <a:pt x="85598" y="0"/>
                </a:lnTo>
                <a:close/>
              </a:path>
              <a:path w="772795" h="85725">
                <a:moveTo>
                  <a:pt x="772287" y="27686"/>
                </a:moveTo>
                <a:lnTo>
                  <a:pt x="71374" y="28575"/>
                </a:lnTo>
                <a:lnTo>
                  <a:pt x="71374" y="57150"/>
                </a:lnTo>
                <a:lnTo>
                  <a:pt x="85682" y="57150"/>
                </a:lnTo>
                <a:lnTo>
                  <a:pt x="85640" y="28575"/>
                </a:lnTo>
                <a:lnTo>
                  <a:pt x="772290" y="28575"/>
                </a:lnTo>
                <a:lnTo>
                  <a:pt x="772287" y="27686"/>
                </a:lnTo>
                <a:close/>
              </a:path>
              <a:path w="772795" h="85725">
                <a:moveTo>
                  <a:pt x="772290" y="28575"/>
                </a:moveTo>
                <a:lnTo>
                  <a:pt x="85640" y="28575"/>
                </a:lnTo>
                <a:lnTo>
                  <a:pt x="85682" y="57150"/>
                </a:lnTo>
                <a:lnTo>
                  <a:pt x="71373" y="57150"/>
                </a:lnTo>
                <a:lnTo>
                  <a:pt x="772413" y="56261"/>
                </a:lnTo>
                <a:lnTo>
                  <a:pt x="772290" y="28575"/>
                </a:lnTo>
                <a:close/>
              </a:path>
            </a:pathLst>
          </a:custGeom>
          <a:solidFill>
            <a:srgbClr val="5D4A3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2618358" y="6413579"/>
            <a:ext cx="2236470" cy="2546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z="1800" dirty="0">
                <a:latin typeface="Calibri"/>
                <a:cs typeface="Calibri"/>
              </a:rPr>
              <a:t>Source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sentence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(input)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2" name="object 42"/>
          <p:cNvSpPr txBox="1">
            <a:spLocks noGrp="1"/>
          </p:cNvSpPr>
          <p:nvPr>
            <p:ph type="sldNum" sz="quarter" idx="7"/>
          </p:nvPr>
        </p:nvSpPr>
        <p:spPr>
          <a:xfrm>
            <a:off x="311150" y="6465490"/>
            <a:ext cx="428942" cy="28471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186690">
              <a:lnSpc>
                <a:spcPts val="1450"/>
              </a:lnSpc>
            </a:pPr>
            <a:fld id="{81D60167-4931-47E6-BA6A-407CBD079E47}" type="slidenum">
              <a:rPr lang="en-US" altLang="ja-JP" spc="-50" smtClean="0"/>
              <a:pPr marL="186690">
                <a:lnSpc>
                  <a:spcPts val="1450"/>
                </a:lnSpc>
              </a:pPr>
              <a:t>93</a:t>
            </a:fld>
            <a:endParaRPr spc="-25" dirty="0"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97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10" dirty="0"/>
              <a:t>Sequence-to-</a:t>
            </a:r>
            <a:r>
              <a:rPr dirty="0"/>
              <a:t>sequence</a:t>
            </a:r>
            <a:r>
              <a:rPr spc="-15" dirty="0"/>
              <a:t> </a:t>
            </a:r>
            <a:r>
              <a:rPr dirty="0"/>
              <a:t>with</a:t>
            </a:r>
            <a:r>
              <a:rPr spc="-105" dirty="0"/>
              <a:t> </a:t>
            </a:r>
            <a:r>
              <a:rPr spc="-10" dirty="0"/>
              <a:t>attention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495550" y="1095118"/>
            <a:ext cx="3409950" cy="4599940"/>
            <a:chOff x="2495550" y="1095118"/>
            <a:chExt cx="3409950" cy="459994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90797" y="4370829"/>
              <a:ext cx="123830" cy="12383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90797" y="4532754"/>
              <a:ext cx="123830" cy="13322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590797" y="4704077"/>
              <a:ext cx="123830" cy="133355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590797" y="4875527"/>
              <a:ext cx="123830" cy="133355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2514600" y="4304157"/>
              <a:ext cx="266700" cy="781050"/>
            </a:xfrm>
            <a:custGeom>
              <a:avLst/>
              <a:gdLst/>
              <a:ahLst/>
              <a:cxnLst/>
              <a:rect l="l" t="t" r="r" b="b"/>
              <a:pathLst>
                <a:path w="266700" h="781050">
                  <a:moveTo>
                    <a:pt x="222250" y="0"/>
                  </a:moveTo>
                  <a:lnTo>
                    <a:pt x="239535" y="3498"/>
                  </a:lnTo>
                  <a:lnTo>
                    <a:pt x="253666" y="13033"/>
                  </a:lnTo>
                  <a:lnTo>
                    <a:pt x="263201" y="27164"/>
                  </a:lnTo>
                  <a:lnTo>
                    <a:pt x="266700" y="44450"/>
                  </a:lnTo>
                  <a:lnTo>
                    <a:pt x="266700" y="736473"/>
                  </a:lnTo>
                  <a:lnTo>
                    <a:pt x="263201" y="753758"/>
                  </a:lnTo>
                  <a:lnTo>
                    <a:pt x="253666" y="767889"/>
                  </a:lnTo>
                  <a:lnTo>
                    <a:pt x="239535" y="777424"/>
                  </a:lnTo>
                  <a:lnTo>
                    <a:pt x="222250" y="780923"/>
                  </a:lnTo>
                  <a:lnTo>
                    <a:pt x="44450" y="780923"/>
                  </a:lnTo>
                  <a:lnTo>
                    <a:pt x="27164" y="777424"/>
                  </a:lnTo>
                  <a:lnTo>
                    <a:pt x="13033" y="767889"/>
                  </a:lnTo>
                  <a:lnTo>
                    <a:pt x="3498" y="753758"/>
                  </a:lnTo>
                  <a:lnTo>
                    <a:pt x="0" y="736473"/>
                  </a:lnTo>
                  <a:lnTo>
                    <a:pt x="0" y="44450"/>
                  </a:lnTo>
                  <a:lnTo>
                    <a:pt x="3498" y="27164"/>
                  </a:lnTo>
                  <a:lnTo>
                    <a:pt x="13033" y="13033"/>
                  </a:lnTo>
                  <a:lnTo>
                    <a:pt x="27164" y="3498"/>
                  </a:lnTo>
                  <a:lnTo>
                    <a:pt x="44450" y="0"/>
                  </a:lnTo>
                  <a:lnTo>
                    <a:pt x="222250" y="0"/>
                  </a:lnTo>
                  <a:close/>
                </a:path>
              </a:pathLst>
            </a:custGeom>
            <a:ln w="19055">
              <a:solidFill>
                <a:srgbClr val="8B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592578" y="4639309"/>
              <a:ext cx="534035" cy="1055370"/>
            </a:xfrm>
            <a:custGeom>
              <a:avLst/>
              <a:gdLst/>
              <a:ahLst/>
              <a:cxnLst/>
              <a:rect l="l" t="t" r="r" b="b"/>
              <a:pathLst>
                <a:path w="534035" h="1055370">
                  <a:moveTo>
                    <a:pt x="110744" y="540512"/>
                  </a:moveTo>
                  <a:lnTo>
                    <a:pt x="66408" y="464566"/>
                  </a:lnTo>
                  <a:lnTo>
                    <a:pt x="55372" y="445643"/>
                  </a:lnTo>
                  <a:lnTo>
                    <a:pt x="0" y="540512"/>
                  </a:lnTo>
                  <a:lnTo>
                    <a:pt x="1524" y="546354"/>
                  </a:lnTo>
                  <a:lnTo>
                    <a:pt x="10668" y="551688"/>
                  </a:lnTo>
                  <a:lnTo>
                    <a:pt x="16510" y="550164"/>
                  </a:lnTo>
                  <a:lnTo>
                    <a:pt x="45847" y="499872"/>
                  </a:lnTo>
                  <a:lnTo>
                    <a:pt x="45847" y="1055319"/>
                  </a:lnTo>
                  <a:lnTo>
                    <a:pt x="64897" y="1055319"/>
                  </a:lnTo>
                  <a:lnTo>
                    <a:pt x="64897" y="499872"/>
                  </a:lnTo>
                  <a:lnTo>
                    <a:pt x="94234" y="550164"/>
                  </a:lnTo>
                  <a:lnTo>
                    <a:pt x="100076" y="551688"/>
                  </a:lnTo>
                  <a:lnTo>
                    <a:pt x="109220" y="546354"/>
                  </a:lnTo>
                  <a:lnTo>
                    <a:pt x="110744" y="540512"/>
                  </a:lnTo>
                  <a:close/>
                </a:path>
                <a:path w="534035" h="1055370">
                  <a:moveTo>
                    <a:pt x="533628" y="55308"/>
                  </a:moveTo>
                  <a:lnTo>
                    <a:pt x="517156" y="45720"/>
                  </a:lnTo>
                  <a:lnTo>
                    <a:pt x="438658" y="0"/>
                  </a:lnTo>
                  <a:lnTo>
                    <a:pt x="432816" y="1524"/>
                  </a:lnTo>
                  <a:lnTo>
                    <a:pt x="430149" y="6096"/>
                  </a:lnTo>
                  <a:lnTo>
                    <a:pt x="427482" y="10541"/>
                  </a:lnTo>
                  <a:lnTo>
                    <a:pt x="429133" y="16383"/>
                  </a:lnTo>
                  <a:lnTo>
                    <a:pt x="433578" y="19050"/>
                  </a:lnTo>
                  <a:lnTo>
                    <a:pt x="479285" y="45720"/>
                  </a:lnTo>
                  <a:lnTo>
                    <a:pt x="188722" y="45720"/>
                  </a:lnTo>
                  <a:lnTo>
                    <a:pt x="188722" y="64770"/>
                  </a:lnTo>
                  <a:lnTo>
                    <a:pt x="479501" y="64770"/>
                  </a:lnTo>
                  <a:lnTo>
                    <a:pt x="433578" y="91567"/>
                  </a:lnTo>
                  <a:lnTo>
                    <a:pt x="429133" y="94107"/>
                  </a:lnTo>
                  <a:lnTo>
                    <a:pt x="427482" y="99949"/>
                  </a:lnTo>
                  <a:lnTo>
                    <a:pt x="432816" y="109093"/>
                  </a:lnTo>
                  <a:lnTo>
                    <a:pt x="438658" y="110617"/>
                  </a:lnTo>
                  <a:lnTo>
                    <a:pt x="517207" y="64770"/>
                  </a:lnTo>
                  <a:lnTo>
                    <a:pt x="533412" y="55308"/>
                  </a:lnTo>
                  <a:lnTo>
                    <a:pt x="533628" y="55308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14672" y="4285104"/>
              <a:ext cx="2790830" cy="1399999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2505075" y="2771013"/>
              <a:ext cx="2309495" cy="0"/>
            </a:xfrm>
            <a:custGeom>
              <a:avLst/>
              <a:gdLst/>
              <a:ahLst/>
              <a:cxnLst/>
              <a:rect l="l" t="t" r="r" b="b"/>
              <a:pathLst>
                <a:path w="2309495">
                  <a:moveTo>
                    <a:pt x="0" y="0"/>
                  </a:moveTo>
                  <a:lnTo>
                    <a:pt x="2309114" y="0"/>
                  </a:lnTo>
                </a:path>
              </a:pathLst>
            </a:custGeom>
            <a:ln w="19055">
              <a:solidFill>
                <a:srgbClr val="3986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590800" y="2294889"/>
              <a:ext cx="133350" cy="476250"/>
            </a:xfrm>
            <a:custGeom>
              <a:avLst/>
              <a:gdLst/>
              <a:ahLst/>
              <a:cxnLst/>
              <a:rect l="l" t="t" r="r" b="b"/>
              <a:pathLst>
                <a:path w="133350" h="476250">
                  <a:moveTo>
                    <a:pt x="133350" y="0"/>
                  </a:moveTo>
                  <a:lnTo>
                    <a:pt x="0" y="0"/>
                  </a:lnTo>
                  <a:lnTo>
                    <a:pt x="0" y="476123"/>
                  </a:lnTo>
                  <a:lnTo>
                    <a:pt x="133350" y="476123"/>
                  </a:lnTo>
                  <a:lnTo>
                    <a:pt x="133350" y="0"/>
                  </a:lnTo>
                  <a:close/>
                </a:path>
              </a:pathLst>
            </a:custGeom>
            <a:solidFill>
              <a:srgbClr val="FFAC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590800" y="2294889"/>
              <a:ext cx="133350" cy="476250"/>
            </a:xfrm>
            <a:custGeom>
              <a:avLst/>
              <a:gdLst/>
              <a:ahLst/>
              <a:cxnLst/>
              <a:rect l="l" t="t" r="r" b="b"/>
              <a:pathLst>
                <a:path w="133350" h="476250">
                  <a:moveTo>
                    <a:pt x="0" y="476123"/>
                  </a:moveTo>
                  <a:lnTo>
                    <a:pt x="133350" y="476123"/>
                  </a:lnTo>
                  <a:lnTo>
                    <a:pt x="133350" y="0"/>
                  </a:lnTo>
                  <a:lnTo>
                    <a:pt x="0" y="0"/>
                  </a:lnTo>
                  <a:lnTo>
                    <a:pt x="0" y="476123"/>
                  </a:lnTo>
                  <a:close/>
                </a:path>
              </a:pathLst>
            </a:custGeom>
            <a:ln w="19055">
              <a:solidFill>
                <a:srgbClr val="3986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190875" y="2713874"/>
              <a:ext cx="142875" cy="47625"/>
            </a:xfrm>
            <a:custGeom>
              <a:avLst/>
              <a:gdLst/>
              <a:ahLst/>
              <a:cxnLst/>
              <a:rect l="l" t="t" r="r" b="b"/>
              <a:pathLst>
                <a:path w="142875" h="47625">
                  <a:moveTo>
                    <a:pt x="142875" y="0"/>
                  </a:moveTo>
                  <a:lnTo>
                    <a:pt x="0" y="0"/>
                  </a:lnTo>
                  <a:lnTo>
                    <a:pt x="0" y="47613"/>
                  </a:lnTo>
                  <a:lnTo>
                    <a:pt x="142875" y="47613"/>
                  </a:lnTo>
                  <a:lnTo>
                    <a:pt x="142875" y="0"/>
                  </a:lnTo>
                  <a:close/>
                </a:path>
              </a:pathLst>
            </a:custGeom>
            <a:solidFill>
              <a:srgbClr val="FFAC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190875" y="2713874"/>
              <a:ext cx="142875" cy="47625"/>
            </a:xfrm>
            <a:custGeom>
              <a:avLst/>
              <a:gdLst/>
              <a:ahLst/>
              <a:cxnLst/>
              <a:rect l="l" t="t" r="r" b="b"/>
              <a:pathLst>
                <a:path w="142875" h="47625">
                  <a:moveTo>
                    <a:pt x="0" y="47613"/>
                  </a:moveTo>
                  <a:lnTo>
                    <a:pt x="142875" y="47613"/>
                  </a:lnTo>
                  <a:lnTo>
                    <a:pt x="142875" y="0"/>
                  </a:lnTo>
                  <a:lnTo>
                    <a:pt x="0" y="0"/>
                  </a:lnTo>
                  <a:lnTo>
                    <a:pt x="0" y="47613"/>
                  </a:lnTo>
                  <a:close/>
                </a:path>
              </a:pathLst>
            </a:custGeom>
            <a:ln w="19055">
              <a:solidFill>
                <a:srgbClr val="3986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800475" y="2713874"/>
              <a:ext cx="133350" cy="47625"/>
            </a:xfrm>
            <a:custGeom>
              <a:avLst/>
              <a:gdLst/>
              <a:ahLst/>
              <a:cxnLst/>
              <a:rect l="l" t="t" r="r" b="b"/>
              <a:pathLst>
                <a:path w="133350" h="47625">
                  <a:moveTo>
                    <a:pt x="133350" y="0"/>
                  </a:moveTo>
                  <a:lnTo>
                    <a:pt x="0" y="0"/>
                  </a:lnTo>
                  <a:lnTo>
                    <a:pt x="0" y="47613"/>
                  </a:lnTo>
                  <a:lnTo>
                    <a:pt x="133350" y="47613"/>
                  </a:lnTo>
                  <a:lnTo>
                    <a:pt x="133350" y="0"/>
                  </a:lnTo>
                  <a:close/>
                </a:path>
              </a:pathLst>
            </a:custGeom>
            <a:solidFill>
              <a:srgbClr val="FFAC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800475" y="2713874"/>
              <a:ext cx="133350" cy="47625"/>
            </a:xfrm>
            <a:custGeom>
              <a:avLst/>
              <a:gdLst/>
              <a:ahLst/>
              <a:cxnLst/>
              <a:rect l="l" t="t" r="r" b="b"/>
              <a:pathLst>
                <a:path w="133350" h="47625">
                  <a:moveTo>
                    <a:pt x="0" y="47613"/>
                  </a:moveTo>
                  <a:lnTo>
                    <a:pt x="133350" y="47613"/>
                  </a:lnTo>
                  <a:lnTo>
                    <a:pt x="133350" y="0"/>
                  </a:lnTo>
                  <a:lnTo>
                    <a:pt x="0" y="0"/>
                  </a:lnTo>
                  <a:lnTo>
                    <a:pt x="0" y="47613"/>
                  </a:lnTo>
                  <a:close/>
                </a:path>
              </a:pathLst>
            </a:custGeom>
            <a:ln w="19055">
              <a:solidFill>
                <a:srgbClr val="3986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4400550" y="2713874"/>
              <a:ext cx="133350" cy="47625"/>
            </a:xfrm>
            <a:custGeom>
              <a:avLst/>
              <a:gdLst/>
              <a:ahLst/>
              <a:cxnLst/>
              <a:rect l="l" t="t" r="r" b="b"/>
              <a:pathLst>
                <a:path w="133350" h="47625">
                  <a:moveTo>
                    <a:pt x="133350" y="0"/>
                  </a:moveTo>
                  <a:lnTo>
                    <a:pt x="0" y="0"/>
                  </a:lnTo>
                  <a:lnTo>
                    <a:pt x="0" y="47613"/>
                  </a:lnTo>
                  <a:lnTo>
                    <a:pt x="133350" y="47613"/>
                  </a:lnTo>
                  <a:lnTo>
                    <a:pt x="133350" y="0"/>
                  </a:lnTo>
                  <a:close/>
                </a:path>
              </a:pathLst>
            </a:custGeom>
            <a:solidFill>
              <a:srgbClr val="FFAC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4400550" y="2713874"/>
              <a:ext cx="133350" cy="47625"/>
            </a:xfrm>
            <a:custGeom>
              <a:avLst/>
              <a:gdLst/>
              <a:ahLst/>
              <a:cxnLst/>
              <a:rect l="l" t="t" r="r" b="b"/>
              <a:pathLst>
                <a:path w="133350" h="47625">
                  <a:moveTo>
                    <a:pt x="0" y="47613"/>
                  </a:moveTo>
                  <a:lnTo>
                    <a:pt x="133350" y="47613"/>
                  </a:lnTo>
                  <a:lnTo>
                    <a:pt x="133350" y="0"/>
                  </a:lnTo>
                  <a:lnTo>
                    <a:pt x="0" y="0"/>
                  </a:lnTo>
                  <a:lnTo>
                    <a:pt x="0" y="47613"/>
                  </a:lnTo>
                  <a:close/>
                </a:path>
              </a:pathLst>
            </a:custGeom>
            <a:ln w="19055">
              <a:solidFill>
                <a:srgbClr val="3986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2598674" y="3628008"/>
              <a:ext cx="1920875" cy="675005"/>
            </a:xfrm>
            <a:custGeom>
              <a:avLst/>
              <a:gdLst/>
              <a:ahLst/>
              <a:cxnLst/>
              <a:rect l="l" t="t" r="r" b="b"/>
              <a:pathLst>
                <a:path w="1920875" h="675004">
                  <a:moveTo>
                    <a:pt x="110617" y="95504"/>
                  </a:moveTo>
                  <a:lnTo>
                    <a:pt x="108077" y="90932"/>
                  </a:lnTo>
                  <a:lnTo>
                    <a:pt x="66967" y="18796"/>
                  </a:lnTo>
                  <a:lnTo>
                    <a:pt x="56261" y="0"/>
                  </a:lnTo>
                  <a:lnTo>
                    <a:pt x="0" y="94234"/>
                  </a:lnTo>
                  <a:lnTo>
                    <a:pt x="1422" y="100330"/>
                  </a:lnTo>
                  <a:lnTo>
                    <a:pt x="1612" y="100330"/>
                  </a:lnTo>
                  <a:lnTo>
                    <a:pt x="5969" y="102870"/>
                  </a:lnTo>
                  <a:lnTo>
                    <a:pt x="10414" y="105537"/>
                  </a:lnTo>
                  <a:lnTo>
                    <a:pt x="16383" y="104013"/>
                  </a:lnTo>
                  <a:lnTo>
                    <a:pt x="46228" y="54051"/>
                  </a:lnTo>
                  <a:lnTo>
                    <a:pt x="39738" y="675005"/>
                  </a:lnTo>
                  <a:lnTo>
                    <a:pt x="58801" y="675005"/>
                  </a:lnTo>
                  <a:lnTo>
                    <a:pt x="65278" y="54419"/>
                  </a:lnTo>
                  <a:lnTo>
                    <a:pt x="65608" y="23876"/>
                  </a:lnTo>
                  <a:lnTo>
                    <a:pt x="65290" y="54051"/>
                  </a:lnTo>
                  <a:lnTo>
                    <a:pt x="65278" y="54419"/>
                  </a:lnTo>
                  <a:lnTo>
                    <a:pt x="91440" y="100330"/>
                  </a:lnTo>
                  <a:lnTo>
                    <a:pt x="94107" y="104902"/>
                  </a:lnTo>
                  <a:lnTo>
                    <a:pt x="99949" y="106426"/>
                  </a:lnTo>
                  <a:lnTo>
                    <a:pt x="104521" y="103886"/>
                  </a:lnTo>
                  <a:lnTo>
                    <a:pt x="109093" y="101219"/>
                  </a:lnTo>
                  <a:lnTo>
                    <a:pt x="110617" y="95504"/>
                  </a:lnTo>
                  <a:close/>
                </a:path>
                <a:path w="1920875" h="675004">
                  <a:moveTo>
                    <a:pt x="717423" y="95123"/>
                  </a:moveTo>
                  <a:lnTo>
                    <a:pt x="714743" y="90678"/>
                  </a:lnTo>
                  <a:lnTo>
                    <a:pt x="673544" y="18923"/>
                  </a:lnTo>
                  <a:lnTo>
                    <a:pt x="671969" y="16179"/>
                  </a:lnTo>
                  <a:lnTo>
                    <a:pt x="671969" y="37757"/>
                  </a:lnTo>
                  <a:lnTo>
                    <a:pt x="671880" y="54000"/>
                  </a:lnTo>
                  <a:lnTo>
                    <a:pt x="671753" y="53797"/>
                  </a:lnTo>
                  <a:lnTo>
                    <a:pt x="671969" y="37757"/>
                  </a:lnTo>
                  <a:lnTo>
                    <a:pt x="671969" y="16179"/>
                  </a:lnTo>
                  <a:lnTo>
                    <a:pt x="662686" y="0"/>
                  </a:lnTo>
                  <a:lnTo>
                    <a:pt x="609473" y="90043"/>
                  </a:lnTo>
                  <a:lnTo>
                    <a:pt x="606806" y="94615"/>
                  </a:lnTo>
                  <a:lnTo>
                    <a:pt x="608012" y="99695"/>
                  </a:lnTo>
                  <a:lnTo>
                    <a:pt x="608101" y="100076"/>
                  </a:lnTo>
                  <a:lnTo>
                    <a:pt x="608203" y="100457"/>
                  </a:lnTo>
                  <a:lnTo>
                    <a:pt x="617347" y="105791"/>
                  </a:lnTo>
                  <a:lnTo>
                    <a:pt x="623189" y="104267"/>
                  </a:lnTo>
                  <a:lnTo>
                    <a:pt x="625856" y="99695"/>
                  </a:lnTo>
                  <a:lnTo>
                    <a:pt x="652830" y="54000"/>
                  </a:lnTo>
                  <a:lnTo>
                    <a:pt x="649351" y="669036"/>
                  </a:lnTo>
                  <a:lnTo>
                    <a:pt x="668401" y="669036"/>
                  </a:lnTo>
                  <a:lnTo>
                    <a:pt x="671880" y="54216"/>
                  </a:lnTo>
                  <a:lnTo>
                    <a:pt x="698246" y="100076"/>
                  </a:lnTo>
                  <a:lnTo>
                    <a:pt x="700913" y="104648"/>
                  </a:lnTo>
                  <a:lnTo>
                    <a:pt x="706742" y="106299"/>
                  </a:lnTo>
                  <a:lnTo>
                    <a:pt x="715899" y="100965"/>
                  </a:lnTo>
                  <a:lnTo>
                    <a:pt x="717423" y="95123"/>
                  </a:lnTo>
                  <a:close/>
                </a:path>
                <a:path w="1920875" h="675004">
                  <a:moveTo>
                    <a:pt x="1316101" y="95885"/>
                  </a:moveTo>
                  <a:lnTo>
                    <a:pt x="1273111" y="18796"/>
                  </a:lnTo>
                  <a:lnTo>
                    <a:pt x="1262634" y="0"/>
                  </a:lnTo>
                  <a:lnTo>
                    <a:pt x="1208151" y="89281"/>
                  </a:lnTo>
                  <a:lnTo>
                    <a:pt x="1205484" y="93726"/>
                  </a:lnTo>
                  <a:lnTo>
                    <a:pt x="1206779" y="99187"/>
                  </a:lnTo>
                  <a:lnTo>
                    <a:pt x="1206881" y="99568"/>
                  </a:lnTo>
                  <a:lnTo>
                    <a:pt x="1215771" y="105156"/>
                  </a:lnTo>
                  <a:lnTo>
                    <a:pt x="1221740" y="103632"/>
                  </a:lnTo>
                  <a:lnTo>
                    <a:pt x="1224407" y="99187"/>
                  </a:lnTo>
                  <a:lnTo>
                    <a:pt x="1252029" y="53936"/>
                  </a:lnTo>
                  <a:lnTo>
                    <a:pt x="1239901" y="668909"/>
                  </a:lnTo>
                  <a:lnTo>
                    <a:pt x="1258951" y="669163"/>
                  </a:lnTo>
                  <a:lnTo>
                    <a:pt x="1271079" y="54394"/>
                  </a:lnTo>
                  <a:lnTo>
                    <a:pt x="1296924" y="100584"/>
                  </a:lnTo>
                  <a:lnTo>
                    <a:pt x="1299387" y="105156"/>
                  </a:lnTo>
                  <a:lnTo>
                    <a:pt x="1299464" y="105283"/>
                  </a:lnTo>
                  <a:lnTo>
                    <a:pt x="1305179" y="106807"/>
                  </a:lnTo>
                  <a:lnTo>
                    <a:pt x="1309878" y="104267"/>
                  </a:lnTo>
                  <a:lnTo>
                    <a:pt x="1314450" y="101727"/>
                  </a:lnTo>
                  <a:lnTo>
                    <a:pt x="1316101" y="95885"/>
                  </a:lnTo>
                  <a:close/>
                </a:path>
                <a:path w="1920875" h="675004">
                  <a:moveTo>
                    <a:pt x="1920494" y="95504"/>
                  </a:moveTo>
                  <a:lnTo>
                    <a:pt x="1917827" y="90932"/>
                  </a:lnTo>
                  <a:lnTo>
                    <a:pt x="1876818" y="18796"/>
                  </a:lnTo>
                  <a:lnTo>
                    <a:pt x="1866138" y="0"/>
                  </a:lnTo>
                  <a:lnTo>
                    <a:pt x="1812544" y="89789"/>
                  </a:lnTo>
                  <a:lnTo>
                    <a:pt x="1809750" y="94234"/>
                  </a:lnTo>
                  <a:lnTo>
                    <a:pt x="1811274" y="100076"/>
                  </a:lnTo>
                  <a:lnTo>
                    <a:pt x="1815846" y="102870"/>
                  </a:lnTo>
                  <a:lnTo>
                    <a:pt x="1820291" y="105537"/>
                  </a:lnTo>
                  <a:lnTo>
                    <a:pt x="1826133" y="104013"/>
                  </a:lnTo>
                  <a:lnTo>
                    <a:pt x="1856105" y="53987"/>
                  </a:lnTo>
                  <a:lnTo>
                    <a:pt x="1849488" y="666242"/>
                  </a:lnTo>
                  <a:lnTo>
                    <a:pt x="1868551" y="666242"/>
                  </a:lnTo>
                  <a:lnTo>
                    <a:pt x="1875142" y="54394"/>
                  </a:lnTo>
                  <a:lnTo>
                    <a:pt x="1875472" y="23876"/>
                  </a:lnTo>
                  <a:lnTo>
                    <a:pt x="1875155" y="53987"/>
                  </a:lnTo>
                  <a:lnTo>
                    <a:pt x="1875142" y="54394"/>
                  </a:lnTo>
                  <a:lnTo>
                    <a:pt x="1901317" y="100330"/>
                  </a:lnTo>
                  <a:lnTo>
                    <a:pt x="1903857" y="104902"/>
                  </a:lnTo>
                  <a:lnTo>
                    <a:pt x="1909699" y="106426"/>
                  </a:lnTo>
                  <a:lnTo>
                    <a:pt x="1914271" y="103886"/>
                  </a:lnTo>
                  <a:lnTo>
                    <a:pt x="1918843" y="101219"/>
                  </a:lnTo>
                  <a:lnTo>
                    <a:pt x="1920494" y="95504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590797" y="3513833"/>
              <a:ext cx="133355" cy="123830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90872" y="3513833"/>
              <a:ext cx="133355" cy="123830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800472" y="3513833"/>
              <a:ext cx="133355" cy="123830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400547" y="3513833"/>
              <a:ext cx="133355" cy="123830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2604135" y="2761487"/>
              <a:ext cx="3170555" cy="1538605"/>
            </a:xfrm>
            <a:custGeom>
              <a:avLst/>
              <a:gdLst/>
              <a:ahLst/>
              <a:cxnLst/>
              <a:rect l="l" t="t" r="r" b="b"/>
              <a:pathLst>
                <a:path w="3170554" h="1538604">
                  <a:moveTo>
                    <a:pt x="110617" y="104521"/>
                  </a:moveTo>
                  <a:lnTo>
                    <a:pt x="108077" y="99949"/>
                  </a:lnTo>
                  <a:lnTo>
                    <a:pt x="66598" y="28448"/>
                  </a:lnTo>
                  <a:lnTo>
                    <a:pt x="55626" y="9525"/>
                  </a:lnTo>
                  <a:lnTo>
                    <a:pt x="2667" y="99695"/>
                  </a:lnTo>
                  <a:lnTo>
                    <a:pt x="0" y="104140"/>
                  </a:lnTo>
                  <a:lnTo>
                    <a:pt x="1524" y="109982"/>
                  </a:lnTo>
                  <a:lnTo>
                    <a:pt x="5969" y="112649"/>
                  </a:lnTo>
                  <a:lnTo>
                    <a:pt x="10541" y="115316"/>
                  </a:lnTo>
                  <a:lnTo>
                    <a:pt x="16383" y="113792"/>
                  </a:lnTo>
                  <a:lnTo>
                    <a:pt x="19050" y="109347"/>
                  </a:lnTo>
                  <a:lnTo>
                    <a:pt x="45859" y="63715"/>
                  </a:lnTo>
                  <a:lnTo>
                    <a:pt x="45859" y="63588"/>
                  </a:lnTo>
                  <a:lnTo>
                    <a:pt x="55486" y="47345"/>
                  </a:lnTo>
                  <a:lnTo>
                    <a:pt x="45935" y="63588"/>
                  </a:lnTo>
                  <a:lnTo>
                    <a:pt x="45859" y="63715"/>
                  </a:lnTo>
                  <a:lnTo>
                    <a:pt x="43815" y="762381"/>
                  </a:lnTo>
                  <a:lnTo>
                    <a:pt x="62865" y="762381"/>
                  </a:lnTo>
                  <a:lnTo>
                    <a:pt x="64757" y="115697"/>
                  </a:lnTo>
                  <a:lnTo>
                    <a:pt x="64808" y="99695"/>
                  </a:lnTo>
                  <a:lnTo>
                    <a:pt x="64909" y="63588"/>
                  </a:lnTo>
                  <a:lnTo>
                    <a:pt x="64998" y="33274"/>
                  </a:lnTo>
                  <a:lnTo>
                    <a:pt x="65024" y="28448"/>
                  </a:lnTo>
                  <a:lnTo>
                    <a:pt x="64985" y="63715"/>
                  </a:lnTo>
                  <a:lnTo>
                    <a:pt x="94234" y="114046"/>
                  </a:lnTo>
                  <a:lnTo>
                    <a:pt x="99949" y="115697"/>
                  </a:lnTo>
                  <a:lnTo>
                    <a:pt x="109093" y="110363"/>
                  </a:lnTo>
                  <a:lnTo>
                    <a:pt x="110617" y="104521"/>
                  </a:lnTo>
                  <a:close/>
                </a:path>
                <a:path w="3170554" h="1538604">
                  <a:moveTo>
                    <a:pt x="710311" y="94996"/>
                  </a:moveTo>
                  <a:lnTo>
                    <a:pt x="666064" y="18923"/>
                  </a:lnTo>
                  <a:lnTo>
                    <a:pt x="655066" y="0"/>
                  </a:lnTo>
                  <a:lnTo>
                    <a:pt x="599567" y="94742"/>
                  </a:lnTo>
                  <a:lnTo>
                    <a:pt x="601091" y="100584"/>
                  </a:lnTo>
                  <a:lnTo>
                    <a:pt x="605866" y="103378"/>
                  </a:lnTo>
                  <a:lnTo>
                    <a:pt x="610108" y="105918"/>
                  </a:lnTo>
                  <a:lnTo>
                    <a:pt x="615454" y="104521"/>
                  </a:lnTo>
                  <a:lnTo>
                    <a:pt x="615873" y="104521"/>
                  </a:lnTo>
                  <a:lnTo>
                    <a:pt x="618617" y="99822"/>
                  </a:lnTo>
                  <a:lnTo>
                    <a:pt x="645452" y="54140"/>
                  </a:lnTo>
                  <a:lnTo>
                    <a:pt x="643890" y="762127"/>
                  </a:lnTo>
                  <a:lnTo>
                    <a:pt x="662940" y="762127"/>
                  </a:lnTo>
                  <a:lnTo>
                    <a:pt x="664387" y="106045"/>
                  </a:lnTo>
                  <a:lnTo>
                    <a:pt x="664502" y="54140"/>
                  </a:lnTo>
                  <a:lnTo>
                    <a:pt x="655053" y="37820"/>
                  </a:lnTo>
                  <a:lnTo>
                    <a:pt x="664527" y="54140"/>
                  </a:lnTo>
                  <a:lnTo>
                    <a:pt x="693801" y="104521"/>
                  </a:lnTo>
                  <a:lnTo>
                    <a:pt x="699643" y="106045"/>
                  </a:lnTo>
                  <a:lnTo>
                    <a:pt x="704088" y="103378"/>
                  </a:lnTo>
                  <a:lnTo>
                    <a:pt x="708660" y="100838"/>
                  </a:lnTo>
                  <a:lnTo>
                    <a:pt x="710311" y="94996"/>
                  </a:lnTo>
                  <a:close/>
                </a:path>
                <a:path w="3170554" h="1538604">
                  <a:moveTo>
                    <a:pt x="1319403" y="94869"/>
                  </a:moveTo>
                  <a:lnTo>
                    <a:pt x="1316736" y="90424"/>
                  </a:lnTo>
                  <a:lnTo>
                    <a:pt x="1275156" y="18923"/>
                  </a:lnTo>
                  <a:lnTo>
                    <a:pt x="1264158" y="0"/>
                  </a:lnTo>
                  <a:lnTo>
                    <a:pt x="1208659" y="94742"/>
                  </a:lnTo>
                  <a:lnTo>
                    <a:pt x="1210208" y="100711"/>
                  </a:lnTo>
                  <a:lnTo>
                    <a:pt x="1210398" y="100711"/>
                  </a:lnTo>
                  <a:lnTo>
                    <a:pt x="1219327" y="105918"/>
                  </a:lnTo>
                  <a:lnTo>
                    <a:pt x="1224673" y="104521"/>
                  </a:lnTo>
                  <a:lnTo>
                    <a:pt x="1225092" y="104521"/>
                  </a:lnTo>
                  <a:lnTo>
                    <a:pt x="1254556" y="54229"/>
                  </a:lnTo>
                  <a:lnTo>
                    <a:pt x="1254633" y="18923"/>
                  </a:lnTo>
                  <a:lnTo>
                    <a:pt x="1254569" y="54229"/>
                  </a:lnTo>
                  <a:lnTo>
                    <a:pt x="1253490" y="762127"/>
                  </a:lnTo>
                  <a:lnTo>
                    <a:pt x="1272540" y="762127"/>
                  </a:lnTo>
                  <a:lnTo>
                    <a:pt x="1273543" y="106045"/>
                  </a:lnTo>
                  <a:lnTo>
                    <a:pt x="1273619" y="54229"/>
                  </a:lnTo>
                  <a:lnTo>
                    <a:pt x="1302893" y="104521"/>
                  </a:lnTo>
                  <a:lnTo>
                    <a:pt x="1308735" y="106045"/>
                  </a:lnTo>
                  <a:lnTo>
                    <a:pt x="1317879" y="100711"/>
                  </a:lnTo>
                  <a:lnTo>
                    <a:pt x="1319403" y="94869"/>
                  </a:lnTo>
                  <a:close/>
                </a:path>
                <a:path w="3170554" h="1538604">
                  <a:moveTo>
                    <a:pt x="1918970" y="94869"/>
                  </a:moveTo>
                  <a:lnTo>
                    <a:pt x="1874735" y="18923"/>
                  </a:lnTo>
                  <a:lnTo>
                    <a:pt x="1863725" y="0"/>
                  </a:lnTo>
                  <a:lnTo>
                    <a:pt x="1810893" y="90297"/>
                  </a:lnTo>
                  <a:lnTo>
                    <a:pt x="1808226" y="94742"/>
                  </a:lnTo>
                  <a:lnTo>
                    <a:pt x="1809775" y="100711"/>
                  </a:lnTo>
                  <a:lnTo>
                    <a:pt x="1809965" y="100711"/>
                  </a:lnTo>
                  <a:lnTo>
                    <a:pt x="1818894" y="105918"/>
                  </a:lnTo>
                  <a:lnTo>
                    <a:pt x="1824240" y="104521"/>
                  </a:lnTo>
                  <a:lnTo>
                    <a:pt x="1824659" y="104521"/>
                  </a:lnTo>
                  <a:lnTo>
                    <a:pt x="1854022" y="54267"/>
                  </a:lnTo>
                  <a:lnTo>
                    <a:pt x="1854073" y="18923"/>
                  </a:lnTo>
                  <a:lnTo>
                    <a:pt x="1854047" y="54267"/>
                  </a:lnTo>
                  <a:lnTo>
                    <a:pt x="1853565" y="762127"/>
                  </a:lnTo>
                  <a:lnTo>
                    <a:pt x="1872615" y="762127"/>
                  </a:lnTo>
                  <a:lnTo>
                    <a:pt x="1873173" y="106045"/>
                  </a:lnTo>
                  <a:lnTo>
                    <a:pt x="1873211" y="54267"/>
                  </a:lnTo>
                  <a:lnTo>
                    <a:pt x="1902460" y="104521"/>
                  </a:lnTo>
                  <a:lnTo>
                    <a:pt x="1908302" y="106045"/>
                  </a:lnTo>
                  <a:lnTo>
                    <a:pt x="1917446" y="100711"/>
                  </a:lnTo>
                  <a:lnTo>
                    <a:pt x="1918970" y="94869"/>
                  </a:lnTo>
                  <a:close/>
                </a:path>
                <a:path w="3170554" h="1538604">
                  <a:moveTo>
                    <a:pt x="2034286" y="813320"/>
                  </a:moveTo>
                  <a:lnTo>
                    <a:pt x="2031619" y="810641"/>
                  </a:lnTo>
                  <a:lnTo>
                    <a:pt x="2030095" y="809117"/>
                  </a:lnTo>
                  <a:lnTo>
                    <a:pt x="1920240" y="809383"/>
                  </a:lnTo>
                  <a:lnTo>
                    <a:pt x="1971929" y="900303"/>
                  </a:lnTo>
                  <a:lnTo>
                    <a:pt x="1974596" y="904875"/>
                  </a:lnTo>
                  <a:lnTo>
                    <a:pt x="1980438" y="906399"/>
                  </a:lnTo>
                  <a:lnTo>
                    <a:pt x="1985010" y="903859"/>
                  </a:lnTo>
                  <a:lnTo>
                    <a:pt x="1962315" y="844829"/>
                  </a:lnTo>
                  <a:lnTo>
                    <a:pt x="1936623" y="828433"/>
                  </a:lnTo>
                  <a:lnTo>
                    <a:pt x="1952929" y="828395"/>
                  </a:lnTo>
                  <a:lnTo>
                    <a:pt x="1944878" y="814197"/>
                  </a:lnTo>
                  <a:lnTo>
                    <a:pt x="1952955" y="828395"/>
                  </a:lnTo>
                  <a:lnTo>
                    <a:pt x="1971840" y="828344"/>
                  </a:lnTo>
                  <a:lnTo>
                    <a:pt x="1972017" y="828433"/>
                  </a:lnTo>
                  <a:lnTo>
                    <a:pt x="1971865" y="828344"/>
                  </a:lnTo>
                  <a:lnTo>
                    <a:pt x="2030095" y="828167"/>
                  </a:lnTo>
                  <a:lnTo>
                    <a:pt x="2034286" y="823849"/>
                  </a:lnTo>
                  <a:lnTo>
                    <a:pt x="2034286" y="813320"/>
                  </a:lnTo>
                  <a:close/>
                </a:path>
                <a:path w="3170554" h="1538604">
                  <a:moveTo>
                    <a:pt x="3170174" y="1519809"/>
                  </a:moveTo>
                  <a:lnTo>
                    <a:pt x="3157512" y="1514881"/>
                  </a:lnTo>
                  <a:lnTo>
                    <a:pt x="1972017" y="828433"/>
                  </a:lnTo>
                  <a:lnTo>
                    <a:pt x="1952980" y="828433"/>
                  </a:lnTo>
                  <a:lnTo>
                    <a:pt x="1962315" y="844829"/>
                  </a:lnTo>
                  <a:lnTo>
                    <a:pt x="3041319" y="1469631"/>
                  </a:lnTo>
                  <a:lnTo>
                    <a:pt x="1374000" y="820229"/>
                  </a:lnTo>
                  <a:lnTo>
                    <a:pt x="1426337" y="811911"/>
                  </a:lnTo>
                  <a:lnTo>
                    <a:pt x="1431544" y="811149"/>
                  </a:lnTo>
                  <a:lnTo>
                    <a:pt x="1434185" y="807466"/>
                  </a:lnTo>
                  <a:lnTo>
                    <a:pt x="1435100" y="806208"/>
                  </a:lnTo>
                  <a:lnTo>
                    <a:pt x="1434338" y="801116"/>
                  </a:lnTo>
                  <a:lnTo>
                    <a:pt x="1433449" y="795909"/>
                  </a:lnTo>
                  <a:lnTo>
                    <a:pt x="1428623" y="792353"/>
                  </a:lnTo>
                  <a:lnTo>
                    <a:pt x="1423416" y="793115"/>
                  </a:lnTo>
                  <a:lnTo>
                    <a:pt x="1320165" y="809498"/>
                  </a:lnTo>
                  <a:lnTo>
                    <a:pt x="1385189" y="891286"/>
                  </a:lnTo>
                  <a:lnTo>
                    <a:pt x="1388491" y="895477"/>
                  </a:lnTo>
                  <a:lnTo>
                    <a:pt x="1394460" y="896112"/>
                  </a:lnTo>
                  <a:lnTo>
                    <a:pt x="1398524" y="892810"/>
                  </a:lnTo>
                  <a:lnTo>
                    <a:pt x="1402715" y="889508"/>
                  </a:lnTo>
                  <a:lnTo>
                    <a:pt x="1403350" y="883539"/>
                  </a:lnTo>
                  <a:lnTo>
                    <a:pt x="1400048" y="879475"/>
                  </a:lnTo>
                  <a:lnTo>
                    <a:pt x="1367002" y="837882"/>
                  </a:lnTo>
                  <a:lnTo>
                    <a:pt x="3012503" y="1478864"/>
                  </a:lnTo>
                  <a:lnTo>
                    <a:pt x="746175" y="852792"/>
                  </a:lnTo>
                  <a:lnTo>
                    <a:pt x="781608" y="843419"/>
                  </a:lnTo>
                  <a:lnTo>
                    <a:pt x="797433" y="839216"/>
                  </a:lnTo>
                  <a:lnTo>
                    <a:pt x="802513" y="837958"/>
                  </a:lnTo>
                  <a:lnTo>
                    <a:pt x="805561" y="832612"/>
                  </a:lnTo>
                  <a:lnTo>
                    <a:pt x="804164" y="827544"/>
                  </a:lnTo>
                  <a:lnTo>
                    <a:pt x="802894" y="822452"/>
                  </a:lnTo>
                  <a:lnTo>
                    <a:pt x="797687" y="819404"/>
                  </a:lnTo>
                  <a:lnTo>
                    <a:pt x="691515" y="847598"/>
                  </a:lnTo>
                  <a:lnTo>
                    <a:pt x="764540" y="922401"/>
                  </a:lnTo>
                  <a:lnTo>
                    <a:pt x="768350" y="926211"/>
                  </a:lnTo>
                  <a:lnTo>
                    <a:pt x="774192" y="926211"/>
                  </a:lnTo>
                  <a:lnTo>
                    <a:pt x="778002" y="922528"/>
                  </a:lnTo>
                  <a:lnTo>
                    <a:pt x="781685" y="918845"/>
                  </a:lnTo>
                  <a:lnTo>
                    <a:pt x="781812" y="912876"/>
                  </a:lnTo>
                  <a:lnTo>
                    <a:pt x="741032" y="871067"/>
                  </a:lnTo>
                  <a:lnTo>
                    <a:pt x="2780804" y="1434553"/>
                  </a:lnTo>
                  <a:lnTo>
                    <a:pt x="146469" y="849947"/>
                  </a:lnTo>
                  <a:lnTo>
                    <a:pt x="170548" y="842264"/>
                  </a:lnTo>
                  <a:lnTo>
                    <a:pt x="196850" y="833894"/>
                  </a:lnTo>
                  <a:lnTo>
                    <a:pt x="201803" y="832243"/>
                  </a:lnTo>
                  <a:lnTo>
                    <a:pt x="204597" y="826897"/>
                  </a:lnTo>
                  <a:lnTo>
                    <a:pt x="202946" y="821817"/>
                  </a:lnTo>
                  <a:lnTo>
                    <a:pt x="201422" y="816864"/>
                  </a:lnTo>
                  <a:lnTo>
                    <a:pt x="195961" y="814082"/>
                  </a:lnTo>
                  <a:lnTo>
                    <a:pt x="191008" y="815733"/>
                  </a:lnTo>
                  <a:lnTo>
                    <a:pt x="91440" y="847598"/>
                  </a:lnTo>
                  <a:lnTo>
                    <a:pt x="168148" y="918591"/>
                  </a:lnTo>
                  <a:lnTo>
                    <a:pt x="172085" y="922147"/>
                  </a:lnTo>
                  <a:lnTo>
                    <a:pt x="178054" y="921893"/>
                  </a:lnTo>
                  <a:lnTo>
                    <a:pt x="181610" y="917956"/>
                  </a:lnTo>
                  <a:lnTo>
                    <a:pt x="185166" y="914146"/>
                  </a:lnTo>
                  <a:lnTo>
                    <a:pt x="184912" y="908177"/>
                  </a:lnTo>
                  <a:lnTo>
                    <a:pt x="181102" y="904494"/>
                  </a:lnTo>
                  <a:lnTo>
                    <a:pt x="142227" y="868603"/>
                  </a:lnTo>
                  <a:lnTo>
                    <a:pt x="3138703" y="1533423"/>
                  </a:lnTo>
                  <a:lnTo>
                    <a:pt x="3156585" y="1538351"/>
                  </a:lnTo>
                  <a:lnTo>
                    <a:pt x="3156826" y="1537436"/>
                  </a:lnTo>
                  <a:lnTo>
                    <a:pt x="3161538" y="1538478"/>
                  </a:lnTo>
                  <a:lnTo>
                    <a:pt x="3161855" y="1537030"/>
                  </a:lnTo>
                  <a:lnTo>
                    <a:pt x="3163316" y="1537589"/>
                  </a:lnTo>
                  <a:lnTo>
                    <a:pt x="3170174" y="1519809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653919" y="1095118"/>
              <a:ext cx="1827530" cy="1625602"/>
            </a:xfrm>
            <a:prstGeom prst="rect">
              <a:avLst/>
            </a:prstGeom>
          </p:spPr>
        </p:pic>
      </p:grpSp>
      <p:sp>
        <p:nvSpPr>
          <p:cNvPr id="27" name="object 27"/>
          <p:cNvSpPr txBox="1"/>
          <p:nvPr/>
        </p:nvSpPr>
        <p:spPr>
          <a:xfrm>
            <a:off x="1567322" y="4292572"/>
            <a:ext cx="530860" cy="79057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algn="ctr">
              <a:lnSpc>
                <a:spcPts val="1810"/>
              </a:lnSpc>
            </a:pPr>
            <a:r>
              <a:rPr sz="1800" spc="-10" dirty="0">
                <a:solidFill>
                  <a:srgbClr val="C00000"/>
                </a:solidFill>
                <a:latin typeface="Calibri"/>
                <a:cs typeface="Calibri"/>
              </a:rPr>
              <a:t>Encoder</a:t>
            </a:r>
            <a:endParaRPr sz="1800">
              <a:latin typeface="Calibri"/>
              <a:cs typeface="Calibri"/>
            </a:endParaRPr>
          </a:p>
          <a:p>
            <a:pPr marL="2540" algn="ctr">
              <a:lnSpc>
                <a:spcPct val="100000"/>
              </a:lnSpc>
              <a:spcBef>
                <a:spcPts val="15"/>
              </a:spcBef>
            </a:pPr>
            <a:r>
              <a:rPr sz="1800" spc="-25" dirty="0">
                <a:solidFill>
                  <a:srgbClr val="C00000"/>
                </a:solidFill>
                <a:latin typeface="Calibri"/>
                <a:cs typeface="Calibri"/>
              </a:rPr>
              <a:t>RNN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2505075" y="6094412"/>
            <a:ext cx="2438400" cy="266700"/>
          </a:xfrm>
          <a:custGeom>
            <a:avLst/>
            <a:gdLst/>
            <a:ahLst/>
            <a:cxnLst/>
            <a:rect l="l" t="t" r="r" b="b"/>
            <a:pathLst>
              <a:path w="2438400" h="266700">
                <a:moveTo>
                  <a:pt x="2438400" y="0"/>
                </a:moveTo>
                <a:lnTo>
                  <a:pt x="2430196" y="51894"/>
                </a:lnTo>
                <a:lnTo>
                  <a:pt x="2407824" y="94268"/>
                </a:lnTo>
                <a:lnTo>
                  <a:pt x="2374642" y="122836"/>
                </a:lnTo>
                <a:lnTo>
                  <a:pt x="2334005" y="133311"/>
                </a:lnTo>
                <a:lnTo>
                  <a:pt x="1323594" y="133311"/>
                </a:lnTo>
                <a:lnTo>
                  <a:pt x="1282957" y="143789"/>
                </a:lnTo>
                <a:lnTo>
                  <a:pt x="1249775" y="172361"/>
                </a:lnTo>
                <a:lnTo>
                  <a:pt x="1227403" y="214739"/>
                </a:lnTo>
                <a:lnTo>
                  <a:pt x="1219200" y="266636"/>
                </a:lnTo>
                <a:lnTo>
                  <a:pt x="1210996" y="214739"/>
                </a:lnTo>
                <a:lnTo>
                  <a:pt x="1188624" y="172361"/>
                </a:lnTo>
                <a:lnTo>
                  <a:pt x="1155442" y="143789"/>
                </a:lnTo>
                <a:lnTo>
                  <a:pt x="1114805" y="133311"/>
                </a:lnTo>
                <a:lnTo>
                  <a:pt x="104393" y="133311"/>
                </a:lnTo>
                <a:lnTo>
                  <a:pt x="63757" y="122836"/>
                </a:lnTo>
                <a:lnTo>
                  <a:pt x="30575" y="94268"/>
                </a:lnTo>
                <a:lnTo>
                  <a:pt x="8203" y="51894"/>
                </a:lnTo>
                <a:lnTo>
                  <a:pt x="0" y="0"/>
                </a:lnTo>
              </a:path>
            </a:pathLst>
          </a:custGeom>
          <a:ln w="190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2143125" y="4304157"/>
            <a:ext cx="180975" cy="781050"/>
          </a:xfrm>
          <a:custGeom>
            <a:avLst/>
            <a:gdLst/>
            <a:ahLst/>
            <a:cxnLst/>
            <a:rect l="l" t="t" r="r" b="b"/>
            <a:pathLst>
              <a:path w="180975" h="781050">
                <a:moveTo>
                  <a:pt x="180975" y="780923"/>
                </a:moveTo>
                <a:lnTo>
                  <a:pt x="145716" y="775350"/>
                </a:lnTo>
                <a:lnTo>
                  <a:pt x="116935" y="760158"/>
                </a:lnTo>
                <a:lnTo>
                  <a:pt x="97536" y="737631"/>
                </a:lnTo>
                <a:lnTo>
                  <a:pt x="90424" y="710057"/>
                </a:lnTo>
                <a:lnTo>
                  <a:pt x="90550" y="461264"/>
                </a:lnTo>
                <a:lnTo>
                  <a:pt x="83438" y="433689"/>
                </a:lnTo>
                <a:lnTo>
                  <a:pt x="64039" y="411162"/>
                </a:lnTo>
                <a:lnTo>
                  <a:pt x="35258" y="395970"/>
                </a:lnTo>
                <a:lnTo>
                  <a:pt x="0" y="390398"/>
                </a:lnTo>
                <a:lnTo>
                  <a:pt x="35258" y="384845"/>
                </a:lnTo>
                <a:lnTo>
                  <a:pt x="64039" y="369697"/>
                </a:lnTo>
                <a:lnTo>
                  <a:pt x="83438" y="347214"/>
                </a:lnTo>
                <a:lnTo>
                  <a:pt x="90550" y="319659"/>
                </a:lnTo>
                <a:lnTo>
                  <a:pt x="90550" y="70866"/>
                </a:lnTo>
                <a:lnTo>
                  <a:pt x="97661" y="43291"/>
                </a:lnTo>
                <a:lnTo>
                  <a:pt x="117046" y="20764"/>
                </a:lnTo>
                <a:lnTo>
                  <a:pt x="145790" y="5572"/>
                </a:lnTo>
                <a:lnTo>
                  <a:pt x="180975" y="0"/>
                </a:lnTo>
              </a:path>
            </a:pathLst>
          </a:custGeom>
          <a:ln w="19055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5393054" y="5722937"/>
            <a:ext cx="723900" cy="2660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50" i="1" spc="-10" dirty="0">
                <a:latin typeface="Calibri"/>
                <a:cs typeface="Calibri"/>
              </a:rPr>
              <a:t>&lt;START&gt;</a:t>
            </a:r>
            <a:endParaRPr sz="1550">
              <a:latin typeface="Calibri"/>
              <a:cs typeface="Calibri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2577083" y="5732462"/>
            <a:ext cx="121285" cy="26543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50" i="1" spc="-25" dirty="0">
                <a:latin typeface="Calibri"/>
                <a:cs typeface="Calibri"/>
              </a:rPr>
              <a:t>il</a:t>
            </a:r>
            <a:endParaRPr sz="1550">
              <a:latin typeface="Calibri"/>
              <a:cs typeface="Calibri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176270" y="5732462"/>
            <a:ext cx="128270" cy="26543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50" i="1" spc="-50" dirty="0">
                <a:latin typeface="Calibri"/>
                <a:cs typeface="Calibri"/>
              </a:rPr>
              <a:t>a</a:t>
            </a:r>
            <a:endParaRPr sz="1550">
              <a:latin typeface="Calibri"/>
              <a:cs typeface="Calibri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3698135" y="5732462"/>
            <a:ext cx="1111250" cy="26543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497840" algn="l"/>
              </a:tabLst>
            </a:pPr>
            <a:r>
              <a:rPr sz="1550" i="1" spc="-25" dirty="0">
                <a:latin typeface="Calibri"/>
                <a:cs typeface="Calibri"/>
              </a:rPr>
              <a:t>m’</a:t>
            </a:r>
            <a:r>
              <a:rPr sz="1550" i="1" dirty="0">
                <a:latin typeface="Calibri"/>
                <a:cs typeface="Calibri"/>
              </a:rPr>
              <a:t>	</a:t>
            </a:r>
            <a:r>
              <a:rPr sz="1550" i="1" spc="-10" dirty="0">
                <a:latin typeface="Calibri"/>
                <a:cs typeface="Calibri"/>
              </a:rPr>
              <a:t>entarté</a:t>
            </a:r>
            <a:endParaRPr sz="1550">
              <a:latin typeface="Calibri"/>
              <a:cs typeface="Calibri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10391520" y="4078223"/>
            <a:ext cx="254000" cy="1277620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z="1800" dirty="0">
                <a:solidFill>
                  <a:srgbClr val="00AF50"/>
                </a:solidFill>
                <a:latin typeface="Calibri"/>
                <a:cs typeface="Calibri"/>
              </a:rPr>
              <a:t>Decoder</a:t>
            </a:r>
            <a:r>
              <a:rPr sz="1800" spc="-70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00AF50"/>
                </a:solidFill>
                <a:latin typeface="Calibri"/>
                <a:cs typeface="Calibri"/>
              </a:rPr>
              <a:t>RNN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10134600" y="4323207"/>
            <a:ext cx="190500" cy="781050"/>
          </a:xfrm>
          <a:custGeom>
            <a:avLst/>
            <a:gdLst/>
            <a:ahLst/>
            <a:cxnLst/>
            <a:rect l="l" t="t" r="r" b="b"/>
            <a:pathLst>
              <a:path w="190500" h="781050">
                <a:moveTo>
                  <a:pt x="0" y="0"/>
                </a:moveTo>
                <a:lnTo>
                  <a:pt x="37064" y="5861"/>
                </a:lnTo>
                <a:lnTo>
                  <a:pt x="67341" y="21844"/>
                </a:lnTo>
                <a:lnTo>
                  <a:pt x="87760" y="45541"/>
                </a:lnTo>
                <a:lnTo>
                  <a:pt x="95250" y="74549"/>
                </a:lnTo>
                <a:lnTo>
                  <a:pt x="95250" y="315976"/>
                </a:lnTo>
                <a:lnTo>
                  <a:pt x="102739" y="344963"/>
                </a:lnTo>
                <a:lnTo>
                  <a:pt x="123158" y="368617"/>
                </a:lnTo>
                <a:lnTo>
                  <a:pt x="153435" y="384556"/>
                </a:lnTo>
                <a:lnTo>
                  <a:pt x="190500" y="390398"/>
                </a:lnTo>
                <a:lnTo>
                  <a:pt x="153435" y="396259"/>
                </a:lnTo>
                <a:lnTo>
                  <a:pt x="123158" y="412242"/>
                </a:lnTo>
                <a:lnTo>
                  <a:pt x="102739" y="435939"/>
                </a:lnTo>
                <a:lnTo>
                  <a:pt x="95250" y="464947"/>
                </a:lnTo>
                <a:lnTo>
                  <a:pt x="95250" y="706374"/>
                </a:lnTo>
                <a:lnTo>
                  <a:pt x="87760" y="735381"/>
                </a:lnTo>
                <a:lnTo>
                  <a:pt x="67341" y="759079"/>
                </a:lnTo>
                <a:lnTo>
                  <a:pt x="37064" y="775061"/>
                </a:lnTo>
                <a:lnTo>
                  <a:pt x="0" y="780923"/>
                </a:lnTo>
              </a:path>
            </a:pathLst>
          </a:custGeom>
          <a:ln w="19055">
            <a:solidFill>
              <a:srgbClr val="00AF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1567322" y="1901344"/>
            <a:ext cx="530860" cy="110998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14300">
              <a:lnSpc>
                <a:spcPts val="1810"/>
              </a:lnSpc>
            </a:pPr>
            <a:r>
              <a:rPr sz="1800" spc="-10" dirty="0">
                <a:solidFill>
                  <a:srgbClr val="3986FF"/>
                </a:solidFill>
                <a:latin typeface="Calibri"/>
                <a:cs typeface="Calibri"/>
              </a:rPr>
              <a:t>Attention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1800" spc="-10" dirty="0">
                <a:solidFill>
                  <a:srgbClr val="3986FF"/>
                </a:solidFill>
                <a:latin typeface="Calibri"/>
                <a:cs typeface="Calibri"/>
              </a:rPr>
              <a:t>distribution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2152650" y="2142617"/>
            <a:ext cx="180975" cy="628650"/>
          </a:xfrm>
          <a:custGeom>
            <a:avLst/>
            <a:gdLst/>
            <a:ahLst/>
            <a:cxnLst/>
            <a:rect l="l" t="t" r="r" b="b"/>
            <a:pathLst>
              <a:path w="180975" h="628650">
                <a:moveTo>
                  <a:pt x="180975" y="628396"/>
                </a:moveTo>
                <a:lnTo>
                  <a:pt x="145716" y="622843"/>
                </a:lnTo>
                <a:lnTo>
                  <a:pt x="116935" y="607695"/>
                </a:lnTo>
                <a:lnTo>
                  <a:pt x="97536" y="585212"/>
                </a:lnTo>
                <a:lnTo>
                  <a:pt x="90424" y="557657"/>
                </a:lnTo>
                <a:lnTo>
                  <a:pt x="90424" y="384937"/>
                </a:lnTo>
                <a:lnTo>
                  <a:pt x="83313" y="357435"/>
                </a:lnTo>
                <a:lnTo>
                  <a:pt x="63928" y="334946"/>
                </a:lnTo>
                <a:lnTo>
                  <a:pt x="35184" y="319768"/>
                </a:lnTo>
                <a:lnTo>
                  <a:pt x="0" y="314198"/>
                </a:lnTo>
                <a:lnTo>
                  <a:pt x="35184" y="308627"/>
                </a:lnTo>
                <a:lnTo>
                  <a:pt x="63928" y="293449"/>
                </a:lnTo>
                <a:lnTo>
                  <a:pt x="83313" y="270960"/>
                </a:lnTo>
                <a:lnTo>
                  <a:pt x="90424" y="243459"/>
                </a:lnTo>
                <a:lnTo>
                  <a:pt x="90424" y="70738"/>
                </a:lnTo>
                <a:lnTo>
                  <a:pt x="97536" y="43183"/>
                </a:lnTo>
                <a:lnTo>
                  <a:pt x="116935" y="20700"/>
                </a:lnTo>
                <a:lnTo>
                  <a:pt x="145716" y="5552"/>
                </a:lnTo>
                <a:lnTo>
                  <a:pt x="180975" y="0"/>
                </a:lnTo>
              </a:path>
            </a:pathLst>
          </a:custGeom>
          <a:ln w="19055">
            <a:solidFill>
              <a:srgbClr val="3986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1567322" y="3173834"/>
            <a:ext cx="530860" cy="89852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algn="ctr">
              <a:lnSpc>
                <a:spcPts val="1810"/>
              </a:lnSpc>
            </a:pPr>
            <a:r>
              <a:rPr sz="1800" spc="-10" dirty="0">
                <a:solidFill>
                  <a:srgbClr val="3986FF"/>
                </a:solidFill>
                <a:latin typeface="Calibri"/>
                <a:cs typeface="Calibri"/>
              </a:rPr>
              <a:t>Attention</a:t>
            </a:r>
            <a:endParaRPr sz="1800">
              <a:latin typeface="Calibri"/>
              <a:cs typeface="Calibri"/>
            </a:endParaRPr>
          </a:p>
          <a:p>
            <a:pPr marL="2540" algn="ctr">
              <a:lnSpc>
                <a:spcPct val="100000"/>
              </a:lnSpc>
              <a:spcBef>
                <a:spcPts val="15"/>
              </a:spcBef>
            </a:pPr>
            <a:r>
              <a:rPr sz="1800" spc="-10" dirty="0">
                <a:solidFill>
                  <a:srgbClr val="3986FF"/>
                </a:solidFill>
                <a:latin typeface="Calibri"/>
                <a:cs typeface="Calibri"/>
              </a:rPr>
              <a:t>scores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2133600" y="3275710"/>
            <a:ext cx="190500" cy="628650"/>
          </a:xfrm>
          <a:custGeom>
            <a:avLst/>
            <a:gdLst/>
            <a:ahLst/>
            <a:cxnLst/>
            <a:rect l="l" t="t" r="r" b="b"/>
            <a:pathLst>
              <a:path w="190500" h="628650">
                <a:moveTo>
                  <a:pt x="190500" y="628522"/>
                </a:moveTo>
                <a:lnTo>
                  <a:pt x="153435" y="622661"/>
                </a:lnTo>
                <a:lnTo>
                  <a:pt x="123158" y="606679"/>
                </a:lnTo>
                <a:lnTo>
                  <a:pt x="102739" y="582981"/>
                </a:lnTo>
                <a:lnTo>
                  <a:pt x="95250" y="553974"/>
                </a:lnTo>
                <a:lnTo>
                  <a:pt x="95250" y="388746"/>
                </a:lnTo>
                <a:lnTo>
                  <a:pt x="87760" y="359759"/>
                </a:lnTo>
                <a:lnTo>
                  <a:pt x="67341" y="336105"/>
                </a:lnTo>
                <a:lnTo>
                  <a:pt x="37064" y="320166"/>
                </a:lnTo>
                <a:lnTo>
                  <a:pt x="0" y="314325"/>
                </a:lnTo>
                <a:lnTo>
                  <a:pt x="37064" y="308463"/>
                </a:lnTo>
                <a:lnTo>
                  <a:pt x="67341" y="292480"/>
                </a:lnTo>
                <a:lnTo>
                  <a:pt x="87760" y="268783"/>
                </a:lnTo>
                <a:lnTo>
                  <a:pt x="95250" y="239775"/>
                </a:lnTo>
                <a:lnTo>
                  <a:pt x="95250" y="74549"/>
                </a:lnTo>
                <a:lnTo>
                  <a:pt x="102739" y="45541"/>
                </a:lnTo>
                <a:lnTo>
                  <a:pt x="123158" y="21843"/>
                </a:lnTo>
                <a:lnTo>
                  <a:pt x="153435" y="5861"/>
                </a:lnTo>
                <a:lnTo>
                  <a:pt x="190500" y="0"/>
                </a:lnTo>
              </a:path>
            </a:pathLst>
          </a:custGeom>
          <a:ln w="19055">
            <a:solidFill>
              <a:srgbClr val="3986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3907790" y="1170622"/>
            <a:ext cx="898525" cy="57658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32715" marR="5080" indent="-120650">
              <a:lnSpc>
                <a:spcPct val="100800"/>
              </a:lnSpc>
              <a:spcBef>
                <a:spcPts val="85"/>
              </a:spcBef>
            </a:pPr>
            <a:r>
              <a:rPr sz="1800" spc="-25" dirty="0">
                <a:solidFill>
                  <a:srgbClr val="3986FF"/>
                </a:solidFill>
                <a:latin typeface="Calibri"/>
                <a:cs typeface="Calibri"/>
              </a:rPr>
              <a:t>Attention </a:t>
            </a:r>
            <a:r>
              <a:rPr sz="1800" spc="-10" dirty="0">
                <a:solidFill>
                  <a:srgbClr val="3986FF"/>
                </a:solidFill>
                <a:latin typeface="Calibri"/>
                <a:cs typeface="Calibri"/>
              </a:rPr>
              <a:t>output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6205473" y="1242694"/>
            <a:ext cx="4495800" cy="2371090"/>
          </a:xfrm>
          <a:prstGeom prst="rect">
            <a:avLst/>
          </a:prstGeom>
          <a:ln w="28582">
            <a:solidFill>
              <a:srgbClr val="5D4A3B"/>
            </a:solidFill>
          </a:ln>
        </p:spPr>
        <p:txBody>
          <a:bodyPr vert="horz" wrap="square" lIns="0" tIns="24765" rIns="0" bIns="0" rtlCol="0">
            <a:spAutoFit/>
          </a:bodyPr>
          <a:lstStyle/>
          <a:p>
            <a:pPr marL="87630">
              <a:lnSpc>
                <a:spcPct val="100000"/>
              </a:lnSpc>
              <a:spcBef>
                <a:spcPts val="195"/>
              </a:spcBef>
            </a:pPr>
            <a:r>
              <a:rPr sz="1800" dirty="0">
                <a:solidFill>
                  <a:srgbClr val="7E7E7E"/>
                </a:solidFill>
                <a:latin typeface="Calibri"/>
                <a:cs typeface="Calibri"/>
              </a:rPr>
              <a:t>Use</a:t>
            </a:r>
            <a:r>
              <a:rPr sz="1800" spc="-6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7E7E7E"/>
                </a:solidFill>
                <a:latin typeface="Calibri"/>
                <a:cs typeface="Calibri"/>
              </a:rPr>
              <a:t>the</a:t>
            </a:r>
            <a:r>
              <a:rPr sz="1800" spc="-5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4285F4"/>
                </a:solidFill>
                <a:latin typeface="Calibri"/>
                <a:cs typeface="Calibri"/>
              </a:rPr>
              <a:t>attention</a:t>
            </a:r>
            <a:r>
              <a:rPr sz="1800" spc="-45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285F4"/>
                </a:solidFill>
                <a:latin typeface="Calibri"/>
                <a:cs typeface="Calibri"/>
              </a:rPr>
              <a:t>distribution</a:t>
            </a:r>
            <a:r>
              <a:rPr sz="1800" spc="-15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7E7E7E"/>
                </a:solidFill>
                <a:latin typeface="Calibri"/>
                <a:cs typeface="Calibri"/>
              </a:rPr>
              <a:t>to</a:t>
            </a:r>
            <a:r>
              <a:rPr sz="1800" spc="-4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7E7E7E"/>
                </a:solidFill>
                <a:latin typeface="Calibri"/>
                <a:cs typeface="Calibri"/>
              </a:rPr>
              <a:t>take </a:t>
            </a:r>
            <a:r>
              <a:rPr sz="1800" spc="-50" dirty="0">
                <a:solidFill>
                  <a:srgbClr val="7E7E7E"/>
                </a:solidFill>
                <a:latin typeface="Calibri"/>
                <a:cs typeface="Calibri"/>
              </a:rPr>
              <a:t>a</a:t>
            </a:r>
            <a:endParaRPr sz="1800">
              <a:latin typeface="Calibri"/>
              <a:cs typeface="Calibri"/>
            </a:endParaRPr>
          </a:p>
          <a:p>
            <a:pPr marL="87630">
              <a:lnSpc>
                <a:spcPct val="100000"/>
              </a:lnSpc>
              <a:spcBef>
                <a:spcPts val="15"/>
              </a:spcBef>
            </a:pPr>
            <a:r>
              <a:rPr sz="1800" b="1" dirty="0">
                <a:solidFill>
                  <a:srgbClr val="4285F4"/>
                </a:solidFill>
                <a:latin typeface="Calibri"/>
                <a:cs typeface="Calibri"/>
              </a:rPr>
              <a:t>weighted</a:t>
            </a:r>
            <a:r>
              <a:rPr sz="1800" b="1" spc="-20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4285F4"/>
                </a:solidFill>
                <a:latin typeface="Calibri"/>
                <a:cs typeface="Calibri"/>
              </a:rPr>
              <a:t>sum</a:t>
            </a:r>
            <a:r>
              <a:rPr sz="1800" b="1" spc="-55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7E7E7E"/>
                </a:solidFill>
                <a:latin typeface="Calibri"/>
                <a:cs typeface="Calibri"/>
              </a:rPr>
              <a:t>of</a:t>
            </a:r>
            <a:r>
              <a:rPr sz="1800" spc="-4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7E7E7E"/>
                </a:solidFill>
                <a:latin typeface="Calibri"/>
                <a:cs typeface="Calibri"/>
              </a:rPr>
              <a:t>the</a:t>
            </a:r>
            <a:r>
              <a:rPr sz="1800" spc="-2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C00000"/>
                </a:solidFill>
                <a:latin typeface="Calibri"/>
                <a:cs typeface="Calibri"/>
              </a:rPr>
              <a:t>encoder</a:t>
            </a:r>
            <a:r>
              <a:rPr sz="1800" spc="-4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C00000"/>
                </a:solidFill>
                <a:latin typeface="Calibri"/>
                <a:cs typeface="Calibri"/>
              </a:rPr>
              <a:t>hidden</a:t>
            </a:r>
            <a:r>
              <a:rPr sz="1800" spc="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C00000"/>
                </a:solidFill>
                <a:latin typeface="Calibri"/>
                <a:cs typeface="Calibri"/>
              </a:rPr>
              <a:t>states</a:t>
            </a:r>
            <a:r>
              <a:rPr sz="1800" spc="-10" dirty="0">
                <a:solidFill>
                  <a:srgbClr val="7E7E7E"/>
                </a:solidFill>
                <a:latin typeface="Calibri"/>
                <a:cs typeface="Calibri"/>
              </a:rPr>
              <a:t>.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635"/>
              </a:spcBef>
            </a:pPr>
            <a:endParaRPr sz="1800">
              <a:latin typeface="Calibri"/>
              <a:cs typeface="Calibri"/>
            </a:endParaRPr>
          </a:p>
          <a:p>
            <a:pPr marL="87630" marR="702310">
              <a:lnSpc>
                <a:spcPct val="100800"/>
              </a:lnSpc>
            </a:pPr>
            <a:r>
              <a:rPr sz="1800" dirty="0">
                <a:solidFill>
                  <a:srgbClr val="7E7E7E"/>
                </a:solidFill>
                <a:latin typeface="Calibri"/>
                <a:cs typeface="Calibri"/>
              </a:rPr>
              <a:t>The</a:t>
            </a:r>
            <a:r>
              <a:rPr sz="1800" spc="-2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4285F4"/>
                </a:solidFill>
                <a:latin typeface="Calibri"/>
                <a:cs typeface="Calibri"/>
              </a:rPr>
              <a:t>attention</a:t>
            </a:r>
            <a:r>
              <a:rPr sz="1800" spc="-55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285F4"/>
                </a:solidFill>
                <a:latin typeface="Calibri"/>
                <a:cs typeface="Calibri"/>
              </a:rPr>
              <a:t>output</a:t>
            </a:r>
            <a:r>
              <a:rPr sz="1800" spc="-20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7E7E7E"/>
                </a:solidFill>
                <a:latin typeface="Calibri"/>
                <a:cs typeface="Calibri"/>
              </a:rPr>
              <a:t>mostly</a:t>
            </a:r>
            <a:r>
              <a:rPr sz="1800" spc="-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7E7E7E"/>
                </a:solidFill>
                <a:latin typeface="Calibri"/>
                <a:cs typeface="Calibri"/>
              </a:rPr>
              <a:t>contains </a:t>
            </a:r>
            <a:r>
              <a:rPr sz="1800" dirty="0">
                <a:solidFill>
                  <a:srgbClr val="7E7E7E"/>
                </a:solidFill>
                <a:latin typeface="Calibri"/>
                <a:cs typeface="Calibri"/>
              </a:rPr>
              <a:t>information</a:t>
            </a:r>
            <a:r>
              <a:rPr sz="1800" spc="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7E7E7E"/>
                </a:solidFill>
                <a:latin typeface="Calibri"/>
                <a:cs typeface="Calibri"/>
              </a:rPr>
              <a:t>from</a:t>
            </a:r>
            <a:r>
              <a:rPr sz="1800" spc="-9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7E7E7E"/>
                </a:solidFill>
                <a:latin typeface="Calibri"/>
                <a:cs typeface="Calibri"/>
              </a:rPr>
              <a:t>the</a:t>
            </a:r>
            <a:r>
              <a:rPr sz="1800" spc="-7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C00000"/>
                </a:solidFill>
                <a:latin typeface="Calibri"/>
                <a:cs typeface="Calibri"/>
              </a:rPr>
              <a:t>hidden</a:t>
            </a:r>
            <a:r>
              <a:rPr sz="1800" spc="-5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C00000"/>
                </a:solidFill>
                <a:latin typeface="Calibri"/>
                <a:cs typeface="Calibri"/>
              </a:rPr>
              <a:t>states</a:t>
            </a:r>
            <a:r>
              <a:rPr sz="1800" spc="-2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7E7E7E"/>
                </a:solidFill>
                <a:latin typeface="Calibri"/>
                <a:cs typeface="Calibri"/>
              </a:rPr>
              <a:t>that </a:t>
            </a:r>
            <a:r>
              <a:rPr sz="1800" dirty="0">
                <a:solidFill>
                  <a:srgbClr val="7E7E7E"/>
                </a:solidFill>
                <a:latin typeface="Calibri"/>
                <a:cs typeface="Calibri"/>
              </a:rPr>
              <a:t>received</a:t>
            </a:r>
            <a:r>
              <a:rPr sz="1800" spc="-3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285F4"/>
                </a:solidFill>
                <a:latin typeface="Calibri"/>
                <a:cs typeface="Calibri"/>
              </a:rPr>
              <a:t>high</a:t>
            </a:r>
            <a:r>
              <a:rPr sz="1800" spc="-65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4285F4"/>
                </a:solidFill>
                <a:latin typeface="Calibri"/>
                <a:cs typeface="Calibri"/>
              </a:rPr>
              <a:t>attention</a:t>
            </a:r>
            <a:r>
              <a:rPr sz="1800" spc="-10" dirty="0">
                <a:solidFill>
                  <a:srgbClr val="7E7E7E"/>
                </a:solidFill>
                <a:latin typeface="Calibri"/>
                <a:cs typeface="Calibri"/>
              </a:rPr>
              <a:t>.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4948301" y="1380744"/>
            <a:ext cx="1261745" cy="85725"/>
          </a:xfrm>
          <a:custGeom>
            <a:avLst/>
            <a:gdLst/>
            <a:ahLst/>
            <a:cxnLst/>
            <a:rect l="l" t="t" r="r" b="b"/>
            <a:pathLst>
              <a:path w="1261745" h="85725">
                <a:moveTo>
                  <a:pt x="85725" y="0"/>
                </a:moveTo>
                <a:lnTo>
                  <a:pt x="0" y="42925"/>
                </a:lnTo>
                <a:lnTo>
                  <a:pt x="85725" y="85725"/>
                </a:lnTo>
                <a:lnTo>
                  <a:pt x="85725" y="57150"/>
                </a:lnTo>
                <a:lnTo>
                  <a:pt x="71374" y="57150"/>
                </a:lnTo>
                <a:lnTo>
                  <a:pt x="71374" y="28575"/>
                </a:lnTo>
                <a:lnTo>
                  <a:pt x="85725" y="28575"/>
                </a:lnTo>
                <a:lnTo>
                  <a:pt x="85725" y="0"/>
                </a:lnTo>
                <a:close/>
              </a:path>
              <a:path w="1261745" h="85725">
                <a:moveTo>
                  <a:pt x="85725" y="28575"/>
                </a:moveTo>
                <a:lnTo>
                  <a:pt x="71374" y="28575"/>
                </a:lnTo>
                <a:lnTo>
                  <a:pt x="71374" y="57150"/>
                </a:lnTo>
                <a:lnTo>
                  <a:pt x="85725" y="57150"/>
                </a:lnTo>
                <a:lnTo>
                  <a:pt x="85725" y="28575"/>
                </a:lnTo>
                <a:close/>
              </a:path>
              <a:path w="1261745" h="85725">
                <a:moveTo>
                  <a:pt x="1261364" y="28575"/>
                </a:moveTo>
                <a:lnTo>
                  <a:pt x="85725" y="28575"/>
                </a:lnTo>
                <a:lnTo>
                  <a:pt x="85725" y="57150"/>
                </a:lnTo>
                <a:lnTo>
                  <a:pt x="1261364" y="57150"/>
                </a:lnTo>
                <a:lnTo>
                  <a:pt x="1261364" y="28575"/>
                </a:lnTo>
                <a:close/>
              </a:path>
            </a:pathLst>
          </a:custGeom>
          <a:solidFill>
            <a:srgbClr val="5D4A3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2618358" y="6413579"/>
            <a:ext cx="2236470" cy="2546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z="1800" dirty="0">
                <a:latin typeface="Calibri"/>
                <a:cs typeface="Calibri"/>
              </a:rPr>
              <a:t>Source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sentence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(input)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4" name="object 44"/>
          <p:cNvSpPr txBox="1">
            <a:spLocks noGrp="1"/>
          </p:cNvSpPr>
          <p:nvPr>
            <p:ph type="sldNum" sz="quarter" idx="7"/>
          </p:nvPr>
        </p:nvSpPr>
        <p:spPr>
          <a:xfrm>
            <a:off x="311150" y="6465490"/>
            <a:ext cx="428942" cy="28471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186690">
              <a:lnSpc>
                <a:spcPts val="1450"/>
              </a:lnSpc>
            </a:pPr>
            <a:fld id="{81D60167-4931-47E6-BA6A-407CBD079E47}" type="slidenum">
              <a:rPr lang="en-US" altLang="ja-JP" spc="-50" smtClean="0"/>
              <a:pPr marL="186690">
                <a:lnSpc>
                  <a:spcPts val="1450"/>
                </a:lnSpc>
              </a:pPr>
              <a:t>94</a:t>
            </a:fld>
            <a:endParaRPr spc="-25" dirty="0"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97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10" dirty="0"/>
              <a:t>Sequence-to-</a:t>
            </a:r>
            <a:r>
              <a:rPr dirty="0"/>
              <a:t>sequence</a:t>
            </a:r>
            <a:r>
              <a:rPr spc="-15" dirty="0"/>
              <a:t> </a:t>
            </a:r>
            <a:r>
              <a:rPr dirty="0"/>
              <a:t>with</a:t>
            </a:r>
            <a:r>
              <a:rPr spc="-105" dirty="0"/>
              <a:t> </a:t>
            </a:r>
            <a:r>
              <a:rPr spc="-10" dirty="0"/>
              <a:t>attention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495550" y="1095118"/>
            <a:ext cx="3409950" cy="4599940"/>
            <a:chOff x="2495550" y="1095118"/>
            <a:chExt cx="3409950" cy="459994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90797" y="4370829"/>
              <a:ext cx="123830" cy="12383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90797" y="4532754"/>
              <a:ext cx="123830" cy="13322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590797" y="4704077"/>
              <a:ext cx="123830" cy="133355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590797" y="4875527"/>
              <a:ext cx="123830" cy="133355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2514600" y="4304157"/>
              <a:ext cx="266700" cy="781050"/>
            </a:xfrm>
            <a:custGeom>
              <a:avLst/>
              <a:gdLst/>
              <a:ahLst/>
              <a:cxnLst/>
              <a:rect l="l" t="t" r="r" b="b"/>
              <a:pathLst>
                <a:path w="266700" h="781050">
                  <a:moveTo>
                    <a:pt x="222250" y="0"/>
                  </a:moveTo>
                  <a:lnTo>
                    <a:pt x="239535" y="3498"/>
                  </a:lnTo>
                  <a:lnTo>
                    <a:pt x="253666" y="13033"/>
                  </a:lnTo>
                  <a:lnTo>
                    <a:pt x="263201" y="27164"/>
                  </a:lnTo>
                  <a:lnTo>
                    <a:pt x="266700" y="44450"/>
                  </a:lnTo>
                  <a:lnTo>
                    <a:pt x="266700" y="736473"/>
                  </a:lnTo>
                  <a:lnTo>
                    <a:pt x="263201" y="753758"/>
                  </a:lnTo>
                  <a:lnTo>
                    <a:pt x="253666" y="767889"/>
                  </a:lnTo>
                  <a:lnTo>
                    <a:pt x="239535" y="777424"/>
                  </a:lnTo>
                  <a:lnTo>
                    <a:pt x="222250" y="780923"/>
                  </a:lnTo>
                  <a:lnTo>
                    <a:pt x="44450" y="780923"/>
                  </a:lnTo>
                  <a:lnTo>
                    <a:pt x="27164" y="777424"/>
                  </a:lnTo>
                  <a:lnTo>
                    <a:pt x="13033" y="767889"/>
                  </a:lnTo>
                  <a:lnTo>
                    <a:pt x="3498" y="753758"/>
                  </a:lnTo>
                  <a:lnTo>
                    <a:pt x="0" y="736473"/>
                  </a:lnTo>
                  <a:lnTo>
                    <a:pt x="0" y="44450"/>
                  </a:lnTo>
                  <a:lnTo>
                    <a:pt x="3498" y="27164"/>
                  </a:lnTo>
                  <a:lnTo>
                    <a:pt x="13033" y="13033"/>
                  </a:lnTo>
                  <a:lnTo>
                    <a:pt x="27164" y="3498"/>
                  </a:lnTo>
                  <a:lnTo>
                    <a:pt x="44450" y="0"/>
                  </a:lnTo>
                  <a:lnTo>
                    <a:pt x="222250" y="0"/>
                  </a:lnTo>
                  <a:close/>
                </a:path>
              </a:pathLst>
            </a:custGeom>
            <a:ln w="19055">
              <a:solidFill>
                <a:srgbClr val="8B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592578" y="4639309"/>
              <a:ext cx="534035" cy="1055370"/>
            </a:xfrm>
            <a:custGeom>
              <a:avLst/>
              <a:gdLst/>
              <a:ahLst/>
              <a:cxnLst/>
              <a:rect l="l" t="t" r="r" b="b"/>
              <a:pathLst>
                <a:path w="534035" h="1055370">
                  <a:moveTo>
                    <a:pt x="110744" y="540512"/>
                  </a:moveTo>
                  <a:lnTo>
                    <a:pt x="66408" y="464566"/>
                  </a:lnTo>
                  <a:lnTo>
                    <a:pt x="55372" y="445643"/>
                  </a:lnTo>
                  <a:lnTo>
                    <a:pt x="0" y="540512"/>
                  </a:lnTo>
                  <a:lnTo>
                    <a:pt x="1524" y="546354"/>
                  </a:lnTo>
                  <a:lnTo>
                    <a:pt x="10668" y="551688"/>
                  </a:lnTo>
                  <a:lnTo>
                    <a:pt x="16510" y="550164"/>
                  </a:lnTo>
                  <a:lnTo>
                    <a:pt x="45847" y="499872"/>
                  </a:lnTo>
                  <a:lnTo>
                    <a:pt x="45847" y="1055319"/>
                  </a:lnTo>
                  <a:lnTo>
                    <a:pt x="64897" y="1055319"/>
                  </a:lnTo>
                  <a:lnTo>
                    <a:pt x="64897" y="499872"/>
                  </a:lnTo>
                  <a:lnTo>
                    <a:pt x="94234" y="550164"/>
                  </a:lnTo>
                  <a:lnTo>
                    <a:pt x="100076" y="551688"/>
                  </a:lnTo>
                  <a:lnTo>
                    <a:pt x="109220" y="546354"/>
                  </a:lnTo>
                  <a:lnTo>
                    <a:pt x="110744" y="540512"/>
                  </a:lnTo>
                  <a:close/>
                </a:path>
                <a:path w="534035" h="1055370">
                  <a:moveTo>
                    <a:pt x="533628" y="55308"/>
                  </a:moveTo>
                  <a:lnTo>
                    <a:pt x="517156" y="45720"/>
                  </a:lnTo>
                  <a:lnTo>
                    <a:pt x="438658" y="0"/>
                  </a:lnTo>
                  <a:lnTo>
                    <a:pt x="432816" y="1524"/>
                  </a:lnTo>
                  <a:lnTo>
                    <a:pt x="430149" y="6096"/>
                  </a:lnTo>
                  <a:lnTo>
                    <a:pt x="427482" y="10541"/>
                  </a:lnTo>
                  <a:lnTo>
                    <a:pt x="429133" y="16383"/>
                  </a:lnTo>
                  <a:lnTo>
                    <a:pt x="433578" y="19050"/>
                  </a:lnTo>
                  <a:lnTo>
                    <a:pt x="479285" y="45720"/>
                  </a:lnTo>
                  <a:lnTo>
                    <a:pt x="188722" y="45720"/>
                  </a:lnTo>
                  <a:lnTo>
                    <a:pt x="188722" y="64770"/>
                  </a:lnTo>
                  <a:lnTo>
                    <a:pt x="479501" y="64770"/>
                  </a:lnTo>
                  <a:lnTo>
                    <a:pt x="433578" y="91567"/>
                  </a:lnTo>
                  <a:lnTo>
                    <a:pt x="429133" y="94107"/>
                  </a:lnTo>
                  <a:lnTo>
                    <a:pt x="427482" y="99949"/>
                  </a:lnTo>
                  <a:lnTo>
                    <a:pt x="432816" y="109093"/>
                  </a:lnTo>
                  <a:lnTo>
                    <a:pt x="438658" y="110617"/>
                  </a:lnTo>
                  <a:lnTo>
                    <a:pt x="517207" y="64770"/>
                  </a:lnTo>
                  <a:lnTo>
                    <a:pt x="533412" y="55308"/>
                  </a:lnTo>
                  <a:lnTo>
                    <a:pt x="533628" y="55308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14672" y="4285104"/>
              <a:ext cx="2790830" cy="1399999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2505075" y="2771013"/>
              <a:ext cx="2309495" cy="0"/>
            </a:xfrm>
            <a:custGeom>
              <a:avLst/>
              <a:gdLst/>
              <a:ahLst/>
              <a:cxnLst/>
              <a:rect l="l" t="t" r="r" b="b"/>
              <a:pathLst>
                <a:path w="2309495">
                  <a:moveTo>
                    <a:pt x="0" y="0"/>
                  </a:moveTo>
                  <a:lnTo>
                    <a:pt x="2309114" y="0"/>
                  </a:lnTo>
                </a:path>
              </a:pathLst>
            </a:custGeom>
            <a:ln w="19055">
              <a:solidFill>
                <a:srgbClr val="3986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590800" y="2294889"/>
              <a:ext cx="133350" cy="476250"/>
            </a:xfrm>
            <a:custGeom>
              <a:avLst/>
              <a:gdLst/>
              <a:ahLst/>
              <a:cxnLst/>
              <a:rect l="l" t="t" r="r" b="b"/>
              <a:pathLst>
                <a:path w="133350" h="476250">
                  <a:moveTo>
                    <a:pt x="133350" y="0"/>
                  </a:moveTo>
                  <a:lnTo>
                    <a:pt x="0" y="0"/>
                  </a:lnTo>
                  <a:lnTo>
                    <a:pt x="0" y="476123"/>
                  </a:lnTo>
                  <a:lnTo>
                    <a:pt x="133350" y="476123"/>
                  </a:lnTo>
                  <a:lnTo>
                    <a:pt x="133350" y="0"/>
                  </a:lnTo>
                  <a:close/>
                </a:path>
              </a:pathLst>
            </a:custGeom>
            <a:solidFill>
              <a:srgbClr val="FFAC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590800" y="2294889"/>
              <a:ext cx="133350" cy="476250"/>
            </a:xfrm>
            <a:custGeom>
              <a:avLst/>
              <a:gdLst/>
              <a:ahLst/>
              <a:cxnLst/>
              <a:rect l="l" t="t" r="r" b="b"/>
              <a:pathLst>
                <a:path w="133350" h="476250">
                  <a:moveTo>
                    <a:pt x="0" y="476123"/>
                  </a:moveTo>
                  <a:lnTo>
                    <a:pt x="133350" y="476123"/>
                  </a:lnTo>
                  <a:lnTo>
                    <a:pt x="133350" y="0"/>
                  </a:lnTo>
                  <a:lnTo>
                    <a:pt x="0" y="0"/>
                  </a:lnTo>
                  <a:lnTo>
                    <a:pt x="0" y="476123"/>
                  </a:lnTo>
                  <a:close/>
                </a:path>
              </a:pathLst>
            </a:custGeom>
            <a:ln w="19055">
              <a:solidFill>
                <a:srgbClr val="3986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190875" y="2713874"/>
              <a:ext cx="142875" cy="47625"/>
            </a:xfrm>
            <a:custGeom>
              <a:avLst/>
              <a:gdLst/>
              <a:ahLst/>
              <a:cxnLst/>
              <a:rect l="l" t="t" r="r" b="b"/>
              <a:pathLst>
                <a:path w="142875" h="47625">
                  <a:moveTo>
                    <a:pt x="142875" y="0"/>
                  </a:moveTo>
                  <a:lnTo>
                    <a:pt x="0" y="0"/>
                  </a:lnTo>
                  <a:lnTo>
                    <a:pt x="0" y="47613"/>
                  </a:lnTo>
                  <a:lnTo>
                    <a:pt x="142875" y="47613"/>
                  </a:lnTo>
                  <a:lnTo>
                    <a:pt x="142875" y="0"/>
                  </a:lnTo>
                  <a:close/>
                </a:path>
              </a:pathLst>
            </a:custGeom>
            <a:solidFill>
              <a:srgbClr val="FFAC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190875" y="2713874"/>
              <a:ext cx="142875" cy="47625"/>
            </a:xfrm>
            <a:custGeom>
              <a:avLst/>
              <a:gdLst/>
              <a:ahLst/>
              <a:cxnLst/>
              <a:rect l="l" t="t" r="r" b="b"/>
              <a:pathLst>
                <a:path w="142875" h="47625">
                  <a:moveTo>
                    <a:pt x="0" y="47613"/>
                  </a:moveTo>
                  <a:lnTo>
                    <a:pt x="142875" y="47613"/>
                  </a:lnTo>
                  <a:lnTo>
                    <a:pt x="142875" y="0"/>
                  </a:lnTo>
                  <a:lnTo>
                    <a:pt x="0" y="0"/>
                  </a:lnTo>
                  <a:lnTo>
                    <a:pt x="0" y="47613"/>
                  </a:lnTo>
                  <a:close/>
                </a:path>
              </a:pathLst>
            </a:custGeom>
            <a:ln w="19055">
              <a:solidFill>
                <a:srgbClr val="3986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800475" y="2713874"/>
              <a:ext cx="133350" cy="47625"/>
            </a:xfrm>
            <a:custGeom>
              <a:avLst/>
              <a:gdLst/>
              <a:ahLst/>
              <a:cxnLst/>
              <a:rect l="l" t="t" r="r" b="b"/>
              <a:pathLst>
                <a:path w="133350" h="47625">
                  <a:moveTo>
                    <a:pt x="133350" y="0"/>
                  </a:moveTo>
                  <a:lnTo>
                    <a:pt x="0" y="0"/>
                  </a:lnTo>
                  <a:lnTo>
                    <a:pt x="0" y="47613"/>
                  </a:lnTo>
                  <a:lnTo>
                    <a:pt x="133350" y="47613"/>
                  </a:lnTo>
                  <a:lnTo>
                    <a:pt x="133350" y="0"/>
                  </a:lnTo>
                  <a:close/>
                </a:path>
              </a:pathLst>
            </a:custGeom>
            <a:solidFill>
              <a:srgbClr val="FFAC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800475" y="2713874"/>
              <a:ext cx="133350" cy="47625"/>
            </a:xfrm>
            <a:custGeom>
              <a:avLst/>
              <a:gdLst/>
              <a:ahLst/>
              <a:cxnLst/>
              <a:rect l="l" t="t" r="r" b="b"/>
              <a:pathLst>
                <a:path w="133350" h="47625">
                  <a:moveTo>
                    <a:pt x="0" y="47613"/>
                  </a:moveTo>
                  <a:lnTo>
                    <a:pt x="133350" y="47613"/>
                  </a:lnTo>
                  <a:lnTo>
                    <a:pt x="133350" y="0"/>
                  </a:lnTo>
                  <a:lnTo>
                    <a:pt x="0" y="0"/>
                  </a:lnTo>
                  <a:lnTo>
                    <a:pt x="0" y="47613"/>
                  </a:lnTo>
                  <a:close/>
                </a:path>
              </a:pathLst>
            </a:custGeom>
            <a:ln w="19055">
              <a:solidFill>
                <a:srgbClr val="3986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4400550" y="2713874"/>
              <a:ext cx="133350" cy="47625"/>
            </a:xfrm>
            <a:custGeom>
              <a:avLst/>
              <a:gdLst/>
              <a:ahLst/>
              <a:cxnLst/>
              <a:rect l="l" t="t" r="r" b="b"/>
              <a:pathLst>
                <a:path w="133350" h="47625">
                  <a:moveTo>
                    <a:pt x="133350" y="0"/>
                  </a:moveTo>
                  <a:lnTo>
                    <a:pt x="0" y="0"/>
                  </a:lnTo>
                  <a:lnTo>
                    <a:pt x="0" y="47613"/>
                  </a:lnTo>
                  <a:lnTo>
                    <a:pt x="133350" y="47613"/>
                  </a:lnTo>
                  <a:lnTo>
                    <a:pt x="133350" y="0"/>
                  </a:lnTo>
                  <a:close/>
                </a:path>
              </a:pathLst>
            </a:custGeom>
            <a:solidFill>
              <a:srgbClr val="FFAC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4400550" y="2713874"/>
              <a:ext cx="133350" cy="47625"/>
            </a:xfrm>
            <a:custGeom>
              <a:avLst/>
              <a:gdLst/>
              <a:ahLst/>
              <a:cxnLst/>
              <a:rect l="l" t="t" r="r" b="b"/>
              <a:pathLst>
                <a:path w="133350" h="47625">
                  <a:moveTo>
                    <a:pt x="0" y="47613"/>
                  </a:moveTo>
                  <a:lnTo>
                    <a:pt x="133350" y="47613"/>
                  </a:lnTo>
                  <a:lnTo>
                    <a:pt x="133350" y="0"/>
                  </a:lnTo>
                  <a:lnTo>
                    <a:pt x="0" y="0"/>
                  </a:lnTo>
                  <a:lnTo>
                    <a:pt x="0" y="47613"/>
                  </a:lnTo>
                  <a:close/>
                </a:path>
              </a:pathLst>
            </a:custGeom>
            <a:ln w="19055">
              <a:solidFill>
                <a:srgbClr val="3986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2598674" y="3628008"/>
              <a:ext cx="1920875" cy="675005"/>
            </a:xfrm>
            <a:custGeom>
              <a:avLst/>
              <a:gdLst/>
              <a:ahLst/>
              <a:cxnLst/>
              <a:rect l="l" t="t" r="r" b="b"/>
              <a:pathLst>
                <a:path w="1920875" h="675004">
                  <a:moveTo>
                    <a:pt x="110617" y="95504"/>
                  </a:moveTo>
                  <a:lnTo>
                    <a:pt x="108077" y="90932"/>
                  </a:lnTo>
                  <a:lnTo>
                    <a:pt x="66967" y="18796"/>
                  </a:lnTo>
                  <a:lnTo>
                    <a:pt x="56261" y="0"/>
                  </a:lnTo>
                  <a:lnTo>
                    <a:pt x="0" y="94234"/>
                  </a:lnTo>
                  <a:lnTo>
                    <a:pt x="1422" y="100330"/>
                  </a:lnTo>
                  <a:lnTo>
                    <a:pt x="1612" y="100330"/>
                  </a:lnTo>
                  <a:lnTo>
                    <a:pt x="5969" y="102870"/>
                  </a:lnTo>
                  <a:lnTo>
                    <a:pt x="10414" y="105537"/>
                  </a:lnTo>
                  <a:lnTo>
                    <a:pt x="16383" y="104013"/>
                  </a:lnTo>
                  <a:lnTo>
                    <a:pt x="46228" y="54051"/>
                  </a:lnTo>
                  <a:lnTo>
                    <a:pt x="39738" y="675005"/>
                  </a:lnTo>
                  <a:lnTo>
                    <a:pt x="58801" y="675005"/>
                  </a:lnTo>
                  <a:lnTo>
                    <a:pt x="65278" y="54419"/>
                  </a:lnTo>
                  <a:lnTo>
                    <a:pt x="65608" y="23876"/>
                  </a:lnTo>
                  <a:lnTo>
                    <a:pt x="65290" y="54051"/>
                  </a:lnTo>
                  <a:lnTo>
                    <a:pt x="65278" y="54419"/>
                  </a:lnTo>
                  <a:lnTo>
                    <a:pt x="91440" y="100330"/>
                  </a:lnTo>
                  <a:lnTo>
                    <a:pt x="94107" y="104902"/>
                  </a:lnTo>
                  <a:lnTo>
                    <a:pt x="99949" y="106426"/>
                  </a:lnTo>
                  <a:lnTo>
                    <a:pt x="104521" y="103886"/>
                  </a:lnTo>
                  <a:lnTo>
                    <a:pt x="109093" y="101219"/>
                  </a:lnTo>
                  <a:lnTo>
                    <a:pt x="110617" y="95504"/>
                  </a:lnTo>
                  <a:close/>
                </a:path>
                <a:path w="1920875" h="675004">
                  <a:moveTo>
                    <a:pt x="717423" y="95123"/>
                  </a:moveTo>
                  <a:lnTo>
                    <a:pt x="714743" y="90678"/>
                  </a:lnTo>
                  <a:lnTo>
                    <a:pt x="673544" y="18923"/>
                  </a:lnTo>
                  <a:lnTo>
                    <a:pt x="671969" y="16179"/>
                  </a:lnTo>
                  <a:lnTo>
                    <a:pt x="671969" y="37757"/>
                  </a:lnTo>
                  <a:lnTo>
                    <a:pt x="671880" y="54000"/>
                  </a:lnTo>
                  <a:lnTo>
                    <a:pt x="671753" y="53797"/>
                  </a:lnTo>
                  <a:lnTo>
                    <a:pt x="671969" y="37757"/>
                  </a:lnTo>
                  <a:lnTo>
                    <a:pt x="671969" y="16179"/>
                  </a:lnTo>
                  <a:lnTo>
                    <a:pt x="662686" y="0"/>
                  </a:lnTo>
                  <a:lnTo>
                    <a:pt x="609473" y="90043"/>
                  </a:lnTo>
                  <a:lnTo>
                    <a:pt x="606806" y="94615"/>
                  </a:lnTo>
                  <a:lnTo>
                    <a:pt x="608012" y="99695"/>
                  </a:lnTo>
                  <a:lnTo>
                    <a:pt x="608101" y="100076"/>
                  </a:lnTo>
                  <a:lnTo>
                    <a:pt x="608203" y="100457"/>
                  </a:lnTo>
                  <a:lnTo>
                    <a:pt x="617347" y="105791"/>
                  </a:lnTo>
                  <a:lnTo>
                    <a:pt x="623189" y="104267"/>
                  </a:lnTo>
                  <a:lnTo>
                    <a:pt x="625856" y="99695"/>
                  </a:lnTo>
                  <a:lnTo>
                    <a:pt x="652830" y="54000"/>
                  </a:lnTo>
                  <a:lnTo>
                    <a:pt x="649351" y="669036"/>
                  </a:lnTo>
                  <a:lnTo>
                    <a:pt x="668401" y="669036"/>
                  </a:lnTo>
                  <a:lnTo>
                    <a:pt x="671880" y="54216"/>
                  </a:lnTo>
                  <a:lnTo>
                    <a:pt x="698246" y="100076"/>
                  </a:lnTo>
                  <a:lnTo>
                    <a:pt x="700913" y="104648"/>
                  </a:lnTo>
                  <a:lnTo>
                    <a:pt x="706742" y="106299"/>
                  </a:lnTo>
                  <a:lnTo>
                    <a:pt x="715899" y="100965"/>
                  </a:lnTo>
                  <a:lnTo>
                    <a:pt x="717423" y="95123"/>
                  </a:lnTo>
                  <a:close/>
                </a:path>
                <a:path w="1920875" h="675004">
                  <a:moveTo>
                    <a:pt x="1316101" y="95885"/>
                  </a:moveTo>
                  <a:lnTo>
                    <a:pt x="1273111" y="18796"/>
                  </a:lnTo>
                  <a:lnTo>
                    <a:pt x="1262634" y="0"/>
                  </a:lnTo>
                  <a:lnTo>
                    <a:pt x="1208151" y="89281"/>
                  </a:lnTo>
                  <a:lnTo>
                    <a:pt x="1205484" y="93726"/>
                  </a:lnTo>
                  <a:lnTo>
                    <a:pt x="1206779" y="99187"/>
                  </a:lnTo>
                  <a:lnTo>
                    <a:pt x="1206881" y="99568"/>
                  </a:lnTo>
                  <a:lnTo>
                    <a:pt x="1215771" y="105156"/>
                  </a:lnTo>
                  <a:lnTo>
                    <a:pt x="1221740" y="103632"/>
                  </a:lnTo>
                  <a:lnTo>
                    <a:pt x="1224407" y="99187"/>
                  </a:lnTo>
                  <a:lnTo>
                    <a:pt x="1252029" y="53936"/>
                  </a:lnTo>
                  <a:lnTo>
                    <a:pt x="1239901" y="668909"/>
                  </a:lnTo>
                  <a:lnTo>
                    <a:pt x="1258951" y="669163"/>
                  </a:lnTo>
                  <a:lnTo>
                    <a:pt x="1271079" y="54394"/>
                  </a:lnTo>
                  <a:lnTo>
                    <a:pt x="1296924" y="100584"/>
                  </a:lnTo>
                  <a:lnTo>
                    <a:pt x="1299387" y="105156"/>
                  </a:lnTo>
                  <a:lnTo>
                    <a:pt x="1299464" y="105283"/>
                  </a:lnTo>
                  <a:lnTo>
                    <a:pt x="1305179" y="106807"/>
                  </a:lnTo>
                  <a:lnTo>
                    <a:pt x="1309878" y="104267"/>
                  </a:lnTo>
                  <a:lnTo>
                    <a:pt x="1314450" y="101727"/>
                  </a:lnTo>
                  <a:lnTo>
                    <a:pt x="1316101" y="95885"/>
                  </a:lnTo>
                  <a:close/>
                </a:path>
                <a:path w="1920875" h="675004">
                  <a:moveTo>
                    <a:pt x="1920494" y="95504"/>
                  </a:moveTo>
                  <a:lnTo>
                    <a:pt x="1917827" y="90932"/>
                  </a:lnTo>
                  <a:lnTo>
                    <a:pt x="1876818" y="18796"/>
                  </a:lnTo>
                  <a:lnTo>
                    <a:pt x="1866138" y="0"/>
                  </a:lnTo>
                  <a:lnTo>
                    <a:pt x="1812544" y="89789"/>
                  </a:lnTo>
                  <a:lnTo>
                    <a:pt x="1809750" y="94234"/>
                  </a:lnTo>
                  <a:lnTo>
                    <a:pt x="1811274" y="100076"/>
                  </a:lnTo>
                  <a:lnTo>
                    <a:pt x="1815846" y="102870"/>
                  </a:lnTo>
                  <a:lnTo>
                    <a:pt x="1820291" y="105537"/>
                  </a:lnTo>
                  <a:lnTo>
                    <a:pt x="1826133" y="104013"/>
                  </a:lnTo>
                  <a:lnTo>
                    <a:pt x="1856105" y="53987"/>
                  </a:lnTo>
                  <a:lnTo>
                    <a:pt x="1849488" y="666242"/>
                  </a:lnTo>
                  <a:lnTo>
                    <a:pt x="1868551" y="666242"/>
                  </a:lnTo>
                  <a:lnTo>
                    <a:pt x="1875142" y="54394"/>
                  </a:lnTo>
                  <a:lnTo>
                    <a:pt x="1875472" y="23876"/>
                  </a:lnTo>
                  <a:lnTo>
                    <a:pt x="1875155" y="53987"/>
                  </a:lnTo>
                  <a:lnTo>
                    <a:pt x="1875142" y="54394"/>
                  </a:lnTo>
                  <a:lnTo>
                    <a:pt x="1901317" y="100330"/>
                  </a:lnTo>
                  <a:lnTo>
                    <a:pt x="1903857" y="104902"/>
                  </a:lnTo>
                  <a:lnTo>
                    <a:pt x="1909699" y="106426"/>
                  </a:lnTo>
                  <a:lnTo>
                    <a:pt x="1914271" y="103886"/>
                  </a:lnTo>
                  <a:lnTo>
                    <a:pt x="1918843" y="101219"/>
                  </a:lnTo>
                  <a:lnTo>
                    <a:pt x="1920494" y="95504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590797" y="3513833"/>
              <a:ext cx="133355" cy="123830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90872" y="3513833"/>
              <a:ext cx="133355" cy="123830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800472" y="3513833"/>
              <a:ext cx="133355" cy="123830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400547" y="3513833"/>
              <a:ext cx="133355" cy="123830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2604135" y="2761487"/>
              <a:ext cx="3170555" cy="1538605"/>
            </a:xfrm>
            <a:custGeom>
              <a:avLst/>
              <a:gdLst/>
              <a:ahLst/>
              <a:cxnLst/>
              <a:rect l="l" t="t" r="r" b="b"/>
              <a:pathLst>
                <a:path w="3170554" h="1538604">
                  <a:moveTo>
                    <a:pt x="110617" y="104521"/>
                  </a:moveTo>
                  <a:lnTo>
                    <a:pt x="108077" y="99949"/>
                  </a:lnTo>
                  <a:lnTo>
                    <a:pt x="66598" y="28448"/>
                  </a:lnTo>
                  <a:lnTo>
                    <a:pt x="55626" y="9525"/>
                  </a:lnTo>
                  <a:lnTo>
                    <a:pt x="2667" y="99695"/>
                  </a:lnTo>
                  <a:lnTo>
                    <a:pt x="0" y="104140"/>
                  </a:lnTo>
                  <a:lnTo>
                    <a:pt x="1524" y="109982"/>
                  </a:lnTo>
                  <a:lnTo>
                    <a:pt x="5969" y="112649"/>
                  </a:lnTo>
                  <a:lnTo>
                    <a:pt x="10541" y="115316"/>
                  </a:lnTo>
                  <a:lnTo>
                    <a:pt x="16383" y="113792"/>
                  </a:lnTo>
                  <a:lnTo>
                    <a:pt x="19050" y="109347"/>
                  </a:lnTo>
                  <a:lnTo>
                    <a:pt x="45859" y="63715"/>
                  </a:lnTo>
                  <a:lnTo>
                    <a:pt x="45859" y="63588"/>
                  </a:lnTo>
                  <a:lnTo>
                    <a:pt x="55486" y="47345"/>
                  </a:lnTo>
                  <a:lnTo>
                    <a:pt x="45935" y="63588"/>
                  </a:lnTo>
                  <a:lnTo>
                    <a:pt x="45859" y="63715"/>
                  </a:lnTo>
                  <a:lnTo>
                    <a:pt x="43815" y="762381"/>
                  </a:lnTo>
                  <a:lnTo>
                    <a:pt x="62865" y="762381"/>
                  </a:lnTo>
                  <a:lnTo>
                    <a:pt x="64757" y="115697"/>
                  </a:lnTo>
                  <a:lnTo>
                    <a:pt x="64808" y="99695"/>
                  </a:lnTo>
                  <a:lnTo>
                    <a:pt x="64909" y="63588"/>
                  </a:lnTo>
                  <a:lnTo>
                    <a:pt x="64998" y="33274"/>
                  </a:lnTo>
                  <a:lnTo>
                    <a:pt x="65024" y="28448"/>
                  </a:lnTo>
                  <a:lnTo>
                    <a:pt x="64985" y="63715"/>
                  </a:lnTo>
                  <a:lnTo>
                    <a:pt x="94234" y="114046"/>
                  </a:lnTo>
                  <a:lnTo>
                    <a:pt x="99949" y="115697"/>
                  </a:lnTo>
                  <a:lnTo>
                    <a:pt x="109093" y="110363"/>
                  </a:lnTo>
                  <a:lnTo>
                    <a:pt x="110617" y="104521"/>
                  </a:lnTo>
                  <a:close/>
                </a:path>
                <a:path w="3170554" h="1538604">
                  <a:moveTo>
                    <a:pt x="710311" y="94996"/>
                  </a:moveTo>
                  <a:lnTo>
                    <a:pt x="666064" y="18923"/>
                  </a:lnTo>
                  <a:lnTo>
                    <a:pt x="655066" y="0"/>
                  </a:lnTo>
                  <a:lnTo>
                    <a:pt x="599567" y="94742"/>
                  </a:lnTo>
                  <a:lnTo>
                    <a:pt x="601091" y="100584"/>
                  </a:lnTo>
                  <a:lnTo>
                    <a:pt x="605866" y="103378"/>
                  </a:lnTo>
                  <a:lnTo>
                    <a:pt x="610108" y="105918"/>
                  </a:lnTo>
                  <a:lnTo>
                    <a:pt x="615454" y="104521"/>
                  </a:lnTo>
                  <a:lnTo>
                    <a:pt x="615873" y="104521"/>
                  </a:lnTo>
                  <a:lnTo>
                    <a:pt x="618617" y="99822"/>
                  </a:lnTo>
                  <a:lnTo>
                    <a:pt x="645452" y="54140"/>
                  </a:lnTo>
                  <a:lnTo>
                    <a:pt x="643890" y="762127"/>
                  </a:lnTo>
                  <a:lnTo>
                    <a:pt x="662940" y="762127"/>
                  </a:lnTo>
                  <a:lnTo>
                    <a:pt x="664387" y="106045"/>
                  </a:lnTo>
                  <a:lnTo>
                    <a:pt x="664502" y="54140"/>
                  </a:lnTo>
                  <a:lnTo>
                    <a:pt x="655053" y="37820"/>
                  </a:lnTo>
                  <a:lnTo>
                    <a:pt x="664527" y="54140"/>
                  </a:lnTo>
                  <a:lnTo>
                    <a:pt x="693801" y="104521"/>
                  </a:lnTo>
                  <a:lnTo>
                    <a:pt x="699643" y="106045"/>
                  </a:lnTo>
                  <a:lnTo>
                    <a:pt x="704088" y="103378"/>
                  </a:lnTo>
                  <a:lnTo>
                    <a:pt x="708660" y="100838"/>
                  </a:lnTo>
                  <a:lnTo>
                    <a:pt x="710311" y="94996"/>
                  </a:lnTo>
                  <a:close/>
                </a:path>
                <a:path w="3170554" h="1538604">
                  <a:moveTo>
                    <a:pt x="1319403" y="94869"/>
                  </a:moveTo>
                  <a:lnTo>
                    <a:pt x="1316736" y="90424"/>
                  </a:lnTo>
                  <a:lnTo>
                    <a:pt x="1275156" y="18923"/>
                  </a:lnTo>
                  <a:lnTo>
                    <a:pt x="1264158" y="0"/>
                  </a:lnTo>
                  <a:lnTo>
                    <a:pt x="1208659" y="94742"/>
                  </a:lnTo>
                  <a:lnTo>
                    <a:pt x="1210208" y="100711"/>
                  </a:lnTo>
                  <a:lnTo>
                    <a:pt x="1210398" y="100711"/>
                  </a:lnTo>
                  <a:lnTo>
                    <a:pt x="1219327" y="105918"/>
                  </a:lnTo>
                  <a:lnTo>
                    <a:pt x="1224673" y="104521"/>
                  </a:lnTo>
                  <a:lnTo>
                    <a:pt x="1225092" y="104521"/>
                  </a:lnTo>
                  <a:lnTo>
                    <a:pt x="1254556" y="54229"/>
                  </a:lnTo>
                  <a:lnTo>
                    <a:pt x="1254633" y="18923"/>
                  </a:lnTo>
                  <a:lnTo>
                    <a:pt x="1254569" y="54229"/>
                  </a:lnTo>
                  <a:lnTo>
                    <a:pt x="1253490" y="762127"/>
                  </a:lnTo>
                  <a:lnTo>
                    <a:pt x="1272540" y="762127"/>
                  </a:lnTo>
                  <a:lnTo>
                    <a:pt x="1273543" y="106045"/>
                  </a:lnTo>
                  <a:lnTo>
                    <a:pt x="1273619" y="54229"/>
                  </a:lnTo>
                  <a:lnTo>
                    <a:pt x="1302893" y="104521"/>
                  </a:lnTo>
                  <a:lnTo>
                    <a:pt x="1308735" y="106045"/>
                  </a:lnTo>
                  <a:lnTo>
                    <a:pt x="1317879" y="100711"/>
                  </a:lnTo>
                  <a:lnTo>
                    <a:pt x="1319403" y="94869"/>
                  </a:lnTo>
                  <a:close/>
                </a:path>
                <a:path w="3170554" h="1538604">
                  <a:moveTo>
                    <a:pt x="1918970" y="94869"/>
                  </a:moveTo>
                  <a:lnTo>
                    <a:pt x="1874735" y="18923"/>
                  </a:lnTo>
                  <a:lnTo>
                    <a:pt x="1863725" y="0"/>
                  </a:lnTo>
                  <a:lnTo>
                    <a:pt x="1810893" y="90297"/>
                  </a:lnTo>
                  <a:lnTo>
                    <a:pt x="1808226" y="94742"/>
                  </a:lnTo>
                  <a:lnTo>
                    <a:pt x="1809775" y="100711"/>
                  </a:lnTo>
                  <a:lnTo>
                    <a:pt x="1809965" y="100711"/>
                  </a:lnTo>
                  <a:lnTo>
                    <a:pt x="1818894" y="105918"/>
                  </a:lnTo>
                  <a:lnTo>
                    <a:pt x="1824240" y="104521"/>
                  </a:lnTo>
                  <a:lnTo>
                    <a:pt x="1824659" y="104521"/>
                  </a:lnTo>
                  <a:lnTo>
                    <a:pt x="1854022" y="54267"/>
                  </a:lnTo>
                  <a:lnTo>
                    <a:pt x="1854073" y="18923"/>
                  </a:lnTo>
                  <a:lnTo>
                    <a:pt x="1854047" y="54267"/>
                  </a:lnTo>
                  <a:lnTo>
                    <a:pt x="1853565" y="762127"/>
                  </a:lnTo>
                  <a:lnTo>
                    <a:pt x="1872615" y="762127"/>
                  </a:lnTo>
                  <a:lnTo>
                    <a:pt x="1873173" y="106045"/>
                  </a:lnTo>
                  <a:lnTo>
                    <a:pt x="1873211" y="54267"/>
                  </a:lnTo>
                  <a:lnTo>
                    <a:pt x="1902460" y="104521"/>
                  </a:lnTo>
                  <a:lnTo>
                    <a:pt x="1908302" y="106045"/>
                  </a:lnTo>
                  <a:lnTo>
                    <a:pt x="1917446" y="100711"/>
                  </a:lnTo>
                  <a:lnTo>
                    <a:pt x="1918970" y="94869"/>
                  </a:lnTo>
                  <a:close/>
                </a:path>
                <a:path w="3170554" h="1538604">
                  <a:moveTo>
                    <a:pt x="2034286" y="813320"/>
                  </a:moveTo>
                  <a:lnTo>
                    <a:pt x="2031619" y="810641"/>
                  </a:lnTo>
                  <a:lnTo>
                    <a:pt x="2030095" y="809117"/>
                  </a:lnTo>
                  <a:lnTo>
                    <a:pt x="1920240" y="809383"/>
                  </a:lnTo>
                  <a:lnTo>
                    <a:pt x="1971929" y="900303"/>
                  </a:lnTo>
                  <a:lnTo>
                    <a:pt x="1974596" y="904875"/>
                  </a:lnTo>
                  <a:lnTo>
                    <a:pt x="1980438" y="906399"/>
                  </a:lnTo>
                  <a:lnTo>
                    <a:pt x="1985010" y="903859"/>
                  </a:lnTo>
                  <a:lnTo>
                    <a:pt x="1962315" y="844829"/>
                  </a:lnTo>
                  <a:lnTo>
                    <a:pt x="1936623" y="828433"/>
                  </a:lnTo>
                  <a:lnTo>
                    <a:pt x="1952929" y="828395"/>
                  </a:lnTo>
                  <a:lnTo>
                    <a:pt x="1944878" y="814197"/>
                  </a:lnTo>
                  <a:lnTo>
                    <a:pt x="1952955" y="828395"/>
                  </a:lnTo>
                  <a:lnTo>
                    <a:pt x="1971840" y="828344"/>
                  </a:lnTo>
                  <a:lnTo>
                    <a:pt x="1972017" y="828433"/>
                  </a:lnTo>
                  <a:lnTo>
                    <a:pt x="1971865" y="828344"/>
                  </a:lnTo>
                  <a:lnTo>
                    <a:pt x="2030095" y="828167"/>
                  </a:lnTo>
                  <a:lnTo>
                    <a:pt x="2034286" y="823849"/>
                  </a:lnTo>
                  <a:lnTo>
                    <a:pt x="2034286" y="813320"/>
                  </a:lnTo>
                  <a:close/>
                </a:path>
                <a:path w="3170554" h="1538604">
                  <a:moveTo>
                    <a:pt x="3170174" y="1519809"/>
                  </a:moveTo>
                  <a:lnTo>
                    <a:pt x="3157512" y="1514881"/>
                  </a:lnTo>
                  <a:lnTo>
                    <a:pt x="1972017" y="828433"/>
                  </a:lnTo>
                  <a:lnTo>
                    <a:pt x="1952980" y="828433"/>
                  </a:lnTo>
                  <a:lnTo>
                    <a:pt x="1962315" y="844829"/>
                  </a:lnTo>
                  <a:lnTo>
                    <a:pt x="3041319" y="1469631"/>
                  </a:lnTo>
                  <a:lnTo>
                    <a:pt x="1374000" y="820229"/>
                  </a:lnTo>
                  <a:lnTo>
                    <a:pt x="1426337" y="811911"/>
                  </a:lnTo>
                  <a:lnTo>
                    <a:pt x="1431544" y="811149"/>
                  </a:lnTo>
                  <a:lnTo>
                    <a:pt x="1434185" y="807466"/>
                  </a:lnTo>
                  <a:lnTo>
                    <a:pt x="1435100" y="806208"/>
                  </a:lnTo>
                  <a:lnTo>
                    <a:pt x="1434338" y="801116"/>
                  </a:lnTo>
                  <a:lnTo>
                    <a:pt x="1433449" y="795909"/>
                  </a:lnTo>
                  <a:lnTo>
                    <a:pt x="1428623" y="792353"/>
                  </a:lnTo>
                  <a:lnTo>
                    <a:pt x="1423416" y="793115"/>
                  </a:lnTo>
                  <a:lnTo>
                    <a:pt x="1320165" y="809498"/>
                  </a:lnTo>
                  <a:lnTo>
                    <a:pt x="1385189" y="891286"/>
                  </a:lnTo>
                  <a:lnTo>
                    <a:pt x="1388491" y="895477"/>
                  </a:lnTo>
                  <a:lnTo>
                    <a:pt x="1394460" y="896112"/>
                  </a:lnTo>
                  <a:lnTo>
                    <a:pt x="1398524" y="892810"/>
                  </a:lnTo>
                  <a:lnTo>
                    <a:pt x="1402715" y="889508"/>
                  </a:lnTo>
                  <a:lnTo>
                    <a:pt x="1403350" y="883539"/>
                  </a:lnTo>
                  <a:lnTo>
                    <a:pt x="1400048" y="879475"/>
                  </a:lnTo>
                  <a:lnTo>
                    <a:pt x="1367002" y="837882"/>
                  </a:lnTo>
                  <a:lnTo>
                    <a:pt x="3012503" y="1478864"/>
                  </a:lnTo>
                  <a:lnTo>
                    <a:pt x="746175" y="852792"/>
                  </a:lnTo>
                  <a:lnTo>
                    <a:pt x="781608" y="843419"/>
                  </a:lnTo>
                  <a:lnTo>
                    <a:pt x="797433" y="839216"/>
                  </a:lnTo>
                  <a:lnTo>
                    <a:pt x="802513" y="837958"/>
                  </a:lnTo>
                  <a:lnTo>
                    <a:pt x="805561" y="832612"/>
                  </a:lnTo>
                  <a:lnTo>
                    <a:pt x="804164" y="827544"/>
                  </a:lnTo>
                  <a:lnTo>
                    <a:pt x="802894" y="822452"/>
                  </a:lnTo>
                  <a:lnTo>
                    <a:pt x="797687" y="819404"/>
                  </a:lnTo>
                  <a:lnTo>
                    <a:pt x="691515" y="847598"/>
                  </a:lnTo>
                  <a:lnTo>
                    <a:pt x="764540" y="922401"/>
                  </a:lnTo>
                  <a:lnTo>
                    <a:pt x="768350" y="926211"/>
                  </a:lnTo>
                  <a:lnTo>
                    <a:pt x="774192" y="926211"/>
                  </a:lnTo>
                  <a:lnTo>
                    <a:pt x="778002" y="922528"/>
                  </a:lnTo>
                  <a:lnTo>
                    <a:pt x="781685" y="918845"/>
                  </a:lnTo>
                  <a:lnTo>
                    <a:pt x="781812" y="912876"/>
                  </a:lnTo>
                  <a:lnTo>
                    <a:pt x="741032" y="871067"/>
                  </a:lnTo>
                  <a:lnTo>
                    <a:pt x="2780804" y="1434553"/>
                  </a:lnTo>
                  <a:lnTo>
                    <a:pt x="146469" y="849947"/>
                  </a:lnTo>
                  <a:lnTo>
                    <a:pt x="170548" y="842264"/>
                  </a:lnTo>
                  <a:lnTo>
                    <a:pt x="196850" y="833894"/>
                  </a:lnTo>
                  <a:lnTo>
                    <a:pt x="201803" y="832243"/>
                  </a:lnTo>
                  <a:lnTo>
                    <a:pt x="204597" y="826897"/>
                  </a:lnTo>
                  <a:lnTo>
                    <a:pt x="202946" y="821817"/>
                  </a:lnTo>
                  <a:lnTo>
                    <a:pt x="201422" y="816864"/>
                  </a:lnTo>
                  <a:lnTo>
                    <a:pt x="195961" y="814082"/>
                  </a:lnTo>
                  <a:lnTo>
                    <a:pt x="191008" y="815733"/>
                  </a:lnTo>
                  <a:lnTo>
                    <a:pt x="91440" y="847598"/>
                  </a:lnTo>
                  <a:lnTo>
                    <a:pt x="168148" y="918591"/>
                  </a:lnTo>
                  <a:lnTo>
                    <a:pt x="172085" y="922147"/>
                  </a:lnTo>
                  <a:lnTo>
                    <a:pt x="178054" y="921893"/>
                  </a:lnTo>
                  <a:lnTo>
                    <a:pt x="181610" y="917956"/>
                  </a:lnTo>
                  <a:lnTo>
                    <a:pt x="185166" y="914146"/>
                  </a:lnTo>
                  <a:lnTo>
                    <a:pt x="184912" y="908177"/>
                  </a:lnTo>
                  <a:lnTo>
                    <a:pt x="181102" y="904494"/>
                  </a:lnTo>
                  <a:lnTo>
                    <a:pt x="142227" y="868603"/>
                  </a:lnTo>
                  <a:lnTo>
                    <a:pt x="3138703" y="1533423"/>
                  </a:lnTo>
                  <a:lnTo>
                    <a:pt x="3156585" y="1538351"/>
                  </a:lnTo>
                  <a:lnTo>
                    <a:pt x="3156826" y="1537436"/>
                  </a:lnTo>
                  <a:lnTo>
                    <a:pt x="3161538" y="1538478"/>
                  </a:lnTo>
                  <a:lnTo>
                    <a:pt x="3161855" y="1537030"/>
                  </a:lnTo>
                  <a:lnTo>
                    <a:pt x="3163316" y="1537589"/>
                  </a:lnTo>
                  <a:lnTo>
                    <a:pt x="3170174" y="1519809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653919" y="1095118"/>
              <a:ext cx="1827530" cy="1625602"/>
            </a:xfrm>
            <a:prstGeom prst="rect">
              <a:avLst/>
            </a:prstGeom>
          </p:spPr>
        </p:pic>
      </p:grpSp>
      <p:sp>
        <p:nvSpPr>
          <p:cNvPr id="27" name="object 27"/>
          <p:cNvSpPr txBox="1"/>
          <p:nvPr/>
        </p:nvSpPr>
        <p:spPr>
          <a:xfrm>
            <a:off x="1567322" y="4292572"/>
            <a:ext cx="530860" cy="79057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algn="ctr">
              <a:lnSpc>
                <a:spcPts val="1810"/>
              </a:lnSpc>
            </a:pPr>
            <a:r>
              <a:rPr sz="1800" spc="-10" dirty="0">
                <a:solidFill>
                  <a:srgbClr val="C00000"/>
                </a:solidFill>
                <a:latin typeface="Calibri"/>
                <a:cs typeface="Calibri"/>
              </a:rPr>
              <a:t>Encoder</a:t>
            </a:r>
            <a:endParaRPr sz="1800">
              <a:latin typeface="Calibri"/>
              <a:cs typeface="Calibri"/>
            </a:endParaRPr>
          </a:p>
          <a:p>
            <a:pPr marL="2540" algn="ctr">
              <a:lnSpc>
                <a:spcPct val="100000"/>
              </a:lnSpc>
              <a:spcBef>
                <a:spcPts val="15"/>
              </a:spcBef>
            </a:pPr>
            <a:r>
              <a:rPr sz="1800" spc="-25" dirty="0">
                <a:solidFill>
                  <a:srgbClr val="C00000"/>
                </a:solidFill>
                <a:latin typeface="Calibri"/>
                <a:cs typeface="Calibri"/>
              </a:rPr>
              <a:t>RNN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2505075" y="6094412"/>
            <a:ext cx="2438400" cy="266700"/>
          </a:xfrm>
          <a:custGeom>
            <a:avLst/>
            <a:gdLst/>
            <a:ahLst/>
            <a:cxnLst/>
            <a:rect l="l" t="t" r="r" b="b"/>
            <a:pathLst>
              <a:path w="2438400" h="266700">
                <a:moveTo>
                  <a:pt x="2438400" y="0"/>
                </a:moveTo>
                <a:lnTo>
                  <a:pt x="2430196" y="51894"/>
                </a:lnTo>
                <a:lnTo>
                  <a:pt x="2407824" y="94268"/>
                </a:lnTo>
                <a:lnTo>
                  <a:pt x="2374642" y="122836"/>
                </a:lnTo>
                <a:lnTo>
                  <a:pt x="2334005" y="133311"/>
                </a:lnTo>
                <a:lnTo>
                  <a:pt x="1323594" y="133311"/>
                </a:lnTo>
                <a:lnTo>
                  <a:pt x="1282957" y="143789"/>
                </a:lnTo>
                <a:lnTo>
                  <a:pt x="1249775" y="172361"/>
                </a:lnTo>
                <a:lnTo>
                  <a:pt x="1227403" y="214739"/>
                </a:lnTo>
                <a:lnTo>
                  <a:pt x="1219200" y="266636"/>
                </a:lnTo>
                <a:lnTo>
                  <a:pt x="1210996" y="214739"/>
                </a:lnTo>
                <a:lnTo>
                  <a:pt x="1188624" y="172361"/>
                </a:lnTo>
                <a:lnTo>
                  <a:pt x="1155442" y="143789"/>
                </a:lnTo>
                <a:lnTo>
                  <a:pt x="1114805" y="133311"/>
                </a:lnTo>
                <a:lnTo>
                  <a:pt x="104393" y="133311"/>
                </a:lnTo>
                <a:lnTo>
                  <a:pt x="63757" y="122836"/>
                </a:lnTo>
                <a:lnTo>
                  <a:pt x="30575" y="94268"/>
                </a:lnTo>
                <a:lnTo>
                  <a:pt x="8203" y="51894"/>
                </a:lnTo>
                <a:lnTo>
                  <a:pt x="0" y="0"/>
                </a:lnTo>
              </a:path>
            </a:pathLst>
          </a:custGeom>
          <a:ln w="190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2143125" y="4304157"/>
            <a:ext cx="180975" cy="781050"/>
          </a:xfrm>
          <a:custGeom>
            <a:avLst/>
            <a:gdLst/>
            <a:ahLst/>
            <a:cxnLst/>
            <a:rect l="l" t="t" r="r" b="b"/>
            <a:pathLst>
              <a:path w="180975" h="781050">
                <a:moveTo>
                  <a:pt x="180975" y="780923"/>
                </a:moveTo>
                <a:lnTo>
                  <a:pt x="145716" y="775350"/>
                </a:lnTo>
                <a:lnTo>
                  <a:pt x="116935" y="760158"/>
                </a:lnTo>
                <a:lnTo>
                  <a:pt x="97536" y="737631"/>
                </a:lnTo>
                <a:lnTo>
                  <a:pt x="90424" y="710057"/>
                </a:lnTo>
                <a:lnTo>
                  <a:pt x="90550" y="461264"/>
                </a:lnTo>
                <a:lnTo>
                  <a:pt x="83438" y="433689"/>
                </a:lnTo>
                <a:lnTo>
                  <a:pt x="64039" y="411162"/>
                </a:lnTo>
                <a:lnTo>
                  <a:pt x="35258" y="395970"/>
                </a:lnTo>
                <a:lnTo>
                  <a:pt x="0" y="390398"/>
                </a:lnTo>
                <a:lnTo>
                  <a:pt x="35258" y="384845"/>
                </a:lnTo>
                <a:lnTo>
                  <a:pt x="64039" y="369697"/>
                </a:lnTo>
                <a:lnTo>
                  <a:pt x="83438" y="347214"/>
                </a:lnTo>
                <a:lnTo>
                  <a:pt x="90550" y="319659"/>
                </a:lnTo>
                <a:lnTo>
                  <a:pt x="90550" y="70866"/>
                </a:lnTo>
                <a:lnTo>
                  <a:pt x="97661" y="43291"/>
                </a:lnTo>
                <a:lnTo>
                  <a:pt x="117046" y="20764"/>
                </a:lnTo>
                <a:lnTo>
                  <a:pt x="145790" y="5572"/>
                </a:lnTo>
                <a:lnTo>
                  <a:pt x="180975" y="0"/>
                </a:lnTo>
              </a:path>
            </a:pathLst>
          </a:custGeom>
          <a:ln w="19055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5393054" y="5722937"/>
            <a:ext cx="723900" cy="2660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50" i="1" spc="-10" dirty="0">
                <a:latin typeface="Calibri"/>
                <a:cs typeface="Calibri"/>
              </a:rPr>
              <a:t>&lt;START&gt;</a:t>
            </a:r>
            <a:endParaRPr sz="1550">
              <a:latin typeface="Calibri"/>
              <a:cs typeface="Calibri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2577083" y="5732462"/>
            <a:ext cx="121285" cy="26543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50" i="1" spc="-25" dirty="0">
                <a:latin typeface="Calibri"/>
                <a:cs typeface="Calibri"/>
              </a:rPr>
              <a:t>il</a:t>
            </a:r>
            <a:endParaRPr sz="1550">
              <a:latin typeface="Calibri"/>
              <a:cs typeface="Calibri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176270" y="5732462"/>
            <a:ext cx="128270" cy="26543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50" i="1" spc="-50" dirty="0">
                <a:latin typeface="Calibri"/>
                <a:cs typeface="Calibri"/>
              </a:rPr>
              <a:t>a</a:t>
            </a:r>
            <a:endParaRPr sz="1550">
              <a:latin typeface="Calibri"/>
              <a:cs typeface="Calibri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3698135" y="5732462"/>
            <a:ext cx="1111250" cy="26543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497840" algn="l"/>
              </a:tabLst>
            </a:pPr>
            <a:r>
              <a:rPr sz="1550" i="1" spc="-25" dirty="0">
                <a:latin typeface="Calibri"/>
                <a:cs typeface="Calibri"/>
              </a:rPr>
              <a:t>m’</a:t>
            </a:r>
            <a:r>
              <a:rPr sz="1550" i="1" dirty="0">
                <a:latin typeface="Calibri"/>
                <a:cs typeface="Calibri"/>
              </a:rPr>
              <a:t>	</a:t>
            </a:r>
            <a:r>
              <a:rPr sz="1550" i="1" spc="-10" dirty="0">
                <a:latin typeface="Calibri"/>
                <a:cs typeface="Calibri"/>
              </a:rPr>
              <a:t>entarté</a:t>
            </a:r>
            <a:endParaRPr sz="1550">
              <a:latin typeface="Calibri"/>
              <a:cs typeface="Calibri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10391520" y="4078223"/>
            <a:ext cx="254000" cy="1277620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z="1800" dirty="0">
                <a:solidFill>
                  <a:srgbClr val="00AF50"/>
                </a:solidFill>
                <a:latin typeface="Calibri"/>
                <a:cs typeface="Calibri"/>
              </a:rPr>
              <a:t>Decoder</a:t>
            </a:r>
            <a:r>
              <a:rPr sz="1800" spc="-70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00AF50"/>
                </a:solidFill>
                <a:latin typeface="Calibri"/>
                <a:cs typeface="Calibri"/>
              </a:rPr>
              <a:t>RNN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10134600" y="4323207"/>
            <a:ext cx="190500" cy="781050"/>
          </a:xfrm>
          <a:custGeom>
            <a:avLst/>
            <a:gdLst/>
            <a:ahLst/>
            <a:cxnLst/>
            <a:rect l="l" t="t" r="r" b="b"/>
            <a:pathLst>
              <a:path w="190500" h="781050">
                <a:moveTo>
                  <a:pt x="0" y="0"/>
                </a:moveTo>
                <a:lnTo>
                  <a:pt x="37064" y="5861"/>
                </a:lnTo>
                <a:lnTo>
                  <a:pt x="67341" y="21844"/>
                </a:lnTo>
                <a:lnTo>
                  <a:pt x="87760" y="45541"/>
                </a:lnTo>
                <a:lnTo>
                  <a:pt x="95250" y="74549"/>
                </a:lnTo>
                <a:lnTo>
                  <a:pt x="95250" y="315976"/>
                </a:lnTo>
                <a:lnTo>
                  <a:pt x="102739" y="344963"/>
                </a:lnTo>
                <a:lnTo>
                  <a:pt x="123158" y="368617"/>
                </a:lnTo>
                <a:lnTo>
                  <a:pt x="153435" y="384556"/>
                </a:lnTo>
                <a:lnTo>
                  <a:pt x="190500" y="390398"/>
                </a:lnTo>
                <a:lnTo>
                  <a:pt x="153435" y="396259"/>
                </a:lnTo>
                <a:lnTo>
                  <a:pt x="123158" y="412242"/>
                </a:lnTo>
                <a:lnTo>
                  <a:pt x="102739" y="435939"/>
                </a:lnTo>
                <a:lnTo>
                  <a:pt x="95250" y="464947"/>
                </a:lnTo>
                <a:lnTo>
                  <a:pt x="95250" y="706374"/>
                </a:lnTo>
                <a:lnTo>
                  <a:pt x="87760" y="735381"/>
                </a:lnTo>
                <a:lnTo>
                  <a:pt x="67341" y="759079"/>
                </a:lnTo>
                <a:lnTo>
                  <a:pt x="37064" y="775061"/>
                </a:lnTo>
                <a:lnTo>
                  <a:pt x="0" y="780923"/>
                </a:lnTo>
              </a:path>
            </a:pathLst>
          </a:custGeom>
          <a:ln w="19055">
            <a:solidFill>
              <a:srgbClr val="00AF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1567322" y="1901344"/>
            <a:ext cx="530860" cy="110998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14300">
              <a:lnSpc>
                <a:spcPts val="1810"/>
              </a:lnSpc>
            </a:pPr>
            <a:r>
              <a:rPr sz="1800" spc="-10" dirty="0">
                <a:solidFill>
                  <a:srgbClr val="3986FF"/>
                </a:solidFill>
                <a:latin typeface="Calibri"/>
                <a:cs typeface="Calibri"/>
              </a:rPr>
              <a:t>Attention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1800" spc="-10" dirty="0">
                <a:solidFill>
                  <a:srgbClr val="3986FF"/>
                </a:solidFill>
                <a:latin typeface="Calibri"/>
                <a:cs typeface="Calibri"/>
              </a:rPr>
              <a:t>distribution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2152650" y="2142617"/>
            <a:ext cx="180975" cy="628650"/>
          </a:xfrm>
          <a:custGeom>
            <a:avLst/>
            <a:gdLst/>
            <a:ahLst/>
            <a:cxnLst/>
            <a:rect l="l" t="t" r="r" b="b"/>
            <a:pathLst>
              <a:path w="180975" h="628650">
                <a:moveTo>
                  <a:pt x="180975" y="628396"/>
                </a:moveTo>
                <a:lnTo>
                  <a:pt x="145716" y="622843"/>
                </a:lnTo>
                <a:lnTo>
                  <a:pt x="116935" y="607695"/>
                </a:lnTo>
                <a:lnTo>
                  <a:pt x="97536" y="585212"/>
                </a:lnTo>
                <a:lnTo>
                  <a:pt x="90424" y="557657"/>
                </a:lnTo>
                <a:lnTo>
                  <a:pt x="90424" y="384937"/>
                </a:lnTo>
                <a:lnTo>
                  <a:pt x="83313" y="357435"/>
                </a:lnTo>
                <a:lnTo>
                  <a:pt x="63928" y="334946"/>
                </a:lnTo>
                <a:lnTo>
                  <a:pt x="35184" y="319768"/>
                </a:lnTo>
                <a:lnTo>
                  <a:pt x="0" y="314198"/>
                </a:lnTo>
                <a:lnTo>
                  <a:pt x="35184" y="308627"/>
                </a:lnTo>
                <a:lnTo>
                  <a:pt x="63928" y="293449"/>
                </a:lnTo>
                <a:lnTo>
                  <a:pt x="83313" y="270960"/>
                </a:lnTo>
                <a:lnTo>
                  <a:pt x="90424" y="243459"/>
                </a:lnTo>
                <a:lnTo>
                  <a:pt x="90424" y="70738"/>
                </a:lnTo>
                <a:lnTo>
                  <a:pt x="97536" y="43183"/>
                </a:lnTo>
                <a:lnTo>
                  <a:pt x="116935" y="20700"/>
                </a:lnTo>
                <a:lnTo>
                  <a:pt x="145716" y="5552"/>
                </a:lnTo>
                <a:lnTo>
                  <a:pt x="180975" y="0"/>
                </a:lnTo>
              </a:path>
            </a:pathLst>
          </a:custGeom>
          <a:ln w="19055">
            <a:solidFill>
              <a:srgbClr val="3986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1567322" y="3173834"/>
            <a:ext cx="530860" cy="89852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algn="ctr">
              <a:lnSpc>
                <a:spcPts val="1810"/>
              </a:lnSpc>
            </a:pPr>
            <a:r>
              <a:rPr sz="1800" spc="-10" dirty="0">
                <a:solidFill>
                  <a:srgbClr val="3986FF"/>
                </a:solidFill>
                <a:latin typeface="Calibri"/>
                <a:cs typeface="Calibri"/>
              </a:rPr>
              <a:t>Attention</a:t>
            </a:r>
            <a:endParaRPr sz="1800">
              <a:latin typeface="Calibri"/>
              <a:cs typeface="Calibri"/>
            </a:endParaRPr>
          </a:p>
          <a:p>
            <a:pPr marL="2540" algn="ctr">
              <a:lnSpc>
                <a:spcPct val="100000"/>
              </a:lnSpc>
              <a:spcBef>
                <a:spcPts val="15"/>
              </a:spcBef>
            </a:pPr>
            <a:r>
              <a:rPr sz="1800" spc="-10" dirty="0">
                <a:solidFill>
                  <a:srgbClr val="3986FF"/>
                </a:solidFill>
                <a:latin typeface="Calibri"/>
                <a:cs typeface="Calibri"/>
              </a:rPr>
              <a:t>scores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2133600" y="3275710"/>
            <a:ext cx="190500" cy="628650"/>
          </a:xfrm>
          <a:custGeom>
            <a:avLst/>
            <a:gdLst/>
            <a:ahLst/>
            <a:cxnLst/>
            <a:rect l="l" t="t" r="r" b="b"/>
            <a:pathLst>
              <a:path w="190500" h="628650">
                <a:moveTo>
                  <a:pt x="190500" y="628522"/>
                </a:moveTo>
                <a:lnTo>
                  <a:pt x="153435" y="622661"/>
                </a:lnTo>
                <a:lnTo>
                  <a:pt x="123158" y="606679"/>
                </a:lnTo>
                <a:lnTo>
                  <a:pt x="102739" y="582981"/>
                </a:lnTo>
                <a:lnTo>
                  <a:pt x="95250" y="553974"/>
                </a:lnTo>
                <a:lnTo>
                  <a:pt x="95250" y="388746"/>
                </a:lnTo>
                <a:lnTo>
                  <a:pt x="87760" y="359759"/>
                </a:lnTo>
                <a:lnTo>
                  <a:pt x="67341" y="336105"/>
                </a:lnTo>
                <a:lnTo>
                  <a:pt x="37064" y="320166"/>
                </a:lnTo>
                <a:lnTo>
                  <a:pt x="0" y="314325"/>
                </a:lnTo>
                <a:lnTo>
                  <a:pt x="37064" y="308463"/>
                </a:lnTo>
                <a:lnTo>
                  <a:pt x="67341" y="292480"/>
                </a:lnTo>
                <a:lnTo>
                  <a:pt x="87760" y="268783"/>
                </a:lnTo>
                <a:lnTo>
                  <a:pt x="95250" y="239775"/>
                </a:lnTo>
                <a:lnTo>
                  <a:pt x="95250" y="74549"/>
                </a:lnTo>
                <a:lnTo>
                  <a:pt x="102739" y="45541"/>
                </a:lnTo>
                <a:lnTo>
                  <a:pt x="123158" y="21843"/>
                </a:lnTo>
                <a:lnTo>
                  <a:pt x="153435" y="5861"/>
                </a:lnTo>
                <a:lnTo>
                  <a:pt x="190500" y="0"/>
                </a:lnTo>
              </a:path>
            </a:pathLst>
          </a:custGeom>
          <a:ln w="19055">
            <a:solidFill>
              <a:srgbClr val="3986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3907790" y="1170622"/>
            <a:ext cx="898525" cy="57658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32715" marR="5080" indent="-120650">
              <a:lnSpc>
                <a:spcPct val="100800"/>
              </a:lnSpc>
              <a:spcBef>
                <a:spcPts val="85"/>
              </a:spcBef>
            </a:pPr>
            <a:r>
              <a:rPr sz="1800" spc="-25" dirty="0">
                <a:solidFill>
                  <a:srgbClr val="3986FF"/>
                </a:solidFill>
                <a:latin typeface="Calibri"/>
                <a:cs typeface="Calibri"/>
              </a:rPr>
              <a:t>Attention </a:t>
            </a:r>
            <a:r>
              <a:rPr sz="1800" spc="-10" dirty="0">
                <a:solidFill>
                  <a:srgbClr val="3986FF"/>
                </a:solidFill>
                <a:latin typeface="Calibri"/>
                <a:cs typeface="Calibri"/>
              </a:rPr>
              <a:t>output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6710426" y="1623555"/>
            <a:ext cx="3209925" cy="923925"/>
          </a:xfrm>
          <a:prstGeom prst="rect">
            <a:avLst/>
          </a:prstGeom>
          <a:ln w="28582">
            <a:solidFill>
              <a:srgbClr val="5D4A3B"/>
            </a:solidFill>
          </a:ln>
        </p:spPr>
        <p:txBody>
          <a:bodyPr vert="horz" wrap="square" lIns="0" tIns="18415" rIns="0" bIns="0" rtlCol="0">
            <a:spAutoFit/>
          </a:bodyPr>
          <a:lstStyle/>
          <a:p>
            <a:pPr marL="93980" marR="127635">
              <a:lnSpc>
                <a:spcPct val="100800"/>
              </a:lnSpc>
              <a:spcBef>
                <a:spcPts val="145"/>
              </a:spcBef>
            </a:pPr>
            <a:r>
              <a:rPr sz="1800" spc="-10" dirty="0">
                <a:solidFill>
                  <a:srgbClr val="7E7E7E"/>
                </a:solidFill>
                <a:latin typeface="Calibri"/>
                <a:cs typeface="Calibri"/>
              </a:rPr>
              <a:t>Concatenate</a:t>
            </a:r>
            <a:r>
              <a:rPr sz="1800" spc="-6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4285F4"/>
                </a:solidFill>
                <a:latin typeface="Calibri"/>
                <a:cs typeface="Calibri"/>
              </a:rPr>
              <a:t>attention</a:t>
            </a:r>
            <a:r>
              <a:rPr sz="1800" spc="-55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4285F4"/>
                </a:solidFill>
                <a:latin typeface="Calibri"/>
                <a:cs typeface="Calibri"/>
              </a:rPr>
              <a:t>output </a:t>
            </a:r>
            <a:r>
              <a:rPr sz="1800" dirty="0">
                <a:solidFill>
                  <a:srgbClr val="7E7E7E"/>
                </a:solidFill>
                <a:latin typeface="Calibri"/>
                <a:cs typeface="Calibri"/>
              </a:rPr>
              <a:t>with</a:t>
            </a:r>
            <a:r>
              <a:rPr sz="1800" spc="-8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AF50"/>
                </a:solidFill>
                <a:latin typeface="Calibri"/>
                <a:cs typeface="Calibri"/>
              </a:rPr>
              <a:t>decoder</a:t>
            </a:r>
            <a:r>
              <a:rPr sz="1800" spc="-45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AF50"/>
                </a:solidFill>
                <a:latin typeface="Calibri"/>
                <a:cs typeface="Calibri"/>
              </a:rPr>
              <a:t>hidden</a:t>
            </a:r>
            <a:r>
              <a:rPr sz="1800" spc="-5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AF50"/>
                </a:solidFill>
                <a:latin typeface="Calibri"/>
                <a:cs typeface="Calibri"/>
              </a:rPr>
              <a:t>state</a:t>
            </a:r>
            <a:r>
              <a:rPr sz="1800" dirty="0">
                <a:solidFill>
                  <a:srgbClr val="7E7E7E"/>
                </a:solidFill>
                <a:latin typeface="Calibri"/>
                <a:cs typeface="Calibri"/>
              </a:rPr>
              <a:t>,</a:t>
            </a:r>
            <a:r>
              <a:rPr sz="1800" spc="-2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7E7E7E"/>
                </a:solidFill>
                <a:latin typeface="Calibri"/>
                <a:cs typeface="Calibri"/>
              </a:rPr>
              <a:t>then </a:t>
            </a:r>
            <a:r>
              <a:rPr sz="1800" dirty="0">
                <a:solidFill>
                  <a:srgbClr val="7E7E7E"/>
                </a:solidFill>
                <a:latin typeface="Calibri"/>
                <a:cs typeface="Calibri"/>
              </a:rPr>
              <a:t>use</a:t>
            </a:r>
            <a:r>
              <a:rPr sz="1800" spc="-1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7E7E7E"/>
                </a:solidFill>
                <a:latin typeface="Calibri"/>
                <a:cs typeface="Calibri"/>
              </a:rPr>
              <a:t>to</a:t>
            </a:r>
            <a:r>
              <a:rPr sz="1800" spc="-4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7E7E7E"/>
                </a:solidFill>
                <a:latin typeface="Calibri"/>
                <a:cs typeface="Calibri"/>
              </a:rPr>
              <a:t>compute</a:t>
            </a:r>
            <a:r>
              <a:rPr sz="1800" spc="-1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800" spc="-505" dirty="0">
                <a:latin typeface="Cambria Math"/>
                <a:cs typeface="Cambria Math"/>
              </a:rPr>
              <a:t>𝑦ො</a:t>
            </a:r>
            <a:r>
              <a:rPr sz="2025" spc="-757" baseline="-14403" dirty="0">
                <a:latin typeface="Cambria Math"/>
                <a:cs typeface="Cambria Math"/>
              </a:rPr>
              <a:t>1</a:t>
            </a:r>
            <a:r>
              <a:rPr sz="2025" spc="67" baseline="-14403" dirty="0">
                <a:latin typeface="Cambria Math"/>
                <a:cs typeface="Cambria Math"/>
              </a:rPr>
              <a:t> </a:t>
            </a:r>
            <a:r>
              <a:rPr sz="1800" dirty="0">
                <a:solidFill>
                  <a:srgbClr val="7E7E7E"/>
                </a:solidFill>
                <a:latin typeface="Calibri"/>
                <a:cs typeface="Calibri"/>
              </a:rPr>
              <a:t>as</a:t>
            </a:r>
            <a:r>
              <a:rPr sz="1800" spc="-9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7E7E7E"/>
                </a:solidFill>
                <a:latin typeface="Calibri"/>
                <a:cs typeface="Calibri"/>
              </a:rPr>
              <a:t>before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6015101" y="2037842"/>
            <a:ext cx="700405" cy="85725"/>
          </a:xfrm>
          <a:custGeom>
            <a:avLst/>
            <a:gdLst/>
            <a:ahLst/>
            <a:cxnLst/>
            <a:rect l="l" t="t" r="r" b="b"/>
            <a:pathLst>
              <a:path w="700404" h="85725">
                <a:moveTo>
                  <a:pt x="85725" y="0"/>
                </a:moveTo>
                <a:lnTo>
                  <a:pt x="0" y="42799"/>
                </a:lnTo>
                <a:lnTo>
                  <a:pt x="85725" y="85725"/>
                </a:lnTo>
                <a:lnTo>
                  <a:pt x="85725" y="57150"/>
                </a:lnTo>
                <a:lnTo>
                  <a:pt x="71374" y="57150"/>
                </a:lnTo>
                <a:lnTo>
                  <a:pt x="71374" y="28575"/>
                </a:lnTo>
                <a:lnTo>
                  <a:pt x="85725" y="28575"/>
                </a:lnTo>
                <a:lnTo>
                  <a:pt x="85725" y="0"/>
                </a:lnTo>
                <a:close/>
              </a:path>
              <a:path w="700404" h="85725">
                <a:moveTo>
                  <a:pt x="85725" y="28575"/>
                </a:moveTo>
                <a:lnTo>
                  <a:pt x="71374" y="28575"/>
                </a:lnTo>
                <a:lnTo>
                  <a:pt x="71374" y="57150"/>
                </a:lnTo>
                <a:lnTo>
                  <a:pt x="85725" y="57150"/>
                </a:lnTo>
                <a:lnTo>
                  <a:pt x="85725" y="28575"/>
                </a:lnTo>
                <a:close/>
              </a:path>
              <a:path w="700404" h="85725">
                <a:moveTo>
                  <a:pt x="700024" y="28575"/>
                </a:moveTo>
                <a:lnTo>
                  <a:pt x="85725" y="28575"/>
                </a:lnTo>
                <a:lnTo>
                  <a:pt x="85725" y="57150"/>
                </a:lnTo>
                <a:lnTo>
                  <a:pt x="700024" y="57150"/>
                </a:lnTo>
                <a:lnTo>
                  <a:pt x="700024" y="28575"/>
                </a:lnTo>
                <a:close/>
              </a:path>
            </a:pathLst>
          </a:custGeom>
          <a:solidFill>
            <a:srgbClr val="5D4A3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3818128" y="1780793"/>
            <a:ext cx="2009775" cy="2515870"/>
          </a:xfrm>
          <a:custGeom>
            <a:avLst/>
            <a:gdLst/>
            <a:ahLst/>
            <a:cxnLst/>
            <a:rect l="l" t="t" r="r" b="b"/>
            <a:pathLst>
              <a:path w="2009775" h="2515870">
                <a:moveTo>
                  <a:pt x="1714500" y="263906"/>
                </a:moveTo>
                <a:lnTo>
                  <a:pt x="1632839" y="198501"/>
                </a:lnTo>
                <a:lnTo>
                  <a:pt x="1628775" y="195199"/>
                </a:lnTo>
                <a:lnTo>
                  <a:pt x="1622679" y="195834"/>
                </a:lnTo>
                <a:lnTo>
                  <a:pt x="1619504" y="200025"/>
                </a:lnTo>
                <a:lnTo>
                  <a:pt x="1616202" y="204089"/>
                </a:lnTo>
                <a:lnTo>
                  <a:pt x="1616837" y="210058"/>
                </a:lnTo>
                <a:lnTo>
                  <a:pt x="1620901" y="213360"/>
                </a:lnTo>
                <a:lnTo>
                  <a:pt x="1662341" y="246557"/>
                </a:lnTo>
                <a:lnTo>
                  <a:pt x="2794" y="0"/>
                </a:lnTo>
                <a:lnTo>
                  <a:pt x="0" y="18923"/>
                </a:lnTo>
                <a:lnTo>
                  <a:pt x="1659382" y="265328"/>
                </a:lnTo>
                <a:lnTo>
                  <a:pt x="1610233" y="284988"/>
                </a:lnTo>
                <a:lnTo>
                  <a:pt x="1605407" y="287020"/>
                </a:lnTo>
                <a:lnTo>
                  <a:pt x="1602994" y="292481"/>
                </a:lnTo>
                <a:lnTo>
                  <a:pt x="1605026" y="297434"/>
                </a:lnTo>
                <a:lnTo>
                  <a:pt x="1606931" y="302260"/>
                </a:lnTo>
                <a:lnTo>
                  <a:pt x="1612519" y="304673"/>
                </a:lnTo>
                <a:lnTo>
                  <a:pt x="1617345" y="302641"/>
                </a:lnTo>
                <a:lnTo>
                  <a:pt x="1697926" y="270510"/>
                </a:lnTo>
                <a:lnTo>
                  <a:pt x="1714500" y="263906"/>
                </a:lnTo>
                <a:close/>
              </a:path>
              <a:path w="2009775" h="2515870">
                <a:moveTo>
                  <a:pt x="2009394" y="608965"/>
                </a:moveTo>
                <a:lnTo>
                  <a:pt x="1965058" y="533019"/>
                </a:lnTo>
                <a:lnTo>
                  <a:pt x="1954022" y="514096"/>
                </a:lnTo>
                <a:lnTo>
                  <a:pt x="1898650" y="608965"/>
                </a:lnTo>
                <a:lnTo>
                  <a:pt x="1900174" y="614807"/>
                </a:lnTo>
                <a:lnTo>
                  <a:pt x="1904746" y="617474"/>
                </a:lnTo>
                <a:lnTo>
                  <a:pt x="1909318" y="620014"/>
                </a:lnTo>
                <a:lnTo>
                  <a:pt x="1915160" y="618490"/>
                </a:lnTo>
                <a:lnTo>
                  <a:pt x="1917827" y="614045"/>
                </a:lnTo>
                <a:lnTo>
                  <a:pt x="1944497" y="568325"/>
                </a:lnTo>
                <a:lnTo>
                  <a:pt x="1944497" y="2515362"/>
                </a:lnTo>
                <a:lnTo>
                  <a:pt x="1963547" y="2515362"/>
                </a:lnTo>
                <a:lnTo>
                  <a:pt x="1963547" y="568325"/>
                </a:lnTo>
                <a:lnTo>
                  <a:pt x="1990217" y="614045"/>
                </a:lnTo>
                <a:lnTo>
                  <a:pt x="1992884" y="618490"/>
                </a:lnTo>
                <a:lnTo>
                  <a:pt x="1998726" y="620014"/>
                </a:lnTo>
                <a:lnTo>
                  <a:pt x="2003298" y="617474"/>
                </a:lnTo>
                <a:lnTo>
                  <a:pt x="2007870" y="614807"/>
                </a:lnTo>
                <a:lnTo>
                  <a:pt x="2009394" y="608965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 txBox="1"/>
          <p:nvPr/>
        </p:nvSpPr>
        <p:spPr>
          <a:xfrm>
            <a:off x="5628004" y="1933892"/>
            <a:ext cx="262890" cy="2660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r>
              <a:rPr sz="1550" spc="-445" dirty="0">
                <a:latin typeface="Cambria Math"/>
                <a:cs typeface="Cambria Math"/>
              </a:rPr>
              <a:t>𝑦ො</a:t>
            </a:r>
            <a:r>
              <a:rPr sz="1650" spc="-667" baseline="-17676" dirty="0">
                <a:latin typeface="Cambria Math"/>
                <a:cs typeface="Cambria Math"/>
              </a:rPr>
              <a:t>1</a:t>
            </a:r>
            <a:endParaRPr sz="1650" baseline="-17676">
              <a:latin typeface="Cambria Math"/>
              <a:cs typeface="Cambria Math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5717159" y="1561591"/>
            <a:ext cx="111125" cy="347345"/>
          </a:xfrm>
          <a:custGeom>
            <a:avLst/>
            <a:gdLst/>
            <a:ahLst/>
            <a:cxnLst/>
            <a:rect l="l" t="t" r="r" b="b"/>
            <a:pathLst>
              <a:path w="111125" h="347344">
                <a:moveTo>
                  <a:pt x="55126" y="37811"/>
                </a:moveTo>
                <a:lnTo>
                  <a:pt x="45715" y="54214"/>
                </a:lnTo>
                <a:lnTo>
                  <a:pt x="46735" y="346963"/>
                </a:lnTo>
                <a:lnTo>
                  <a:pt x="46736" y="347091"/>
                </a:lnTo>
                <a:lnTo>
                  <a:pt x="65786" y="346963"/>
                </a:lnTo>
                <a:lnTo>
                  <a:pt x="64947" y="106172"/>
                </a:lnTo>
                <a:lnTo>
                  <a:pt x="64891" y="90170"/>
                </a:lnTo>
                <a:lnTo>
                  <a:pt x="64765" y="54214"/>
                </a:lnTo>
                <a:lnTo>
                  <a:pt x="55126" y="37811"/>
                </a:lnTo>
                <a:close/>
              </a:path>
              <a:path w="111125" h="347344">
                <a:moveTo>
                  <a:pt x="54990" y="0"/>
                </a:moveTo>
                <a:lnTo>
                  <a:pt x="2666" y="90550"/>
                </a:lnTo>
                <a:lnTo>
                  <a:pt x="0" y="95123"/>
                </a:lnTo>
                <a:lnTo>
                  <a:pt x="1424" y="100584"/>
                </a:lnTo>
                <a:lnTo>
                  <a:pt x="1524" y="100965"/>
                </a:lnTo>
                <a:lnTo>
                  <a:pt x="6095" y="103632"/>
                </a:lnTo>
                <a:lnTo>
                  <a:pt x="10667" y="106172"/>
                </a:lnTo>
                <a:lnTo>
                  <a:pt x="16510" y="104648"/>
                </a:lnTo>
                <a:lnTo>
                  <a:pt x="19176" y="100075"/>
                </a:lnTo>
                <a:lnTo>
                  <a:pt x="45656" y="54214"/>
                </a:lnTo>
                <a:lnTo>
                  <a:pt x="45592" y="19050"/>
                </a:lnTo>
                <a:lnTo>
                  <a:pt x="66206" y="19050"/>
                </a:lnTo>
                <a:lnTo>
                  <a:pt x="54990" y="0"/>
                </a:lnTo>
                <a:close/>
              </a:path>
              <a:path w="111125" h="347344">
                <a:moveTo>
                  <a:pt x="66206" y="19050"/>
                </a:moveTo>
                <a:lnTo>
                  <a:pt x="64643" y="19050"/>
                </a:lnTo>
                <a:lnTo>
                  <a:pt x="64765" y="54214"/>
                </a:lnTo>
                <a:lnTo>
                  <a:pt x="91566" y="99822"/>
                </a:lnTo>
                <a:lnTo>
                  <a:pt x="94233" y="104394"/>
                </a:lnTo>
                <a:lnTo>
                  <a:pt x="100075" y="105918"/>
                </a:lnTo>
                <a:lnTo>
                  <a:pt x="109219" y="100584"/>
                </a:lnTo>
                <a:lnTo>
                  <a:pt x="110644" y="95123"/>
                </a:lnTo>
                <a:lnTo>
                  <a:pt x="110743" y="94742"/>
                </a:lnTo>
                <a:lnTo>
                  <a:pt x="108076" y="90170"/>
                </a:lnTo>
                <a:lnTo>
                  <a:pt x="66206" y="19050"/>
                </a:lnTo>
                <a:close/>
              </a:path>
              <a:path w="111125" h="347344">
                <a:moveTo>
                  <a:pt x="64643" y="19050"/>
                </a:moveTo>
                <a:lnTo>
                  <a:pt x="45592" y="19050"/>
                </a:lnTo>
                <a:lnTo>
                  <a:pt x="45715" y="54214"/>
                </a:lnTo>
                <a:lnTo>
                  <a:pt x="55126" y="37811"/>
                </a:lnTo>
                <a:lnTo>
                  <a:pt x="46862" y="23749"/>
                </a:lnTo>
                <a:lnTo>
                  <a:pt x="64659" y="23749"/>
                </a:lnTo>
                <a:lnTo>
                  <a:pt x="64643" y="19050"/>
                </a:lnTo>
                <a:close/>
              </a:path>
              <a:path w="111125" h="347344">
                <a:moveTo>
                  <a:pt x="64659" y="23749"/>
                </a:moveTo>
                <a:lnTo>
                  <a:pt x="63245" y="23749"/>
                </a:lnTo>
                <a:lnTo>
                  <a:pt x="55126" y="37811"/>
                </a:lnTo>
                <a:lnTo>
                  <a:pt x="64765" y="54214"/>
                </a:lnTo>
                <a:lnTo>
                  <a:pt x="64659" y="23749"/>
                </a:lnTo>
                <a:close/>
              </a:path>
              <a:path w="111125" h="347344">
                <a:moveTo>
                  <a:pt x="63245" y="23749"/>
                </a:moveTo>
                <a:lnTo>
                  <a:pt x="46862" y="23749"/>
                </a:lnTo>
                <a:lnTo>
                  <a:pt x="55126" y="37811"/>
                </a:lnTo>
                <a:lnTo>
                  <a:pt x="63245" y="23749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 txBox="1"/>
          <p:nvPr/>
        </p:nvSpPr>
        <p:spPr>
          <a:xfrm>
            <a:off x="5667375" y="1247711"/>
            <a:ext cx="227965" cy="2660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50" i="1" spc="-25" dirty="0">
                <a:latin typeface="Calibri"/>
                <a:cs typeface="Calibri"/>
              </a:rPr>
              <a:t>he</a:t>
            </a:r>
            <a:endParaRPr sz="1550">
              <a:latin typeface="Calibri"/>
              <a:cs typeface="Calibri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2618358" y="6413579"/>
            <a:ext cx="2236470" cy="2546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z="1800" dirty="0">
                <a:latin typeface="Calibri"/>
                <a:cs typeface="Calibri"/>
              </a:rPr>
              <a:t>Source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sentence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(input)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8" name="object 48"/>
          <p:cNvSpPr txBox="1">
            <a:spLocks noGrp="1"/>
          </p:cNvSpPr>
          <p:nvPr>
            <p:ph type="sldNum" sz="quarter" idx="7"/>
          </p:nvPr>
        </p:nvSpPr>
        <p:spPr>
          <a:xfrm>
            <a:off x="311150" y="6465490"/>
            <a:ext cx="428942" cy="28471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186690">
              <a:lnSpc>
                <a:spcPts val="1450"/>
              </a:lnSpc>
            </a:pPr>
            <a:fld id="{81D60167-4931-47E6-BA6A-407CBD079E47}" type="slidenum">
              <a:rPr lang="en-US" altLang="ja-JP" spc="-50" smtClean="0"/>
              <a:pPr marL="186690">
                <a:lnSpc>
                  <a:spcPts val="1450"/>
                </a:lnSpc>
              </a:pPr>
              <a:t>95</a:t>
            </a:fld>
            <a:endParaRPr spc="-25" dirty="0"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97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10" dirty="0"/>
              <a:t>Sequence-to-</a:t>
            </a:r>
            <a:r>
              <a:rPr dirty="0"/>
              <a:t>sequence</a:t>
            </a:r>
            <a:r>
              <a:rPr spc="-15" dirty="0"/>
              <a:t> </a:t>
            </a:r>
            <a:r>
              <a:rPr dirty="0"/>
              <a:t>with</a:t>
            </a:r>
            <a:r>
              <a:rPr spc="-105" dirty="0"/>
              <a:t> </a:t>
            </a:r>
            <a:r>
              <a:rPr spc="-10" dirty="0"/>
              <a:t>attention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495550" y="1095118"/>
            <a:ext cx="4010025" cy="4599940"/>
            <a:chOff x="2495550" y="1095118"/>
            <a:chExt cx="4010025" cy="459994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90797" y="4370829"/>
              <a:ext cx="123830" cy="12383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90797" y="4532754"/>
              <a:ext cx="123830" cy="13322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590797" y="4704077"/>
              <a:ext cx="123830" cy="133355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590797" y="4875527"/>
              <a:ext cx="123830" cy="133355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2514600" y="4304157"/>
              <a:ext cx="266700" cy="781050"/>
            </a:xfrm>
            <a:custGeom>
              <a:avLst/>
              <a:gdLst/>
              <a:ahLst/>
              <a:cxnLst/>
              <a:rect l="l" t="t" r="r" b="b"/>
              <a:pathLst>
                <a:path w="266700" h="781050">
                  <a:moveTo>
                    <a:pt x="222250" y="0"/>
                  </a:moveTo>
                  <a:lnTo>
                    <a:pt x="239535" y="3498"/>
                  </a:lnTo>
                  <a:lnTo>
                    <a:pt x="253666" y="13033"/>
                  </a:lnTo>
                  <a:lnTo>
                    <a:pt x="263201" y="27164"/>
                  </a:lnTo>
                  <a:lnTo>
                    <a:pt x="266700" y="44450"/>
                  </a:lnTo>
                  <a:lnTo>
                    <a:pt x="266700" y="736473"/>
                  </a:lnTo>
                  <a:lnTo>
                    <a:pt x="263201" y="753758"/>
                  </a:lnTo>
                  <a:lnTo>
                    <a:pt x="253666" y="767889"/>
                  </a:lnTo>
                  <a:lnTo>
                    <a:pt x="239535" y="777424"/>
                  </a:lnTo>
                  <a:lnTo>
                    <a:pt x="222250" y="780923"/>
                  </a:lnTo>
                  <a:lnTo>
                    <a:pt x="44450" y="780923"/>
                  </a:lnTo>
                  <a:lnTo>
                    <a:pt x="27164" y="777424"/>
                  </a:lnTo>
                  <a:lnTo>
                    <a:pt x="13033" y="767889"/>
                  </a:lnTo>
                  <a:lnTo>
                    <a:pt x="3498" y="753758"/>
                  </a:lnTo>
                  <a:lnTo>
                    <a:pt x="0" y="736473"/>
                  </a:lnTo>
                  <a:lnTo>
                    <a:pt x="0" y="44450"/>
                  </a:lnTo>
                  <a:lnTo>
                    <a:pt x="3498" y="27164"/>
                  </a:lnTo>
                  <a:lnTo>
                    <a:pt x="13033" y="13033"/>
                  </a:lnTo>
                  <a:lnTo>
                    <a:pt x="27164" y="3498"/>
                  </a:lnTo>
                  <a:lnTo>
                    <a:pt x="44450" y="0"/>
                  </a:lnTo>
                  <a:lnTo>
                    <a:pt x="222250" y="0"/>
                  </a:lnTo>
                  <a:close/>
                </a:path>
              </a:pathLst>
            </a:custGeom>
            <a:ln w="19055">
              <a:solidFill>
                <a:srgbClr val="8B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592578" y="4639309"/>
              <a:ext cx="534035" cy="1055370"/>
            </a:xfrm>
            <a:custGeom>
              <a:avLst/>
              <a:gdLst/>
              <a:ahLst/>
              <a:cxnLst/>
              <a:rect l="l" t="t" r="r" b="b"/>
              <a:pathLst>
                <a:path w="534035" h="1055370">
                  <a:moveTo>
                    <a:pt x="110744" y="540512"/>
                  </a:moveTo>
                  <a:lnTo>
                    <a:pt x="66408" y="464566"/>
                  </a:lnTo>
                  <a:lnTo>
                    <a:pt x="55372" y="445643"/>
                  </a:lnTo>
                  <a:lnTo>
                    <a:pt x="0" y="540512"/>
                  </a:lnTo>
                  <a:lnTo>
                    <a:pt x="1524" y="546354"/>
                  </a:lnTo>
                  <a:lnTo>
                    <a:pt x="10668" y="551688"/>
                  </a:lnTo>
                  <a:lnTo>
                    <a:pt x="16510" y="550164"/>
                  </a:lnTo>
                  <a:lnTo>
                    <a:pt x="45847" y="499872"/>
                  </a:lnTo>
                  <a:lnTo>
                    <a:pt x="45847" y="1055319"/>
                  </a:lnTo>
                  <a:lnTo>
                    <a:pt x="64897" y="1055319"/>
                  </a:lnTo>
                  <a:lnTo>
                    <a:pt x="64897" y="499872"/>
                  </a:lnTo>
                  <a:lnTo>
                    <a:pt x="94234" y="550164"/>
                  </a:lnTo>
                  <a:lnTo>
                    <a:pt x="100076" y="551688"/>
                  </a:lnTo>
                  <a:lnTo>
                    <a:pt x="109220" y="546354"/>
                  </a:lnTo>
                  <a:lnTo>
                    <a:pt x="110744" y="540512"/>
                  </a:lnTo>
                  <a:close/>
                </a:path>
                <a:path w="534035" h="1055370">
                  <a:moveTo>
                    <a:pt x="533628" y="55308"/>
                  </a:moveTo>
                  <a:lnTo>
                    <a:pt x="517156" y="45720"/>
                  </a:lnTo>
                  <a:lnTo>
                    <a:pt x="438658" y="0"/>
                  </a:lnTo>
                  <a:lnTo>
                    <a:pt x="432816" y="1524"/>
                  </a:lnTo>
                  <a:lnTo>
                    <a:pt x="430149" y="6096"/>
                  </a:lnTo>
                  <a:lnTo>
                    <a:pt x="427482" y="10541"/>
                  </a:lnTo>
                  <a:lnTo>
                    <a:pt x="429133" y="16383"/>
                  </a:lnTo>
                  <a:lnTo>
                    <a:pt x="433578" y="19050"/>
                  </a:lnTo>
                  <a:lnTo>
                    <a:pt x="479285" y="45720"/>
                  </a:lnTo>
                  <a:lnTo>
                    <a:pt x="188722" y="45720"/>
                  </a:lnTo>
                  <a:lnTo>
                    <a:pt x="188722" y="64770"/>
                  </a:lnTo>
                  <a:lnTo>
                    <a:pt x="479501" y="64770"/>
                  </a:lnTo>
                  <a:lnTo>
                    <a:pt x="433578" y="91567"/>
                  </a:lnTo>
                  <a:lnTo>
                    <a:pt x="429133" y="94107"/>
                  </a:lnTo>
                  <a:lnTo>
                    <a:pt x="427482" y="99949"/>
                  </a:lnTo>
                  <a:lnTo>
                    <a:pt x="432816" y="109093"/>
                  </a:lnTo>
                  <a:lnTo>
                    <a:pt x="438658" y="110617"/>
                  </a:lnTo>
                  <a:lnTo>
                    <a:pt x="517207" y="64770"/>
                  </a:lnTo>
                  <a:lnTo>
                    <a:pt x="533412" y="55308"/>
                  </a:lnTo>
                  <a:lnTo>
                    <a:pt x="533628" y="55308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14672" y="3513833"/>
              <a:ext cx="3252472" cy="2171270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2598673" y="3628008"/>
              <a:ext cx="111125" cy="675005"/>
            </a:xfrm>
            <a:custGeom>
              <a:avLst/>
              <a:gdLst/>
              <a:ahLst/>
              <a:cxnLst/>
              <a:rect l="l" t="t" r="r" b="b"/>
              <a:pathLst>
                <a:path w="111125" h="675004">
                  <a:moveTo>
                    <a:pt x="55883" y="37899"/>
                  </a:moveTo>
                  <a:lnTo>
                    <a:pt x="46240" y="54039"/>
                  </a:lnTo>
                  <a:lnTo>
                    <a:pt x="39749" y="675005"/>
                  </a:lnTo>
                  <a:lnTo>
                    <a:pt x="58800" y="675005"/>
                  </a:lnTo>
                  <a:lnTo>
                    <a:pt x="65289" y="54414"/>
                  </a:lnTo>
                  <a:lnTo>
                    <a:pt x="55883" y="37899"/>
                  </a:lnTo>
                  <a:close/>
                </a:path>
                <a:path w="111125" h="675004">
                  <a:moveTo>
                    <a:pt x="66971" y="18796"/>
                  </a:moveTo>
                  <a:lnTo>
                    <a:pt x="46608" y="18796"/>
                  </a:lnTo>
                  <a:lnTo>
                    <a:pt x="65658" y="19050"/>
                  </a:lnTo>
                  <a:lnTo>
                    <a:pt x="65293" y="54039"/>
                  </a:lnTo>
                  <a:lnTo>
                    <a:pt x="65289" y="54414"/>
                  </a:lnTo>
                  <a:lnTo>
                    <a:pt x="91439" y="100330"/>
                  </a:lnTo>
                  <a:lnTo>
                    <a:pt x="94106" y="104902"/>
                  </a:lnTo>
                  <a:lnTo>
                    <a:pt x="99949" y="106426"/>
                  </a:lnTo>
                  <a:lnTo>
                    <a:pt x="104520" y="103886"/>
                  </a:lnTo>
                  <a:lnTo>
                    <a:pt x="109093" y="101219"/>
                  </a:lnTo>
                  <a:lnTo>
                    <a:pt x="110617" y="95504"/>
                  </a:lnTo>
                  <a:lnTo>
                    <a:pt x="108076" y="90932"/>
                  </a:lnTo>
                  <a:lnTo>
                    <a:pt x="66971" y="18796"/>
                  </a:lnTo>
                  <a:close/>
                </a:path>
                <a:path w="111125" h="675004">
                  <a:moveTo>
                    <a:pt x="56261" y="0"/>
                  </a:moveTo>
                  <a:lnTo>
                    <a:pt x="0" y="94234"/>
                  </a:lnTo>
                  <a:lnTo>
                    <a:pt x="1426" y="100330"/>
                  </a:lnTo>
                  <a:lnTo>
                    <a:pt x="1614" y="100330"/>
                  </a:lnTo>
                  <a:lnTo>
                    <a:pt x="5968" y="102870"/>
                  </a:lnTo>
                  <a:lnTo>
                    <a:pt x="10413" y="105537"/>
                  </a:lnTo>
                  <a:lnTo>
                    <a:pt x="16382" y="104013"/>
                  </a:lnTo>
                  <a:lnTo>
                    <a:pt x="46240" y="54039"/>
                  </a:lnTo>
                  <a:lnTo>
                    <a:pt x="46555" y="23876"/>
                  </a:lnTo>
                  <a:lnTo>
                    <a:pt x="46608" y="18796"/>
                  </a:lnTo>
                  <a:lnTo>
                    <a:pt x="66971" y="18796"/>
                  </a:lnTo>
                  <a:lnTo>
                    <a:pt x="56261" y="0"/>
                  </a:lnTo>
                  <a:close/>
                </a:path>
                <a:path w="111125" h="675004">
                  <a:moveTo>
                    <a:pt x="65611" y="23622"/>
                  </a:moveTo>
                  <a:lnTo>
                    <a:pt x="47751" y="23622"/>
                  </a:lnTo>
                  <a:lnTo>
                    <a:pt x="64262" y="23876"/>
                  </a:lnTo>
                  <a:lnTo>
                    <a:pt x="55883" y="37899"/>
                  </a:lnTo>
                  <a:lnTo>
                    <a:pt x="65289" y="54414"/>
                  </a:lnTo>
                  <a:lnTo>
                    <a:pt x="65608" y="23876"/>
                  </a:lnTo>
                  <a:lnTo>
                    <a:pt x="65611" y="23622"/>
                  </a:lnTo>
                  <a:close/>
                </a:path>
                <a:path w="111125" h="675004">
                  <a:moveTo>
                    <a:pt x="46608" y="18796"/>
                  </a:moveTo>
                  <a:lnTo>
                    <a:pt x="46240" y="54039"/>
                  </a:lnTo>
                  <a:lnTo>
                    <a:pt x="55883" y="37899"/>
                  </a:lnTo>
                  <a:lnTo>
                    <a:pt x="47751" y="23622"/>
                  </a:lnTo>
                  <a:lnTo>
                    <a:pt x="65611" y="23622"/>
                  </a:lnTo>
                  <a:lnTo>
                    <a:pt x="65658" y="19050"/>
                  </a:lnTo>
                  <a:lnTo>
                    <a:pt x="46608" y="18796"/>
                  </a:lnTo>
                  <a:close/>
                </a:path>
                <a:path w="111125" h="675004">
                  <a:moveTo>
                    <a:pt x="47751" y="23622"/>
                  </a:moveTo>
                  <a:lnTo>
                    <a:pt x="55883" y="37899"/>
                  </a:lnTo>
                  <a:lnTo>
                    <a:pt x="64262" y="23876"/>
                  </a:lnTo>
                  <a:lnTo>
                    <a:pt x="47751" y="23622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590797" y="3513833"/>
              <a:ext cx="133355" cy="123830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2695575" y="3544696"/>
              <a:ext cx="3675379" cy="755650"/>
            </a:xfrm>
            <a:custGeom>
              <a:avLst/>
              <a:gdLst/>
              <a:ahLst/>
              <a:cxnLst/>
              <a:rect l="l" t="t" r="r" b="b"/>
              <a:pathLst>
                <a:path w="3675379" h="755650">
                  <a:moveTo>
                    <a:pt x="3675126" y="736346"/>
                  </a:moveTo>
                  <a:lnTo>
                    <a:pt x="1283169" y="32385"/>
                  </a:lnTo>
                  <a:lnTo>
                    <a:pt x="1323403" y="22479"/>
                  </a:lnTo>
                  <a:lnTo>
                    <a:pt x="1339850" y="18415"/>
                  </a:lnTo>
                  <a:lnTo>
                    <a:pt x="1343025" y="13347"/>
                  </a:lnTo>
                  <a:lnTo>
                    <a:pt x="1341755" y="8128"/>
                  </a:lnTo>
                  <a:lnTo>
                    <a:pt x="1340485" y="3060"/>
                  </a:lnTo>
                  <a:lnTo>
                    <a:pt x="1335278" y="0"/>
                  </a:lnTo>
                  <a:lnTo>
                    <a:pt x="1330198" y="1143"/>
                  </a:lnTo>
                  <a:lnTo>
                    <a:pt x="1228725" y="26289"/>
                  </a:lnTo>
                  <a:lnTo>
                    <a:pt x="1300480" y="102235"/>
                  </a:lnTo>
                  <a:lnTo>
                    <a:pt x="1304036" y="106045"/>
                  </a:lnTo>
                  <a:lnTo>
                    <a:pt x="1310132" y="106299"/>
                  </a:lnTo>
                  <a:lnTo>
                    <a:pt x="1313942" y="102616"/>
                  </a:lnTo>
                  <a:lnTo>
                    <a:pt x="1317752" y="99060"/>
                  </a:lnTo>
                  <a:lnTo>
                    <a:pt x="1317879" y="92964"/>
                  </a:lnTo>
                  <a:lnTo>
                    <a:pt x="1314323" y="89154"/>
                  </a:lnTo>
                  <a:lnTo>
                    <a:pt x="1278051" y="50774"/>
                  </a:lnTo>
                  <a:lnTo>
                    <a:pt x="3429698" y="683983"/>
                  </a:lnTo>
                  <a:lnTo>
                    <a:pt x="654837" y="66827"/>
                  </a:lnTo>
                  <a:lnTo>
                    <a:pt x="678776" y="59182"/>
                  </a:lnTo>
                  <a:lnTo>
                    <a:pt x="705485" y="50685"/>
                  </a:lnTo>
                  <a:lnTo>
                    <a:pt x="710438" y="49034"/>
                  </a:lnTo>
                  <a:lnTo>
                    <a:pt x="713232" y="43688"/>
                  </a:lnTo>
                  <a:lnTo>
                    <a:pt x="711581" y="38747"/>
                  </a:lnTo>
                  <a:lnTo>
                    <a:pt x="710057" y="33655"/>
                  </a:lnTo>
                  <a:lnTo>
                    <a:pt x="704596" y="30873"/>
                  </a:lnTo>
                  <a:lnTo>
                    <a:pt x="699643" y="32524"/>
                  </a:lnTo>
                  <a:lnTo>
                    <a:pt x="620522" y="57848"/>
                  </a:lnTo>
                  <a:lnTo>
                    <a:pt x="620522" y="59182"/>
                  </a:lnTo>
                  <a:lnTo>
                    <a:pt x="616381" y="77470"/>
                  </a:lnTo>
                  <a:lnTo>
                    <a:pt x="616318" y="77724"/>
                  </a:lnTo>
                  <a:lnTo>
                    <a:pt x="620522" y="59182"/>
                  </a:lnTo>
                  <a:lnTo>
                    <a:pt x="620522" y="57848"/>
                  </a:lnTo>
                  <a:lnTo>
                    <a:pt x="600075" y="64389"/>
                  </a:lnTo>
                  <a:lnTo>
                    <a:pt x="680593" y="138938"/>
                  </a:lnTo>
                  <a:lnTo>
                    <a:pt x="686689" y="138684"/>
                  </a:lnTo>
                  <a:lnTo>
                    <a:pt x="690245" y="134874"/>
                  </a:lnTo>
                  <a:lnTo>
                    <a:pt x="693801" y="130937"/>
                  </a:lnTo>
                  <a:lnTo>
                    <a:pt x="693547" y="124968"/>
                  </a:lnTo>
                  <a:lnTo>
                    <a:pt x="650811" y="85394"/>
                  </a:lnTo>
                  <a:lnTo>
                    <a:pt x="3111500" y="632663"/>
                  </a:lnTo>
                  <a:lnTo>
                    <a:pt x="54825" y="64858"/>
                  </a:lnTo>
                  <a:lnTo>
                    <a:pt x="72809" y="58420"/>
                  </a:lnTo>
                  <a:lnTo>
                    <a:pt x="109728" y="45224"/>
                  </a:lnTo>
                  <a:lnTo>
                    <a:pt x="112395" y="39751"/>
                  </a:lnTo>
                  <a:lnTo>
                    <a:pt x="108839" y="29845"/>
                  </a:lnTo>
                  <a:lnTo>
                    <a:pt x="103378" y="27305"/>
                  </a:lnTo>
                  <a:lnTo>
                    <a:pt x="0" y="64389"/>
                  </a:lnTo>
                  <a:lnTo>
                    <a:pt x="83058" y="136017"/>
                  </a:lnTo>
                  <a:lnTo>
                    <a:pt x="89154" y="135636"/>
                  </a:lnTo>
                  <a:lnTo>
                    <a:pt x="92583" y="131572"/>
                  </a:lnTo>
                  <a:lnTo>
                    <a:pt x="96012" y="127635"/>
                  </a:lnTo>
                  <a:lnTo>
                    <a:pt x="95504" y="121666"/>
                  </a:lnTo>
                  <a:lnTo>
                    <a:pt x="51333" y="83515"/>
                  </a:lnTo>
                  <a:lnTo>
                    <a:pt x="3642423" y="750747"/>
                  </a:lnTo>
                  <a:lnTo>
                    <a:pt x="3662807" y="755269"/>
                  </a:lnTo>
                  <a:lnTo>
                    <a:pt x="3662959" y="754557"/>
                  </a:lnTo>
                  <a:lnTo>
                    <a:pt x="3667506" y="755396"/>
                  </a:lnTo>
                  <a:lnTo>
                    <a:pt x="3667760" y="754049"/>
                  </a:lnTo>
                  <a:lnTo>
                    <a:pt x="3669792" y="754634"/>
                  </a:lnTo>
                  <a:lnTo>
                    <a:pt x="3675126" y="736346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305547" y="4361304"/>
              <a:ext cx="123830" cy="133355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305547" y="4523229"/>
              <a:ext cx="123830" cy="133228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305547" y="4694552"/>
              <a:ext cx="123830" cy="133355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305547" y="4866002"/>
              <a:ext cx="123830" cy="133355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6229350" y="4294632"/>
              <a:ext cx="266700" cy="781050"/>
            </a:xfrm>
            <a:custGeom>
              <a:avLst/>
              <a:gdLst/>
              <a:ahLst/>
              <a:cxnLst/>
              <a:rect l="l" t="t" r="r" b="b"/>
              <a:pathLst>
                <a:path w="266700" h="781050">
                  <a:moveTo>
                    <a:pt x="222250" y="0"/>
                  </a:moveTo>
                  <a:lnTo>
                    <a:pt x="239535" y="3498"/>
                  </a:lnTo>
                  <a:lnTo>
                    <a:pt x="253666" y="13033"/>
                  </a:lnTo>
                  <a:lnTo>
                    <a:pt x="263201" y="27164"/>
                  </a:lnTo>
                  <a:lnTo>
                    <a:pt x="266700" y="44450"/>
                  </a:lnTo>
                  <a:lnTo>
                    <a:pt x="266700" y="736473"/>
                  </a:lnTo>
                  <a:lnTo>
                    <a:pt x="263201" y="753758"/>
                  </a:lnTo>
                  <a:lnTo>
                    <a:pt x="253666" y="767889"/>
                  </a:lnTo>
                  <a:lnTo>
                    <a:pt x="239535" y="777424"/>
                  </a:lnTo>
                  <a:lnTo>
                    <a:pt x="222250" y="780923"/>
                  </a:lnTo>
                  <a:lnTo>
                    <a:pt x="44450" y="780923"/>
                  </a:lnTo>
                  <a:lnTo>
                    <a:pt x="27164" y="777424"/>
                  </a:lnTo>
                  <a:lnTo>
                    <a:pt x="13033" y="767889"/>
                  </a:lnTo>
                  <a:lnTo>
                    <a:pt x="3498" y="753758"/>
                  </a:lnTo>
                  <a:lnTo>
                    <a:pt x="0" y="736473"/>
                  </a:lnTo>
                  <a:lnTo>
                    <a:pt x="0" y="44450"/>
                  </a:lnTo>
                  <a:lnTo>
                    <a:pt x="3498" y="27164"/>
                  </a:lnTo>
                  <a:lnTo>
                    <a:pt x="13033" y="13033"/>
                  </a:lnTo>
                  <a:lnTo>
                    <a:pt x="27164" y="3498"/>
                  </a:lnTo>
                  <a:lnTo>
                    <a:pt x="44450" y="0"/>
                  </a:lnTo>
                  <a:lnTo>
                    <a:pt x="222250" y="0"/>
                  </a:lnTo>
                  <a:close/>
                </a:path>
              </a:pathLst>
            </a:custGeom>
            <a:ln w="19055">
              <a:solidFill>
                <a:srgbClr val="175E5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6307328" y="5075427"/>
              <a:ext cx="111125" cy="610235"/>
            </a:xfrm>
            <a:custGeom>
              <a:avLst/>
              <a:gdLst/>
              <a:ahLst/>
              <a:cxnLst/>
              <a:rect l="l" t="t" r="r" b="b"/>
              <a:pathLst>
                <a:path w="111125" h="610235">
                  <a:moveTo>
                    <a:pt x="55372" y="37900"/>
                  </a:moveTo>
                  <a:lnTo>
                    <a:pt x="45847" y="54228"/>
                  </a:lnTo>
                  <a:lnTo>
                    <a:pt x="45847" y="609676"/>
                  </a:lnTo>
                  <a:lnTo>
                    <a:pt x="64897" y="609676"/>
                  </a:lnTo>
                  <a:lnTo>
                    <a:pt x="64897" y="54228"/>
                  </a:lnTo>
                  <a:lnTo>
                    <a:pt x="55372" y="37900"/>
                  </a:lnTo>
                  <a:close/>
                </a:path>
                <a:path w="111125" h="610235">
                  <a:moveTo>
                    <a:pt x="55372" y="0"/>
                  </a:moveTo>
                  <a:lnTo>
                    <a:pt x="0" y="94869"/>
                  </a:lnTo>
                  <a:lnTo>
                    <a:pt x="1524" y="100711"/>
                  </a:lnTo>
                  <a:lnTo>
                    <a:pt x="10668" y="106045"/>
                  </a:lnTo>
                  <a:lnTo>
                    <a:pt x="16510" y="104521"/>
                  </a:lnTo>
                  <a:lnTo>
                    <a:pt x="45847" y="54228"/>
                  </a:lnTo>
                  <a:lnTo>
                    <a:pt x="45847" y="18923"/>
                  </a:lnTo>
                  <a:lnTo>
                    <a:pt x="66417" y="18923"/>
                  </a:lnTo>
                  <a:lnTo>
                    <a:pt x="55372" y="0"/>
                  </a:lnTo>
                  <a:close/>
                </a:path>
                <a:path w="111125" h="610235">
                  <a:moveTo>
                    <a:pt x="66417" y="18923"/>
                  </a:moveTo>
                  <a:lnTo>
                    <a:pt x="64897" y="18923"/>
                  </a:lnTo>
                  <a:lnTo>
                    <a:pt x="64897" y="54228"/>
                  </a:lnTo>
                  <a:lnTo>
                    <a:pt x="94234" y="104521"/>
                  </a:lnTo>
                  <a:lnTo>
                    <a:pt x="100075" y="106045"/>
                  </a:lnTo>
                  <a:lnTo>
                    <a:pt x="109220" y="100711"/>
                  </a:lnTo>
                  <a:lnTo>
                    <a:pt x="110744" y="94869"/>
                  </a:lnTo>
                  <a:lnTo>
                    <a:pt x="66417" y="18923"/>
                  </a:lnTo>
                  <a:close/>
                </a:path>
                <a:path w="111125" h="610235">
                  <a:moveTo>
                    <a:pt x="64897" y="18923"/>
                  </a:moveTo>
                  <a:lnTo>
                    <a:pt x="45847" y="18923"/>
                  </a:lnTo>
                  <a:lnTo>
                    <a:pt x="45847" y="54228"/>
                  </a:lnTo>
                  <a:lnTo>
                    <a:pt x="55372" y="37900"/>
                  </a:lnTo>
                  <a:lnTo>
                    <a:pt x="47117" y="23749"/>
                  </a:lnTo>
                  <a:lnTo>
                    <a:pt x="64897" y="23749"/>
                  </a:lnTo>
                  <a:lnTo>
                    <a:pt x="64897" y="18923"/>
                  </a:lnTo>
                  <a:close/>
                </a:path>
                <a:path w="111125" h="610235">
                  <a:moveTo>
                    <a:pt x="64897" y="23749"/>
                  </a:moveTo>
                  <a:lnTo>
                    <a:pt x="63626" y="23749"/>
                  </a:lnTo>
                  <a:lnTo>
                    <a:pt x="55372" y="37900"/>
                  </a:lnTo>
                  <a:lnTo>
                    <a:pt x="64897" y="54228"/>
                  </a:lnTo>
                  <a:lnTo>
                    <a:pt x="64897" y="23749"/>
                  </a:lnTo>
                  <a:close/>
                </a:path>
                <a:path w="111125" h="610235">
                  <a:moveTo>
                    <a:pt x="63626" y="23749"/>
                  </a:moveTo>
                  <a:lnTo>
                    <a:pt x="47117" y="23749"/>
                  </a:lnTo>
                  <a:lnTo>
                    <a:pt x="55372" y="37900"/>
                  </a:lnTo>
                  <a:lnTo>
                    <a:pt x="63626" y="23749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2505075" y="2771013"/>
              <a:ext cx="2309495" cy="0"/>
            </a:xfrm>
            <a:custGeom>
              <a:avLst/>
              <a:gdLst/>
              <a:ahLst/>
              <a:cxnLst/>
              <a:rect l="l" t="t" r="r" b="b"/>
              <a:pathLst>
                <a:path w="2309495">
                  <a:moveTo>
                    <a:pt x="0" y="0"/>
                  </a:moveTo>
                  <a:lnTo>
                    <a:pt x="2309114" y="0"/>
                  </a:lnTo>
                </a:path>
              </a:pathLst>
            </a:custGeom>
            <a:ln w="19055">
              <a:solidFill>
                <a:srgbClr val="3986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581272" y="1095118"/>
              <a:ext cx="1962155" cy="2428750"/>
            </a:xfrm>
            <a:prstGeom prst="rect">
              <a:avLst/>
            </a:prstGeom>
          </p:spPr>
        </p:pic>
      </p:grpSp>
      <p:sp>
        <p:nvSpPr>
          <p:cNvPr id="22" name="object 22"/>
          <p:cNvSpPr txBox="1"/>
          <p:nvPr/>
        </p:nvSpPr>
        <p:spPr>
          <a:xfrm>
            <a:off x="1567322" y="4292572"/>
            <a:ext cx="530860" cy="79057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algn="ctr">
              <a:lnSpc>
                <a:spcPts val="1810"/>
              </a:lnSpc>
            </a:pPr>
            <a:r>
              <a:rPr sz="1800" spc="-10" dirty="0">
                <a:solidFill>
                  <a:srgbClr val="C00000"/>
                </a:solidFill>
                <a:latin typeface="Calibri"/>
                <a:cs typeface="Calibri"/>
              </a:rPr>
              <a:t>Encoder</a:t>
            </a:r>
            <a:endParaRPr sz="1800">
              <a:latin typeface="Calibri"/>
              <a:cs typeface="Calibri"/>
            </a:endParaRPr>
          </a:p>
          <a:p>
            <a:pPr marL="2540" algn="ctr">
              <a:lnSpc>
                <a:spcPct val="100000"/>
              </a:lnSpc>
              <a:spcBef>
                <a:spcPts val="15"/>
              </a:spcBef>
            </a:pPr>
            <a:r>
              <a:rPr sz="1800" spc="-25" dirty="0">
                <a:solidFill>
                  <a:srgbClr val="C00000"/>
                </a:solidFill>
                <a:latin typeface="Calibri"/>
                <a:cs typeface="Calibri"/>
              </a:rPr>
              <a:t>RNN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2505075" y="6094412"/>
            <a:ext cx="2438400" cy="266700"/>
          </a:xfrm>
          <a:custGeom>
            <a:avLst/>
            <a:gdLst/>
            <a:ahLst/>
            <a:cxnLst/>
            <a:rect l="l" t="t" r="r" b="b"/>
            <a:pathLst>
              <a:path w="2438400" h="266700">
                <a:moveTo>
                  <a:pt x="2438400" y="0"/>
                </a:moveTo>
                <a:lnTo>
                  <a:pt x="2430196" y="51894"/>
                </a:lnTo>
                <a:lnTo>
                  <a:pt x="2407824" y="94268"/>
                </a:lnTo>
                <a:lnTo>
                  <a:pt x="2374642" y="122836"/>
                </a:lnTo>
                <a:lnTo>
                  <a:pt x="2334005" y="133311"/>
                </a:lnTo>
                <a:lnTo>
                  <a:pt x="1323594" y="133311"/>
                </a:lnTo>
                <a:lnTo>
                  <a:pt x="1282957" y="143789"/>
                </a:lnTo>
                <a:lnTo>
                  <a:pt x="1249775" y="172361"/>
                </a:lnTo>
                <a:lnTo>
                  <a:pt x="1227403" y="214739"/>
                </a:lnTo>
                <a:lnTo>
                  <a:pt x="1219200" y="266636"/>
                </a:lnTo>
                <a:lnTo>
                  <a:pt x="1210996" y="214739"/>
                </a:lnTo>
                <a:lnTo>
                  <a:pt x="1188624" y="172361"/>
                </a:lnTo>
                <a:lnTo>
                  <a:pt x="1155442" y="143789"/>
                </a:lnTo>
                <a:lnTo>
                  <a:pt x="1114805" y="133311"/>
                </a:lnTo>
                <a:lnTo>
                  <a:pt x="104393" y="133311"/>
                </a:lnTo>
                <a:lnTo>
                  <a:pt x="63757" y="122836"/>
                </a:lnTo>
                <a:lnTo>
                  <a:pt x="30575" y="94268"/>
                </a:lnTo>
                <a:lnTo>
                  <a:pt x="8203" y="51894"/>
                </a:lnTo>
                <a:lnTo>
                  <a:pt x="0" y="0"/>
                </a:lnTo>
              </a:path>
            </a:pathLst>
          </a:custGeom>
          <a:ln w="190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143125" y="4304157"/>
            <a:ext cx="180975" cy="781050"/>
          </a:xfrm>
          <a:custGeom>
            <a:avLst/>
            <a:gdLst/>
            <a:ahLst/>
            <a:cxnLst/>
            <a:rect l="l" t="t" r="r" b="b"/>
            <a:pathLst>
              <a:path w="180975" h="781050">
                <a:moveTo>
                  <a:pt x="180975" y="780923"/>
                </a:moveTo>
                <a:lnTo>
                  <a:pt x="145716" y="775350"/>
                </a:lnTo>
                <a:lnTo>
                  <a:pt x="116935" y="760158"/>
                </a:lnTo>
                <a:lnTo>
                  <a:pt x="97536" y="737631"/>
                </a:lnTo>
                <a:lnTo>
                  <a:pt x="90424" y="710057"/>
                </a:lnTo>
                <a:lnTo>
                  <a:pt x="90550" y="461264"/>
                </a:lnTo>
                <a:lnTo>
                  <a:pt x="83438" y="433689"/>
                </a:lnTo>
                <a:lnTo>
                  <a:pt x="64039" y="411162"/>
                </a:lnTo>
                <a:lnTo>
                  <a:pt x="35258" y="395970"/>
                </a:lnTo>
                <a:lnTo>
                  <a:pt x="0" y="390398"/>
                </a:lnTo>
                <a:lnTo>
                  <a:pt x="35258" y="384845"/>
                </a:lnTo>
                <a:lnTo>
                  <a:pt x="64039" y="369697"/>
                </a:lnTo>
                <a:lnTo>
                  <a:pt x="83438" y="347214"/>
                </a:lnTo>
                <a:lnTo>
                  <a:pt x="90550" y="319659"/>
                </a:lnTo>
                <a:lnTo>
                  <a:pt x="90550" y="70866"/>
                </a:lnTo>
                <a:lnTo>
                  <a:pt x="97661" y="43291"/>
                </a:lnTo>
                <a:lnTo>
                  <a:pt x="117046" y="20764"/>
                </a:lnTo>
                <a:lnTo>
                  <a:pt x="145790" y="5572"/>
                </a:lnTo>
                <a:lnTo>
                  <a:pt x="180975" y="0"/>
                </a:lnTo>
              </a:path>
            </a:pathLst>
          </a:custGeom>
          <a:ln w="19055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5393054" y="5722937"/>
            <a:ext cx="1101090" cy="2660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885190" algn="l"/>
              </a:tabLst>
            </a:pPr>
            <a:r>
              <a:rPr sz="1550" i="1" spc="-10" dirty="0">
                <a:latin typeface="Calibri"/>
                <a:cs typeface="Calibri"/>
              </a:rPr>
              <a:t>&lt;START&gt;</a:t>
            </a:r>
            <a:r>
              <a:rPr sz="1550" i="1" dirty="0">
                <a:latin typeface="Calibri"/>
                <a:cs typeface="Calibri"/>
              </a:rPr>
              <a:t>	</a:t>
            </a:r>
            <a:r>
              <a:rPr sz="1550" i="1" spc="-25" dirty="0">
                <a:latin typeface="Calibri"/>
                <a:cs typeface="Calibri"/>
              </a:rPr>
              <a:t>he</a:t>
            </a:r>
            <a:endParaRPr sz="155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2577083" y="5732462"/>
            <a:ext cx="121285" cy="26543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50" i="1" spc="-25" dirty="0">
                <a:latin typeface="Calibri"/>
                <a:cs typeface="Calibri"/>
              </a:rPr>
              <a:t>il</a:t>
            </a:r>
            <a:endParaRPr sz="1550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3176270" y="5732462"/>
            <a:ext cx="128270" cy="26543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50" i="1" spc="-50" dirty="0">
                <a:latin typeface="Calibri"/>
                <a:cs typeface="Calibri"/>
              </a:rPr>
              <a:t>a</a:t>
            </a:r>
            <a:endParaRPr sz="155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3698135" y="5732462"/>
            <a:ext cx="1111250" cy="26543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497840" algn="l"/>
              </a:tabLst>
            </a:pPr>
            <a:r>
              <a:rPr sz="1550" i="1" spc="-25" dirty="0">
                <a:latin typeface="Calibri"/>
                <a:cs typeface="Calibri"/>
              </a:rPr>
              <a:t>m’</a:t>
            </a:r>
            <a:r>
              <a:rPr sz="1550" i="1" dirty="0">
                <a:latin typeface="Calibri"/>
                <a:cs typeface="Calibri"/>
              </a:rPr>
              <a:t>	</a:t>
            </a:r>
            <a:r>
              <a:rPr sz="1550" i="1" spc="-10" dirty="0">
                <a:latin typeface="Calibri"/>
                <a:cs typeface="Calibri"/>
              </a:rPr>
              <a:t>entarté</a:t>
            </a:r>
            <a:endParaRPr sz="1550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0391520" y="4078223"/>
            <a:ext cx="254000" cy="1277620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z="1800" dirty="0">
                <a:solidFill>
                  <a:srgbClr val="00AF50"/>
                </a:solidFill>
                <a:latin typeface="Calibri"/>
                <a:cs typeface="Calibri"/>
              </a:rPr>
              <a:t>Decoder</a:t>
            </a:r>
            <a:r>
              <a:rPr sz="1800" spc="-70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00AF50"/>
                </a:solidFill>
                <a:latin typeface="Calibri"/>
                <a:cs typeface="Calibri"/>
              </a:rPr>
              <a:t>RNN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10134600" y="4323207"/>
            <a:ext cx="190500" cy="781050"/>
          </a:xfrm>
          <a:custGeom>
            <a:avLst/>
            <a:gdLst/>
            <a:ahLst/>
            <a:cxnLst/>
            <a:rect l="l" t="t" r="r" b="b"/>
            <a:pathLst>
              <a:path w="190500" h="781050">
                <a:moveTo>
                  <a:pt x="0" y="0"/>
                </a:moveTo>
                <a:lnTo>
                  <a:pt x="37064" y="5861"/>
                </a:lnTo>
                <a:lnTo>
                  <a:pt x="67341" y="21844"/>
                </a:lnTo>
                <a:lnTo>
                  <a:pt x="87760" y="45541"/>
                </a:lnTo>
                <a:lnTo>
                  <a:pt x="95250" y="74549"/>
                </a:lnTo>
                <a:lnTo>
                  <a:pt x="95250" y="315976"/>
                </a:lnTo>
                <a:lnTo>
                  <a:pt x="102739" y="344963"/>
                </a:lnTo>
                <a:lnTo>
                  <a:pt x="123158" y="368617"/>
                </a:lnTo>
                <a:lnTo>
                  <a:pt x="153435" y="384556"/>
                </a:lnTo>
                <a:lnTo>
                  <a:pt x="190500" y="390398"/>
                </a:lnTo>
                <a:lnTo>
                  <a:pt x="153435" y="396259"/>
                </a:lnTo>
                <a:lnTo>
                  <a:pt x="123158" y="412242"/>
                </a:lnTo>
                <a:lnTo>
                  <a:pt x="102739" y="435939"/>
                </a:lnTo>
                <a:lnTo>
                  <a:pt x="95250" y="464947"/>
                </a:lnTo>
                <a:lnTo>
                  <a:pt x="95250" y="706374"/>
                </a:lnTo>
                <a:lnTo>
                  <a:pt x="87760" y="735381"/>
                </a:lnTo>
                <a:lnTo>
                  <a:pt x="67341" y="759079"/>
                </a:lnTo>
                <a:lnTo>
                  <a:pt x="37064" y="775061"/>
                </a:lnTo>
                <a:lnTo>
                  <a:pt x="0" y="780923"/>
                </a:lnTo>
              </a:path>
            </a:pathLst>
          </a:custGeom>
          <a:ln w="19055">
            <a:solidFill>
              <a:srgbClr val="00AF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1567322" y="3173834"/>
            <a:ext cx="530860" cy="89852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algn="ctr">
              <a:lnSpc>
                <a:spcPts val="1810"/>
              </a:lnSpc>
            </a:pPr>
            <a:r>
              <a:rPr sz="1800" spc="-10" dirty="0">
                <a:solidFill>
                  <a:srgbClr val="3986FF"/>
                </a:solidFill>
                <a:latin typeface="Calibri"/>
                <a:cs typeface="Calibri"/>
              </a:rPr>
              <a:t>Attention</a:t>
            </a:r>
            <a:endParaRPr sz="1800">
              <a:latin typeface="Calibri"/>
              <a:cs typeface="Calibri"/>
            </a:endParaRPr>
          </a:p>
          <a:p>
            <a:pPr marL="2540" algn="ctr">
              <a:lnSpc>
                <a:spcPct val="100000"/>
              </a:lnSpc>
              <a:spcBef>
                <a:spcPts val="15"/>
              </a:spcBef>
            </a:pPr>
            <a:r>
              <a:rPr sz="1800" spc="-10" dirty="0">
                <a:solidFill>
                  <a:srgbClr val="3986FF"/>
                </a:solidFill>
                <a:latin typeface="Calibri"/>
                <a:cs typeface="Calibri"/>
              </a:rPr>
              <a:t>scores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2133600" y="3275710"/>
            <a:ext cx="190500" cy="628650"/>
          </a:xfrm>
          <a:custGeom>
            <a:avLst/>
            <a:gdLst/>
            <a:ahLst/>
            <a:cxnLst/>
            <a:rect l="l" t="t" r="r" b="b"/>
            <a:pathLst>
              <a:path w="190500" h="628650">
                <a:moveTo>
                  <a:pt x="190500" y="628522"/>
                </a:moveTo>
                <a:lnTo>
                  <a:pt x="153435" y="622661"/>
                </a:lnTo>
                <a:lnTo>
                  <a:pt x="123158" y="606679"/>
                </a:lnTo>
                <a:lnTo>
                  <a:pt x="102739" y="582981"/>
                </a:lnTo>
                <a:lnTo>
                  <a:pt x="95250" y="553974"/>
                </a:lnTo>
                <a:lnTo>
                  <a:pt x="95250" y="388746"/>
                </a:lnTo>
                <a:lnTo>
                  <a:pt x="87760" y="359759"/>
                </a:lnTo>
                <a:lnTo>
                  <a:pt x="67341" y="336105"/>
                </a:lnTo>
                <a:lnTo>
                  <a:pt x="37064" y="320166"/>
                </a:lnTo>
                <a:lnTo>
                  <a:pt x="0" y="314325"/>
                </a:lnTo>
                <a:lnTo>
                  <a:pt x="37064" y="308463"/>
                </a:lnTo>
                <a:lnTo>
                  <a:pt x="67341" y="292480"/>
                </a:lnTo>
                <a:lnTo>
                  <a:pt x="87760" y="268783"/>
                </a:lnTo>
                <a:lnTo>
                  <a:pt x="95250" y="239775"/>
                </a:lnTo>
                <a:lnTo>
                  <a:pt x="95250" y="74549"/>
                </a:lnTo>
                <a:lnTo>
                  <a:pt x="102739" y="45541"/>
                </a:lnTo>
                <a:lnTo>
                  <a:pt x="123158" y="21843"/>
                </a:lnTo>
                <a:lnTo>
                  <a:pt x="153435" y="5861"/>
                </a:lnTo>
                <a:lnTo>
                  <a:pt x="190500" y="0"/>
                </a:lnTo>
              </a:path>
            </a:pathLst>
          </a:custGeom>
          <a:ln w="19055">
            <a:solidFill>
              <a:srgbClr val="3986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1567322" y="1901344"/>
            <a:ext cx="530860" cy="110998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14300">
              <a:lnSpc>
                <a:spcPts val="1810"/>
              </a:lnSpc>
            </a:pPr>
            <a:r>
              <a:rPr sz="1800" spc="-10" dirty="0">
                <a:solidFill>
                  <a:srgbClr val="3986FF"/>
                </a:solidFill>
                <a:latin typeface="Calibri"/>
                <a:cs typeface="Calibri"/>
              </a:rPr>
              <a:t>Attention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1800" spc="-10" dirty="0">
                <a:solidFill>
                  <a:srgbClr val="3986FF"/>
                </a:solidFill>
                <a:latin typeface="Calibri"/>
                <a:cs typeface="Calibri"/>
              </a:rPr>
              <a:t>distribution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2152650" y="2142617"/>
            <a:ext cx="180975" cy="628650"/>
          </a:xfrm>
          <a:custGeom>
            <a:avLst/>
            <a:gdLst/>
            <a:ahLst/>
            <a:cxnLst/>
            <a:rect l="l" t="t" r="r" b="b"/>
            <a:pathLst>
              <a:path w="180975" h="628650">
                <a:moveTo>
                  <a:pt x="180975" y="628396"/>
                </a:moveTo>
                <a:lnTo>
                  <a:pt x="145716" y="622843"/>
                </a:lnTo>
                <a:lnTo>
                  <a:pt x="116935" y="607695"/>
                </a:lnTo>
                <a:lnTo>
                  <a:pt x="97536" y="585212"/>
                </a:lnTo>
                <a:lnTo>
                  <a:pt x="90424" y="557657"/>
                </a:lnTo>
                <a:lnTo>
                  <a:pt x="90424" y="384937"/>
                </a:lnTo>
                <a:lnTo>
                  <a:pt x="83313" y="357435"/>
                </a:lnTo>
                <a:lnTo>
                  <a:pt x="63928" y="334946"/>
                </a:lnTo>
                <a:lnTo>
                  <a:pt x="35184" y="319768"/>
                </a:lnTo>
                <a:lnTo>
                  <a:pt x="0" y="314198"/>
                </a:lnTo>
                <a:lnTo>
                  <a:pt x="35184" y="308627"/>
                </a:lnTo>
                <a:lnTo>
                  <a:pt x="63928" y="293449"/>
                </a:lnTo>
                <a:lnTo>
                  <a:pt x="83313" y="270960"/>
                </a:lnTo>
                <a:lnTo>
                  <a:pt x="90424" y="243459"/>
                </a:lnTo>
                <a:lnTo>
                  <a:pt x="90424" y="70738"/>
                </a:lnTo>
                <a:lnTo>
                  <a:pt x="97536" y="43183"/>
                </a:lnTo>
                <a:lnTo>
                  <a:pt x="116935" y="20700"/>
                </a:lnTo>
                <a:lnTo>
                  <a:pt x="145716" y="5552"/>
                </a:lnTo>
                <a:lnTo>
                  <a:pt x="180975" y="0"/>
                </a:lnTo>
              </a:path>
            </a:pathLst>
          </a:custGeom>
          <a:ln w="19055">
            <a:solidFill>
              <a:srgbClr val="3986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3907790" y="1170622"/>
            <a:ext cx="898525" cy="57658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32715" marR="5080" indent="-120650">
              <a:lnSpc>
                <a:spcPct val="100800"/>
              </a:lnSpc>
              <a:spcBef>
                <a:spcPts val="85"/>
              </a:spcBef>
            </a:pPr>
            <a:r>
              <a:rPr sz="1800" spc="-25" dirty="0">
                <a:solidFill>
                  <a:srgbClr val="3986FF"/>
                </a:solidFill>
                <a:latin typeface="Calibri"/>
                <a:cs typeface="Calibri"/>
              </a:rPr>
              <a:t>Attention </a:t>
            </a:r>
            <a:r>
              <a:rPr sz="1800" spc="-10" dirty="0">
                <a:solidFill>
                  <a:srgbClr val="3986FF"/>
                </a:solidFill>
                <a:latin typeface="Calibri"/>
                <a:cs typeface="Calibri"/>
              </a:rPr>
              <a:t>output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3818382" y="1780793"/>
            <a:ext cx="2599690" cy="2513330"/>
          </a:xfrm>
          <a:custGeom>
            <a:avLst/>
            <a:gdLst/>
            <a:ahLst/>
            <a:cxnLst/>
            <a:rect l="l" t="t" r="r" b="b"/>
            <a:pathLst>
              <a:path w="2599690" h="2513329">
                <a:moveTo>
                  <a:pt x="2311654" y="299212"/>
                </a:moveTo>
                <a:lnTo>
                  <a:pt x="2224405" y="232537"/>
                </a:lnTo>
                <a:lnTo>
                  <a:pt x="2218436" y="233299"/>
                </a:lnTo>
                <a:lnTo>
                  <a:pt x="2215134" y="237490"/>
                </a:lnTo>
                <a:lnTo>
                  <a:pt x="2211959" y="241681"/>
                </a:lnTo>
                <a:lnTo>
                  <a:pt x="2212848" y="247650"/>
                </a:lnTo>
                <a:lnTo>
                  <a:pt x="2216912" y="250825"/>
                </a:lnTo>
                <a:lnTo>
                  <a:pt x="2258987" y="283006"/>
                </a:lnTo>
                <a:lnTo>
                  <a:pt x="2286" y="0"/>
                </a:lnTo>
                <a:lnTo>
                  <a:pt x="0" y="18923"/>
                </a:lnTo>
                <a:lnTo>
                  <a:pt x="2256612" y="301929"/>
                </a:lnTo>
                <a:lnTo>
                  <a:pt x="2203069" y="324739"/>
                </a:lnTo>
                <a:lnTo>
                  <a:pt x="2200910" y="330327"/>
                </a:lnTo>
                <a:lnTo>
                  <a:pt x="2204974" y="339979"/>
                </a:lnTo>
                <a:lnTo>
                  <a:pt x="2210562" y="342265"/>
                </a:lnTo>
                <a:lnTo>
                  <a:pt x="2294953" y="306324"/>
                </a:lnTo>
                <a:lnTo>
                  <a:pt x="2311654" y="299212"/>
                </a:lnTo>
                <a:close/>
              </a:path>
              <a:path w="2599690" h="2513329">
                <a:moveTo>
                  <a:pt x="2599652" y="561340"/>
                </a:moveTo>
                <a:lnTo>
                  <a:pt x="2597150" y="556768"/>
                </a:lnTo>
                <a:lnTo>
                  <a:pt x="2555379" y="485394"/>
                </a:lnTo>
                <a:lnTo>
                  <a:pt x="2544318" y="466471"/>
                </a:lnTo>
                <a:lnTo>
                  <a:pt x="2489073" y="561340"/>
                </a:lnTo>
                <a:lnTo>
                  <a:pt x="2490597" y="567182"/>
                </a:lnTo>
                <a:lnTo>
                  <a:pt x="2499741" y="572516"/>
                </a:lnTo>
                <a:lnTo>
                  <a:pt x="2505583" y="570992"/>
                </a:lnTo>
                <a:lnTo>
                  <a:pt x="2508123" y="566420"/>
                </a:lnTo>
                <a:lnTo>
                  <a:pt x="2534818" y="520649"/>
                </a:lnTo>
                <a:lnTo>
                  <a:pt x="2536571" y="2512822"/>
                </a:lnTo>
                <a:lnTo>
                  <a:pt x="2555748" y="2512822"/>
                </a:lnTo>
                <a:lnTo>
                  <a:pt x="2553919" y="572516"/>
                </a:lnTo>
                <a:lnTo>
                  <a:pt x="2553868" y="520649"/>
                </a:lnTo>
                <a:lnTo>
                  <a:pt x="2583370" y="570992"/>
                </a:lnTo>
                <a:lnTo>
                  <a:pt x="2583789" y="570992"/>
                </a:lnTo>
                <a:lnTo>
                  <a:pt x="2589136" y="572389"/>
                </a:lnTo>
                <a:lnTo>
                  <a:pt x="2593721" y="569722"/>
                </a:lnTo>
                <a:lnTo>
                  <a:pt x="2597950" y="567182"/>
                </a:lnTo>
                <a:lnTo>
                  <a:pt x="2598128" y="567182"/>
                </a:lnTo>
                <a:lnTo>
                  <a:pt x="2599652" y="56134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6211189" y="1934273"/>
            <a:ext cx="267335" cy="2660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r>
              <a:rPr sz="1550" spc="-430" dirty="0">
                <a:latin typeface="Cambria Math"/>
                <a:cs typeface="Cambria Math"/>
              </a:rPr>
              <a:t>𝑦ො</a:t>
            </a:r>
            <a:r>
              <a:rPr sz="1650" spc="-644" baseline="-17676" dirty="0">
                <a:latin typeface="Cambria Math"/>
                <a:cs typeface="Cambria Math"/>
              </a:rPr>
              <a:t>2</a:t>
            </a:r>
            <a:endParaRPr sz="1650" baseline="-17676">
              <a:latin typeface="Cambria Math"/>
              <a:cs typeface="Cambria Math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6310248" y="1561591"/>
            <a:ext cx="111125" cy="347980"/>
          </a:xfrm>
          <a:custGeom>
            <a:avLst/>
            <a:gdLst/>
            <a:ahLst/>
            <a:cxnLst/>
            <a:rect l="l" t="t" r="r" b="b"/>
            <a:pathLst>
              <a:path w="111125" h="347980">
                <a:moveTo>
                  <a:pt x="55987" y="37900"/>
                </a:moveTo>
                <a:lnTo>
                  <a:pt x="46211" y="54236"/>
                </a:lnTo>
                <a:lnTo>
                  <a:pt x="42925" y="347218"/>
                </a:lnTo>
                <a:lnTo>
                  <a:pt x="61975" y="347472"/>
                </a:lnTo>
                <a:lnTo>
                  <a:pt x="65264" y="54236"/>
                </a:lnTo>
                <a:lnTo>
                  <a:pt x="55987" y="37900"/>
                </a:lnTo>
                <a:close/>
              </a:path>
              <a:path w="111125" h="347980">
                <a:moveTo>
                  <a:pt x="67072" y="18796"/>
                </a:moveTo>
                <a:lnTo>
                  <a:pt x="46609" y="18796"/>
                </a:lnTo>
                <a:lnTo>
                  <a:pt x="65659" y="19050"/>
                </a:lnTo>
                <a:lnTo>
                  <a:pt x="65264" y="54236"/>
                </a:lnTo>
                <a:lnTo>
                  <a:pt x="91439" y="100330"/>
                </a:lnTo>
                <a:lnTo>
                  <a:pt x="94106" y="104902"/>
                </a:lnTo>
                <a:lnTo>
                  <a:pt x="99949" y="106553"/>
                </a:lnTo>
                <a:lnTo>
                  <a:pt x="104303" y="104012"/>
                </a:lnTo>
                <a:lnTo>
                  <a:pt x="109092" y="101346"/>
                </a:lnTo>
                <a:lnTo>
                  <a:pt x="110616" y="95504"/>
                </a:lnTo>
                <a:lnTo>
                  <a:pt x="108076" y="90932"/>
                </a:lnTo>
                <a:lnTo>
                  <a:pt x="67072" y="18796"/>
                </a:lnTo>
                <a:close/>
              </a:path>
              <a:path w="111125" h="347980">
                <a:moveTo>
                  <a:pt x="56387" y="0"/>
                </a:moveTo>
                <a:lnTo>
                  <a:pt x="0" y="94234"/>
                </a:lnTo>
                <a:lnTo>
                  <a:pt x="1397" y="100075"/>
                </a:lnTo>
                <a:lnTo>
                  <a:pt x="5968" y="102870"/>
                </a:lnTo>
                <a:lnTo>
                  <a:pt x="10540" y="105537"/>
                </a:lnTo>
                <a:lnTo>
                  <a:pt x="16383" y="104012"/>
                </a:lnTo>
                <a:lnTo>
                  <a:pt x="46201" y="54236"/>
                </a:lnTo>
                <a:lnTo>
                  <a:pt x="46552" y="23875"/>
                </a:lnTo>
                <a:lnTo>
                  <a:pt x="46609" y="18796"/>
                </a:lnTo>
                <a:lnTo>
                  <a:pt x="67072" y="18796"/>
                </a:lnTo>
                <a:lnTo>
                  <a:pt x="56387" y="0"/>
                </a:lnTo>
                <a:close/>
              </a:path>
              <a:path w="111125" h="347980">
                <a:moveTo>
                  <a:pt x="46609" y="18796"/>
                </a:moveTo>
                <a:lnTo>
                  <a:pt x="46211" y="54236"/>
                </a:lnTo>
                <a:lnTo>
                  <a:pt x="55987" y="37900"/>
                </a:lnTo>
                <a:lnTo>
                  <a:pt x="47878" y="23622"/>
                </a:lnTo>
                <a:lnTo>
                  <a:pt x="65607" y="23622"/>
                </a:lnTo>
                <a:lnTo>
                  <a:pt x="65659" y="19050"/>
                </a:lnTo>
                <a:lnTo>
                  <a:pt x="46609" y="18796"/>
                </a:lnTo>
                <a:close/>
              </a:path>
              <a:path w="111125" h="347980">
                <a:moveTo>
                  <a:pt x="65607" y="23622"/>
                </a:moveTo>
                <a:lnTo>
                  <a:pt x="47878" y="23622"/>
                </a:lnTo>
                <a:lnTo>
                  <a:pt x="64388" y="23875"/>
                </a:lnTo>
                <a:lnTo>
                  <a:pt x="55987" y="37900"/>
                </a:lnTo>
                <a:lnTo>
                  <a:pt x="65264" y="54236"/>
                </a:lnTo>
                <a:lnTo>
                  <a:pt x="65604" y="23875"/>
                </a:lnTo>
                <a:lnTo>
                  <a:pt x="65607" y="23622"/>
                </a:lnTo>
                <a:close/>
              </a:path>
              <a:path w="111125" h="347980">
                <a:moveTo>
                  <a:pt x="47878" y="23622"/>
                </a:moveTo>
                <a:lnTo>
                  <a:pt x="55987" y="37900"/>
                </a:lnTo>
                <a:lnTo>
                  <a:pt x="64388" y="23875"/>
                </a:lnTo>
                <a:lnTo>
                  <a:pt x="47878" y="23622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6249670" y="1247711"/>
            <a:ext cx="245110" cy="2660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50" i="1" spc="-25" dirty="0">
                <a:latin typeface="Calibri"/>
                <a:cs typeface="Calibri"/>
              </a:rPr>
              <a:t>hit</a:t>
            </a:r>
            <a:endParaRPr sz="1550">
              <a:latin typeface="Calibri"/>
              <a:cs typeface="Calibri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6996176" y="4489843"/>
            <a:ext cx="2619375" cy="2028825"/>
          </a:xfrm>
          <a:prstGeom prst="rect">
            <a:avLst/>
          </a:prstGeom>
          <a:ln w="28582">
            <a:solidFill>
              <a:srgbClr val="5D4A3B"/>
            </a:solidFill>
          </a:ln>
        </p:spPr>
        <p:txBody>
          <a:bodyPr vert="horz" wrap="square" lIns="0" tIns="27305" rIns="0" bIns="0" rtlCol="0">
            <a:spAutoFit/>
          </a:bodyPr>
          <a:lstStyle/>
          <a:p>
            <a:pPr marL="96520" marR="107314">
              <a:lnSpc>
                <a:spcPct val="100200"/>
              </a:lnSpc>
              <a:spcBef>
                <a:spcPts val="215"/>
              </a:spcBef>
            </a:pPr>
            <a:r>
              <a:rPr sz="1800" dirty="0">
                <a:solidFill>
                  <a:srgbClr val="7E7E7E"/>
                </a:solidFill>
                <a:latin typeface="Calibri"/>
                <a:cs typeface="Calibri"/>
              </a:rPr>
              <a:t>Sometimes</a:t>
            </a:r>
            <a:r>
              <a:rPr sz="1800" spc="-6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7E7E7E"/>
                </a:solidFill>
                <a:latin typeface="Calibri"/>
                <a:cs typeface="Calibri"/>
              </a:rPr>
              <a:t>we</a:t>
            </a:r>
            <a:r>
              <a:rPr sz="1800" spc="-4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7E7E7E"/>
                </a:solidFill>
                <a:latin typeface="Calibri"/>
                <a:cs typeface="Calibri"/>
              </a:rPr>
              <a:t>take</a:t>
            </a:r>
            <a:r>
              <a:rPr sz="1800" spc="-3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7E7E7E"/>
                </a:solidFill>
                <a:latin typeface="Calibri"/>
                <a:cs typeface="Calibri"/>
              </a:rPr>
              <a:t>the </a:t>
            </a:r>
            <a:r>
              <a:rPr sz="1800" spc="-10" dirty="0">
                <a:solidFill>
                  <a:srgbClr val="4285F4"/>
                </a:solidFill>
                <a:latin typeface="Calibri"/>
                <a:cs typeface="Calibri"/>
              </a:rPr>
              <a:t>attention</a:t>
            </a:r>
            <a:r>
              <a:rPr sz="1800" spc="-50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285F4"/>
                </a:solidFill>
                <a:latin typeface="Calibri"/>
                <a:cs typeface="Calibri"/>
              </a:rPr>
              <a:t>output</a:t>
            </a:r>
            <a:r>
              <a:rPr sz="1800" spc="-5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7E7E7E"/>
                </a:solidFill>
                <a:latin typeface="Calibri"/>
                <a:cs typeface="Calibri"/>
              </a:rPr>
              <a:t>from</a:t>
            </a:r>
            <a:r>
              <a:rPr sz="1800" spc="-1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7E7E7E"/>
                </a:solidFill>
                <a:latin typeface="Calibri"/>
                <a:cs typeface="Calibri"/>
              </a:rPr>
              <a:t>the </a:t>
            </a:r>
            <a:r>
              <a:rPr sz="1800" dirty="0">
                <a:solidFill>
                  <a:srgbClr val="7E7E7E"/>
                </a:solidFill>
                <a:latin typeface="Calibri"/>
                <a:cs typeface="Calibri"/>
              </a:rPr>
              <a:t>previous</a:t>
            </a:r>
            <a:r>
              <a:rPr sz="1800" spc="-6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7E7E7E"/>
                </a:solidFill>
                <a:latin typeface="Calibri"/>
                <a:cs typeface="Calibri"/>
              </a:rPr>
              <a:t>step,</a:t>
            </a:r>
            <a:r>
              <a:rPr sz="1800" spc="-9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7E7E7E"/>
                </a:solidFill>
                <a:latin typeface="Calibri"/>
                <a:cs typeface="Calibri"/>
              </a:rPr>
              <a:t>and</a:t>
            </a:r>
            <a:r>
              <a:rPr sz="1800" spc="-7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7E7E7E"/>
                </a:solidFill>
                <a:latin typeface="Calibri"/>
                <a:cs typeface="Calibri"/>
              </a:rPr>
              <a:t>also </a:t>
            </a:r>
            <a:r>
              <a:rPr sz="1800" dirty="0">
                <a:solidFill>
                  <a:srgbClr val="7E7E7E"/>
                </a:solidFill>
                <a:latin typeface="Calibri"/>
                <a:cs typeface="Calibri"/>
              </a:rPr>
              <a:t>feed</a:t>
            </a:r>
            <a:r>
              <a:rPr sz="1800" spc="-5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7E7E7E"/>
                </a:solidFill>
                <a:latin typeface="Calibri"/>
                <a:cs typeface="Calibri"/>
              </a:rPr>
              <a:t>it</a:t>
            </a:r>
            <a:r>
              <a:rPr sz="1800" spc="-2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7E7E7E"/>
                </a:solidFill>
                <a:latin typeface="Calibri"/>
                <a:cs typeface="Calibri"/>
              </a:rPr>
              <a:t>into</a:t>
            </a:r>
            <a:r>
              <a:rPr sz="1800" spc="-6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7E7E7E"/>
                </a:solidFill>
                <a:latin typeface="Calibri"/>
                <a:cs typeface="Calibri"/>
              </a:rPr>
              <a:t>the</a:t>
            </a:r>
            <a:r>
              <a:rPr sz="1800" spc="-1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7E7E7E"/>
                </a:solidFill>
                <a:latin typeface="Calibri"/>
                <a:cs typeface="Calibri"/>
              </a:rPr>
              <a:t>decoder </a:t>
            </a:r>
            <a:r>
              <a:rPr sz="1800" dirty="0">
                <a:solidFill>
                  <a:srgbClr val="7E7E7E"/>
                </a:solidFill>
                <a:latin typeface="Calibri"/>
                <a:cs typeface="Calibri"/>
              </a:rPr>
              <a:t>(along</a:t>
            </a:r>
            <a:r>
              <a:rPr sz="1800" spc="-1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7E7E7E"/>
                </a:solidFill>
                <a:latin typeface="Calibri"/>
                <a:cs typeface="Calibri"/>
              </a:rPr>
              <a:t>with</a:t>
            </a:r>
            <a:r>
              <a:rPr sz="1800" spc="-3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7E7E7E"/>
                </a:solidFill>
                <a:latin typeface="Calibri"/>
                <a:cs typeface="Calibri"/>
              </a:rPr>
              <a:t>the</a:t>
            </a:r>
            <a:r>
              <a:rPr sz="1800" spc="1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7E7E7E"/>
                </a:solidFill>
                <a:latin typeface="Calibri"/>
                <a:cs typeface="Calibri"/>
              </a:rPr>
              <a:t>usual </a:t>
            </a:r>
            <a:r>
              <a:rPr sz="1800" dirty="0">
                <a:solidFill>
                  <a:srgbClr val="7E7E7E"/>
                </a:solidFill>
                <a:latin typeface="Calibri"/>
                <a:cs typeface="Calibri"/>
              </a:rPr>
              <a:t>decoder</a:t>
            </a:r>
            <a:r>
              <a:rPr sz="1800" spc="-3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7E7E7E"/>
                </a:solidFill>
                <a:latin typeface="Calibri"/>
                <a:cs typeface="Calibri"/>
              </a:rPr>
              <a:t>input).</a:t>
            </a:r>
            <a:r>
              <a:rPr sz="1800" spc="-8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7E7E7E"/>
                </a:solidFill>
                <a:latin typeface="Calibri"/>
                <a:cs typeface="Calibri"/>
              </a:rPr>
              <a:t>We</a:t>
            </a:r>
            <a:r>
              <a:rPr sz="1800" spc="-6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7E7E7E"/>
                </a:solidFill>
                <a:latin typeface="Calibri"/>
                <a:cs typeface="Calibri"/>
              </a:rPr>
              <a:t>do </a:t>
            </a:r>
            <a:r>
              <a:rPr sz="1800" dirty="0">
                <a:solidFill>
                  <a:srgbClr val="7E7E7E"/>
                </a:solidFill>
                <a:latin typeface="Calibri"/>
                <a:cs typeface="Calibri"/>
              </a:rPr>
              <a:t>this</a:t>
            </a:r>
            <a:r>
              <a:rPr sz="1800" spc="-3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7E7E7E"/>
                </a:solidFill>
                <a:latin typeface="Calibri"/>
                <a:cs typeface="Calibri"/>
              </a:rPr>
              <a:t>in</a:t>
            </a:r>
            <a:r>
              <a:rPr sz="1800" spc="-5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7E7E7E"/>
                </a:solidFill>
                <a:latin typeface="Calibri"/>
                <a:cs typeface="Calibri"/>
              </a:rPr>
              <a:t>Assignment</a:t>
            </a:r>
            <a:r>
              <a:rPr sz="1800" spc="-1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7E7E7E"/>
                </a:solidFill>
                <a:latin typeface="Calibri"/>
                <a:cs typeface="Calibri"/>
              </a:rPr>
              <a:t>4.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6596126" y="5498719"/>
            <a:ext cx="413384" cy="420370"/>
          </a:xfrm>
          <a:custGeom>
            <a:avLst/>
            <a:gdLst/>
            <a:ahLst/>
            <a:cxnLst/>
            <a:rect l="l" t="t" r="r" b="b"/>
            <a:pathLst>
              <a:path w="413384" h="420370">
                <a:moveTo>
                  <a:pt x="29464" y="328752"/>
                </a:moveTo>
                <a:lnTo>
                  <a:pt x="0" y="419938"/>
                </a:lnTo>
                <a:lnTo>
                  <a:pt x="90550" y="388823"/>
                </a:lnTo>
                <a:lnTo>
                  <a:pt x="80554" y="378993"/>
                </a:lnTo>
                <a:lnTo>
                  <a:pt x="60198" y="378993"/>
                </a:lnTo>
                <a:lnTo>
                  <a:pt x="39877" y="358965"/>
                </a:lnTo>
                <a:lnTo>
                  <a:pt x="49858" y="348807"/>
                </a:lnTo>
                <a:lnTo>
                  <a:pt x="29464" y="328752"/>
                </a:lnTo>
                <a:close/>
              </a:path>
              <a:path w="413384" h="420370">
                <a:moveTo>
                  <a:pt x="49858" y="348807"/>
                </a:moveTo>
                <a:lnTo>
                  <a:pt x="39877" y="358965"/>
                </a:lnTo>
                <a:lnTo>
                  <a:pt x="60198" y="378993"/>
                </a:lnTo>
                <a:lnTo>
                  <a:pt x="70201" y="368812"/>
                </a:lnTo>
                <a:lnTo>
                  <a:pt x="49858" y="348807"/>
                </a:lnTo>
                <a:close/>
              </a:path>
              <a:path w="413384" h="420370">
                <a:moveTo>
                  <a:pt x="70201" y="368812"/>
                </a:moveTo>
                <a:lnTo>
                  <a:pt x="60198" y="378993"/>
                </a:lnTo>
                <a:lnTo>
                  <a:pt x="80554" y="378993"/>
                </a:lnTo>
                <a:lnTo>
                  <a:pt x="70201" y="368812"/>
                </a:lnTo>
                <a:close/>
              </a:path>
              <a:path w="413384" h="420370">
                <a:moveTo>
                  <a:pt x="392556" y="0"/>
                </a:moveTo>
                <a:lnTo>
                  <a:pt x="49858" y="348807"/>
                </a:lnTo>
                <a:lnTo>
                  <a:pt x="70201" y="368812"/>
                </a:lnTo>
                <a:lnTo>
                  <a:pt x="412876" y="20065"/>
                </a:lnTo>
                <a:lnTo>
                  <a:pt x="392556" y="0"/>
                </a:lnTo>
                <a:close/>
              </a:path>
            </a:pathLst>
          </a:custGeom>
          <a:solidFill>
            <a:srgbClr val="5D4A3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 txBox="1"/>
          <p:nvPr/>
        </p:nvSpPr>
        <p:spPr>
          <a:xfrm>
            <a:off x="2618358" y="6413579"/>
            <a:ext cx="2236470" cy="2546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z="1800" dirty="0">
                <a:latin typeface="Calibri"/>
                <a:cs typeface="Calibri"/>
              </a:rPr>
              <a:t>Source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sentence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(input)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3" name="object 43"/>
          <p:cNvSpPr txBox="1">
            <a:spLocks noGrp="1"/>
          </p:cNvSpPr>
          <p:nvPr>
            <p:ph type="sldNum" sz="quarter" idx="7"/>
          </p:nvPr>
        </p:nvSpPr>
        <p:spPr>
          <a:xfrm>
            <a:off x="311150" y="6465490"/>
            <a:ext cx="428942" cy="28471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186690">
              <a:lnSpc>
                <a:spcPts val="1450"/>
              </a:lnSpc>
            </a:pPr>
            <a:fld id="{81D60167-4931-47E6-BA6A-407CBD079E47}" type="slidenum">
              <a:rPr lang="en-US" altLang="ja-JP" spc="-50" smtClean="0"/>
              <a:pPr marL="186690">
                <a:lnSpc>
                  <a:spcPts val="1450"/>
                </a:lnSpc>
              </a:pPr>
              <a:t>96</a:t>
            </a:fld>
            <a:endParaRPr spc="-25" dirty="0"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97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10" dirty="0"/>
              <a:t>Sequence-to-</a:t>
            </a:r>
            <a:r>
              <a:rPr dirty="0"/>
              <a:t>sequence</a:t>
            </a:r>
            <a:r>
              <a:rPr spc="-15" dirty="0"/>
              <a:t> </a:t>
            </a:r>
            <a:r>
              <a:rPr dirty="0"/>
              <a:t>with</a:t>
            </a:r>
            <a:r>
              <a:rPr spc="-105" dirty="0"/>
              <a:t> </a:t>
            </a:r>
            <a:r>
              <a:rPr spc="-10" dirty="0"/>
              <a:t>attention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495550" y="1095118"/>
            <a:ext cx="4486910" cy="4599940"/>
            <a:chOff x="2495550" y="1095118"/>
            <a:chExt cx="4486910" cy="459994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90797" y="4370829"/>
              <a:ext cx="123830" cy="12383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90797" y="4532754"/>
              <a:ext cx="123830" cy="13322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590797" y="4704077"/>
              <a:ext cx="123830" cy="133355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590797" y="4875527"/>
              <a:ext cx="123830" cy="133355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2514600" y="4304157"/>
              <a:ext cx="266700" cy="781050"/>
            </a:xfrm>
            <a:custGeom>
              <a:avLst/>
              <a:gdLst/>
              <a:ahLst/>
              <a:cxnLst/>
              <a:rect l="l" t="t" r="r" b="b"/>
              <a:pathLst>
                <a:path w="266700" h="781050">
                  <a:moveTo>
                    <a:pt x="222250" y="0"/>
                  </a:moveTo>
                  <a:lnTo>
                    <a:pt x="239535" y="3498"/>
                  </a:lnTo>
                  <a:lnTo>
                    <a:pt x="253666" y="13033"/>
                  </a:lnTo>
                  <a:lnTo>
                    <a:pt x="263201" y="27164"/>
                  </a:lnTo>
                  <a:lnTo>
                    <a:pt x="266700" y="44450"/>
                  </a:lnTo>
                  <a:lnTo>
                    <a:pt x="266700" y="736473"/>
                  </a:lnTo>
                  <a:lnTo>
                    <a:pt x="263201" y="753758"/>
                  </a:lnTo>
                  <a:lnTo>
                    <a:pt x="253666" y="767889"/>
                  </a:lnTo>
                  <a:lnTo>
                    <a:pt x="239535" y="777424"/>
                  </a:lnTo>
                  <a:lnTo>
                    <a:pt x="222250" y="780923"/>
                  </a:lnTo>
                  <a:lnTo>
                    <a:pt x="44450" y="780923"/>
                  </a:lnTo>
                  <a:lnTo>
                    <a:pt x="27164" y="777424"/>
                  </a:lnTo>
                  <a:lnTo>
                    <a:pt x="13033" y="767889"/>
                  </a:lnTo>
                  <a:lnTo>
                    <a:pt x="3498" y="753758"/>
                  </a:lnTo>
                  <a:lnTo>
                    <a:pt x="0" y="736473"/>
                  </a:lnTo>
                  <a:lnTo>
                    <a:pt x="0" y="44450"/>
                  </a:lnTo>
                  <a:lnTo>
                    <a:pt x="3498" y="27164"/>
                  </a:lnTo>
                  <a:lnTo>
                    <a:pt x="13033" y="13033"/>
                  </a:lnTo>
                  <a:lnTo>
                    <a:pt x="27164" y="3498"/>
                  </a:lnTo>
                  <a:lnTo>
                    <a:pt x="44450" y="0"/>
                  </a:lnTo>
                  <a:lnTo>
                    <a:pt x="222250" y="0"/>
                  </a:lnTo>
                  <a:close/>
                </a:path>
              </a:pathLst>
            </a:custGeom>
            <a:ln w="19055">
              <a:solidFill>
                <a:srgbClr val="8B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592578" y="4639309"/>
              <a:ext cx="534035" cy="1055370"/>
            </a:xfrm>
            <a:custGeom>
              <a:avLst/>
              <a:gdLst/>
              <a:ahLst/>
              <a:cxnLst/>
              <a:rect l="l" t="t" r="r" b="b"/>
              <a:pathLst>
                <a:path w="534035" h="1055370">
                  <a:moveTo>
                    <a:pt x="110744" y="540512"/>
                  </a:moveTo>
                  <a:lnTo>
                    <a:pt x="66408" y="464566"/>
                  </a:lnTo>
                  <a:lnTo>
                    <a:pt x="55372" y="445643"/>
                  </a:lnTo>
                  <a:lnTo>
                    <a:pt x="0" y="540512"/>
                  </a:lnTo>
                  <a:lnTo>
                    <a:pt x="1524" y="546354"/>
                  </a:lnTo>
                  <a:lnTo>
                    <a:pt x="10668" y="551688"/>
                  </a:lnTo>
                  <a:lnTo>
                    <a:pt x="16510" y="550164"/>
                  </a:lnTo>
                  <a:lnTo>
                    <a:pt x="45847" y="499872"/>
                  </a:lnTo>
                  <a:lnTo>
                    <a:pt x="45847" y="1055319"/>
                  </a:lnTo>
                  <a:lnTo>
                    <a:pt x="64897" y="1055319"/>
                  </a:lnTo>
                  <a:lnTo>
                    <a:pt x="64897" y="499872"/>
                  </a:lnTo>
                  <a:lnTo>
                    <a:pt x="94234" y="550164"/>
                  </a:lnTo>
                  <a:lnTo>
                    <a:pt x="100076" y="551688"/>
                  </a:lnTo>
                  <a:lnTo>
                    <a:pt x="109220" y="546354"/>
                  </a:lnTo>
                  <a:lnTo>
                    <a:pt x="110744" y="540512"/>
                  </a:lnTo>
                  <a:close/>
                </a:path>
                <a:path w="534035" h="1055370">
                  <a:moveTo>
                    <a:pt x="533628" y="55308"/>
                  </a:moveTo>
                  <a:lnTo>
                    <a:pt x="517156" y="45720"/>
                  </a:lnTo>
                  <a:lnTo>
                    <a:pt x="438658" y="0"/>
                  </a:lnTo>
                  <a:lnTo>
                    <a:pt x="432816" y="1524"/>
                  </a:lnTo>
                  <a:lnTo>
                    <a:pt x="430149" y="6096"/>
                  </a:lnTo>
                  <a:lnTo>
                    <a:pt x="427482" y="10541"/>
                  </a:lnTo>
                  <a:lnTo>
                    <a:pt x="429133" y="16383"/>
                  </a:lnTo>
                  <a:lnTo>
                    <a:pt x="433578" y="19050"/>
                  </a:lnTo>
                  <a:lnTo>
                    <a:pt x="479285" y="45720"/>
                  </a:lnTo>
                  <a:lnTo>
                    <a:pt x="188722" y="45720"/>
                  </a:lnTo>
                  <a:lnTo>
                    <a:pt x="188722" y="64770"/>
                  </a:lnTo>
                  <a:lnTo>
                    <a:pt x="479501" y="64770"/>
                  </a:lnTo>
                  <a:lnTo>
                    <a:pt x="433578" y="91567"/>
                  </a:lnTo>
                  <a:lnTo>
                    <a:pt x="429133" y="94107"/>
                  </a:lnTo>
                  <a:lnTo>
                    <a:pt x="427482" y="99949"/>
                  </a:lnTo>
                  <a:lnTo>
                    <a:pt x="432816" y="109093"/>
                  </a:lnTo>
                  <a:lnTo>
                    <a:pt x="438658" y="110617"/>
                  </a:lnTo>
                  <a:lnTo>
                    <a:pt x="517207" y="64770"/>
                  </a:lnTo>
                  <a:lnTo>
                    <a:pt x="533412" y="55308"/>
                  </a:lnTo>
                  <a:lnTo>
                    <a:pt x="533628" y="55308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14672" y="3513833"/>
              <a:ext cx="3126216" cy="2171270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2598673" y="3628008"/>
              <a:ext cx="111125" cy="675005"/>
            </a:xfrm>
            <a:custGeom>
              <a:avLst/>
              <a:gdLst/>
              <a:ahLst/>
              <a:cxnLst/>
              <a:rect l="l" t="t" r="r" b="b"/>
              <a:pathLst>
                <a:path w="111125" h="675004">
                  <a:moveTo>
                    <a:pt x="55883" y="37899"/>
                  </a:moveTo>
                  <a:lnTo>
                    <a:pt x="46240" y="54039"/>
                  </a:lnTo>
                  <a:lnTo>
                    <a:pt x="39749" y="675005"/>
                  </a:lnTo>
                  <a:lnTo>
                    <a:pt x="58800" y="675005"/>
                  </a:lnTo>
                  <a:lnTo>
                    <a:pt x="65289" y="54414"/>
                  </a:lnTo>
                  <a:lnTo>
                    <a:pt x="55883" y="37899"/>
                  </a:lnTo>
                  <a:close/>
                </a:path>
                <a:path w="111125" h="675004">
                  <a:moveTo>
                    <a:pt x="66971" y="18796"/>
                  </a:moveTo>
                  <a:lnTo>
                    <a:pt x="46608" y="18796"/>
                  </a:lnTo>
                  <a:lnTo>
                    <a:pt x="65658" y="19050"/>
                  </a:lnTo>
                  <a:lnTo>
                    <a:pt x="65293" y="54039"/>
                  </a:lnTo>
                  <a:lnTo>
                    <a:pt x="65289" y="54414"/>
                  </a:lnTo>
                  <a:lnTo>
                    <a:pt x="91439" y="100330"/>
                  </a:lnTo>
                  <a:lnTo>
                    <a:pt x="94106" y="104902"/>
                  </a:lnTo>
                  <a:lnTo>
                    <a:pt x="99949" y="106426"/>
                  </a:lnTo>
                  <a:lnTo>
                    <a:pt x="104520" y="103886"/>
                  </a:lnTo>
                  <a:lnTo>
                    <a:pt x="109093" y="101219"/>
                  </a:lnTo>
                  <a:lnTo>
                    <a:pt x="110617" y="95504"/>
                  </a:lnTo>
                  <a:lnTo>
                    <a:pt x="108076" y="90932"/>
                  </a:lnTo>
                  <a:lnTo>
                    <a:pt x="66971" y="18796"/>
                  </a:lnTo>
                  <a:close/>
                </a:path>
                <a:path w="111125" h="675004">
                  <a:moveTo>
                    <a:pt x="56261" y="0"/>
                  </a:moveTo>
                  <a:lnTo>
                    <a:pt x="0" y="94234"/>
                  </a:lnTo>
                  <a:lnTo>
                    <a:pt x="1426" y="100330"/>
                  </a:lnTo>
                  <a:lnTo>
                    <a:pt x="1614" y="100330"/>
                  </a:lnTo>
                  <a:lnTo>
                    <a:pt x="5968" y="102870"/>
                  </a:lnTo>
                  <a:lnTo>
                    <a:pt x="10413" y="105537"/>
                  </a:lnTo>
                  <a:lnTo>
                    <a:pt x="16382" y="104013"/>
                  </a:lnTo>
                  <a:lnTo>
                    <a:pt x="46240" y="54039"/>
                  </a:lnTo>
                  <a:lnTo>
                    <a:pt x="46555" y="23876"/>
                  </a:lnTo>
                  <a:lnTo>
                    <a:pt x="46608" y="18796"/>
                  </a:lnTo>
                  <a:lnTo>
                    <a:pt x="66971" y="18796"/>
                  </a:lnTo>
                  <a:lnTo>
                    <a:pt x="56261" y="0"/>
                  </a:lnTo>
                  <a:close/>
                </a:path>
                <a:path w="111125" h="675004">
                  <a:moveTo>
                    <a:pt x="65611" y="23622"/>
                  </a:moveTo>
                  <a:lnTo>
                    <a:pt x="47751" y="23622"/>
                  </a:lnTo>
                  <a:lnTo>
                    <a:pt x="64262" y="23876"/>
                  </a:lnTo>
                  <a:lnTo>
                    <a:pt x="55883" y="37899"/>
                  </a:lnTo>
                  <a:lnTo>
                    <a:pt x="65289" y="54414"/>
                  </a:lnTo>
                  <a:lnTo>
                    <a:pt x="65608" y="23876"/>
                  </a:lnTo>
                  <a:lnTo>
                    <a:pt x="65611" y="23622"/>
                  </a:lnTo>
                  <a:close/>
                </a:path>
                <a:path w="111125" h="675004">
                  <a:moveTo>
                    <a:pt x="46608" y="18796"/>
                  </a:moveTo>
                  <a:lnTo>
                    <a:pt x="46240" y="54039"/>
                  </a:lnTo>
                  <a:lnTo>
                    <a:pt x="55883" y="37899"/>
                  </a:lnTo>
                  <a:lnTo>
                    <a:pt x="47751" y="23622"/>
                  </a:lnTo>
                  <a:lnTo>
                    <a:pt x="65611" y="23622"/>
                  </a:lnTo>
                  <a:lnTo>
                    <a:pt x="65658" y="19050"/>
                  </a:lnTo>
                  <a:lnTo>
                    <a:pt x="46608" y="18796"/>
                  </a:lnTo>
                  <a:close/>
                </a:path>
                <a:path w="111125" h="675004">
                  <a:moveTo>
                    <a:pt x="47751" y="23622"/>
                  </a:moveTo>
                  <a:lnTo>
                    <a:pt x="55883" y="37899"/>
                  </a:lnTo>
                  <a:lnTo>
                    <a:pt x="64262" y="23876"/>
                  </a:lnTo>
                  <a:lnTo>
                    <a:pt x="47751" y="23622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590797" y="3513833"/>
              <a:ext cx="133355" cy="123830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2695575" y="3538727"/>
              <a:ext cx="4286885" cy="757555"/>
            </a:xfrm>
            <a:custGeom>
              <a:avLst/>
              <a:gdLst/>
              <a:ahLst/>
              <a:cxnLst/>
              <a:rect l="l" t="t" r="r" b="b"/>
              <a:pathLst>
                <a:path w="4286884" h="757554">
                  <a:moveTo>
                    <a:pt x="4286758" y="738124"/>
                  </a:moveTo>
                  <a:lnTo>
                    <a:pt x="4264634" y="732955"/>
                  </a:lnTo>
                  <a:lnTo>
                    <a:pt x="1883410" y="38227"/>
                  </a:lnTo>
                  <a:lnTo>
                    <a:pt x="1923110" y="28321"/>
                  </a:lnTo>
                  <a:lnTo>
                    <a:pt x="1939925" y="24142"/>
                  </a:lnTo>
                  <a:lnTo>
                    <a:pt x="1943100" y="18923"/>
                  </a:lnTo>
                  <a:lnTo>
                    <a:pt x="1940560" y="8763"/>
                  </a:lnTo>
                  <a:lnTo>
                    <a:pt x="1935353" y="5715"/>
                  </a:lnTo>
                  <a:lnTo>
                    <a:pt x="1828800" y="32258"/>
                  </a:lnTo>
                  <a:lnTo>
                    <a:pt x="1900682" y="108077"/>
                  </a:lnTo>
                  <a:lnTo>
                    <a:pt x="1904365" y="111887"/>
                  </a:lnTo>
                  <a:lnTo>
                    <a:pt x="1910334" y="112014"/>
                  </a:lnTo>
                  <a:lnTo>
                    <a:pt x="1914144" y="108458"/>
                  </a:lnTo>
                  <a:lnTo>
                    <a:pt x="1917954" y="104775"/>
                  </a:lnTo>
                  <a:lnTo>
                    <a:pt x="1918208" y="98806"/>
                  </a:lnTo>
                  <a:lnTo>
                    <a:pt x="1914525" y="94996"/>
                  </a:lnTo>
                  <a:lnTo>
                    <a:pt x="1877987" y="56489"/>
                  </a:lnTo>
                  <a:lnTo>
                    <a:pt x="3920667" y="652449"/>
                  </a:lnTo>
                  <a:lnTo>
                    <a:pt x="1283677" y="35229"/>
                  </a:lnTo>
                  <a:lnTo>
                    <a:pt x="1309865" y="27178"/>
                  </a:lnTo>
                  <a:lnTo>
                    <a:pt x="1339215" y="18161"/>
                  </a:lnTo>
                  <a:lnTo>
                    <a:pt x="1342136" y="12827"/>
                  </a:lnTo>
                  <a:lnTo>
                    <a:pt x="1340485" y="7747"/>
                  </a:lnTo>
                  <a:lnTo>
                    <a:pt x="1338961" y="2794"/>
                  </a:lnTo>
                  <a:lnTo>
                    <a:pt x="1333627" y="0"/>
                  </a:lnTo>
                  <a:lnTo>
                    <a:pt x="1228725" y="32258"/>
                  </a:lnTo>
                  <a:lnTo>
                    <a:pt x="1304671" y="104140"/>
                  </a:lnTo>
                  <a:lnTo>
                    <a:pt x="1308481" y="107696"/>
                  </a:lnTo>
                  <a:lnTo>
                    <a:pt x="1314323" y="107696"/>
                  </a:lnTo>
                  <a:lnTo>
                    <a:pt x="1318133" y="103759"/>
                  </a:lnTo>
                  <a:lnTo>
                    <a:pt x="1321689" y="99949"/>
                  </a:lnTo>
                  <a:lnTo>
                    <a:pt x="1321562" y="93853"/>
                  </a:lnTo>
                  <a:lnTo>
                    <a:pt x="1317752" y="90297"/>
                  </a:lnTo>
                  <a:lnTo>
                    <a:pt x="1279309" y="53911"/>
                  </a:lnTo>
                  <a:lnTo>
                    <a:pt x="3931272" y="674509"/>
                  </a:lnTo>
                  <a:lnTo>
                    <a:pt x="654964" y="70789"/>
                  </a:lnTo>
                  <a:lnTo>
                    <a:pt x="672731" y="64389"/>
                  </a:lnTo>
                  <a:lnTo>
                    <a:pt x="709803" y="51066"/>
                  </a:lnTo>
                  <a:lnTo>
                    <a:pt x="712343" y="45605"/>
                  </a:lnTo>
                  <a:lnTo>
                    <a:pt x="708787" y="35687"/>
                  </a:lnTo>
                  <a:lnTo>
                    <a:pt x="703326" y="33020"/>
                  </a:lnTo>
                  <a:lnTo>
                    <a:pt x="698373" y="34925"/>
                  </a:lnTo>
                  <a:lnTo>
                    <a:pt x="600075" y="70358"/>
                  </a:lnTo>
                  <a:lnTo>
                    <a:pt x="679323" y="138430"/>
                  </a:lnTo>
                  <a:lnTo>
                    <a:pt x="683260" y="141859"/>
                  </a:lnTo>
                  <a:lnTo>
                    <a:pt x="689356" y="141478"/>
                  </a:lnTo>
                  <a:lnTo>
                    <a:pt x="692785" y="137414"/>
                  </a:lnTo>
                  <a:lnTo>
                    <a:pt x="696214" y="133477"/>
                  </a:lnTo>
                  <a:lnTo>
                    <a:pt x="695706" y="127508"/>
                  </a:lnTo>
                  <a:lnTo>
                    <a:pt x="691769" y="124079"/>
                  </a:lnTo>
                  <a:lnTo>
                    <a:pt x="651459" y="89446"/>
                  </a:lnTo>
                  <a:lnTo>
                    <a:pt x="3511004" y="616369"/>
                  </a:lnTo>
                  <a:lnTo>
                    <a:pt x="54889" y="69405"/>
                  </a:lnTo>
                  <a:lnTo>
                    <a:pt x="69049" y="63893"/>
                  </a:lnTo>
                  <a:lnTo>
                    <a:pt x="109220" y="48260"/>
                  </a:lnTo>
                  <a:lnTo>
                    <a:pt x="111633" y="42672"/>
                  </a:lnTo>
                  <a:lnTo>
                    <a:pt x="109728" y="37846"/>
                  </a:lnTo>
                  <a:lnTo>
                    <a:pt x="107823" y="32905"/>
                  </a:lnTo>
                  <a:lnTo>
                    <a:pt x="102362" y="30492"/>
                  </a:lnTo>
                  <a:lnTo>
                    <a:pt x="0" y="70358"/>
                  </a:lnTo>
                  <a:lnTo>
                    <a:pt x="80899" y="136398"/>
                  </a:lnTo>
                  <a:lnTo>
                    <a:pt x="84963" y="139827"/>
                  </a:lnTo>
                  <a:lnTo>
                    <a:pt x="91059" y="139192"/>
                  </a:lnTo>
                  <a:lnTo>
                    <a:pt x="97663" y="131064"/>
                  </a:lnTo>
                  <a:lnTo>
                    <a:pt x="97028" y="124968"/>
                  </a:lnTo>
                  <a:lnTo>
                    <a:pt x="51930" y="88188"/>
                  </a:lnTo>
                  <a:lnTo>
                    <a:pt x="4251477" y="752805"/>
                  </a:lnTo>
                  <a:lnTo>
                    <a:pt x="4275201" y="757174"/>
                  </a:lnTo>
                  <a:lnTo>
                    <a:pt x="4275302" y="756577"/>
                  </a:lnTo>
                  <a:lnTo>
                    <a:pt x="4279900" y="757301"/>
                  </a:lnTo>
                  <a:lnTo>
                    <a:pt x="4280078" y="756119"/>
                  </a:lnTo>
                  <a:lnTo>
                    <a:pt x="4282440" y="756666"/>
                  </a:lnTo>
                  <a:lnTo>
                    <a:pt x="4286758" y="738124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505075" y="2771013"/>
              <a:ext cx="2309495" cy="0"/>
            </a:xfrm>
            <a:custGeom>
              <a:avLst/>
              <a:gdLst/>
              <a:ahLst/>
              <a:cxnLst/>
              <a:rect l="l" t="t" r="r" b="b"/>
              <a:pathLst>
                <a:path w="2309495">
                  <a:moveTo>
                    <a:pt x="0" y="0"/>
                  </a:moveTo>
                  <a:lnTo>
                    <a:pt x="2309114" y="0"/>
                  </a:lnTo>
                </a:path>
              </a:pathLst>
            </a:custGeom>
            <a:ln w="19055">
              <a:solidFill>
                <a:srgbClr val="3986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581272" y="1095118"/>
              <a:ext cx="1952630" cy="2428750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1567322" y="4292572"/>
            <a:ext cx="530860" cy="79057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algn="ctr">
              <a:lnSpc>
                <a:spcPts val="1810"/>
              </a:lnSpc>
            </a:pPr>
            <a:r>
              <a:rPr sz="1800" spc="-10" dirty="0">
                <a:solidFill>
                  <a:srgbClr val="C00000"/>
                </a:solidFill>
                <a:latin typeface="Calibri"/>
                <a:cs typeface="Calibri"/>
              </a:rPr>
              <a:t>Encoder</a:t>
            </a:r>
            <a:endParaRPr sz="1800">
              <a:latin typeface="Calibri"/>
              <a:cs typeface="Calibri"/>
            </a:endParaRPr>
          </a:p>
          <a:p>
            <a:pPr marL="2540" algn="ctr">
              <a:lnSpc>
                <a:spcPct val="100000"/>
              </a:lnSpc>
              <a:spcBef>
                <a:spcPts val="15"/>
              </a:spcBef>
            </a:pPr>
            <a:r>
              <a:rPr sz="1800" spc="-25" dirty="0">
                <a:solidFill>
                  <a:srgbClr val="C00000"/>
                </a:solidFill>
                <a:latin typeface="Calibri"/>
                <a:cs typeface="Calibri"/>
              </a:rPr>
              <a:t>RNN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2505075" y="6094412"/>
            <a:ext cx="2438400" cy="266700"/>
          </a:xfrm>
          <a:custGeom>
            <a:avLst/>
            <a:gdLst/>
            <a:ahLst/>
            <a:cxnLst/>
            <a:rect l="l" t="t" r="r" b="b"/>
            <a:pathLst>
              <a:path w="2438400" h="266700">
                <a:moveTo>
                  <a:pt x="2438400" y="0"/>
                </a:moveTo>
                <a:lnTo>
                  <a:pt x="2430196" y="51894"/>
                </a:lnTo>
                <a:lnTo>
                  <a:pt x="2407824" y="94268"/>
                </a:lnTo>
                <a:lnTo>
                  <a:pt x="2374642" y="122836"/>
                </a:lnTo>
                <a:lnTo>
                  <a:pt x="2334005" y="133311"/>
                </a:lnTo>
                <a:lnTo>
                  <a:pt x="1323594" y="133311"/>
                </a:lnTo>
                <a:lnTo>
                  <a:pt x="1282957" y="143789"/>
                </a:lnTo>
                <a:lnTo>
                  <a:pt x="1249775" y="172361"/>
                </a:lnTo>
                <a:lnTo>
                  <a:pt x="1227403" y="214739"/>
                </a:lnTo>
                <a:lnTo>
                  <a:pt x="1219200" y="266636"/>
                </a:lnTo>
                <a:lnTo>
                  <a:pt x="1210996" y="214739"/>
                </a:lnTo>
                <a:lnTo>
                  <a:pt x="1188624" y="172361"/>
                </a:lnTo>
                <a:lnTo>
                  <a:pt x="1155442" y="143789"/>
                </a:lnTo>
                <a:lnTo>
                  <a:pt x="1114805" y="133311"/>
                </a:lnTo>
                <a:lnTo>
                  <a:pt x="104393" y="133311"/>
                </a:lnTo>
                <a:lnTo>
                  <a:pt x="63757" y="122836"/>
                </a:lnTo>
                <a:lnTo>
                  <a:pt x="30575" y="94268"/>
                </a:lnTo>
                <a:lnTo>
                  <a:pt x="8203" y="51894"/>
                </a:lnTo>
                <a:lnTo>
                  <a:pt x="0" y="0"/>
                </a:lnTo>
              </a:path>
            </a:pathLst>
          </a:custGeom>
          <a:ln w="190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143125" y="4304157"/>
            <a:ext cx="180975" cy="781050"/>
          </a:xfrm>
          <a:custGeom>
            <a:avLst/>
            <a:gdLst/>
            <a:ahLst/>
            <a:cxnLst/>
            <a:rect l="l" t="t" r="r" b="b"/>
            <a:pathLst>
              <a:path w="180975" h="781050">
                <a:moveTo>
                  <a:pt x="180975" y="780923"/>
                </a:moveTo>
                <a:lnTo>
                  <a:pt x="145716" y="775350"/>
                </a:lnTo>
                <a:lnTo>
                  <a:pt x="116935" y="760158"/>
                </a:lnTo>
                <a:lnTo>
                  <a:pt x="97536" y="737631"/>
                </a:lnTo>
                <a:lnTo>
                  <a:pt x="90424" y="710057"/>
                </a:lnTo>
                <a:lnTo>
                  <a:pt x="90550" y="461264"/>
                </a:lnTo>
                <a:lnTo>
                  <a:pt x="83438" y="433689"/>
                </a:lnTo>
                <a:lnTo>
                  <a:pt x="64039" y="411162"/>
                </a:lnTo>
                <a:lnTo>
                  <a:pt x="35258" y="395970"/>
                </a:lnTo>
                <a:lnTo>
                  <a:pt x="0" y="390398"/>
                </a:lnTo>
                <a:lnTo>
                  <a:pt x="35258" y="384845"/>
                </a:lnTo>
                <a:lnTo>
                  <a:pt x="64039" y="369697"/>
                </a:lnTo>
                <a:lnTo>
                  <a:pt x="83438" y="347214"/>
                </a:lnTo>
                <a:lnTo>
                  <a:pt x="90550" y="319659"/>
                </a:lnTo>
                <a:lnTo>
                  <a:pt x="90550" y="70866"/>
                </a:lnTo>
                <a:lnTo>
                  <a:pt x="97661" y="43291"/>
                </a:lnTo>
                <a:lnTo>
                  <a:pt x="117046" y="20764"/>
                </a:lnTo>
                <a:lnTo>
                  <a:pt x="145790" y="5572"/>
                </a:lnTo>
                <a:lnTo>
                  <a:pt x="180975" y="0"/>
                </a:lnTo>
              </a:path>
            </a:pathLst>
          </a:custGeom>
          <a:ln w="19055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5393054" y="5722937"/>
            <a:ext cx="1101090" cy="2660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885190" algn="l"/>
              </a:tabLst>
            </a:pPr>
            <a:r>
              <a:rPr sz="1550" i="1" spc="-10" dirty="0">
                <a:latin typeface="Calibri"/>
                <a:cs typeface="Calibri"/>
              </a:rPr>
              <a:t>&lt;START&gt;</a:t>
            </a:r>
            <a:r>
              <a:rPr sz="1550" i="1" dirty="0">
                <a:latin typeface="Calibri"/>
                <a:cs typeface="Calibri"/>
              </a:rPr>
              <a:t>	</a:t>
            </a:r>
            <a:r>
              <a:rPr sz="1550" i="1" spc="-25" dirty="0">
                <a:latin typeface="Calibri"/>
                <a:cs typeface="Calibri"/>
              </a:rPr>
              <a:t>he</a:t>
            </a:r>
            <a:endParaRPr sz="155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577083" y="5732462"/>
            <a:ext cx="121285" cy="26543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50" i="1" spc="-25" dirty="0">
                <a:latin typeface="Calibri"/>
                <a:cs typeface="Calibri"/>
              </a:rPr>
              <a:t>il</a:t>
            </a:r>
            <a:endParaRPr sz="155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176270" y="5732462"/>
            <a:ext cx="128270" cy="26543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50" i="1" spc="-50" dirty="0">
                <a:latin typeface="Calibri"/>
                <a:cs typeface="Calibri"/>
              </a:rPr>
              <a:t>a</a:t>
            </a:r>
            <a:endParaRPr sz="155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698135" y="5732462"/>
            <a:ext cx="1111250" cy="26543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497840" algn="l"/>
              </a:tabLst>
            </a:pPr>
            <a:r>
              <a:rPr sz="1550" i="1" spc="-25" dirty="0">
                <a:latin typeface="Calibri"/>
                <a:cs typeface="Calibri"/>
              </a:rPr>
              <a:t>m’</a:t>
            </a:r>
            <a:r>
              <a:rPr sz="1550" i="1" dirty="0">
                <a:latin typeface="Calibri"/>
                <a:cs typeface="Calibri"/>
              </a:rPr>
              <a:t>	</a:t>
            </a:r>
            <a:r>
              <a:rPr sz="1550" i="1" spc="-10" dirty="0">
                <a:latin typeface="Calibri"/>
                <a:cs typeface="Calibri"/>
              </a:rPr>
              <a:t>entarté</a:t>
            </a:r>
            <a:endParaRPr sz="155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0391520" y="4078223"/>
            <a:ext cx="254000" cy="1277620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z="1800" dirty="0">
                <a:solidFill>
                  <a:srgbClr val="00AF50"/>
                </a:solidFill>
                <a:latin typeface="Calibri"/>
                <a:cs typeface="Calibri"/>
              </a:rPr>
              <a:t>Decoder</a:t>
            </a:r>
            <a:r>
              <a:rPr sz="1800" spc="-70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00AF50"/>
                </a:solidFill>
                <a:latin typeface="Calibri"/>
                <a:cs typeface="Calibri"/>
              </a:rPr>
              <a:t>RNN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567322" y="3173834"/>
            <a:ext cx="530860" cy="89852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algn="ctr">
              <a:lnSpc>
                <a:spcPts val="1810"/>
              </a:lnSpc>
            </a:pPr>
            <a:r>
              <a:rPr sz="1800" spc="-10" dirty="0">
                <a:solidFill>
                  <a:srgbClr val="3986FF"/>
                </a:solidFill>
                <a:latin typeface="Calibri"/>
                <a:cs typeface="Calibri"/>
              </a:rPr>
              <a:t>Attention</a:t>
            </a:r>
            <a:endParaRPr sz="1800">
              <a:latin typeface="Calibri"/>
              <a:cs typeface="Calibri"/>
            </a:endParaRPr>
          </a:p>
          <a:p>
            <a:pPr marL="2540" algn="ctr">
              <a:lnSpc>
                <a:spcPct val="100000"/>
              </a:lnSpc>
              <a:spcBef>
                <a:spcPts val="15"/>
              </a:spcBef>
            </a:pPr>
            <a:r>
              <a:rPr sz="1800" spc="-10" dirty="0">
                <a:solidFill>
                  <a:srgbClr val="3986FF"/>
                </a:solidFill>
                <a:latin typeface="Calibri"/>
                <a:cs typeface="Calibri"/>
              </a:rPr>
              <a:t>scores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2133600" y="3275710"/>
            <a:ext cx="190500" cy="628650"/>
          </a:xfrm>
          <a:custGeom>
            <a:avLst/>
            <a:gdLst/>
            <a:ahLst/>
            <a:cxnLst/>
            <a:rect l="l" t="t" r="r" b="b"/>
            <a:pathLst>
              <a:path w="190500" h="628650">
                <a:moveTo>
                  <a:pt x="190500" y="628522"/>
                </a:moveTo>
                <a:lnTo>
                  <a:pt x="153435" y="622661"/>
                </a:lnTo>
                <a:lnTo>
                  <a:pt x="123158" y="606679"/>
                </a:lnTo>
                <a:lnTo>
                  <a:pt x="102739" y="582981"/>
                </a:lnTo>
                <a:lnTo>
                  <a:pt x="95250" y="553974"/>
                </a:lnTo>
                <a:lnTo>
                  <a:pt x="95250" y="388746"/>
                </a:lnTo>
                <a:lnTo>
                  <a:pt x="87760" y="359759"/>
                </a:lnTo>
                <a:lnTo>
                  <a:pt x="67341" y="336105"/>
                </a:lnTo>
                <a:lnTo>
                  <a:pt x="37064" y="320166"/>
                </a:lnTo>
                <a:lnTo>
                  <a:pt x="0" y="314325"/>
                </a:lnTo>
                <a:lnTo>
                  <a:pt x="37064" y="308463"/>
                </a:lnTo>
                <a:lnTo>
                  <a:pt x="67341" y="292480"/>
                </a:lnTo>
                <a:lnTo>
                  <a:pt x="87760" y="268783"/>
                </a:lnTo>
                <a:lnTo>
                  <a:pt x="95250" y="239775"/>
                </a:lnTo>
                <a:lnTo>
                  <a:pt x="95250" y="74549"/>
                </a:lnTo>
                <a:lnTo>
                  <a:pt x="102739" y="45541"/>
                </a:lnTo>
                <a:lnTo>
                  <a:pt x="123158" y="21843"/>
                </a:lnTo>
                <a:lnTo>
                  <a:pt x="153435" y="5861"/>
                </a:lnTo>
                <a:lnTo>
                  <a:pt x="190500" y="0"/>
                </a:lnTo>
              </a:path>
            </a:pathLst>
          </a:custGeom>
          <a:ln w="19055">
            <a:solidFill>
              <a:srgbClr val="3986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1567322" y="1901344"/>
            <a:ext cx="530860" cy="110998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14300">
              <a:lnSpc>
                <a:spcPts val="1810"/>
              </a:lnSpc>
            </a:pPr>
            <a:r>
              <a:rPr sz="1800" spc="-10" dirty="0">
                <a:solidFill>
                  <a:srgbClr val="3986FF"/>
                </a:solidFill>
                <a:latin typeface="Calibri"/>
                <a:cs typeface="Calibri"/>
              </a:rPr>
              <a:t>Attention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1800" spc="-10" dirty="0">
                <a:solidFill>
                  <a:srgbClr val="3986FF"/>
                </a:solidFill>
                <a:latin typeface="Calibri"/>
                <a:cs typeface="Calibri"/>
              </a:rPr>
              <a:t>distribution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2152650" y="2142617"/>
            <a:ext cx="180975" cy="628650"/>
          </a:xfrm>
          <a:custGeom>
            <a:avLst/>
            <a:gdLst/>
            <a:ahLst/>
            <a:cxnLst/>
            <a:rect l="l" t="t" r="r" b="b"/>
            <a:pathLst>
              <a:path w="180975" h="628650">
                <a:moveTo>
                  <a:pt x="180975" y="628396"/>
                </a:moveTo>
                <a:lnTo>
                  <a:pt x="145716" y="622843"/>
                </a:lnTo>
                <a:lnTo>
                  <a:pt x="116935" y="607695"/>
                </a:lnTo>
                <a:lnTo>
                  <a:pt x="97536" y="585212"/>
                </a:lnTo>
                <a:lnTo>
                  <a:pt x="90424" y="557657"/>
                </a:lnTo>
                <a:lnTo>
                  <a:pt x="90424" y="384937"/>
                </a:lnTo>
                <a:lnTo>
                  <a:pt x="83313" y="357435"/>
                </a:lnTo>
                <a:lnTo>
                  <a:pt x="63928" y="334946"/>
                </a:lnTo>
                <a:lnTo>
                  <a:pt x="35184" y="319768"/>
                </a:lnTo>
                <a:lnTo>
                  <a:pt x="0" y="314198"/>
                </a:lnTo>
                <a:lnTo>
                  <a:pt x="35184" y="308627"/>
                </a:lnTo>
                <a:lnTo>
                  <a:pt x="63928" y="293449"/>
                </a:lnTo>
                <a:lnTo>
                  <a:pt x="83313" y="270960"/>
                </a:lnTo>
                <a:lnTo>
                  <a:pt x="90424" y="243459"/>
                </a:lnTo>
                <a:lnTo>
                  <a:pt x="90424" y="70738"/>
                </a:lnTo>
                <a:lnTo>
                  <a:pt x="97536" y="43183"/>
                </a:lnTo>
                <a:lnTo>
                  <a:pt x="116935" y="20700"/>
                </a:lnTo>
                <a:lnTo>
                  <a:pt x="145716" y="5552"/>
                </a:lnTo>
                <a:lnTo>
                  <a:pt x="180975" y="0"/>
                </a:lnTo>
              </a:path>
            </a:pathLst>
          </a:custGeom>
          <a:ln w="19055">
            <a:solidFill>
              <a:srgbClr val="3986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3907790" y="1170622"/>
            <a:ext cx="898525" cy="57658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32715" marR="5080" indent="-120650">
              <a:lnSpc>
                <a:spcPct val="100800"/>
              </a:lnSpc>
              <a:spcBef>
                <a:spcPts val="85"/>
              </a:spcBef>
            </a:pPr>
            <a:r>
              <a:rPr sz="1800" spc="-25" dirty="0">
                <a:solidFill>
                  <a:srgbClr val="3986FF"/>
                </a:solidFill>
                <a:latin typeface="Calibri"/>
                <a:cs typeface="Calibri"/>
              </a:rPr>
              <a:t>Attention </a:t>
            </a:r>
            <a:r>
              <a:rPr sz="1800" spc="-10" dirty="0">
                <a:solidFill>
                  <a:srgbClr val="3986FF"/>
                </a:solidFill>
                <a:latin typeface="Calibri"/>
                <a:cs typeface="Calibri"/>
              </a:rPr>
              <a:t>output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3818635" y="1780794"/>
            <a:ext cx="3296920" cy="3904615"/>
            <a:chOff x="3818635" y="1780794"/>
            <a:chExt cx="3296920" cy="3904615"/>
          </a:xfrm>
        </p:grpSpPr>
        <p:sp>
          <p:nvSpPr>
            <p:cNvPr id="30" name="object 30"/>
            <p:cNvSpPr/>
            <p:nvPr/>
          </p:nvSpPr>
          <p:spPr>
            <a:xfrm>
              <a:off x="3818635" y="1780794"/>
              <a:ext cx="2923540" cy="340995"/>
            </a:xfrm>
            <a:custGeom>
              <a:avLst/>
              <a:gdLst/>
              <a:ahLst/>
              <a:cxnLst/>
              <a:rect l="l" t="t" r="r" b="b"/>
              <a:pathLst>
                <a:path w="2923540" h="340994">
                  <a:moveTo>
                    <a:pt x="2868611" y="299323"/>
                  </a:moveTo>
                  <a:lnTo>
                    <a:pt x="2815716" y="323595"/>
                  </a:lnTo>
                  <a:lnTo>
                    <a:pt x="2813558" y="329310"/>
                  </a:lnTo>
                  <a:lnTo>
                    <a:pt x="2815843" y="334009"/>
                  </a:lnTo>
                  <a:lnTo>
                    <a:pt x="2818003" y="338835"/>
                  </a:lnTo>
                  <a:lnTo>
                    <a:pt x="2823591" y="340867"/>
                  </a:lnTo>
                  <a:lnTo>
                    <a:pt x="2828133" y="338835"/>
                  </a:lnTo>
                  <a:lnTo>
                    <a:pt x="2906567" y="302767"/>
                  </a:lnTo>
                  <a:lnTo>
                    <a:pt x="2903855" y="302767"/>
                  </a:lnTo>
                  <a:lnTo>
                    <a:pt x="2868611" y="299323"/>
                  </a:lnTo>
                  <a:close/>
                </a:path>
                <a:path w="2923540" h="340994">
                  <a:moveTo>
                    <a:pt x="2885807" y="291431"/>
                  </a:moveTo>
                  <a:lnTo>
                    <a:pt x="2868611" y="299323"/>
                  </a:lnTo>
                  <a:lnTo>
                    <a:pt x="2903855" y="302767"/>
                  </a:lnTo>
                  <a:lnTo>
                    <a:pt x="2904020" y="300989"/>
                  </a:lnTo>
                  <a:lnTo>
                    <a:pt x="2899029" y="300989"/>
                  </a:lnTo>
                  <a:lnTo>
                    <a:pt x="2885807" y="291431"/>
                  </a:lnTo>
                  <a:close/>
                </a:path>
                <a:path w="2923540" h="340994">
                  <a:moveTo>
                    <a:pt x="2834386" y="230758"/>
                  </a:moveTo>
                  <a:lnTo>
                    <a:pt x="2828416" y="231775"/>
                  </a:lnTo>
                  <a:lnTo>
                    <a:pt x="2825368" y="235965"/>
                  </a:lnTo>
                  <a:lnTo>
                    <a:pt x="2822320" y="240283"/>
                  </a:lnTo>
                  <a:lnTo>
                    <a:pt x="2823210" y="246252"/>
                  </a:lnTo>
                  <a:lnTo>
                    <a:pt x="2827528" y="249300"/>
                  </a:lnTo>
                  <a:lnTo>
                    <a:pt x="2870371" y="280272"/>
                  </a:lnTo>
                  <a:lnTo>
                    <a:pt x="2905633" y="283717"/>
                  </a:lnTo>
                  <a:lnTo>
                    <a:pt x="2903855" y="302767"/>
                  </a:lnTo>
                  <a:lnTo>
                    <a:pt x="2906567" y="302767"/>
                  </a:lnTo>
                  <a:lnTo>
                    <a:pt x="2923413" y="295020"/>
                  </a:lnTo>
                  <a:lnTo>
                    <a:pt x="2838704" y="233806"/>
                  </a:lnTo>
                  <a:lnTo>
                    <a:pt x="2834386" y="230758"/>
                  </a:lnTo>
                  <a:close/>
                </a:path>
                <a:path w="2923540" h="340994">
                  <a:moveTo>
                    <a:pt x="2900680" y="284606"/>
                  </a:moveTo>
                  <a:lnTo>
                    <a:pt x="2885807" y="291431"/>
                  </a:lnTo>
                  <a:lnTo>
                    <a:pt x="2899029" y="300989"/>
                  </a:lnTo>
                  <a:lnTo>
                    <a:pt x="2900680" y="284606"/>
                  </a:lnTo>
                  <a:close/>
                </a:path>
                <a:path w="2923540" h="340994">
                  <a:moveTo>
                    <a:pt x="2905550" y="284606"/>
                  </a:moveTo>
                  <a:lnTo>
                    <a:pt x="2900680" y="284606"/>
                  </a:lnTo>
                  <a:lnTo>
                    <a:pt x="2899029" y="300989"/>
                  </a:lnTo>
                  <a:lnTo>
                    <a:pt x="2904020" y="300989"/>
                  </a:lnTo>
                  <a:lnTo>
                    <a:pt x="2905550" y="284606"/>
                  </a:lnTo>
                  <a:close/>
                </a:path>
                <a:path w="2923540" h="340994">
                  <a:moveTo>
                    <a:pt x="1777" y="0"/>
                  </a:moveTo>
                  <a:lnTo>
                    <a:pt x="0" y="18922"/>
                  </a:lnTo>
                  <a:lnTo>
                    <a:pt x="2868611" y="299323"/>
                  </a:lnTo>
                  <a:lnTo>
                    <a:pt x="2885807" y="291431"/>
                  </a:lnTo>
                  <a:lnTo>
                    <a:pt x="2870371" y="280272"/>
                  </a:lnTo>
                  <a:lnTo>
                    <a:pt x="1777" y="0"/>
                  </a:lnTo>
                  <a:close/>
                </a:path>
                <a:path w="2923540" h="340994">
                  <a:moveTo>
                    <a:pt x="2870371" y="280272"/>
                  </a:moveTo>
                  <a:lnTo>
                    <a:pt x="2885807" y="291431"/>
                  </a:lnTo>
                  <a:lnTo>
                    <a:pt x="2900680" y="284606"/>
                  </a:lnTo>
                  <a:lnTo>
                    <a:pt x="2905550" y="284606"/>
                  </a:lnTo>
                  <a:lnTo>
                    <a:pt x="2905633" y="283717"/>
                  </a:lnTo>
                  <a:lnTo>
                    <a:pt x="2870371" y="280272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305547" y="4361304"/>
              <a:ext cx="123830" cy="133355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305547" y="4523229"/>
              <a:ext cx="123830" cy="133228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305547" y="4694552"/>
              <a:ext cx="123830" cy="133355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305547" y="4866002"/>
              <a:ext cx="123830" cy="133355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6229350" y="4294632"/>
              <a:ext cx="266700" cy="781050"/>
            </a:xfrm>
            <a:custGeom>
              <a:avLst/>
              <a:gdLst/>
              <a:ahLst/>
              <a:cxnLst/>
              <a:rect l="l" t="t" r="r" b="b"/>
              <a:pathLst>
                <a:path w="266700" h="781050">
                  <a:moveTo>
                    <a:pt x="222250" y="0"/>
                  </a:moveTo>
                  <a:lnTo>
                    <a:pt x="239535" y="3498"/>
                  </a:lnTo>
                  <a:lnTo>
                    <a:pt x="253666" y="13033"/>
                  </a:lnTo>
                  <a:lnTo>
                    <a:pt x="263201" y="27164"/>
                  </a:lnTo>
                  <a:lnTo>
                    <a:pt x="266700" y="44450"/>
                  </a:lnTo>
                  <a:lnTo>
                    <a:pt x="266700" y="736473"/>
                  </a:lnTo>
                  <a:lnTo>
                    <a:pt x="263201" y="753758"/>
                  </a:lnTo>
                  <a:lnTo>
                    <a:pt x="253666" y="767889"/>
                  </a:lnTo>
                  <a:lnTo>
                    <a:pt x="239535" y="777424"/>
                  </a:lnTo>
                  <a:lnTo>
                    <a:pt x="222250" y="780923"/>
                  </a:lnTo>
                  <a:lnTo>
                    <a:pt x="44450" y="780923"/>
                  </a:lnTo>
                  <a:lnTo>
                    <a:pt x="27164" y="777424"/>
                  </a:lnTo>
                  <a:lnTo>
                    <a:pt x="13033" y="767889"/>
                  </a:lnTo>
                  <a:lnTo>
                    <a:pt x="3498" y="753758"/>
                  </a:lnTo>
                  <a:lnTo>
                    <a:pt x="0" y="736473"/>
                  </a:lnTo>
                  <a:lnTo>
                    <a:pt x="0" y="44450"/>
                  </a:lnTo>
                  <a:lnTo>
                    <a:pt x="3498" y="27164"/>
                  </a:lnTo>
                  <a:lnTo>
                    <a:pt x="13033" y="13033"/>
                  </a:lnTo>
                  <a:lnTo>
                    <a:pt x="27164" y="3498"/>
                  </a:lnTo>
                  <a:lnTo>
                    <a:pt x="44450" y="0"/>
                  </a:lnTo>
                  <a:lnTo>
                    <a:pt x="222250" y="0"/>
                  </a:lnTo>
                  <a:close/>
                </a:path>
              </a:pathLst>
            </a:custGeom>
            <a:ln w="19055">
              <a:solidFill>
                <a:srgbClr val="175E5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6307328" y="4629784"/>
              <a:ext cx="534035" cy="1055370"/>
            </a:xfrm>
            <a:custGeom>
              <a:avLst/>
              <a:gdLst/>
              <a:ahLst/>
              <a:cxnLst/>
              <a:rect l="l" t="t" r="r" b="b"/>
              <a:pathLst>
                <a:path w="534034" h="1055370">
                  <a:moveTo>
                    <a:pt x="110744" y="540512"/>
                  </a:moveTo>
                  <a:lnTo>
                    <a:pt x="66408" y="464566"/>
                  </a:lnTo>
                  <a:lnTo>
                    <a:pt x="55372" y="445643"/>
                  </a:lnTo>
                  <a:lnTo>
                    <a:pt x="0" y="540512"/>
                  </a:lnTo>
                  <a:lnTo>
                    <a:pt x="1524" y="546354"/>
                  </a:lnTo>
                  <a:lnTo>
                    <a:pt x="10668" y="551688"/>
                  </a:lnTo>
                  <a:lnTo>
                    <a:pt x="16510" y="550164"/>
                  </a:lnTo>
                  <a:lnTo>
                    <a:pt x="45847" y="499872"/>
                  </a:lnTo>
                  <a:lnTo>
                    <a:pt x="45847" y="1055319"/>
                  </a:lnTo>
                  <a:lnTo>
                    <a:pt x="64897" y="1055319"/>
                  </a:lnTo>
                  <a:lnTo>
                    <a:pt x="64897" y="499872"/>
                  </a:lnTo>
                  <a:lnTo>
                    <a:pt x="94234" y="550164"/>
                  </a:lnTo>
                  <a:lnTo>
                    <a:pt x="100076" y="551688"/>
                  </a:lnTo>
                  <a:lnTo>
                    <a:pt x="109220" y="546354"/>
                  </a:lnTo>
                  <a:lnTo>
                    <a:pt x="110744" y="540512"/>
                  </a:lnTo>
                  <a:close/>
                </a:path>
                <a:path w="534034" h="1055370">
                  <a:moveTo>
                    <a:pt x="533628" y="55308"/>
                  </a:moveTo>
                  <a:lnTo>
                    <a:pt x="517156" y="45720"/>
                  </a:lnTo>
                  <a:lnTo>
                    <a:pt x="438658" y="0"/>
                  </a:lnTo>
                  <a:lnTo>
                    <a:pt x="432816" y="1524"/>
                  </a:lnTo>
                  <a:lnTo>
                    <a:pt x="430149" y="6096"/>
                  </a:lnTo>
                  <a:lnTo>
                    <a:pt x="427482" y="10541"/>
                  </a:lnTo>
                  <a:lnTo>
                    <a:pt x="429133" y="16383"/>
                  </a:lnTo>
                  <a:lnTo>
                    <a:pt x="433578" y="19050"/>
                  </a:lnTo>
                  <a:lnTo>
                    <a:pt x="479285" y="45720"/>
                  </a:lnTo>
                  <a:lnTo>
                    <a:pt x="188722" y="45720"/>
                  </a:lnTo>
                  <a:lnTo>
                    <a:pt x="188722" y="64770"/>
                  </a:lnTo>
                  <a:lnTo>
                    <a:pt x="479501" y="64770"/>
                  </a:lnTo>
                  <a:lnTo>
                    <a:pt x="433578" y="91567"/>
                  </a:lnTo>
                  <a:lnTo>
                    <a:pt x="429133" y="94107"/>
                  </a:lnTo>
                  <a:lnTo>
                    <a:pt x="427482" y="99949"/>
                  </a:lnTo>
                  <a:lnTo>
                    <a:pt x="432816" y="109093"/>
                  </a:lnTo>
                  <a:lnTo>
                    <a:pt x="438658" y="110617"/>
                  </a:lnTo>
                  <a:lnTo>
                    <a:pt x="517207" y="64770"/>
                  </a:lnTo>
                  <a:lnTo>
                    <a:pt x="533412" y="55308"/>
                  </a:lnTo>
                  <a:lnTo>
                    <a:pt x="533628" y="55308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7" name="object 3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915147" y="4351779"/>
              <a:ext cx="123830" cy="133355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915147" y="4523229"/>
              <a:ext cx="123830" cy="133228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915147" y="4694552"/>
              <a:ext cx="123830" cy="133355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915147" y="4866002"/>
              <a:ext cx="123830" cy="123830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6848475" y="4285107"/>
              <a:ext cx="257175" cy="781050"/>
            </a:xfrm>
            <a:custGeom>
              <a:avLst/>
              <a:gdLst/>
              <a:ahLst/>
              <a:cxnLst/>
              <a:rect l="l" t="t" r="r" b="b"/>
              <a:pathLst>
                <a:path w="257175" h="781050">
                  <a:moveTo>
                    <a:pt x="214249" y="0"/>
                  </a:moveTo>
                  <a:lnTo>
                    <a:pt x="230975" y="3367"/>
                  </a:lnTo>
                  <a:lnTo>
                    <a:pt x="244617" y="12557"/>
                  </a:lnTo>
                  <a:lnTo>
                    <a:pt x="253807" y="26199"/>
                  </a:lnTo>
                  <a:lnTo>
                    <a:pt x="257175" y="42926"/>
                  </a:lnTo>
                  <a:lnTo>
                    <a:pt x="257175" y="737997"/>
                  </a:lnTo>
                  <a:lnTo>
                    <a:pt x="253807" y="754723"/>
                  </a:lnTo>
                  <a:lnTo>
                    <a:pt x="244617" y="768365"/>
                  </a:lnTo>
                  <a:lnTo>
                    <a:pt x="230975" y="777555"/>
                  </a:lnTo>
                  <a:lnTo>
                    <a:pt x="214249" y="780923"/>
                  </a:lnTo>
                  <a:lnTo>
                    <a:pt x="42925" y="780923"/>
                  </a:lnTo>
                  <a:lnTo>
                    <a:pt x="26199" y="777555"/>
                  </a:lnTo>
                  <a:lnTo>
                    <a:pt x="12557" y="768365"/>
                  </a:lnTo>
                  <a:lnTo>
                    <a:pt x="3367" y="754723"/>
                  </a:lnTo>
                  <a:lnTo>
                    <a:pt x="0" y="737997"/>
                  </a:lnTo>
                  <a:lnTo>
                    <a:pt x="0" y="42926"/>
                  </a:lnTo>
                  <a:lnTo>
                    <a:pt x="3367" y="26199"/>
                  </a:lnTo>
                  <a:lnTo>
                    <a:pt x="12557" y="12557"/>
                  </a:lnTo>
                  <a:lnTo>
                    <a:pt x="26199" y="3367"/>
                  </a:lnTo>
                  <a:lnTo>
                    <a:pt x="42925" y="0"/>
                  </a:lnTo>
                  <a:lnTo>
                    <a:pt x="214249" y="0"/>
                  </a:lnTo>
                  <a:close/>
                </a:path>
              </a:pathLst>
            </a:custGeom>
            <a:ln w="19055">
              <a:solidFill>
                <a:srgbClr val="175E5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6916928" y="2247264"/>
              <a:ext cx="111125" cy="3428365"/>
            </a:xfrm>
            <a:custGeom>
              <a:avLst/>
              <a:gdLst/>
              <a:ahLst/>
              <a:cxnLst/>
              <a:rect l="l" t="t" r="r" b="b"/>
              <a:pathLst>
                <a:path w="111125" h="3428365">
                  <a:moveTo>
                    <a:pt x="110705" y="94869"/>
                  </a:moveTo>
                  <a:lnTo>
                    <a:pt x="108204" y="90297"/>
                  </a:lnTo>
                  <a:lnTo>
                    <a:pt x="66433" y="18923"/>
                  </a:lnTo>
                  <a:lnTo>
                    <a:pt x="55372" y="0"/>
                  </a:lnTo>
                  <a:lnTo>
                    <a:pt x="127" y="94869"/>
                  </a:lnTo>
                  <a:lnTo>
                    <a:pt x="1651" y="100711"/>
                  </a:lnTo>
                  <a:lnTo>
                    <a:pt x="10795" y="106045"/>
                  </a:lnTo>
                  <a:lnTo>
                    <a:pt x="16637" y="104521"/>
                  </a:lnTo>
                  <a:lnTo>
                    <a:pt x="19177" y="99949"/>
                  </a:lnTo>
                  <a:lnTo>
                    <a:pt x="45872" y="54178"/>
                  </a:lnTo>
                  <a:lnTo>
                    <a:pt x="47625" y="2046351"/>
                  </a:lnTo>
                  <a:lnTo>
                    <a:pt x="66675" y="2046351"/>
                  </a:lnTo>
                  <a:lnTo>
                    <a:pt x="64973" y="106045"/>
                  </a:lnTo>
                  <a:lnTo>
                    <a:pt x="64922" y="54178"/>
                  </a:lnTo>
                  <a:lnTo>
                    <a:pt x="94424" y="104521"/>
                  </a:lnTo>
                  <a:lnTo>
                    <a:pt x="94843" y="104521"/>
                  </a:lnTo>
                  <a:lnTo>
                    <a:pt x="100190" y="105918"/>
                  </a:lnTo>
                  <a:lnTo>
                    <a:pt x="104775" y="103251"/>
                  </a:lnTo>
                  <a:lnTo>
                    <a:pt x="109004" y="100711"/>
                  </a:lnTo>
                  <a:lnTo>
                    <a:pt x="109181" y="100711"/>
                  </a:lnTo>
                  <a:lnTo>
                    <a:pt x="110705" y="94869"/>
                  </a:lnTo>
                  <a:close/>
                </a:path>
                <a:path w="111125" h="3428365">
                  <a:moveTo>
                    <a:pt x="110744" y="2913507"/>
                  </a:moveTo>
                  <a:lnTo>
                    <a:pt x="66408" y="2837561"/>
                  </a:lnTo>
                  <a:lnTo>
                    <a:pt x="55372" y="2818638"/>
                  </a:lnTo>
                  <a:lnTo>
                    <a:pt x="0" y="2913507"/>
                  </a:lnTo>
                  <a:lnTo>
                    <a:pt x="1524" y="2919349"/>
                  </a:lnTo>
                  <a:lnTo>
                    <a:pt x="10668" y="2924683"/>
                  </a:lnTo>
                  <a:lnTo>
                    <a:pt x="16510" y="2923159"/>
                  </a:lnTo>
                  <a:lnTo>
                    <a:pt x="45847" y="2872879"/>
                  </a:lnTo>
                  <a:lnTo>
                    <a:pt x="45847" y="3428314"/>
                  </a:lnTo>
                  <a:lnTo>
                    <a:pt x="64897" y="3428314"/>
                  </a:lnTo>
                  <a:lnTo>
                    <a:pt x="64897" y="2872879"/>
                  </a:lnTo>
                  <a:lnTo>
                    <a:pt x="94234" y="2923159"/>
                  </a:lnTo>
                  <a:lnTo>
                    <a:pt x="100076" y="2924683"/>
                  </a:lnTo>
                  <a:lnTo>
                    <a:pt x="109220" y="2919349"/>
                  </a:lnTo>
                  <a:lnTo>
                    <a:pt x="110744" y="2913507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3" name="object 43"/>
          <p:cNvSpPr txBox="1"/>
          <p:nvPr/>
        </p:nvSpPr>
        <p:spPr>
          <a:xfrm>
            <a:off x="6870065" y="5718809"/>
            <a:ext cx="245110" cy="2660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50" i="1" spc="-25" dirty="0">
                <a:latin typeface="Calibri"/>
                <a:cs typeface="Calibri"/>
              </a:rPr>
              <a:t>hit</a:t>
            </a:r>
            <a:endParaRPr sz="1550">
              <a:latin typeface="Calibri"/>
              <a:cs typeface="Calibri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6824091" y="1930082"/>
            <a:ext cx="267335" cy="2660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r>
              <a:rPr sz="1550" spc="-430" dirty="0">
                <a:latin typeface="Cambria Math"/>
                <a:cs typeface="Cambria Math"/>
              </a:rPr>
              <a:t>𝑦ො</a:t>
            </a:r>
            <a:r>
              <a:rPr sz="1650" spc="-644" baseline="-17676" dirty="0">
                <a:latin typeface="Cambria Math"/>
                <a:cs typeface="Cambria Math"/>
              </a:rPr>
              <a:t>3</a:t>
            </a:r>
            <a:endParaRPr sz="1650" baseline="-17676">
              <a:latin typeface="Cambria Math"/>
              <a:cs typeface="Cambria Math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6918197" y="1561591"/>
            <a:ext cx="111125" cy="347980"/>
          </a:xfrm>
          <a:custGeom>
            <a:avLst/>
            <a:gdLst/>
            <a:ahLst/>
            <a:cxnLst/>
            <a:rect l="l" t="t" r="r" b="b"/>
            <a:pathLst>
              <a:path w="111125" h="347980">
                <a:moveTo>
                  <a:pt x="54600" y="37791"/>
                </a:moveTo>
                <a:lnTo>
                  <a:pt x="45307" y="54232"/>
                </a:lnTo>
                <a:lnTo>
                  <a:pt x="49272" y="347218"/>
                </a:lnTo>
                <a:lnTo>
                  <a:pt x="49275" y="347472"/>
                </a:lnTo>
                <a:lnTo>
                  <a:pt x="68325" y="347218"/>
                </a:lnTo>
                <a:lnTo>
                  <a:pt x="64360" y="54232"/>
                </a:lnTo>
                <a:lnTo>
                  <a:pt x="64357" y="54007"/>
                </a:lnTo>
                <a:lnTo>
                  <a:pt x="54600" y="37791"/>
                </a:lnTo>
                <a:close/>
              </a:path>
              <a:path w="111125" h="347980">
                <a:moveTo>
                  <a:pt x="54101" y="0"/>
                </a:moveTo>
                <a:lnTo>
                  <a:pt x="2667" y="91059"/>
                </a:lnTo>
                <a:lnTo>
                  <a:pt x="0" y="95631"/>
                </a:lnTo>
                <a:lnTo>
                  <a:pt x="1650" y="101473"/>
                </a:lnTo>
                <a:lnTo>
                  <a:pt x="6223" y="104012"/>
                </a:lnTo>
                <a:lnTo>
                  <a:pt x="10795" y="106680"/>
                </a:lnTo>
                <a:lnTo>
                  <a:pt x="16636" y="105029"/>
                </a:lnTo>
                <a:lnTo>
                  <a:pt x="19176" y="100457"/>
                </a:lnTo>
                <a:lnTo>
                  <a:pt x="45307" y="54232"/>
                </a:lnTo>
                <a:lnTo>
                  <a:pt x="44896" y="23875"/>
                </a:lnTo>
                <a:lnTo>
                  <a:pt x="44830" y="19050"/>
                </a:lnTo>
                <a:lnTo>
                  <a:pt x="63880" y="18796"/>
                </a:lnTo>
                <a:lnTo>
                  <a:pt x="65390" y="18796"/>
                </a:lnTo>
                <a:lnTo>
                  <a:pt x="54101" y="0"/>
                </a:lnTo>
                <a:close/>
              </a:path>
              <a:path w="111125" h="347980">
                <a:moveTo>
                  <a:pt x="65390" y="18796"/>
                </a:moveTo>
                <a:lnTo>
                  <a:pt x="63880" y="18796"/>
                </a:lnTo>
                <a:lnTo>
                  <a:pt x="64357" y="54007"/>
                </a:lnTo>
                <a:lnTo>
                  <a:pt x="91694" y="99441"/>
                </a:lnTo>
                <a:lnTo>
                  <a:pt x="94360" y="104012"/>
                </a:lnTo>
                <a:lnTo>
                  <a:pt x="100202" y="105410"/>
                </a:lnTo>
                <a:lnTo>
                  <a:pt x="104775" y="102743"/>
                </a:lnTo>
                <a:lnTo>
                  <a:pt x="109220" y="99949"/>
                </a:lnTo>
                <a:lnTo>
                  <a:pt x="110744" y="94107"/>
                </a:lnTo>
                <a:lnTo>
                  <a:pt x="107950" y="89662"/>
                </a:lnTo>
                <a:lnTo>
                  <a:pt x="65390" y="18796"/>
                </a:lnTo>
                <a:close/>
              </a:path>
              <a:path w="111125" h="347980">
                <a:moveTo>
                  <a:pt x="63880" y="18796"/>
                </a:moveTo>
                <a:lnTo>
                  <a:pt x="44830" y="19050"/>
                </a:lnTo>
                <a:lnTo>
                  <a:pt x="45304" y="54007"/>
                </a:lnTo>
                <a:lnTo>
                  <a:pt x="45307" y="54232"/>
                </a:lnTo>
                <a:lnTo>
                  <a:pt x="54600" y="37791"/>
                </a:lnTo>
                <a:lnTo>
                  <a:pt x="46227" y="23875"/>
                </a:lnTo>
                <a:lnTo>
                  <a:pt x="62610" y="23622"/>
                </a:lnTo>
                <a:lnTo>
                  <a:pt x="63946" y="23622"/>
                </a:lnTo>
                <a:lnTo>
                  <a:pt x="63880" y="18796"/>
                </a:lnTo>
                <a:close/>
              </a:path>
              <a:path w="111125" h="347980">
                <a:moveTo>
                  <a:pt x="63946" y="23622"/>
                </a:moveTo>
                <a:lnTo>
                  <a:pt x="62610" y="23622"/>
                </a:lnTo>
                <a:lnTo>
                  <a:pt x="54600" y="37791"/>
                </a:lnTo>
                <a:lnTo>
                  <a:pt x="64357" y="54007"/>
                </a:lnTo>
                <a:lnTo>
                  <a:pt x="63949" y="23875"/>
                </a:lnTo>
                <a:lnTo>
                  <a:pt x="63946" y="23622"/>
                </a:lnTo>
                <a:close/>
              </a:path>
              <a:path w="111125" h="347980">
                <a:moveTo>
                  <a:pt x="62610" y="23622"/>
                </a:moveTo>
                <a:lnTo>
                  <a:pt x="46227" y="23875"/>
                </a:lnTo>
                <a:lnTo>
                  <a:pt x="54600" y="37791"/>
                </a:lnTo>
                <a:lnTo>
                  <a:pt x="62610" y="23622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 txBox="1"/>
          <p:nvPr/>
        </p:nvSpPr>
        <p:spPr>
          <a:xfrm>
            <a:off x="6834505" y="1243647"/>
            <a:ext cx="287020" cy="2660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50" i="1" spc="-25" dirty="0">
                <a:latin typeface="Calibri"/>
                <a:cs typeface="Calibri"/>
              </a:rPr>
              <a:t>me</a:t>
            </a:r>
            <a:endParaRPr sz="1550">
              <a:latin typeface="Calibri"/>
              <a:cs typeface="Calibri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10134600" y="4323207"/>
            <a:ext cx="190500" cy="781050"/>
          </a:xfrm>
          <a:custGeom>
            <a:avLst/>
            <a:gdLst/>
            <a:ahLst/>
            <a:cxnLst/>
            <a:rect l="l" t="t" r="r" b="b"/>
            <a:pathLst>
              <a:path w="190500" h="781050">
                <a:moveTo>
                  <a:pt x="0" y="0"/>
                </a:moveTo>
                <a:lnTo>
                  <a:pt x="37064" y="5861"/>
                </a:lnTo>
                <a:lnTo>
                  <a:pt x="67341" y="21844"/>
                </a:lnTo>
                <a:lnTo>
                  <a:pt x="87760" y="45541"/>
                </a:lnTo>
                <a:lnTo>
                  <a:pt x="95250" y="74549"/>
                </a:lnTo>
                <a:lnTo>
                  <a:pt x="95250" y="315976"/>
                </a:lnTo>
                <a:lnTo>
                  <a:pt x="102739" y="344963"/>
                </a:lnTo>
                <a:lnTo>
                  <a:pt x="123158" y="368617"/>
                </a:lnTo>
                <a:lnTo>
                  <a:pt x="153435" y="384556"/>
                </a:lnTo>
                <a:lnTo>
                  <a:pt x="190500" y="390398"/>
                </a:lnTo>
                <a:lnTo>
                  <a:pt x="153435" y="396259"/>
                </a:lnTo>
                <a:lnTo>
                  <a:pt x="123158" y="412242"/>
                </a:lnTo>
                <a:lnTo>
                  <a:pt x="102739" y="435939"/>
                </a:lnTo>
                <a:lnTo>
                  <a:pt x="95250" y="464947"/>
                </a:lnTo>
                <a:lnTo>
                  <a:pt x="95250" y="706374"/>
                </a:lnTo>
                <a:lnTo>
                  <a:pt x="87760" y="735381"/>
                </a:lnTo>
                <a:lnTo>
                  <a:pt x="67341" y="759079"/>
                </a:lnTo>
                <a:lnTo>
                  <a:pt x="37064" y="775061"/>
                </a:lnTo>
                <a:lnTo>
                  <a:pt x="0" y="780923"/>
                </a:lnTo>
              </a:path>
            </a:pathLst>
          </a:custGeom>
          <a:ln w="19055">
            <a:solidFill>
              <a:srgbClr val="00AF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 txBox="1"/>
          <p:nvPr/>
        </p:nvSpPr>
        <p:spPr>
          <a:xfrm>
            <a:off x="2618358" y="6413579"/>
            <a:ext cx="2236470" cy="2546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z="1800" dirty="0">
                <a:latin typeface="Calibri"/>
                <a:cs typeface="Calibri"/>
              </a:rPr>
              <a:t>Source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sentence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(input)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9" name="object 49"/>
          <p:cNvSpPr txBox="1">
            <a:spLocks noGrp="1"/>
          </p:cNvSpPr>
          <p:nvPr>
            <p:ph type="sldNum" sz="quarter" idx="7"/>
          </p:nvPr>
        </p:nvSpPr>
        <p:spPr>
          <a:xfrm>
            <a:off x="311150" y="6465490"/>
            <a:ext cx="428942" cy="28471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186690">
              <a:lnSpc>
                <a:spcPts val="1450"/>
              </a:lnSpc>
            </a:pPr>
            <a:fld id="{81D60167-4931-47E6-BA6A-407CBD079E47}" type="slidenum">
              <a:rPr lang="en-US" altLang="ja-JP" spc="-50" smtClean="0"/>
              <a:pPr marL="186690">
                <a:lnSpc>
                  <a:spcPts val="1450"/>
                </a:lnSpc>
              </a:pPr>
              <a:t>97</a:t>
            </a:fld>
            <a:endParaRPr spc="-25" dirty="0"/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97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10" dirty="0"/>
              <a:t>Sequence-to-</a:t>
            </a:r>
            <a:r>
              <a:rPr dirty="0"/>
              <a:t>sequence</a:t>
            </a:r>
            <a:r>
              <a:rPr spc="-15" dirty="0"/>
              <a:t> </a:t>
            </a:r>
            <a:r>
              <a:rPr dirty="0"/>
              <a:t>with</a:t>
            </a:r>
            <a:r>
              <a:rPr spc="-105" dirty="0"/>
              <a:t> </a:t>
            </a:r>
            <a:r>
              <a:rPr spc="-10" dirty="0"/>
              <a:t>attention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495550" y="1095118"/>
            <a:ext cx="5089525" cy="4599940"/>
            <a:chOff x="2495550" y="1095118"/>
            <a:chExt cx="5089525" cy="459994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90797" y="4370829"/>
              <a:ext cx="123830" cy="12383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90797" y="4532754"/>
              <a:ext cx="123830" cy="13322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590797" y="4704077"/>
              <a:ext cx="123830" cy="133355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590797" y="4875527"/>
              <a:ext cx="123830" cy="133355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2514600" y="4304157"/>
              <a:ext cx="266700" cy="781050"/>
            </a:xfrm>
            <a:custGeom>
              <a:avLst/>
              <a:gdLst/>
              <a:ahLst/>
              <a:cxnLst/>
              <a:rect l="l" t="t" r="r" b="b"/>
              <a:pathLst>
                <a:path w="266700" h="781050">
                  <a:moveTo>
                    <a:pt x="222250" y="0"/>
                  </a:moveTo>
                  <a:lnTo>
                    <a:pt x="239535" y="3498"/>
                  </a:lnTo>
                  <a:lnTo>
                    <a:pt x="253666" y="13033"/>
                  </a:lnTo>
                  <a:lnTo>
                    <a:pt x="263201" y="27164"/>
                  </a:lnTo>
                  <a:lnTo>
                    <a:pt x="266700" y="44450"/>
                  </a:lnTo>
                  <a:lnTo>
                    <a:pt x="266700" y="736473"/>
                  </a:lnTo>
                  <a:lnTo>
                    <a:pt x="263201" y="753758"/>
                  </a:lnTo>
                  <a:lnTo>
                    <a:pt x="253666" y="767889"/>
                  </a:lnTo>
                  <a:lnTo>
                    <a:pt x="239535" y="777424"/>
                  </a:lnTo>
                  <a:lnTo>
                    <a:pt x="222250" y="780923"/>
                  </a:lnTo>
                  <a:lnTo>
                    <a:pt x="44450" y="780923"/>
                  </a:lnTo>
                  <a:lnTo>
                    <a:pt x="27164" y="777424"/>
                  </a:lnTo>
                  <a:lnTo>
                    <a:pt x="13033" y="767889"/>
                  </a:lnTo>
                  <a:lnTo>
                    <a:pt x="3498" y="753758"/>
                  </a:lnTo>
                  <a:lnTo>
                    <a:pt x="0" y="736473"/>
                  </a:lnTo>
                  <a:lnTo>
                    <a:pt x="0" y="44450"/>
                  </a:lnTo>
                  <a:lnTo>
                    <a:pt x="3498" y="27164"/>
                  </a:lnTo>
                  <a:lnTo>
                    <a:pt x="13033" y="13033"/>
                  </a:lnTo>
                  <a:lnTo>
                    <a:pt x="27164" y="3498"/>
                  </a:lnTo>
                  <a:lnTo>
                    <a:pt x="44450" y="0"/>
                  </a:lnTo>
                  <a:lnTo>
                    <a:pt x="222250" y="0"/>
                  </a:lnTo>
                  <a:close/>
                </a:path>
              </a:pathLst>
            </a:custGeom>
            <a:ln w="19055">
              <a:solidFill>
                <a:srgbClr val="8B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592578" y="4639309"/>
              <a:ext cx="534035" cy="1055370"/>
            </a:xfrm>
            <a:custGeom>
              <a:avLst/>
              <a:gdLst/>
              <a:ahLst/>
              <a:cxnLst/>
              <a:rect l="l" t="t" r="r" b="b"/>
              <a:pathLst>
                <a:path w="534035" h="1055370">
                  <a:moveTo>
                    <a:pt x="110744" y="540512"/>
                  </a:moveTo>
                  <a:lnTo>
                    <a:pt x="66408" y="464566"/>
                  </a:lnTo>
                  <a:lnTo>
                    <a:pt x="55372" y="445643"/>
                  </a:lnTo>
                  <a:lnTo>
                    <a:pt x="0" y="540512"/>
                  </a:lnTo>
                  <a:lnTo>
                    <a:pt x="1524" y="546354"/>
                  </a:lnTo>
                  <a:lnTo>
                    <a:pt x="10668" y="551688"/>
                  </a:lnTo>
                  <a:lnTo>
                    <a:pt x="16510" y="550164"/>
                  </a:lnTo>
                  <a:lnTo>
                    <a:pt x="45847" y="499872"/>
                  </a:lnTo>
                  <a:lnTo>
                    <a:pt x="45847" y="1055319"/>
                  </a:lnTo>
                  <a:lnTo>
                    <a:pt x="64897" y="1055319"/>
                  </a:lnTo>
                  <a:lnTo>
                    <a:pt x="64897" y="499872"/>
                  </a:lnTo>
                  <a:lnTo>
                    <a:pt x="94234" y="550164"/>
                  </a:lnTo>
                  <a:lnTo>
                    <a:pt x="100076" y="551688"/>
                  </a:lnTo>
                  <a:lnTo>
                    <a:pt x="109220" y="546354"/>
                  </a:lnTo>
                  <a:lnTo>
                    <a:pt x="110744" y="540512"/>
                  </a:lnTo>
                  <a:close/>
                </a:path>
                <a:path w="534035" h="1055370">
                  <a:moveTo>
                    <a:pt x="533628" y="55308"/>
                  </a:moveTo>
                  <a:lnTo>
                    <a:pt x="517156" y="45720"/>
                  </a:lnTo>
                  <a:lnTo>
                    <a:pt x="438658" y="0"/>
                  </a:lnTo>
                  <a:lnTo>
                    <a:pt x="432816" y="1524"/>
                  </a:lnTo>
                  <a:lnTo>
                    <a:pt x="430149" y="6096"/>
                  </a:lnTo>
                  <a:lnTo>
                    <a:pt x="427482" y="10541"/>
                  </a:lnTo>
                  <a:lnTo>
                    <a:pt x="429133" y="16383"/>
                  </a:lnTo>
                  <a:lnTo>
                    <a:pt x="433578" y="19050"/>
                  </a:lnTo>
                  <a:lnTo>
                    <a:pt x="479285" y="45720"/>
                  </a:lnTo>
                  <a:lnTo>
                    <a:pt x="188722" y="45720"/>
                  </a:lnTo>
                  <a:lnTo>
                    <a:pt x="188722" y="64770"/>
                  </a:lnTo>
                  <a:lnTo>
                    <a:pt x="479501" y="64770"/>
                  </a:lnTo>
                  <a:lnTo>
                    <a:pt x="433578" y="91567"/>
                  </a:lnTo>
                  <a:lnTo>
                    <a:pt x="429133" y="94107"/>
                  </a:lnTo>
                  <a:lnTo>
                    <a:pt x="427482" y="99949"/>
                  </a:lnTo>
                  <a:lnTo>
                    <a:pt x="432816" y="109093"/>
                  </a:lnTo>
                  <a:lnTo>
                    <a:pt x="438658" y="110617"/>
                  </a:lnTo>
                  <a:lnTo>
                    <a:pt x="517207" y="64770"/>
                  </a:lnTo>
                  <a:lnTo>
                    <a:pt x="533412" y="55308"/>
                  </a:lnTo>
                  <a:lnTo>
                    <a:pt x="533628" y="55308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14672" y="3513833"/>
              <a:ext cx="3126216" cy="2171270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2598673" y="3628008"/>
              <a:ext cx="111125" cy="675005"/>
            </a:xfrm>
            <a:custGeom>
              <a:avLst/>
              <a:gdLst/>
              <a:ahLst/>
              <a:cxnLst/>
              <a:rect l="l" t="t" r="r" b="b"/>
              <a:pathLst>
                <a:path w="111125" h="675004">
                  <a:moveTo>
                    <a:pt x="55883" y="37899"/>
                  </a:moveTo>
                  <a:lnTo>
                    <a:pt x="46240" y="54039"/>
                  </a:lnTo>
                  <a:lnTo>
                    <a:pt x="39749" y="675005"/>
                  </a:lnTo>
                  <a:lnTo>
                    <a:pt x="58800" y="675005"/>
                  </a:lnTo>
                  <a:lnTo>
                    <a:pt x="65289" y="54414"/>
                  </a:lnTo>
                  <a:lnTo>
                    <a:pt x="55883" y="37899"/>
                  </a:lnTo>
                  <a:close/>
                </a:path>
                <a:path w="111125" h="675004">
                  <a:moveTo>
                    <a:pt x="66971" y="18796"/>
                  </a:moveTo>
                  <a:lnTo>
                    <a:pt x="46608" y="18796"/>
                  </a:lnTo>
                  <a:lnTo>
                    <a:pt x="65658" y="19050"/>
                  </a:lnTo>
                  <a:lnTo>
                    <a:pt x="65293" y="54039"/>
                  </a:lnTo>
                  <a:lnTo>
                    <a:pt x="65289" y="54414"/>
                  </a:lnTo>
                  <a:lnTo>
                    <a:pt x="91439" y="100330"/>
                  </a:lnTo>
                  <a:lnTo>
                    <a:pt x="94106" y="104902"/>
                  </a:lnTo>
                  <a:lnTo>
                    <a:pt x="99949" y="106426"/>
                  </a:lnTo>
                  <a:lnTo>
                    <a:pt x="104520" y="103886"/>
                  </a:lnTo>
                  <a:lnTo>
                    <a:pt x="109093" y="101219"/>
                  </a:lnTo>
                  <a:lnTo>
                    <a:pt x="110617" y="95504"/>
                  </a:lnTo>
                  <a:lnTo>
                    <a:pt x="108076" y="90932"/>
                  </a:lnTo>
                  <a:lnTo>
                    <a:pt x="66971" y="18796"/>
                  </a:lnTo>
                  <a:close/>
                </a:path>
                <a:path w="111125" h="675004">
                  <a:moveTo>
                    <a:pt x="56261" y="0"/>
                  </a:moveTo>
                  <a:lnTo>
                    <a:pt x="0" y="94234"/>
                  </a:lnTo>
                  <a:lnTo>
                    <a:pt x="1426" y="100330"/>
                  </a:lnTo>
                  <a:lnTo>
                    <a:pt x="1614" y="100330"/>
                  </a:lnTo>
                  <a:lnTo>
                    <a:pt x="5968" y="102870"/>
                  </a:lnTo>
                  <a:lnTo>
                    <a:pt x="10413" y="105537"/>
                  </a:lnTo>
                  <a:lnTo>
                    <a:pt x="16382" y="104013"/>
                  </a:lnTo>
                  <a:lnTo>
                    <a:pt x="46240" y="54039"/>
                  </a:lnTo>
                  <a:lnTo>
                    <a:pt x="46555" y="23876"/>
                  </a:lnTo>
                  <a:lnTo>
                    <a:pt x="46608" y="18796"/>
                  </a:lnTo>
                  <a:lnTo>
                    <a:pt x="66971" y="18796"/>
                  </a:lnTo>
                  <a:lnTo>
                    <a:pt x="56261" y="0"/>
                  </a:lnTo>
                  <a:close/>
                </a:path>
                <a:path w="111125" h="675004">
                  <a:moveTo>
                    <a:pt x="65611" y="23622"/>
                  </a:moveTo>
                  <a:lnTo>
                    <a:pt x="47751" y="23622"/>
                  </a:lnTo>
                  <a:lnTo>
                    <a:pt x="64262" y="23876"/>
                  </a:lnTo>
                  <a:lnTo>
                    <a:pt x="55883" y="37899"/>
                  </a:lnTo>
                  <a:lnTo>
                    <a:pt x="65289" y="54414"/>
                  </a:lnTo>
                  <a:lnTo>
                    <a:pt x="65608" y="23876"/>
                  </a:lnTo>
                  <a:lnTo>
                    <a:pt x="65611" y="23622"/>
                  </a:lnTo>
                  <a:close/>
                </a:path>
                <a:path w="111125" h="675004">
                  <a:moveTo>
                    <a:pt x="46608" y="18796"/>
                  </a:moveTo>
                  <a:lnTo>
                    <a:pt x="46240" y="54039"/>
                  </a:lnTo>
                  <a:lnTo>
                    <a:pt x="55883" y="37899"/>
                  </a:lnTo>
                  <a:lnTo>
                    <a:pt x="47751" y="23622"/>
                  </a:lnTo>
                  <a:lnTo>
                    <a:pt x="65611" y="23622"/>
                  </a:lnTo>
                  <a:lnTo>
                    <a:pt x="65658" y="19050"/>
                  </a:lnTo>
                  <a:lnTo>
                    <a:pt x="46608" y="18796"/>
                  </a:lnTo>
                  <a:close/>
                </a:path>
                <a:path w="111125" h="675004">
                  <a:moveTo>
                    <a:pt x="47751" y="23622"/>
                  </a:moveTo>
                  <a:lnTo>
                    <a:pt x="55883" y="37899"/>
                  </a:lnTo>
                  <a:lnTo>
                    <a:pt x="64262" y="23876"/>
                  </a:lnTo>
                  <a:lnTo>
                    <a:pt x="47751" y="23622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590797" y="3513833"/>
              <a:ext cx="133355" cy="123830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2695575" y="3534663"/>
              <a:ext cx="4889500" cy="757555"/>
            </a:xfrm>
            <a:custGeom>
              <a:avLst/>
              <a:gdLst/>
              <a:ahLst/>
              <a:cxnLst/>
              <a:rect l="l" t="t" r="r" b="b"/>
              <a:pathLst>
                <a:path w="4889500" h="757554">
                  <a:moveTo>
                    <a:pt x="4889119" y="737997"/>
                  </a:moveTo>
                  <a:lnTo>
                    <a:pt x="4863731" y="733069"/>
                  </a:lnTo>
                  <a:lnTo>
                    <a:pt x="1883740" y="39255"/>
                  </a:lnTo>
                  <a:lnTo>
                    <a:pt x="1909660" y="31242"/>
                  </a:lnTo>
                  <a:lnTo>
                    <a:pt x="1939290" y="22098"/>
                  </a:lnTo>
                  <a:lnTo>
                    <a:pt x="1942084" y="16764"/>
                  </a:lnTo>
                  <a:lnTo>
                    <a:pt x="1940560" y="11684"/>
                  </a:lnTo>
                  <a:lnTo>
                    <a:pt x="1939036" y="6743"/>
                  </a:lnTo>
                  <a:lnTo>
                    <a:pt x="1933702" y="3937"/>
                  </a:lnTo>
                  <a:lnTo>
                    <a:pt x="1828800" y="36322"/>
                  </a:lnTo>
                  <a:lnTo>
                    <a:pt x="1904746" y="108077"/>
                  </a:lnTo>
                  <a:lnTo>
                    <a:pt x="1908556" y="111633"/>
                  </a:lnTo>
                  <a:lnTo>
                    <a:pt x="1914652" y="111506"/>
                  </a:lnTo>
                  <a:lnTo>
                    <a:pt x="1918208" y="107696"/>
                  </a:lnTo>
                  <a:lnTo>
                    <a:pt x="1921891" y="103886"/>
                  </a:lnTo>
                  <a:lnTo>
                    <a:pt x="1921637" y="97790"/>
                  </a:lnTo>
                  <a:lnTo>
                    <a:pt x="1917827" y="94234"/>
                  </a:lnTo>
                  <a:lnTo>
                    <a:pt x="1879168" y="57734"/>
                  </a:lnTo>
                  <a:lnTo>
                    <a:pt x="4355414" y="634276"/>
                  </a:lnTo>
                  <a:lnTo>
                    <a:pt x="1283792" y="37236"/>
                  </a:lnTo>
                  <a:lnTo>
                    <a:pt x="1303108" y="30492"/>
                  </a:lnTo>
                  <a:lnTo>
                    <a:pt x="1338707" y="18034"/>
                  </a:lnTo>
                  <a:lnTo>
                    <a:pt x="1341247" y="12573"/>
                  </a:lnTo>
                  <a:lnTo>
                    <a:pt x="1339596" y="7632"/>
                  </a:lnTo>
                  <a:lnTo>
                    <a:pt x="1337818" y="2667"/>
                  </a:lnTo>
                  <a:lnTo>
                    <a:pt x="1332357" y="0"/>
                  </a:lnTo>
                  <a:lnTo>
                    <a:pt x="1228725" y="36322"/>
                  </a:lnTo>
                  <a:lnTo>
                    <a:pt x="1307338" y="105156"/>
                  </a:lnTo>
                  <a:lnTo>
                    <a:pt x="1311275" y="108712"/>
                  </a:lnTo>
                  <a:lnTo>
                    <a:pt x="1317244" y="108331"/>
                  </a:lnTo>
                  <a:lnTo>
                    <a:pt x="1320800" y="104394"/>
                  </a:lnTo>
                  <a:lnTo>
                    <a:pt x="1324229" y="100330"/>
                  </a:lnTo>
                  <a:lnTo>
                    <a:pt x="1323848" y="94361"/>
                  </a:lnTo>
                  <a:lnTo>
                    <a:pt x="1280033" y="56019"/>
                  </a:lnTo>
                  <a:lnTo>
                    <a:pt x="4409300" y="664146"/>
                  </a:lnTo>
                  <a:lnTo>
                    <a:pt x="654964" y="73418"/>
                  </a:lnTo>
                  <a:lnTo>
                    <a:pt x="668934" y="67957"/>
                  </a:lnTo>
                  <a:lnTo>
                    <a:pt x="709295" y="52197"/>
                  </a:lnTo>
                  <a:lnTo>
                    <a:pt x="711708" y="46736"/>
                  </a:lnTo>
                  <a:lnTo>
                    <a:pt x="707898" y="36842"/>
                  </a:lnTo>
                  <a:lnTo>
                    <a:pt x="702310" y="34417"/>
                  </a:lnTo>
                  <a:lnTo>
                    <a:pt x="600075" y="74422"/>
                  </a:lnTo>
                  <a:lnTo>
                    <a:pt x="685165" y="143764"/>
                  </a:lnTo>
                  <a:lnTo>
                    <a:pt x="691134" y="143129"/>
                  </a:lnTo>
                  <a:lnTo>
                    <a:pt x="697738" y="135001"/>
                  </a:lnTo>
                  <a:lnTo>
                    <a:pt x="697230" y="129032"/>
                  </a:lnTo>
                  <a:lnTo>
                    <a:pt x="651992" y="92202"/>
                  </a:lnTo>
                  <a:lnTo>
                    <a:pt x="3855440" y="596366"/>
                  </a:lnTo>
                  <a:lnTo>
                    <a:pt x="54952" y="72275"/>
                  </a:lnTo>
                  <a:lnTo>
                    <a:pt x="66649" y="67437"/>
                  </a:lnTo>
                  <a:lnTo>
                    <a:pt x="103886" y="52082"/>
                  </a:lnTo>
                  <a:lnTo>
                    <a:pt x="108712" y="50165"/>
                  </a:lnTo>
                  <a:lnTo>
                    <a:pt x="111125" y="44577"/>
                  </a:lnTo>
                  <a:lnTo>
                    <a:pt x="109093" y="39751"/>
                  </a:lnTo>
                  <a:lnTo>
                    <a:pt x="107061" y="34798"/>
                  </a:lnTo>
                  <a:lnTo>
                    <a:pt x="101473" y="32512"/>
                  </a:lnTo>
                  <a:lnTo>
                    <a:pt x="0" y="74422"/>
                  </a:lnTo>
                  <a:lnTo>
                    <a:pt x="86360" y="142113"/>
                  </a:lnTo>
                  <a:lnTo>
                    <a:pt x="92329" y="141351"/>
                  </a:lnTo>
                  <a:lnTo>
                    <a:pt x="95631" y="137287"/>
                  </a:lnTo>
                  <a:lnTo>
                    <a:pt x="98806" y="133096"/>
                  </a:lnTo>
                  <a:lnTo>
                    <a:pt x="98171" y="127127"/>
                  </a:lnTo>
                  <a:lnTo>
                    <a:pt x="93980" y="123952"/>
                  </a:lnTo>
                  <a:lnTo>
                    <a:pt x="52184" y="91186"/>
                  </a:lnTo>
                  <a:lnTo>
                    <a:pt x="4844808" y="752068"/>
                  </a:lnTo>
                  <a:lnTo>
                    <a:pt x="4878070" y="757301"/>
                  </a:lnTo>
                  <a:lnTo>
                    <a:pt x="4878159" y="756678"/>
                  </a:lnTo>
                  <a:lnTo>
                    <a:pt x="4882769" y="757301"/>
                  </a:lnTo>
                  <a:lnTo>
                    <a:pt x="4882908" y="756183"/>
                  </a:lnTo>
                  <a:lnTo>
                    <a:pt x="4885436" y="756666"/>
                  </a:lnTo>
                  <a:lnTo>
                    <a:pt x="4889119" y="737997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505075" y="2771013"/>
              <a:ext cx="2309495" cy="0"/>
            </a:xfrm>
            <a:custGeom>
              <a:avLst/>
              <a:gdLst/>
              <a:ahLst/>
              <a:cxnLst/>
              <a:rect l="l" t="t" r="r" b="b"/>
              <a:pathLst>
                <a:path w="2309495">
                  <a:moveTo>
                    <a:pt x="0" y="0"/>
                  </a:moveTo>
                  <a:lnTo>
                    <a:pt x="2309114" y="0"/>
                  </a:lnTo>
                </a:path>
              </a:pathLst>
            </a:custGeom>
            <a:ln w="19055">
              <a:solidFill>
                <a:srgbClr val="3986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581272" y="1095118"/>
              <a:ext cx="1952630" cy="2428750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1567322" y="4292572"/>
            <a:ext cx="530860" cy="79057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algn="ctr">
              <a:lnSpc>
                <a:spcPts val="1810"/>
              </a:lnSpc>
            </a:pPr>
            <a:r>
              <a:rPr sz="1800" spc="-10" dirty="0">
                <a:solidFill>
                  <a:srgbClr val="C00000"/>
                </a:solidFill>
                <a:latin typeface="Calibri"/>
                <a:cs typeface="Calibri"/>
              </a:rPr>
              <a:t>Encoder</a:t>
            </a:r>
            <a:endParaRPr sz="1800">
              <a:latin typeface="Calibri"/>
              <a:cs typeface="Calibri"/>
            </a:endParaRPr>
          </a:p>
          <a:p>
            <a:pPr marL="2540" algn="ctr">
              <a:lnSpc>
                <a:spcPct val="100000"/>
              </a:lnSpc>
              <a:spcBef>
                <a:spcPts val="15"/>
              </a:spcBef>
            </a:pPr>
            <a:r>
              <a:rPr sz="1800" spc="-25" dirty="0">
                <a:solidFill>
                  <a:srgbClr val="C00000"/>
                </a:solidFill>
                <a:latin typeface="Calibri"/>
                <a:cs typeface="Calibri"/>
              </a:rPr>
              <a:t>RNN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2505075" y="6094412"/>
            <a:ext cx="2438400" cy="266700"/>
          </a:xfrm>
          <a:custGeom>
            <a:avLst/>
            <a:gdLst/>
            <a:ahLst/>
            <a:cxnLst/>
            <a:rect l="l" t="t" r="r" b="b"/>
            <a:pathLst>
              <a:path w="2438400" h="266700">
                <a:moveTo>
                  <a:pt x="2438400" y="0"/>
                </a:moveTo>
                <a:lnTo>
                  <a:pt x="2430196" y="51894"/>
                </a:lnTo>
                <a:lnTo>
                  <a:pt x="2407824" y="94268"/>
                </a:lnTo>
                <a:lnTo>
                  <a:pt x="2374642" y="122836"/>
                </a:lnTo>
                <a:lnTo>
                  <a:pt x="2334005" y="133311"/>
                </a:lnTo>
                <a:lnTo>
                  <a:pt x="1323594" y="133311"/>
                </a:lnTo>
                <a:lnTo>
                  <a:pt x="1282957" y="143789"/>
                </a:lnTo>
                <a:lnTo>
                  <a:pt x="1249775" y="172361"/>
                </a:lnTo>
                <a:lnTo>
                  <a:pt x="1227403" y="214739"/>
                </a:lnTo>
                <a:lnTo>
                  <a:pt x="1219200" y="266636"/>
                </a:lnTo>
                <a:lnTo>
                  <a:pt x="1210996" y="214739"/>
                </a:lnTo>
                <a:lnTo>
                  <a:pt x="1188624" y="172361"/>
                </a:lnTo>
                <a:lnTo>
                  <a:pt x="1155442" y="143789"/>
                </a:lnTo>
                <a:lnTo>
                  <a:pt x="1114805" y="133311"/>
                </a:lnTo>
                <a:lnTo>
                  <a:pt x="104393" y="133311"/>
                </a:lnTo>
                <a:lnTo>
                  <a:pt x="63757" y="122836"/>
                </a:lnTo>
                <a:lnTo>
                  <a:pt x="30575" y="94268"/>
                </a:lnTo>
                <a:lnTo>
                  <a:pt x="8203" y="51894"/>
                </a:lnTo>
                <a:lnTo>
                  <a:pt x="0" y="0"/>
                </a:lnTo>
              </a:path>
            </a:pathLst>
          </a:custGeom>
          <a:ln w="190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143125" y="4304157"/>
            <a:ext cx="180975" cy="781050"/>
          </a:xfrm>
          <a:custGeom>
            <a:avLst/>
            <a:gdLst/>
            <a:ahLst/>
            <a:cxnLst/>
            <a:rect l="l" t="t" r="r" b="b"/>
            <a:pathLst>
              <a:path w="180975" h="781050">
                <a:moveTo>
                  <a:pt x="180975" y="780923"/>
                </a:moveTo>
                <a:lnTo>
                  <a:pt x="145716" y="775350"/>
                </a:lnTo>
                <a:lnTo>
                  <a:pt x="116935" y="760158"/>
                </a:lnTo>
                <a:lnTo>
                  <a:pt x="97536" y="737631"/>
                </a:lnTo>
                <a:lnTo>
                  <a:pt x="90424" y="710057"/>
                </a:lnTo>
                <a:lnTo>
                  <a:pt x="90550" y="461264"/>
                </a:lnTo>
                <a:lnTo>
                  <a:pt x="83438" y="433689"/>
                </a:lnTo>
                <a:lnTo>
                  <a:pt x="64039" y="411162"/>
                </a:lnTo>
                <a:lnTo>
                  <a:pt x="35258" y="395970"/>
                </a:lnTo>
                <a:lnTo>
                  <a:pt x="0" y="390398"/>
                </a:lnTo>
                <a:lnTo>
                  <a:pt x="35258" y="384845"/>
                </a:lnTo>
                <a:lnTo>
                  <a:pt x="64039" y="369697"/>
                </a:lnTo>
                <a:lnTo>
                  <a:pt x="83438" y="347214"/>
                </a:lnTo>
                <a:lnTo>
                  <a:pt x="90550" y="319659"/>
                </a:lnTo>
                <a:lnTo>
                  <a:pt x="90550" y="70866"/>
                </a:lnTo>
                <a:lnTo>
                  <a:pt x="97661" y="43291"/>
                </a:lnTo>
                <a:lnTo>
                  <a:pt x="117046" y="20764"/>
                </a:lnTo>
                <a:lnTo>
                  <a:pt x="145790" y="5572"/>
                </a:lnTo>
                <a:lnTo>
                  <a:pt x="180975" y="0"/>
                </a:lnTo>
              </a:path>
            </a:pathLst>
          </a:custGeom>
          <a:ln w="19055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5393054" y="5722937"/>
            <a:ext cx="1101090" cy="2660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885190" algn="l"/>
              </a:tabLst>
            </a:pPr>
            <a:r>
              <a:rPr sz="1550" i="1" spc="-10" dirty="0">
                <a:latin typeface="Calibri"/>
                <a:cs typeface="Calibri"/>
              </a:rPr>
              <a:t>&lt;START&gt;</a:t>
            </a:r>
            <a:r>
              <a:rPr sz="1550" i="1" dirty="0">
                <a:latin typeface="Calibri"/>
                <a:cs typeface="Calibri"/>
              </a:rPr>
              <a:t>	</a:t>
            </a:r>
            <a:r>
              <a:rPr sz="1550" i="1" spc="-25" dirty="0">
                <a:latin typeface="Calibri"/>
                <a:cs typeface="Calibri"/>
              </a:rPr>
              <a:t>he</a:t>
            </a:r>
            <a:endParaRPr sz="155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577083" y="5732462"/>
            <a:ext cx="121285" cy="26543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50" i="1" spc="-25" dirty="0">
                <a:latin typeface="Calibri"/>
                <a:cs typeface="Calibri"/>
              </a:rPr>
              <a:t>il</a:t>
            </a:r>
            <a:endParaRPr sz="155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176270" y="5732462"/>
            <a:ext cx="128270" cy="26543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50" i="1" spc="-50" dirty="0">
                <a:latin typeface="Calibri"/>
                <a:cs typeface="Calibri"/>
              </a:rPr>
              <a:t>a</a:t>
            </a:r>
            <a:endParaRPr sz="155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698135" y="5732462"/>
            <a:ext cx="1111250" cy="26543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497840" algn="l"/>
              </a:tabLst>
            </a:pPr>
            <a:r>
              <a:rPr sz="1550" i="1" spc="-25" dirty="0">
                <a:latin typeface="Calibri"/>
                <a:cs typeface="Calibri"/>
              </a:rPr>
              <a:t>m’</a:t>
            </a:r>
            <a:r>
              <a:rPr sz="1550" i="1" dirty="0">
                <a:latin typeface="Calibri"/>
                <a:cs typeface="Calibri"/>
              </a:rPr>
              <a:t>	</a:t>
            </a:r>
            <a:r>
              <a:rPr sz="1550" i="1" spc="-10" dirty="0">
                <a:latin typeface="Calibri"/>
                <a:cs typeface="Calibri"/>
              </a:rPr>
              <a:t>entarté</a:t>
            </a:r>
            <a:endParaRPr sz="155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0391520" y="4078223"/>
            <a:ext cx="254000" cy="1277620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z="1800" dirty="0">
                <a:solidFill>
                  <a:srgbClr val="00AF50"/>
                </a:solidFill>
                <a:latin typeface="Calibri"/>
                <a:cs typeface="Calibri"/>
              </a:rPr>
              <a:t>Decoder</a:t>
            </a:r>
            <a:r>
              <a:rPr sz="1800" spc="-70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00AF50"/>
                </a:solidFill>
                <a:latin typeface="Calibri"/>
                <a:cs typeface="Calibri"/>
              </a:rPr>
              <a:t>RNN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567322" y="3173834"/>
            <a:ext cx="530860" cy="89852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algn="ctr">
              <a:lnSpc>
                <a:spcPts val="1810"/>
              </a:lnSpc>
            </a:pPr>
            <a:r>
              <a:rPr sz="1800" spc="-10" dirty="0">
                <a:solidFill>
                  <a:srgbClr val="3986FF"/>
                </a:solidFill>
                <a:latin typeface="Calibri"/>
                <a:cs typeface="Calibri"/>
              </a:rPr>
              <a:t>Attention</a:t>
            </a:r>
            <a:endParaRPr sz="1800">
              <a:latin typeface="Calibri"/>
              <a:cs typeface="Calibri"/>
            </a:endParaRPr>
          </a:p>
          <a:p>
            <a:pPr marL="2540" algn="ctr">
              <a:lnSpc>
                <a:spcPct val="100000"/>
              </a:lnSpc>
              <a:spcBef>
                <a:spcPts val="15"/>
              </a:spcBef>
            </a:pPr>
            <a:r>
              <a:rPr sz="1800" spc="-10" dirty="0">
                <a:solidFill>
                  <a:srgbClr val="3986FF"/>
                </a:solidFill>
                <a:latin typeface="Calibri"/>
                <a:cs typeface="Calibri"/>
              </a:rPr>
              <a:t>scores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2133600" y="3275710"/>
            <a:ext cx="190500" cy="628650"/>
          </a:xfrm>
          <a:custGeom>
            <a:avLst/>
            <a:gdLst/>
            <a:ahLst/>
            <a:cxnLst/>
            <a:rect l="l" t="t" r="r" b="b"/>
            <a:pathLst>
              <a:path w="190500" h="628650">
                <a:moveTo>
                  <a:pt x="190500" y="628522"/>
                </a:moveTo>
                <a:lnTo>
                  <a:pt x="153435" y="622661"/>
                </a:lnTo>
                <a:lnTo>
                  <a:pt x="123158" y="606679"/>
                </a:lnTo>
                <a:lnTo>
                  <a:pt x="102739" y="582981"/>
                </a:lnTo>
                <a:lnTo>
                  <a:pt x="95250" y="553974"/>
                </a:lnTo>
                <a:lnTo>
                  <a:pt x="95250" y="388746"/>
                </a:lnTo>
                <a:lnTo>
                  <a:pt x="87760" y="359759"/>
                </a:lnTo>
                <a:lnTo>
                  <a:pt x="67341" y="336105"/>
                </a:lnTo>
                <a:lnTo>
                  <a:pt x="37064" y="320166"/>
                </a:lnTo>
                <a:lnTo>
                  <a:pt x="0" y="314325"/>
                </a:lnTo>
                <a:lnTo>
                  <a:pt x="37064" y="308463"/>
                </a:lnTo>
                <a:lnTo>
                  <a:pt x="67341" y="292480"/>
                </a:lnTo>
                <a:lnTo>
                  <a:pt x="87760" y="268783"/>
                </a:lnTo>
                <a:lnTo>
                  <a:pt x="95250" y="239775"/>
                </a:lnTo>
                <a:lnTo>
                  <a:pt x="95250" y="74549"/>
                </a:lnTo>
                <a:lnTo>
                  <a:pt x="102739" y="45541"/>
                </a:lnTo>
                <a:lnTo>
                  <a:pt x="123158" y="21843"/>
                </a:lnTo>
                <a:lnTo>
                  <a:pt x="153435" y="5861"/>
                </a:lnTo>
                <a:lnTo>
                  <a:pt x="190500" y="0"/>
                </a:lnTo>
              </a:path>
            </a:pathLst>
          </a:custGeom>
          <a:ln w="19055">
            <a:solidFill>
              <a:srgbClr val="3986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1567322" y="1901344"/>
            <a:ext cx="530860" cy="110998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14300">
              <a:lnSpc>
                <a:spcPts val="1810"/>
              </a:lnSpc>
            </a:pPr>
            <a:r>
              <a:rPr sz="1800" spc="-10" dirty="0">
                <a:solidFill>
                  <a:srgbClr val="3986FF"/>
                </a:solidFill>
                <a:latin typeface="Calibri"/>
                <a:cs typeface="Calibri"/>
              </a:rPr>
              <a:t>Attention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1800" spc="-10" dirty="0">
                <a:solidFill>
                  <a:srgbClr val="3986FF"/>
                </a:solidFill>
                <a:latin typeface="Calibri"/>
                <a:cs typeface="Calibri"/>
              </a:rPr>
              <a:t>distribution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2152650" y="2142617"/>
            <a:ext cx="180975" cy="628650"/>
          </a:xfrm>
          <a:custGeom>
            <a:avLst/>
            <a:gdLst/>
            <a:ahLst/>
            <a:cxnLst/>
            <a:rect l="l" t="t" r="r" b="b"/>
            <a:pathLst>
              <a:path w="180975" h="628650">
                <a:moveTo>
                  <a:pt x="180975" y="628396"/>
                </a:moveTo>
                <a:lnTo>
                  <a:pt x="145716" y="622843"/>
                </a:lnTo>
                <a:lnTo>
                  <a:pt x="116935" y="607695"/>
                </a:lnTo>
                <a:lnTo>
                  <a:pt x="97536" y="585212"/>
                </a:lnTo>
                <a:lnTo>
                  <a:pt x="90424" y="557657"/>
                </a:lnTo>
                <a:lnTo>
                  <a:pt x="90424" y="384937"/>
                </a:lnTo>
                <a:lnTo>
                  <a:pt x="83313" y="357435"/>
                </a:lnTo>
                <a:lnTo>
                  <a:pt x="63928" y="334946"/>
                </a:lnTo>
                <a:lnTo>
                  <a:pt x="35184" y="319768"/>
                </a:lnTo>
                <a:lnTo>
                  <a:pt x="0" y="314198"/>
                </a:lnTo>
                <a:lnTo>
                  <a:pt x="35184" y="308627"/>
                </a:lnTo>
                <a:lnTo>
                  <a:pt x="63928" y="293449"/>
                </a:lnTo>
                <a:lnTo>
                  <a:pt x="83313" y="270960"/>
                </a:lnTo>
                <a:lnTo>
                  <a:pt x="90424" y="243459"/>
                </a:lnTo>
                <a:lnTo>
                  <a:pt x="90424" y="70738"/>
                </a:lnTo>
                <a:lnTo>
                  <a:pt x="97536" y="43183"/>
                </a:lnTo>
                <a:lnTo>
                  <a:pt x="116935" y="20700"/>
                </a:lnTo>
                <a:lnTo>
                  <a:pt x="145716" y="5552"/>
                </a:lnTo>
                <a:lnTo>
                  <a:pt x="180975" y="0"/>
                </a:lnTo>
              </a:path>
            </a:pathLst>
          </a:custGeom>
          <a:ln w="19055">
            <a:solidFill>
              <a:srgbClr val="3986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3907790" y="1170622"/>
            <a:ext cx="898525" cy="57658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32715" marR="5080" indent="-120650">
              <a:lnSpc>
                <a:spcPct val="100800"/>
              </a:lnSpc>
              <a:spcBef>
                <a:spcPts val="85"/>
              </a:spcBef>
            </a:pPr>
            <a:r>
              <a:rPr sz="1800" spc="-25" dirty="0">
                <a:solidFill>
                  <a:srgbClr val="3986FF"/>
                </a:solidFill>
                <a:latin typeface="Calibri"/>
                <a:cs typeface="Calibri"/>
              </a:rPr>
              <a:t>Attention </a:t>
            </a:r>
            <a:r>
              <a:rPr sz="1800" spc="-10" dirty="0">
                <a:solidFill>
                  <a:srgbClr val="3986FF"/>
                </a:solidFill>
                <a:latin typeface="Calibri"/>
                <a:cs typeface="Calibri"/>
              </a:rPr>
              <a:t>output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3818763" y="1780794"/>
            <a:ext cx="3906520" cy="3904615"/>
            <a:chOff x="3818763" y="1780794"/>
            <a:chExt cx="3906520" cy="3904615"/>
          </a:xfrm>
        </p:grpSpPr>
        <p:sp>
          <p:nvSpPr>
            <p:cNvPr id="30" name="object 30"/>
            <p:cNvSpPr/>
            <p:nvPr/>
          </p:nvSpPr>
          <p:spPr>
            <a:xfrm>
              <a:off x="3818763" y="1780794"/>
              <a:ext cx="3526154" cy="339090"/>
            </a:xfrm>
            <a:custGeom>
              <a:avLst/>
              <a:gdLst/>
              <a:ahLst/>
              <a:cxnLst/>
              <a:rect l="l" t="t" r="r" b="b"/>
              <a:pathLst>
                <a:path w="3526154" h="339089">
                  <a:moveTo>
                    <a:pt x="3471365" y="296154"/>
                  </a:moveTo>
                  <a:lnTo>
                    <a:pt x="3418713" y="321436"/>
                  </a:lnTo>
                  <a:lnTo>
                    <a:pt x="3416808" y="327151"/>
                  </a:lnTo>
                  <a:lnTo>
                    <a:pt x="3421256" y="336295"/>
                  </a:lnTo>
                  <a:lnTo>
                    <a:pt x="3421380" y="336550"/>
                  </a:lnTo>
                  <a:lnTo>
                    <a:pt x="3426967" y="338581"/>
                  </a:lnTo>
                  <a:lnTo>
                    <a:pt x="3509398" y="298957"/>
                  </a:lnTo>
                  <a:lnTo>
                    <a:pt x="3506469" y="298957"/>
                  </a:lnTo>
                  <a:lnTo>
                    <a:pt x="3471365" y="296154"/>
                  </a:lnTo>
                  <a:close/>
                </a:path>
                <a:path w="3526154" h="339089">
                  <a:moveTo>
                    <a:pt x="3488299" y="288012"/>
                  </a:moveTo>
                  <a:lnTo>
                    <a:pt x="3471365" y="296154"/>
                  </a:lnTo>
                  <a:lnTo>
                    <a:pt x="3506469" y="298957"/>
                  </a:lnTo>
                  <a:lnTo>
                    <a:pt x="3506602" y="297306"/>
                  </a:lnTo>
                  <a:lnTo>
                    <a:pt x="3501643" y="297306"/>
                  </a:lnTo>
                  <a:lnTo>
                    <a:pt x="3488299" y="288012"/>
                  </a:lnTo>
                  <a:close/>
                </a:path>
                <a:path w="3526154" h="339089">
                  <a:moveTo>
                    <a:pt x="3435858" y="228218"/>
                  </a:moveTo>
                  <a:lnTo>
                    <a:pt x="3429889" y="229361"/>
                  </a:lnTo>
                  <a:lnTo>
                    <a:pt x="3426841" y="233679"/>
                  </a:lnTo>
                  <a:lnTo>
                    <a:pt x="3423919" y="237997"/>
                  </a:lnTo>
                  <a:lnTo>
                    <a:pt x="3424936" y="243966"/>
                  </a:lnTo>
                  <a:lnTo>
                    <a:pt x="3429254" y="246887"/>
                  </a:lnTo>
                  <a:lnTo>
                    <a:pt x="3472811" y="277225"/>
                  </a:lnTo>
                  <a:lnTo>
                    <a:pt x="3507993" y="280034"/>
                  </a:lnTo>
                  <a:lnTo>
                    <a:pt x="3506469" y="298957"/>
                  </a:lnTo>
                  <a:lnTo>
                    <a:pt x="3509398" y="298957"/>
                  </a:lnTo>
                  <a:lnTo>
                    <a:pt x="3526028" y="290956"/>
                  </a:lnTo>
                  <a:lnTo>
                    <a:pt x="3440176" y="231266"/>
                  </a:lnTo>
                  <a:lnTo>
                    <a:pt x="3435858" y="228218"/>
                  </a:lnTo>
                  <a:close/>
                </a:path>
                <a:path w="3526154" h="339089">
                  <a:moveTo>
                    <a:pt x="3503041" y="280923"/>
                  </a:moveTo>
                  <a:lnTo>
                    <a:pt x="3488299" y="288012"/>
                  </a:lnTo>
                  <a:lnTo>
                    <a:pt x="3501643" y="297306"/>
                  </a:lnTo>
                  <a:lnTo>
                    <a:pt x="3503041" y="280923"/>
                  </a:lnTo>
                  <a:close/>
                </a:path>
                <a:path w="3526154" h="339089">
                  <a:moveTo>
                    <a:pt x="3507922" y="280923"/>
                  </a:moveTo>
                  <a:lnTo>
                    <a:pt x="3503041" y="280923"/>
                  </a:lnTo>
                  <a:lnTo>
                    <a:pt x="3501742" y="296154"/>
                  </a:lnTo>
                  <a:lnTo>
                    <a:pt x="3501643" y="297306"/>
                  </a:lnTo>
                  <a:lnTo>
                    <a:pt x="3506602" y="297306"/>
                  </a:lnTo>
                  <a:lnTo>
                    <a:pt x="3507922" y="280923"/>
                  </a:lnTo>
                  <a:close/>
                </a:path>
                <a:path w="3526154" h="339089">
                  <a:moveTo>
                    <a:pt x="1524" y="0"/>
                  </a:moveTo>
                  <a:lnTo>
                    <a:pt x="0" y="18922"/>
                  </a:lnTo>
                  <a:lnTo>
                    <a:pt x="3471365" y="296154"/>
                  </a:lnTo>
                  <a:lnTo>
                    <a:pt x="3488299" y="288012"/>
                  </a:lnTo>
                  <a:lnTo>
                    <a:pt x="3472811" y="277225"/>
                  </a:lnTo>
                  <a:lnTo>
                    <a:pt x="1524" y="0"/>
                  </a:lnTo>
                  <a:close/>
                </a:path>
                <a:path w="3526154" h="339089">
                  <a:moveTo>
                    <a:pt x="3472811" y="277225"/>
                  </a:moveTo>
                  <a:lnTo>
                    <a:pt x="3488299" y="288012"/>
                  </a:lnTo>
                  <a:lnTo>
                    <a:pt x="3503041" y="280923"/>
                  </a:lnTo>
                  <a:lnTo>
                    <a:pt x="3507922" y="280923"/>
                  </a:lnTo>
                  <a:lnTo>
                    <a:pt x="3507993" y="280034"/>
                  </a:lnTo>
                  <a:lnTo>
                    <a:pt x="3472811" y="277225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305547" y="4361304"/>
              <a:ext cx="123830" cy="133355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305547" y="4523229"/>
              <a:ext cx="123830" cy="133228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305547" y="4694552"/>
              <a:ext cx="123830" cy="133355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305547" y="4866002"/>
              <a:ext cx="123830" cy="133355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6229350" y="4294632"/>
              <a:ext cx="266700" cy="781050"/>
            </a:xfrm>
            <a:custGeom>
              <a:avLst/>
              <a:gdLst/>
              <a:ahLst/>
              <a:cxnLst/>
              <a:rect l="l" t="t" r="r" b="b"/>
              <a:pathLst>
                <a:path w="266700" h="781050">
                  <a:moveTo>
                    <a:pt x="222250" y="0"/>
                  </a:moveTo>
                  <a:lnTo>
                    <a:pt x="239535" y="3498"/>
                  </a:lnTo>
                  <a:lnTo>
                    <a:pt x="253666" y="13033"/>
                  </a:lnTo>
                  <a:lnTo>
                    <a:pt x="263201" y="27164"/>
                  </a:lnTo>
                  <a:lnTo>
                    <a:pt x="266700" y="44450"/>
                  </a:lnTo>
                  <a:lnTo>
                    <a:pt x="266700" y="736473"/>
                  </a:lnTo>
                  <a:lnTo>
                    <a:pt x="263201" y="753758"/>
                  </a:lnTo>
                  <a:lnTo>
                    <a:pt x="253666" y="767889"/>
                  </a:lnTo>
                  <a:lnTo>
                    <a:pt x="239535" y="777424"/>
                  </a:lnTo>
                  <a:lnTo>
                    <a:pt x="222250" y="780923"/>
                  </a:lnTo>
                  <a:lnTo>
                    <a:pt x="44450" y="780923"/>
                  </a:lnTo>
                  <a:lnTo>
                    <a:pt x="27164" y="777424"/>
                  </a:lnTo>
                  <a:lnTo>
                    <a:pt x="13033" y="767889"/>
                  </a:lnTo>
                  <a:lnTo>
                    <a:pt x="3498" y="753758"/>
                  </a:lnTo>
                  <a:lnTo>
                    <a:pt x="0" y="736473"/>
                  </a:lnTo>
                  <a:lnTo>
                    <a:pt x="0" y="44450"/>
                  </a:lnTo>
                  <a:lnTo>
                    <a:pt x="3498" y="27164"/>
                  </a:lnTo>
                  <a:lnTo>
                    <a:pt x="13033" y="13033"/>
                  </a:lnTo>
                  <a:lnTo>
                    <a:pt x="27164" y="3498"/>
                  </a:lnTo>
                  <a:lnTo>
                    <a:pt x="44450" y="0"/>
                  </a:lnTo>
                  <a:lnTo>
                    <a:pt x="222250" y="0"/>
                  </a:lnTo>
                  <a:close/>
                </a:path>
              </a:pathLst>
            </a:custGeom>
            <a:ln w="19055">
              <a:solidFill>
                <a:srgbClr val="175E5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6307328" y="4629784"/>
              <a:ext cx="534035" cy="1055370"/>
            </a:xfrm>
            <a:custGeom>
              <a:avLst/>
              <a:gdLst/>
              <a:ahLst/>
              <a:cxnLst/>
              <a:rect l="l" t="t" r="r" b="b"/>
              <a:pathLst>
                <a:path w="534034" h="1055370">
                  <a:moveTo>
                    <a:pt x="110744" y="540512"/>
                  </a:moveTo>
                  <a:lnTo>
                    <a:pt x="66408" y="464566"/>
                  </a:lnTo>
                  <a:lnTo>
                    <a:pt x="55372" y="445643"/>
                  </a:lnTo>
                  <a:lnTo>
                    <a:pt x="0" y="540512"/>
                  </a:lnTo>
                  <a:lnTo>
                    <a:pt x="1524" y="546354"/>
                  </a:lnTo>
                  <a:lnTo>
                    <a:pt x="10668" y="551688"/>
                  </a:lnTo>
                  <a:lnTo>
                    <a:pt x="16510" y="550164"/>
                  </a:lnTo>
                  <a:lnTo>
                    <a:pt x="45847" y="499872"/>
                  </a:lnTo>
                  <a:lnTo>
                    <a:pt x="45847" y="1055319"/>
                  </a:lnTo>
                  <a:lnTo>
                    <a:pt x="64897" y="1055319"/>
                  </a:lnTo>
                  <a:lnTo>
                    <a:pt x="64897" y="499872"/>
                  </a:lnTo>
                  <a:lnTo>
                    <a:pt x="94234" y="550164"/>
                  </a:lnTo>
                  <a:lnTo>
                    <a:pt x="100076" y="551688"/>
                  </a:lnTo>
                  <a:lnTo>
                    <a:pt x="109220" y="546354"/>
                  </a:lnTo>
                  <a:lnTo>
                    <a:pt x="110744" y="540512"/>
                  </a:lnTo>
                  <a:close/>
                </a:path>
                <a:path w="534034" h="1055370">
                  <a:moveTo>
                    <a:pt x="533628" y="55308"/>
                  </a:moveTo>
                  <a:lnTo>
                    <a:pt x="517156" y="45720"/>
                  </a:lnTo>
                  <a:lnTo>
                    <a:pt x="438658" y="0"/>
                  </a:lnTo>
                  <a:lnTo>
                    <a:pt x="432816" y="1524"/>
                  </a:lnTo>
                  <a:lnTo>
                    <a:pt x="430149" y="6096"/>
                  </a:lnTo>
                  <a:lnTo>
                    <a:pt x="427482" y="10541"/>
                  </a:lnTo>
                  <a:lnTo>
                    <a:pt x="429133" y="16383"/>
                  </a:lnTo>
                  <a:lnTo>
                    <a:pt x="433578" y="19050"/>
                  </a:lnTo>
                  <a:lnTo>
                    <a:pt x="479285" y="45720"/>
                  </a:lnTo>
                  <a:lnTo>
                    <a:pt x="188722" y="45720"/>
                  </a:lnTo>
                  <a:lnTo>
                    <a:pt x="188722" y="64770"/>
                  </a:lnTo>
                  <a:lnTo>
                    <a:pt x="479501" y="64770"/>
                  </a:lnTo>
                  <a:lnTo>
                    <a:pt x="433578" y="91567"/>
                  </a:lnTo>
                  <a:lnTo>
                    <a:pt x="429133" y="94107"/>
                  </a:lnTo>
                  <a:lnTo>
                    <a:pt x="427482" y="99949"/>
                  </a:lnTo>
                  <a:lnTo>
                    <a:pt x="432816" y="109093"/>
                  </a:lnTo>
                  <a:lnTo>
                    <a:pt x="438658" y="110617"/>
                  </a:lnTo>
                  <a:lnTo>
                    <a:pt x="517207" y="64770"/>
                  </a:lnTo>
                  <a:lnTo>
                    <a:pt x="533412" y="55308"/>
                  </a:lnTo>
                  <a:lnTo>
                    <a:pt x="533628" y="55308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7" name="object 3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915147" y="4351779"/>
              <a:ext cx="123830" cy="133355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915147" y="4523229"/>
              <a:ext cx="123830" cy="133228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915147" y="4694552"/>
              <a:ext cx="123830" cy="133355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915147" y="4866002"/>
              <a:ext cx="123830" cy="123830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6848475" y="4285107"/>
              <a:ext cx="257175" cy="781050"/>
            </a:xfrm>
            <a:custGeom>
              <a:avLst/>
              <a:gdLst/>
              <a:ahLst/>
              <a:cxnLst/>
              <a:rect l="l" t="t" r="r" b="b"/>
              <a:pathLst>
                <a:path w="257175" h="781050">
                  <a:moveTo>
                    <a:pt x="214249" y="0"/>
                  </a:moveTo>
                  <a:lnTo>
                    <a:pt x="230975" y="3367"/>
                  </a:lnTo>
                  <a:lnTo>
                    <a:pt x="244617" y="12557"/>
                  </a:lnTo>
                  <a:lnTo>
                    <a:pt x="253807" y="26199"/>
                  </a:lnTo>
                  <a:lnTo>
                    <a:pt x="257175" y="42926"/>
                  </a:lnTo>
                  <a:lnTo>
                    <a:pt x="257175" y="737997"/>
                  </a:lnTo>
                  <a:lnTo>
                    <a:pt x="253807" y="754723"/>
                  </a:lnTo>
                  <a:lnTo>
                    <a:pt x="244617" y="768365"/>
                  </a:lnTo>
                  <a:lnTo>
                    <a:pt x="230975" y="777555"/>
                  </a:lnTo>
                  <a:lnTo>
                    <a:pt x="214249" y="780923"/>
                  </a:lnTo>
                  <a:lnTo>
                    <a:pt x="42925" y="780923"/>
                  </a:lnTo>
                  <a:lnTo>
                    <a:pt x="26199" y="777555"/>
                  </a:lnTo>
                  <a:lnTo>
                    <a:pt x="12557" y="768365"/>
                  </a:lnTo>
                  <a:lnTo>
                    <a:pt x="3367" y="754723"/>
                  </a:lnTo>
                  <a:lnTo>
                    <a:pt x="0" y="737997"/>
                  </a:lnTo>
                  <a:lnTo>
                    <a:pt x="0" y="42926"/>
                  </a:lnTo>
                  <a:lnTo>
                    <a:pt x="3367" y="26199"/>
                  </a:lnTo>
                  <a:lnTo>
                    <a:pt x="12557" y="12557"/>
                  </a:lnTo>
                  <a:lnTo>
                    <a:pt x="26199" y="3367"/>
                  </a:lnTo>
                  <a:lnTo>
                    <a:pt x="42925" y="0"/>
                  </a:lnTo>
                  <a:lnTo>
                    <a:pt x="214249" y="0"/>
                  </a:lnTo>
                  <a:close/>
                </a:path>
              </a:pathLst>
            </a:custGeom>
            <a:ln w="19055">
              <a:solidFill>
                <a:srgbClr val="175E5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6916928" y="4620259"/>
              <a:ext cx="534035" cy="1055370"/>
            </a:xfrm>
            <a:custGeom>
              <a:avLst/>
              <a:gdLst/>
              <a:ahLst/>
              <a:cxnLst/>
              <a:rect l="l" t="t" r="r" b="b"/>
              <a:pathLst>
                <a:path w="534034" h="1055370">
                  <a:moveTo>
                    <a:pt x="110744" y="540512"/>
                  </a:moveTo>
                  <a:lnTo>
                    <a:pt x="66408" y="464566"/>
                  </a:lnTo>
                  <a:lnTo>
                    <a:pt x="55372" y="445643"/>
                  </a:lnTo>
                  <a:lnTo>
                    <a:pt x="0" y="540512"/>
                  </a:lnTo>
                  <a:lnTo>
                    <a:pt x="1524" y="546354"/>
                  </a:lnTo>
                  <a:lnTo>
                    <a:pt x="10668" y="551688"/>
                  </a:lnTo>
                  <a:lnTo>
                    <a:pt x="16510" y="550164"/>
                  </a:lnTo>
                  <a:lnTo>
                    <a:pt x="45847" y="499884"/>
                  </a:lnTo>
                  <a:lnTo>
                    <a:pt x="45847" y="1055319"/>
                  </a:lnTo>
                  <a:lnTo>
                    <a:pt x="64897" y="1055319"/>
                  </a:lnTo>
                  <a:lnTo>
                    <a:pt x="64897" y="499884"/>
                  </a:lnTo>
                  <a:lnTo>
                    <a:pt x="94234" y="550164"/>
                  </a:lnTo>
                  <a:lnTo>
                    <a:pt x="100076" y="551688"/>
                  </a:lnTo>
                  <a:lnTo>
                    <a:pt x="109220" y="546354"/>
                  </a:lnTo>
                  <a:lnTo>
                    <a:pt x="110744" y="540512"/>
                  </a:lnTo>
                  <a:close/>
                </a:path>
                <a:path w="534034" h="1055370">
                  <a:moveTo>
                    <a:pt x="533628" y="55308"/>
                  </a:moveTo>
                  <a:lnTo>
                    <a:pt x="517156" y="45720"/>
                  </a:lnTo>
                  <a:lnTo>
                    <a:pt x="438658" y="0"/>
                  </a:lnTo>
                  <a:lnTo>
                    <a:pt x="432816" y="1524"/>
                  </a:lnTo>
                  <a:lnTo>
                    <a:pt x="430149" y="6096"/>
                  </a:lnTo>
                  <a:lnTo>
                    <a:pt x="427482" y="10541"/>
                  </a:lnTo>
                  <a:lnTo>
                    <a:pt x="429133" y="16383"/>
                  </a:lnTo>
                  <a:lnTo>
                    <a:pt x="433578" y="19050"/>
                  </a:lnTo>
                  <a:lnTo>
                    <a:pt x="479285" y="45720"/>
                  </a:lnTo>
                  <a:lnTo>
                    <a:pt x="188722" y="45720"/>
                  </a:lnTo>
                  <a:lnTo>
                    <a:pt x="188722" y="64770"/>
                  </a:lnTo>
                  <a:lnTo>
                    <a:pt x="479501" y="64770"/>
                  </a:lnTo>
                  <a:lnTo>
                    <a:pt x="433578" y="91567"/>
                  </a:lnTo>
                  <a:lnTo>
                    <a:pt x="429133" y="94107"/>
                  </a:lnTo>
                  <a:lnTo>
                    <a:pt x="427482" y="99949"/>
                  </a:lnTo>
                  <a:lnTo>
                    <a:pt x="432816" y="109093"/>
                  </a:lnTo>
                  <a:lnTo>
                    <a:pt x="438658" y="110617"/>
                  </a:lnTo>
                  <a:lnTo>
                    <a:pt x="517207" y="64770"/>
                  </a:lnTo>
                  <a:lnTo>
                    <a:pt x="533412" y="55308"/>
                  </a:lnTo>
                  <a:lnTo>
                    <a:pt x="533628" y="55308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3" name="object 4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524747" y="4351779"/>
              <a:ext cx="123830" cy="133355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524747" y="4523229"/>
              <a:ext cx="123830" cy="123703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524747" y="4685027"/>
              <a:ext cx="123830" cy="133355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524747" y="4856477"/>
              <a:ext cx="123830" cy="133355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7448550" y="4285107"/>
              <a:ext cx="266700" cy="781050"/>
            </a:xfrm>
            <a:custGeom>
              <a:avLst/>
              <a:gdLst/>
              <a:ahLst/>
              <a:cxnLst/>
              <a:rect l="l" t="t" r="r" b="b"/>
              <a:pathLst>
                <a:path w="266700" h="781050">
                  <a:moveTo>
                    <a:pt x="222250" y="0"/>
                  </a:moveTo>
                  <a:lnTo>
                    <a:pt x="239535" y="3498"/>
                  </a:lnTo>
                  <a:lnTo>
                    <a:pt x="253666" y="13033"/>
                  </a:lnTo>
                  <a:lnTo>
                    <a:pt x="263201" y="27164"/>
                  </a:lnTo>
                  <a:lnTo>
                    <a:pt x="266700" y="44450"/>
                  </a:lnTo>
                  <a:lnTo>
                    <a:pt x="266700" y="736473"/>
                  </a:lnTo>
                  <a:lnTo>
                    <a:pt x="263201" y="753758"/>
                  </a:lnTo>
                  <a:lnTo>
                    <a:pt x="253666" y="767889"/>
                  </a:lnTo>
                  <a:lnTo>
                    <a:pt x="239535" y="777424"/>
                  </a:lnTo>
                  <a:lnTo>
                    <a:pt x="222250" y="780923"/>
                  </a:lnTo>
                  <a:lnTo>
                    <a:pt x="44450" y="780923"/>
                  </a:lnTo>
                  <a:lnTo>
                    <a:pt x="27164" y="777424"/>
                  </a:lnTo>
                  <a:lnTo>
                    <a:pt x="13033" y="767889"/>
                  </a:lnTo>
                  <a:lnTo>
                    <a:pt x="3498" y="753758"/>
                  </a:lnTo>
                  <a:lnTo>
                    <a:pt x="0" y="736473"/>
                  </a:lnTo>
                  <a:lnTo>
                    <a:pt x="0" y="44450"/>
                  </a:lnTo>
                  <a:lnTo>
                    <a:pt x="3498" y="27164"/>
                  </a:lnTo>
                  <a:lnTo>
                    <a:pt x="13033" y="13033"/>
                  </a:lnTo>
                  <a:lnTo>
                    <a:pt x="27164" y="3498"/>
                  </a:lnTo>
                  <a:lnTo>
                    <a:pt x="44450" y="0"/>
                  </a:lnTo>
                  <a:lnTo>
                    <a:pt x="222250" y="0"/>
                  </a:lnTo>
                  <a:close/>
                </a:path>
              </a:pathLst>
            </a:custGeom>
            <a:ln w="19055">
              <a:solidFill>
                <a:srgbClr val="175E5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7526528" y="2237739"/>
              <a:ext cx="111125" cy="3437890"/>
            </a:xfrm>
            <a:custGeom>
              <a:avLst/>
              <a:gdLst/>
              <a:ahLst/>
              <a:cxnLst/>
              <a:rect l="l" t="t" r="r" b="b"/>
              <a:pathLst>
                <a:path w="111125" h="3437890">
                  <a:moveTo>
                    <a:pt x="110744" y="2923032"/>
                  </a:moveTo>
                  <a:lnTo>
                    <a:pt x="66408" y="2847086"/>
                  </a:lnTo>
                  <a:lnTo>
                    <a:pt x="55372" y="2828163"/>
                  </a:lnTo>
                  <a:lnTo>
                    <a:pt x="0" y="2923032"/>
                  </a:lnTo>
                  <a:lnTo>
                    <a:pt x="1524" y="2928874"/>
                  </a:lnTo>
                  <a:lnTo>
                    <a:pt x="10668" y="2934208"/>
                  </a:lnTo>
                  <a:lnTo>
                    <a:pt x="16510" y="2932684"/>
                  </a:lnTo>
                  <a:lnTo>
                    <a:pt x="45847" y="2882404"/>
                  </a:lnTo>
                  <a:lnTo>
                    <a:pt x="45847" y="3437839"/>
                  </a:lnTo>
                  <a:lnTo>
                    <a:pt x="64897" y="3437839"/>
                  </a:lnTo>
                  <a:lnTo>
                    <a:pt x="64897" y="2882404"/>
                  </a:lnTo>
                  <a:lnTo>
                    <a:pt x="94234" y="2932684"/>
                  </a:lnTo>
                  <a:lnTo>
                    <a:pt x="100076" y="2934208"/>
                  </a:lnTo>
                  <a:lnTo>
                    <a:pt x="109220" y="2928874"/>
                  </a:lnTo>
                  <a:lnTo>
                    <a:pt x="110744" y="2923032"/>
                  </a:lnTo>
                  <a:close/>
                </a:path>
                <a:path w="111125" h="3437890">
                  <a:moveTo>
                    <a:pt x="110744" y="94869"/>
                  </a:moveTo>
                  <a:lnTo>
                    <a:pt x="108204" y="90297"/>
                  </a:lnTo>
                  <a:lnTo>
                    <a:pt x="66433" y="18923"/>
                  </a:lnTo>
                  <a:lnTo>
                    <a:pt x="55372" y="0"/>
                  </a:lnTo>
                  <a:lnTo>
                    <a:pt x="127" y="94869"/>
                  </a:lnTo>
                  <a:lnTo>
                    <a:pt x="1651" y="100711"/>
                  </a:lnTo>
                  <a:lnTo>
                    <a:pt x="10795" y="106045"/>
                  </a:lnTo>
                  <a:lnTo>
                    <a:pt x="16637" y="104521"/>
                  </a:lnTo>
                  <a:lnTo>
                    <a:pt x="19177" y="99949"/>
                  </a:lnTo>
                  <a:lnTo>
                    <a:pt x="45872" y="54178"/>
                  </a:lnTo>
                  <a:lnTo>
                    <a:pt x="47625" y="2046351"/>
                  </a:lnTo>
                  <a:lnTo>
                    <a:pt x="66675" y="2046351"/>
                  </a:lnTo>
                  <a:lnTo>
                    <a:pt x="64973" y="106045"/>
                  </a:lnTo>
                  <a:lnTo>
                    <a:pt x="64922" y="54178"/>
                  </a:lnTo>
                  <a:lnTo>
                    <a:pt x="94424" y="104521"/>
                  </a:lnTo>
                  <a:lnTo>
                    <a:pt x="94843" y="104521"/>
                  </a:lnTo>
                  <a:lnTo>
                    <a:pt x="100190" y="105918"/>
                  </a:lnTo>
                  <a:lnTo>
                    <a:pt x="104775" y="103251"/>
                  </a:lnTo>
                  <a:lnTo>
                    <a:pt x="109004" y="100711"/>
                  </a:lnTo>
                  <a:lnTo>
                    <a:pt x="109181" y="100711"/>
                  </a:lnTo>
                  <a:lnTo>
                    <a:pt x="110744" y="94869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9" name="object 49"/>
          <p:cNvSpPr txBox="1"/>
          <p:nvPr/>
        </p:nvSpPr>
        <p:spPr>
          <a:xfrm>
            <a:off x="6870065" y="5718809"/>
            <a:ext cx="245110" cy="2660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50" i="1" spc="-25" dirty="0">
                <a:latin typeface="Calibri"/>
                <a:cs typeface="Calibri"/>
              </a:rPr>
              <a:t>hit</a:t>
            </a:r>
            <a:endParaRPr sz="1550">
              <a:latin typeface="Calibri"/>
              <a:cs typeface="Calibri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7454265" y="5714682"/>
            <a:ext cx="287020" cy="2660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50" i="1" spc="-25" dirty="0">
                <a:latin typeface="Calibri"/>
                <a:cs typeface="Calibri"/>
              </a:rPr>
              <a:t>me</a:t>
            </a:r>
            <a:endParaRPr sz="1550">
              <a:latin typeface="Calibri"/>
              <a:cs typeface="Calibri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7431405" y="1925891"/>
            <a:ext cx="258445" cy="2660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r>
              <a:rPr sz="1550" spc="-455" dirty="0">
                <a:latin typeface="Cambria Math"/>
                <a:cs typeface="Cambria Math"/>
              </a:rPr>
              <a:t>𝑦ො</a:t>
            </a:r>
            <a:r>
              <a:rPr sz="1650" spc="-682" baseline="-17676" dirty="0">
                <a:latin typeface="Cambria Math"/>
                <a:cs typeface="Cambria Math"/>
              </a:rPr>
              <a:t>4</a:t>
            </a:r>
            <a:endParaRPr sz="1650" baseline="-17676">
              <a:latin typeface="Cambria Math"/>
              <a:cs typeface="Cambria Math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7529448" y="1552066"/>
            <a:ext cx="111125" cy="347980"/>
          </a:xfrm>
          <a:custGeom>
            <a:avLst/>
            <a:gdLst/>
            <a:ahLst/>
            <a:cxnLst/>
            <a:rect l="l" t="t" r="r" b="b"/>
            <a:pathLst>
              <a:path w="111125" h="347980">
                <a:moveTo>
                  <a:pt x="55987" y="37900"/>
                </a:moveTo>
                <a:lnTo>
                  <a:pt x="46211" y="54236"/>
                </a:lnTo>
                <a:lnTo>
                  <a:pt x="42925" y="347218"/>
                </a:lnTo>
                <a:lnTo>
                  <a:pt x="61975" y="347472"/>
                </a:lnTo>
                <a:lnTo>
                  <a:pt x="65264" y="54236"/>
                </a:lnTo>
                <a:lnTo>
                  <a:pt x="55987" y="37900"/>
                </a:lnTo>
                <a:close/>
              </a:path>
              <a:path w="111125" h="347980">
                <a:moveTo>
                  <a:pt x="67072" y="18796"/>
                </a:moveTo>
                <a:lnTo>
                  <a:pt x="46608" y="18796"/>
                </a:lnTo>
                <a:lnTo>
                  <a:pt x="65658" y="19050"/>
                </a:lnTo>
                <a:lnTo>
                  <a:pt x="65264" y="54236"/>
                </a:lnTo>
                <a:lnTo>
                  <a:pt x="91440" y="100330"/>
                </a:lnTo>
                <a:lnTo>
                  <a:pt x="94106" y="104902"/>
                </a:lnTo>
                <a:lnTo>
                  <a:pt x="99949" y="106553"/>
                </a:lnTo>
                <a:lnTo>
                  <a:pt x="104303" y="104012"/>
                </a:lnTo>
                <a:lnTo>
                  <a:pt x="109093" y="101346"/>
                </a:lnTo>
                <a:lnTo>
                  <a:pt x="110617" y="95504"/>
                </a:lnTo>
                <a:lnTo>
                  <a:pt x="108076" y="90932"/>
                </a:lnTo>
                <a:lnTo>
                  <a:pt x="67072" y="18796"/>
                </a:lnTo>
                <a:close/>
              </a:path>
              <a:path w="111125" h="347980">
                <a:moveTo>
                  <a:pt x="56387" y="0"/>
                </a:moveTo>
                <a:lnTo>
                  <a:pt x="0" y="94234"/>
                </a:lnTo>
                <a:lnTo>
                  <a:pt x="1397" y="100075"/>
                </a:lnTo>
                <a:lnTo>
                  <a:pt x="5969" y="102870"/>
                </a:lnTo>
                <a:lnTo>
                  <a:pt x="10541" y="105537"/>
                </a:lnTo>
                <a:lnTo>
                  <a:pt x="16382" y="104012"/>
                </a:lnTo>
                <a:lnTo>
                  <a:pt x="46201" y="54236"/>
                </a:lnTo>
                <a:lnTo>
                  <a:pt x="46552" y="23875"/>
                </a:lnTo>
                <a:lnTo>
                  <a:pt x="46608" y="18796"/>
                </a:lnTo>
                <a:lnTo>
                  <a:pt x="67072" y="18796"/>
                </a:lnTo>
                <a:lnTo>
                  <a:pt x="56387" y="0"/>
                </a:lnTo>
                <a:close/>
              </a:path>
              <a:path w="111125" h="347980">
                <a:moveTo>
                  <a:pt x="46608" y="18796"/>
                </a:moveTo>
                <a:lnTo>
                  <a:pt x="46211" y="54236"/>
                </a:lnTo>
                <a:lnTo>
                  <a:pt x="55987" y="37900"/>
                </a:lnTo>
                <a:lnTo>
                  <a:pt x="47878" y="23622"/>
                </a:lnTo>
                <a:lnTo>
                  <a:pt x="65607" y="23622"/>
                </a:lnTo>
                <a:lnTo>
                  <a:pt x="65658" y="19050"/>
                </a:lnTo>
                <a:lnTo>
                  <a:pt x="46608" y="18796"/>
                </a:lnTo>
                <a:close/>
              </a:path>
              <a:path w="111125" h="347980">
                <a:moveTo>
                  <a:pt x="65607" y="23622"/>
                </a:moveTo>
                <a:lnTo>
                  <a:pt x="47878" y="23622"/>
                </a:lnTo>
                <a:lnTo>
                  <a:pt x="64389" y="23875"/>
                </a:lnTo>
                <a:lnTo>
                  <a:pt x="55987" y="37900"/>
                </a:lnTo>
                <a:lnTo>
                  <a:pt x="65264" y="54236"/>
                </a:lnTo>
                <a:lnTo>
                  <a:pt x="65604" y="23875"/>
                </a:lnTo>
                <a:lnTo>
                  <a:pt x="65607" y="23622"/>
                </a:lnTo>
                <a:close/>
              </a:path>
              <a:path w="111125" h="347980">
                <a:moveTo>
                  <a:pt x="47878" y="23622"/>
                </a:moveTo>
                <a:lnTo>
                  <a:pt x="55987" y="37900"/>
                </a:lnTo>
                <a:lnTo>
                  <a:pt x="64389" y="23875"/>
                </a:lnTo>
                <a:lnTo>
                  <a:pt x="47878" y="23622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 txBox="1"/>
          <p:nvPr/>
        </p:nvSpPr>
        <p:spPr>
          <a:xfrm>
            <a:off x="7392034" y="1239456"/>
            <a:ext cx="386715" cy="2660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50" i="1" spc="-20" dirty="0">
                <a:latin typeface="Calibri"/>
                <a:cs typeface="Calibri"/>
              </a:rPr>
              <a:t>with</a:t>
            </a:r>
            <a:endParaRPr sz="1550">
              <a:latin typeface="Calibri"/>
              <a:cs typeface="Calibri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10134600" y="4323207"/>
            <a:ext cx="190500" cy="781050"/>
          </a:xfrm>
          <a:custGeom>
            <a:avLst/>
            <a:gdLst/>
            <a:ahLst/>
            <a:cxnLst/>
            <a:rect l="l" t="t" r="r" b="b"/>
            <a:pathLst>
              <a:path w="190500" h="781050">
                <a:moveTo>
                  <a:pt x="0" y="0"/>
                </a:moveTo>
                <a:lnTo>
                  <a:pt x="37064" y="5861"/>
                </a:lnTo>
                <a:lnTo>
                  <a:pt x="67341" y="21844"/>
                </a:lnTo>
                <a:lnTo>
                  <a:pt x="87760" y="45541"/>
                </a:lnTo>
                <a:lnTo>
                  <a:pt x="95250" y="74549"/>
                </a:lnTo>
                <a:lnTo>
                  <a:pt x="95250" y="315976"/>
                </a:lnTo>
                <a:lnTo>
                  <a:pt x="102739" y="344963"/>
                </a:lnTo>
                <a:lnTo>
                  <a:pt x="123158" y="368617"/>
                </a:lnTo>
                <a:lnTo>
                  <a:pt x="153435" y="384556"/>
                </a:lnTo>
                <a:lnTo>
                  <a:pt x="190500" y="390398"/>
                </a:lnTo>
                <a:lnTo>
                  <a:pt x="153435" y="396259"/>
                </a:lnTo>
                <a:lnTo>
                  <a:pt x="123158" y="412242"/>
                </a:lnTo>
                <a:lnTo>
                  <a:pt x="102739" y="435939"/>
                </a:lnTo>
                <a:lnTo>
                  <a:pt x="95250" y="464947"/>
                </a:lnTo>
                <a:lnTo>
                  <a:pt x="95250" y="706374"/>
                </a:lnTo>
                <a:lnTo>
                  <a:pt x="87760" y="735381"/>
                </a:lnTo>
                <a:lnTo>
                  <a:pt x="67341" y="759079"/>
                </a:lnTo>
                <a:lnTo>
                  <a:pt x="37064" y="775061"/>
                </a:lnTo>
                <a:lnTo>
                  <a:pt x="0" y="780923"/>
                </a:lnTo>
              </a:path>
            </a:pathLst>
          </a:custGeom>
          <a:ln w="19055">
            <a:solidFill>
              <a:srgbClr val="00AF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 txBox="1"/>
          <p:nvPr/>
        </p:nvSpPr>
        <p:spPr>
          <a:xfrm>
            <a:off x="2618358" y="6413579"/>
            <a:ext cx="2236470" cy="2546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z="1800" dirty="0">
                <a:latin typeface="Calibri"/>
                <a:cs typeface="Calibri"/>
              </a:rPr>
              <a:t>Source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sentence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(input)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6" name="object 56"/>
          <p:cNvSpPr txBox="1">
            <a:spLocks noGrp="1"/>
          </p:cNvSpPr>
          <p:nvPr>
            <p:ph type="sldNum" sz="quarter" idx="7"/>
          </p:nvPr>
        </p:nvSpPr>
        <p:spPr>
          <a:xfrm>
            <a:off x="311150" y="6465490"/>
            <a:ext cx="428942" cy="28471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186690">
              <a:lnSpc>
                <a:spcPts val="1450"/>
              </a:lnSpc>
            </a:pPr>
            <a:fld id="{81D60167-4931-47E6-BA6A-407CBD079E47}" type="slidenum">
              <a:rPr lang="en-US" altLang="ja-JP" spc="-50" smtClean="0"/>
              <a:pPr marL="186690">
                <a:lnSpc>
                  <a:spcPts val="1450"/>
                </a:lnSpc>
              </a:pPr>
              <a:t>98</a:t>
            </a:fld>
            <a:endParaRPr spc="-25" dirty="0"/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97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10" dirty="0"/>
              <a:t>Sequence-to-</a:t>
            </a:r>
            <a:r>
              <a:rPr dirty="0"/>
              <a:t>sequence</a:t>
            </a:r>
            <a:r>
              <a:rPr spc="-15" dirty="0"/>
              <a:t> </a:t>
            </a:r>
            <a:r>
              <a:rPr dirty="0"/>
              <a:t>with</a:t>
            </a:r>
            <a:r>
              <a:rPr spc="-105" dirty="0"/>
              <a:t> </a:t>
            </a:r>
            <a:r>
              <a:rPr spc="-10" dirty="0"/>
              <a:t>attention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495550" y="1095118"/>
            <a:ext cx="5706110" cy="4599940"/>
            <a:chOff x="2495550" y="1095118"/>
            <a:chExt cx="5706110" cy="459994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90797" y="4370829"/>
              <a:ext cx="123830" cy="12383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90797" y="4532754"/>
              <a:ext cx="123830" cy="13322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590797" y="4704077"/>
              <a:ext cx="123830" cy="133355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590797" y="4875527"/>
              <a:ext cx="123830" cy="133355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2514600" y="4304157"/>
              <a:ext cx="266700" cy="781050"/>
            </a:xfrm>
            <a:custGeom>
              <a:avLst/>
              <a:gdLst/>
              <a:ahLst/>
              <a:cxnLst/>
              <a:rect l="l" t="t" r="r" b="b"/>
              <a:pathLst>
                <a:path w="266700" h="781050">
                  <a:moveTo>
                    <a:pt x="222250" y="0"/>
                  </a:moveTo>
                  <a:lnTo>
                    <a:pt x="239535" y="3498"/>
                  </a:lnTo>
                  <a:lnTo>
                    <a:pt x="253666" y="13033"/>
                  </a:lnTo>
                  <a:lnTo>
                    <a:pt x="263201" y="27164"/>
                  </a:lnTo>
                  <a:lnTo>
                    <a:pt x="266700" y="44450"/>
                  </a:lnTo>
                  <a:lnTo>
                    <a:pt x="266700" y="736473"/>
                  </a:lnTo>
                  <a:lnTo>
                    <a:pt x="263201" y="753758"/>
                  </a:lnTo>
                  <a:lnTo>
                    <a:pt x="253666" y="767889"/>
                  </a:lnTo>
                  <a:lnTo>
                    <a:pt x="239535" y="777424"/>
                  </a:lnTo>
                  <a:lnTo>
                    <a:pt x="222250" y="780923"/>
                  </a:lnTo>
                  <a:lnTo>
                    <a:pt x="44450" y="780923"/>
                  </a:lnTo>
                  <a:lnTo>
                    <a:pt x="27164" y="777424"/>
                  </a:lnTo>
                  <a:lnTo>
                    <a:pt x="13033" y="767889"/>
                  </a:lnTo>
                  <a:lnTo>
                    <a:pt x="3498" y="753758"/>
                  </a:lnTo>
                  <a:lnTo>
                    <a:pt x="0" y="736473"/>
                  </a:lnTo>
                  <a:lnTo>
                    <a:pt x="0" y="44450"/>
                  </a:lnTo>
                  <a:lnTo>
                    <a:pt x="3498" y="27164"/>
                  </a:lnTo>
                  <a:lnTo>
                    <a:pt x="13033" y="13033"/>
                  </a:lnTo>
                  <a:lnTo>
                    <a:pt x="27164" y="3498"/>
                  </a:lnTo>
                  <a:lnTo>
                    <a:pt x="44450" y="0"/>
                  </a:lnTo>
                  <a:lnTo>
                    <a:pt x="222250" y="0"/>
                  </a:lnTo>
                  <a:close/>
                </a:path>
              </a:pathLst>
            </a:custGeom>
            <a:ln w="19055">
              <a:solidFill>
                <a:srgbClr val="8B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592578" y="4639309"/>
              <a:ext cx="534035" cy="1055370"/>
            </a:xfrm>
            <a:custGeom>
              <a:avLst/>
              <a:gdLst/>
              <a:ahLst/>
              <a:cxnLst/>
              <a:rect l="l" t="t" r="r" b="b"/>
              <a:pathLst>
                <a:path w="534035" h="1055370">
                  <a:moveTo>
                    <a:pt x="110744" y="540512"/>
                  </a:moveTo>
                  <a:lnTo>
                    <a:pt x="66408" y="464566"/>
                  </a:lnTo>
                  <a:lnTo>
                    <a:pt x="55372" y="445643"/>
                  </a:lnTo>
                  <a:lnTo>
                    <a:pt x="0" y="540512"/>
                  </a:lnTo>
                  <a:lnTo>
                    <a:pt x="1524" y="546354"/>
                  </a:lnTo>
                  <a:lnTo>
                    <a:pt x="10668" y="551688"/>
                  </a:lnTo>
                  <a:lnTo>
                    <a:pt x="16510" y="550164"/>
                  </a:lnTo>
                  <a:lnTo>
                    <a:pt x="45847" y="499872"/>
                  </a:lnTo>
                  <a:lnTo>
                    <a:pt x="45847" y="1055319"/>
                  </a:lnTo>
                  <a:lnTo>
                    <a:pt x="64897" y="1055319"/>
                  </a:lnTo>
                  <a:lnTo>
                    <a:pt x="64897" y="499872"/>
                  </a:lnTo>
                  <a:lnTo>
                    <a:pt x="94234" y="550164"/>
                  </a:lnTo>
                  <a:lnTo>
                    <a:pt x="100076" y="551688"/>
                  </a:lnTo>
                  <a:lnTo>
                    <a:pt x="109220" y="546354"/>
                  </a:lnTo>
                  <a:lnTo>
                    <a:pt x="110744" y="540512"/>
                  </a:lnTo>
                  <a:close/>
                </a:path>
                <a:path w="534035" h="1055370">
                  <a:moveTo>
                    <a:pt x="533628" y="55308"/>
                  </a:moveTo>
                  <a:lnTo>
                    <a:pt x="517156" y="45720"/>
                  </a:lnTo>
                  <a:lnTo>
                    <a:pt x="438658" y="0"/>
                  </a:lnTo>
                  <a:lnTo>
                    <a:pt x="432816" y="1524"/>
                  </a:lnTo>
                  <a:lnTo>
                    <a:pt x="430149" y="6096"/>
                  </a:lnTo>
                  <a:lnTo>
                    <a:pt x="427482" y="10541"/>
                  </a:lnTo>
                  <a:lnTo>
                    <a:pt x="429133" y="16383"/>
                  </a:lnTo>
                  <a:lnTo>
                    <a:pt x="433578" y="19050"/>
                  </a:lnTo>
                  <a:lnTo>
                    <a:pt x="479285" y="45720"/>
                  </a:lnTo>
                  <a:lnTo>
                    <a:pt x="188722" y="45720"/>
                  </a:lnTo>
                  <a:lnTo>
                    <a:pt x="188722" y="64770"/>
                  </a:lnTo>
                  <a:lnTo>
                    <a:pt x="479501" y="64770"/>
                  </a:lnTo>
                  <a:lnTo>
                    <a:pt x="433578" y="91567"/>
                  </a:lnTo>
                  <a:lnTo>
                    <a:pt x="429133" y="94107"/>
                  </a:lnTo>
                  <a:lnTo>
                    <a:pt x="427482" y="99949"/>
                  </a:lnTo>
                  <a:lnTo>
                    <a:pt x="432816" y="109093"/>
                  </a:lnTo>
                  <a:lnTo>
                    <a:pt x="438658" y="110617"/>
                  </a:lnTo>
                  <a:lnTo>
                    <a:pt x="517207" y="64770"/>
                  </a:lnTo>
                  <a:lnTo>
                    <a:pt x="533412" y="55308"/>
                  </a:lnTo>
                  <a:lnTo>
                    <a:pt x="533628" y="55308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14672" y="3513833"/>
              <a:ext cx="3126216" cy="2171270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2598673" y="3628008"/>
              <a:ext cx="111125" cy="675005"/>
            </a:xfrm>
            <a:custGeom>
              <a:avLst/>
              <a:gdLst/>
              <a:ahLst/>
              <a:cxnLst/>
              <a:rect l="l" t="t" r="r" b="b"/>
              <a:pathLst>
                <a:path w="111125" h="675004">
                  <a:moveTo>
                    <a:pt x="55883" y="37899"/>
                  </a:moveTo>
                  <a:lnTo>
                    <a:pt x="46240" y="54039"/>
                  </a:lnTo>
                  <a:lnTo>
                    <a:pt x="39749" y="675005"/>
                  </a:lnTo>
                  <a:lnTo>
                    <a:pt x="58800" y="675005"/>
                  </a:lnTo>
                  <a:lnTo>
                    <a:pt x="65289" y="54414"/>
                  </a:lnTo>
                  <a:lnTo>
                    <a:pt x="55883" y="37899"/>
                  </a:lnTo>
                  <a:close/>
                </a:path>
                <a:path w="111125" h="675004">
                  <a:moveTo>
                    <a:pt x="66971" y="18796"/>
                  </a:moveTo>
                  <a:lnTo>
                    <a:pt x="46608" y="18796"/>
                  </a:lnTo>
                  <a:lnTo>
                    <a:pt x="65658" y="19050"/>
                  </a:lnTo>
                  <a:lnTo>
                    <a:pt x="65293" y="54039"/>
                  </a:lnTo>
                  <a:lnTo>
                    <a:pt x="65289" y="54414"/>
                  </a:lnTo>
                  <a:lnTo>
                    <a:pt x="91439" y="100330"/>
                  </a:lnTo>
                  <a:lnTo>
                    <a:pt x="94106" y="104902"/>
                  </a:lnTo>
                  <a:lnTo>
                    <a:pt x="99949" y="106426"/>
                  </a:lnTo>
                  <a:lnTo>
                    <a:pt x="104520" y="103886"/>
                  </a:lnTo>
                  <a:lnTo>
                    <a:pt x="109093" y="101219"/>
                  </a:lnTo>
                  <a:lnTo>
                    <a:pt x="110617" y="95504"/>
                  </a:lnTo>
                  <a:lnTo>
                    <a:pt x="108076" y="90932"/>
                  </a:lnTo>
                  <a:lnTo>
                    <a:pt x="66971" y="18796"/>
                  </a:lnTo>
                  <a:close/>
                </a:path>
                <a:path w="111125" h="675004">
                  <a:moveTo>
                    <a:pt x="56261" y="0"/>
                  </a:moveTo>
                  <a:lnTo>
                    <a:pt x="0" y="94234"/>
                  </a:lnTo>
                  <a:lnTo>
                    <a:pt x="1426" y="100330"/>
                  </a:lnTo>
                  <a:lnTo>
                    <a:pt x="1614" y="100330"/>
                  </a:lnTo>
                  <a:lnTo>
                    <a:pt x="5968" y="102870"/>
                  </a:lnTo>
                  <a:lnTo>
                    <a:pt x="10413" y="105537"/>
                  </a:lnTo>
                  <a:lnTo>
                    <a:pt x="16382" y="104013"/>
                  </a:lnTo>
                  <a:lnTo>
                    <a:pt x="46240" y="54039"/>
                  </a:lnTo>
                  <a:lnTo>
                    <a:pt x="46555" y="23876"/>
                  </a:lnTo>
                  <a:lnTo>
                    <a:pt x="46608" y="18796"/>
                  </a:lnTo>
                  <a:lnTo>
                    <a:pt x="66971" y="18796"/>
                  </a:lnTo>
                  <a:lnTo>
                    <a:pt x="56261" y="0"/>
                  </a:lnTo>
                  <a:close/>
                </a:path>
                <a:path w="111125" h="675004">
                  <a:moveTo>
                    <a:pt x="65611" y="23622"/>
                  </a:moveTo>
                  <a:lnTo>
                    <a:pt x="47751" y="23622"/>
                  </a:lnTo>
                  <a:lnTo>
                    <a:pt x="64262" y="23876"/>
                  </a:lnTo>
                  <a:lnTo>
                    <a:pt x="55883" y="37899"/>
                  </a:lnTo>
                  <a:lnTo>
                    <a:pt x="65289" y="54414"/>
                  </a:lnTo>
                  <a:lnTo>
                    <a:pt x="65608" y="23876"/>
                  </a:lnTo>
                  <a:lnTo>
                    <a:pt x="65611" y="23622"/>
                  </a:lnTo>
                  <a:close/>
                </a:path>
                <a:path w="111125" h="675004">
                  <a:moveTo>
                    <a:pt x="46608" y="18796"/>
                  </a:moveTo>
                  <a:lnTo>
                    <a:pt x="46240" y="54039"/>
                  </a:lnTo>
                  <a:lnTo>
                    <a:pt x="55883" y="37899"/>
                  </a:lnTo>
                  <a:lnTo>
                    <a:pt x="47751" y="23622"/>
                  </a:lnTo>
                  <a:lnTo>
                    <a:pt x="65611" y="23622"/>
                  </a:lnTo>
                  <a:lnTo>
                    <a:pt x="65658" y="19050"/>
                  </a:lnTo>
                  <a:lnTo>
                    <a:pt x="46608" y="18796"/>
                  </a:lnTo>
                  <a:close/>
                </a:path>
                <a:path w="111125" h="675004">
                  <a:moveTo>
                    <a:pt x="47751" y="23622"/>
                  </a:moveTo>
                  <a:lnTo>
                    <a:pt x="55883" y="37899"/>
                  </a:lnTo>
                  <a:lnTo>
                    <a:pt x="64262" y="23876"/>
                  </a:lnTo>
                  <a:lnTo>
                    <a:pt x="47751" y="23622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590797" y="3513833"/>
              <a:ext cx="133355" cy="123830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2695575" y="3531882"/>
              <a:ext cx="5506085" cy="760095"/>
            </a:xfrm>
            <a:custGeom>
              <a:avLst/>
              <a:gdLst/>
              <a:ahLst/>
              <a:cxnLst/>
              <a:rect l="l" t="t" r="r" b="b"/>
              <a:pathLst>
                <a:path w="5506084" h="760095">
                  <a:moveTo>
                    <a:pt x="5505831" y="740651"/>
                  </a:moveTo>
                  <a:lnTo>
                    <a:pt x="5471579" y="734961"/>
                  </a:lnTo>
                  <a:lnTo>
                    <a:pt x="1883816" y="39992"/>
                  </a:lnTo>
                  <a:lnTo>
                    <a:pt x="1902955" y="33274"/>
                  </a:lnTo>
                  <a:lnTo>
                    <a:pt x="1933702" y="22466"/>
                  </a:lnTo>
                  <a:lnTo>
                    <a:pt x="1938782" y="20815"/>
                  </a:lnTo>
                  <a:lnTo>
                    <a:pt x="1941322" y="15354"/>
                  </a:lnTo>
                  <a:lnTo>
                    <a:pt x="1939544" y="10414"/>
                  </a:lnTo>
                  <a:lnTo>
                    <a:pt x="1937893" y="5448"/>
                  </a:lnTo>
                  <a:lnTo>
                    <a:pt x="1932432" y="2781"/>
                  </a:lnTo>
                  <a:lnTo>
                    <a:pt x="1828800" y="39103"/>
                  </a:lnTo>
                  <a:lnTo>
                    <a:pt x="1911350" y="111366"/>
                  </a:lnTo>
                  <a:lnTo>
                    <a:pt x="1879968" y="58623"/>
                  </a:lnTo>
                  <a:lnTo>
                    <a:pt x="4765370" y="617524"/>
                  </a:lnTo>
                  <a:lnTo>
                    <a:pt x="1283589" y="38544"/>
                  </a:lnTo>
                  <a:lnTo>
                    <a:pt x="1298816" y="32753"/>
                  </a:lnTo>
                  <a:lnTo>
                    <a:pt x="1333246" y="19672"/>
                  </a:lnTo>
                  <a:lnTo>
                    <a:pt x="1338072" y="17894"/>
                  </a:lnTo>
                  <a:lnTo>
                    <a:pt x="1340612" y="12306"/>
                  </a:lnTo>
                  <a:lnTo>
                    <a:pt x="1338707" y="7480"/>
                  </a:lnTo>
                  <a:lnTo>
                    <a:pt x="1336802" y="2527"/>
                  </a:lnTo>
                  <a:lnTo>
                    <a:pt x="1331341" y="0"/>
                  </a:lnTo>
                  <a:lnTo>
                    <a:pt x="1228725" y="39103"/>
                  </a:lnTo>
                  <a:lnTo>
                    <a:pt x="1309116" y="105778"/>
                  </a:lnTo>
                  <a:lnTo>
                    <a:pt x="1313180" y="109207"/>
                  </a:lnTo>
                  <a:lnTo>
                    <a:pt x="1319149" y="108699"/>
                  </a:lnTo>
                  <a:lnTo>
                    <a:pt x="1322578" y="104635"/>
                  </a:lnTo>
                  <a:lnTo>
                    <a:pt x="1325880" y="100571"/>
                  </a:lnTo>
                  <a:lnTo>
                    <a:pt x="1325372" y="94602"/>
                  </a:lnTo>
                  <a:lnTo>
                    <a:pt x="1321308" y="91173"/>
                  </a:lnTo>
                  <a:lnTo>
                    <a:pt x="1280553" y="57365"/>
                  </a:lnTo>
                  <a:lnTo>
                    <a:pt x="4889182" y="657428"/>
                  </a:lnTo>
                  <a:lnTo>
                    <a:pt x="655053" y="75044"/>
                  </a:lnTo>
                  <a:lnTo>
                    <a:pt x="666724" y="70218"/>
                  </a:lnTo>
                  <a:lnTo>
                    <a:pt x="708787" y="52819"/>
                  </a:lnTo>
                  <a:lnTo>
                    <a:pt x="711200" y="47358"/>
                  </a:lnTo>
                  <a:lnTo>
                    <a:pt x="709168" y="42405"/>
                  </a:lnTo>
                  <a:lnTo>
                    <a:pt x="707136" y="37579"/>
                  </a:lnTo>
                  <a:lnTo>
                    <a:pt x="701548" y="35293"/>
                  </a:lnTo>
                  <a:lnTo>
                    <a:pt x="600075" y="77203"/>
                  </a:lnTo>
                  <a:lnTo>
                    <a:pt x="682371" y="141592"/>
                  </a:lnTo>
                  <a:lnTo>
                    <a:pt x="686435" y="144894"/>
                  </a:lnTo>
                  <a:lnTo>
                    <a:pt x="692404" y="144132"/>
                  </a:lnTo>
                  <a:lnTo>
                    <a:pt x="695706" y="140068"/>
                  </a:lnTo>
                  <a:lnTo>
                    <a:pt x="699008" y="135877"/>
                  </a:lnTo>
                  <a:lnTo>
                    <a:pt x="698246" y="129908"/>
                  </a:lnTo>
                  <a:lnTo>
                    <a:pt x="652310" y="93954"/>
                  </a:lnTo>
                  <a:lnTo>
                    <a:pt x="4188079" y="580275"/>
                  </a:lnTo>
                  <a:lnTo>
                    <a:pt x="54927" y="74269"/>
                  </a:lnTo>
                  <a:lnTo>
                    <a:pt x="64897" y="69964"/>
                  </a:lnTo>
                  <a:lnTo>
                    <a:pt x="108331" y="51295"/>
                  </a:lnTo>
                  <a:lnTo>
                    <a:pt x="110617" y="45707"/>
                  </a:lnTo>
                  <a:lnTo>
                    <a:pt x="108585" y="40881"/>
                  </a:lnTo>
                  <a:lnTo>
                    <a:pt x="106426" y="35928"/>
                  </a:lnTo>
                  <a:lnTo>
                    <a:pt x="100838" y="33769"/>
                  </a:lnTo>
                  <a:lnTo>
                    <a:pt x="0" y="77203"/>
                  </a:lnTo>
                  <a:lnTo>
                    <a:pt x="87376" y="143624"/>
                  </a:lnTo>
                  <a:lnTo>
                    <a:pt x="93345" y="142735"/>
                  </a:lnTo>
                  <a:lnTo>
                    <a:pt x="99695" y="134353"/>
                  </a:lnTo>
                  <a:lnTo>
                    <a:pt x="98933" y="128384"/>
                  </a:lnTo>
                  <a:lnTo>
                    <a:pt x="52590" y="93205"/>
                  </a:lnTo>
                  <a:lnTo>
                    <a:pt x="5458396" y="755002"/>
                  </a:lnTo>
                  <a:lnTo>
                    <a:pt x="5495417" y="760082"/>
                  </a:lnTo>
                  <a:lnTo>
                    <a:pt x="5495480" y="759536"/>
                  </a:lnTo>
                  <a:lnTo>
                    <a:pt x="5499989" y="760082"/>
                  </a:lnTo>
                  <a:lnTo>
                    <a:pt x="5500116" y="759015"/>
                  </a:lnTo>
                  <a:lnTo>
                    <a:pt x="5502783" y="759447"/>
                  </a:lnTo>
                  <a:lnTo>
                    <a:pt x="5505831" y="740651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505075" y="2771013"/>
              <a:ext cx="2309495" cy="0"/>
            </a:xfrm>
            <a:custGeom>
              <a:avLst/>
              <a:gdLst/>
              <a:ahLst/>
              <a:cxnLst/>
              <a:rect l="l" t="t" r="r" b="b"/>
              <a:pathLst>
                <a:path w="2309495">
                  <a:moveTo>
                    <a:pt x="0" y="0"/>
                  </a:moveTo>
                  <a:lnTo>
                    <a:pt x="2309114" y="0"/>
                  </a:lnTo>
                </a:path>
              </a:pathLst>
            </a:custGeom>
            <a:ln w="19055">
              <a:solidFill>
                <a:srgbClr val="3986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581272" y="1095118"/>
              <a:ext cx="1952630" cy="2428750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1567322" y="4292572"/>
            <a:ext cx="530860" cy="79057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algn="ctr">
              <a:lnSpc>
                <a:spcPts val="1810"/>
              </a:lnSpc>
            </a:pPr>
            <a:r>
              <a:rPr sz="1800" spc="-10" dirty="0">
                <a:solidFill>
                  <a:srgbClr val="C00000"/>
                </a:solidFill>
                <a:latin typeface="Calibri"/>
                <a:cs typeface="Calibri"/>
              </a:rPr>
              <a:t>Encoder</a:t>
            </a:r>
            <a:endParaRPr sz="1800">
              <a:latin typeface="Calibri"/>
              <a:cs typeface="Calibri"/>
            </a:endParaRPr>
          </a:p>
          <a:p>
            <a:pPr marL="2540" algn="ctr">
              <a:lnSpc>
                <a:spcPct val="100000"/>
              </a:lnSpc>
              <a:spcBef>
                <a:spcPts val="15"/>
              </a:spcBef>
            </a:pPr>
            <a:r>
              <a:rPr sz="1800" spc="-25" dirty="0">
                <a:solidFill>
                  <a:srgbClr val="C00000"/>
                </a:solidFill>
                <a:latin typeface="Calibri"/>
                <a:cs typeface="Calibri"/>
              </a:rPr>
              <a:t>RNN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2505075" y="6094412"/>
            <a:ext cx="2438400" cy="266700"/>
          </a:xfrm>
          <a:custGeom>
            <a:avLst/>
            <a:gdLst/>
            <a:ahLst/>
            <a:cxnLst/>
            <a:rect l="l" t="t" r="r" b="b"/>
            <a:pathLst>
              <a:path w="2438400" h="266700">
                <a:moveTo>
                  <a:pt x="2438400" y="0"/>
                </a:moveTo>
                <a:lnTo>
                  <a:pt x="2430196" y="51894"/>
                </a:lnTo>
                <a:lnTo>
                  <a:pt x="2407824" y="94268"/>
                </a:lnTo>
                <a:lnTo>
                  <a:pt x="2374642" y="122836"/>
                </a:lnTo>
                <a:lnTo>
                  <a:pt x="2334005" y="133311"/>
                </a:lnTo>
                <a:lnTo>
                  <a:pt x="1323594" y="133311"/>
                </a:lnTo>
                <a:lnTo>
                  <a:pt x="1282957" y="143789"/>
                </a:lnTo>
                <a:lnTo>
                  <a:pt x="1249775" y="172361"/>
                </a:lnTo>
                <a:lnTo>
                  <a:pt x="1227403" y="214739"/>
                </a:lnTo>
                <a:lnTo>
                  <a:pt x="1219200" y="266636"/>
                </a:lnTo>
                <a:lnTo>
                  <a:pt x="1210996" y="214739"/>
                </a:lnTo>
                <a:lnTo>
                  <a:pt x="1188624" y="172361"/>
                </a:lnTo>
                <a:lnTo>
                  <a:pt x="1155442" y="143789"/>
                </a:lnTo>
                <a:lnTo>
                  <a:pt x="1114805" y="133311"/>
                </a:lnTo>
                <a:lnTo>
                  <a:pt x="104393" y="133311"/>
                </a:lnTo>
                <a:lnTo>
                  <a:pt x="63757" y="122836"/>
                </a:lnTo>
                <a:lnTo>
                  <a:pt x="30575" y="94268"/>
                </a:lnTo>
                <a:lnTo>
                  <a:pt x="8203" y="51894"/>
                </a:lnTo>
                <a:lnTo>
                  <a:pt x="0" y="0"/>
                </a:lnTo>
              </a:path>
            </a:pathLst>
          </a:custGeom>
          <a:ln w="190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143125" y="4304157"/>
            <a:ext cx="180975" cy="781050"/>
          </a:xfrm>
          <a:custGeom>
            <a:avLst/>
            <a:gdLst/>
            <a:ahLst/>
            <a:cxnLst/>
            <a:rect l="l" t="t" r="r" b="b"/>
            <a:pathLst>
              <a:path w="180975" h="781050">
                <a:moveTo>
                  <a:pt x="180975" y="780923"/>
                </a:moveTo>
                <a:lnTo>
                  <a:pt x="145716" y="775350"/>
                </a:lnTo>
                <a:lnTo>
                  <a:pt x="116935" y="760158"/>
                </a:lnTo>
                <a:lnTo>
                  <a:pt x="97536" y="737631"/>
                </a:lnTo>
                <a:lnTo>
                  <a:pt x="90424" y="710057"/>
                </a:lnTo>
                <a:lnTo>
                  <a:pt x="90550" y="461264"/>
                </a:lnTo>
                <a:lnTo>
                  <a:pt x="83438" y="433689"/>
                </a:lnTo>
                <a:lnTo>
                  <a:pt x="64039" y="411162"/>
                </a:lnTo>
                <a:lnTo>
                  <a:pt x="35258" y="395970"/>
                </a:lnTo>
                <a:lnTo>
                  <a:pt x="0" y="390398"/>
                </a:lnTo>
                <a:lnTo>
                  <a:pt x="35258" y="384845"/>
                </a:lnTo>
                <a:lnTo>
                  <a:pt x="64039" y="369697"/>
                </a:lnTo>
                <a:lnTo>
                  <a:pt x="83438" y="347214"/>
                </a:lnTo>
                <a:lnTo>
                  <a:pt x="90550" y="319659"/>
                </a:lnTo>
                <a:lnTo>
                  <a:pt x="90550" y="70866"/>
                </a:lnTo>
                <a:lnTo>
                  <a:pt x="97661" y="43291"/>
                </a:lnTo>
                <a:lnTo>
                  <a:pt x="117046" y="20764"/>
                </a:lnTo>
                <a:lnTo>
                  <a:pt x="145790" y="5572"/>
                </a:lnTo>
                <a:lnTo>
                  <a:pt x="180975" y="0"/>
                </a:lnTo>
              </a:path>
            </a:pathLst>
          </a:custGeom>
          <a:ln w="19055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5393054" y="5722937"/>
            <a:ext cx="1101090" cy="2660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885190" algn="l"/>
              </a:tabLst>
            </a:pPr>
            <a:r>
              <a:rPr sz="1550" i="1" spc="-10" dirty="0">
                <a:latin typeface="Calibri"/>
                <a:cs typeface="Calibri"/>
              </a:rPr>
              <a:t>&lt;START&gt;</a:t>
            </a:r>
            <a:r>
              <a:rPr sz="1550" i="1" dirty="0">
                <a:latin typeface="Calibri"/>
                <a:cs typeface="Calibri"/>
              </a:rPr>
              <a:t>	</a:t>
            </a:r>
            <a:r>
              <a:rPr sz="1550" i="1" spc="-25" dirty="0">
                <a:latin typeface="Calibri"/>
                <a:cs typeface="Calibri"/>
              </a:rPr>
              <a:t>he</a:t>
            </a:r>
            <a:endParaRPr sz="155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577083" y="5732462"/>
            <a:ext cx="121285" cy="26543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50" i="1" spc="-25" dirty="0">
                <a:latin typeface="Calibri"/>
                <a:cs typeface="Calibri"/>
              </a:rPr>
              <a:t>il</a:t>
            </a:r>
            <a:endParaRPr sz="155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176270" y="5732462"/>
            <a:ext cx="128270" cy="26543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50" i="1" spc="-50" dirty="0">
                <a:latin typeface="Calibri"/>
                <a:cs typeface="Calibri"/>
              </a:rPr>
              <a:t>a</a:t>
            </a:r>
            <a:endParaRPr sz="155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698135" y="5732462"/>
            <a:ext cx="1111250" cy="26543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497840" algn="l"/>
              </a:tabLst>
            </a:pPr>
            <a:r>
              <a:rPr sz="1550" i="1" spc="-25" dirty="0">
                <a:latin typeface="Calibri"/>
                <a:cs typeface="Calibri"/>
              </a:rPr>
              <a:t>m’</a:t>
            </a:r>
            <a:r>
              <a:rPr sz="1550" i="1" dirty="0">
                <a:latin typeface="Calibri"/>
                <a:cs typeface="Calibri"/>
              </a:rPr>
              <a:t>	</a:t>
            </a:r>
            <a:r>
              <a:rPr sz="1550" i="1" spc="-10" dirty="0">
                <a:latin typeface="Calibri"/>
                <a:cs typeface="Calibri"/>
              </a:rPr>
              <a:t>entarté</a:t>
            </a:r>
            <a:endParaRPr sz="155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0391520" y="4078223"/>
            <a:ext cx="254000" cy="1277620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z="1800" dirty="0">
                <a:solidFill>
                  <a:srgbClr val="00AF50"/>
                </a:solidFill>
                <a:latin typeface="Calibri"/>
                <a:cs typeface="Calibri"/>
              </a:rPr>
              <a:t>Decoder</a:t>
            </a:r>
            <a:r>
              <a:rPr sz="1800" spc="-70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00AF50"/>
                </a:solidFill>
                <a:latin typeface="Calibri"/>
                <a:cs typeface="Calibri"/>
              </a:rPr>
              <a:t>RNN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567322" y="3173834"/>
            <a:ext cx="530860" cy="89852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algn="ctr">
              <a:lnSpc>
                <a:spcPts val="1810"/>
              </a:lnSpc>
            </a:pPr>
            <a:r>
              <a:rPr sz="1800" spc="-10" dirty="0">
                <a:solidFill>
                  <a:srgbClr val="3986FF"/>
                </a:solidFill>
                <a:latin typeface="Calibri"/>
                <a:cs typeface="Calibri"/>
              </a:rPr>
              <a:t>Attention</a:t>
            </a:r>
            <a:endParaRPr sz="1800">
              <a:latin typeface="Calibri"/>
              <a:cs typeface="Calibri"/>
            </a:endParaRPr>
          </a:p>
          <a:p>
            <a:pPr marL="2540" algn="ctr">
              <a:lnSpc>
                <a:spcPct val="100000"/>
              </a:lnSpc>
              <a:spcBef>
                <a:spcPts val="15"/>
              </a:spcBef>
            </a:pPr>
            <a:r>
              <a:rPr sz="1800" spc="-10" dirty="0">
                <a:solidFill>
                  <a:srgbClr val="3986FF"/>
                </a:solidFill>
                <a:latin typeface="Calibri"/>
                <a:cs typeface="Calibri"/>
              </a:rPr>
              <a:t>scores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2133600" y="3275710"/>
            <a:ext cx="190500" cy="628650"/>
          </a:xfrm>
          <a:custGeom>
            <a:avLst/>
            <a:gdLst/>
            <a:ahLst/>
            <a:cxnLst/>
            <a:rect l="l" t="t" r="r" b="b"/>
            <a:pathLst>
              <a:path w="190500" h="628650">
                <a:moveTo>
                  <a:pt x="190500" y="628522"/>
                </a:moveTo>
                <a:lnTo>
                  <a:pt x="153435" y="622661"/>
                </a:lnTo>
                <a:lnTo>
                  <a:pt x="123158" y="606679"/>
                </a:lnTo>
                <a:lnTo>
                  <a:pt x="102739" y="582981"/>
                </a:lnTo>
                <a:lnTo>
                  <a:pt x="95250" y="553974"/>
                </a:lnTo>
                <a:lnTo>
                  <a:pt x="95250" y="388746"/>
                </a:lnTo>
                <a:lnTo>
                  <a:pt x="87760" y="359759"/>
                </a:lnTo>
                <a:lnTo>
                  <a:pt x="67341" y="336105"/>
                </a:lnTo>
                <a:lnTo>
                  <a:pt x="37064" y="320166"/>
                </a:lnTo>
                <a:lnTo>
                  <a:pt x="0" y="314325"/>
                </a:lnTo>
                <a:lnTo>
                  <a:pt x="37064" y="308463"/>
                </a:lnTo>
                <a:lnTo>
                  <a:pt x="67341" y="292480"/>
                </a:lnTo>
                <a:lnTo>
                  <a:pt x="87760" y="268783"/>
                </a:lnTo>
                <a:lnTo>
                  <a:pt x="95250" y="239775"/>
                </a:lnTo>
                <a:lnTo>
                  <a:pt x="95250" y="74549"/>
                </a:lnTo>
                <a:lnTo>
                  <a:pt x="102739" y="45541"/>
                </a:lnTo>
                <a:lnTo>
                  <a:pt x="123158" y="21843"/>
                </a:lnTo>
                <a:lnTo>
                  <a:pt x="153435" y="5861"/>
                </a:lnTo>
                <a:lnTo>
                  <a:pt x="190500" y="0"/>
                </a:lnTo>
              </a:path>
            </a:pathLst>
          </a:custGeom>
          <a:ln w="19055">
            <a:solidFill>
              <a:srgbClr val="3986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1567322" y="1901344"/>
            <a:ext cx="530860" cy="110998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14300">
              <a:lnSpc>
                <a:spcPts val="1810"/>
              </a:lnSpc>
            </a:pPr>
            <a:r>
              <a:rPr sz="1800" spc="-10" dirty="0">
                <a:solidFill>
                  <a:srgbClr val="3986FF"/>
                </a:solidFill>
                <a:latin typeface="Calibri"/>
                <a:cs typeface="Calibri"/>
              </a:rPr>
              <a:t>Attention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1800" spc="-10" dirty="0">
                <a:solidFill>
                  <a:srgbClr val="3986FF"/>
                </a:solidFill>
                <a:latin typeface="Calibri"/>
                <a:cs typeface="Calibri"/>
              </a:rPr>
              <a:t>distribution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2152650" y="2142617"/>
            <a:ext cx="180975" cy="628650"/>
          </a:xfrm>
          <a:custGeom>
            <a:avLst/>
            <a:gdLst/>
            <a:ahLst/>
            <a:cxnLst/>
            <a:rect l="l" t="t" r="r" b="b"/>
            <a:pathLst>
              <a:path w="180975" h="628650">
                <a:moveTo>
                  <a:pt x="180975" y="628396"/>
                </a:moveTo>
                <a:lnTo>
                  <a:pt x="145716" y="622843"/>
                </a:lnTo>
                <a:lnTo>
                  <a:pt x="116935" y="607695"/>
                </a:lnTo>
                <a:lnTo>
                  <a:pt x="97536" y="585212"/>
                </a:lnTo>
                <a:lnTo>
                  <a:pt x="90424" y="557657"/>
                </a:lnTo>
                <a:lnTo>
                  <a:pt x="90424" y="384937"/>
                </a:lnTo>
                <a:lnTo>
                  <a:pt x="83313" y="357435"/>
                </a:lnTo>
                <a:lnTo>
                  <a:pt x="63928" y="334946"/>
                </a:lnTo>
                <a:lnTo>
                  <a:pt x="35184" y="319768"/>
                </a:lnTo>
                <a:lnTo>
                  <a:pt x="0" y="314198"/>
                </a:lnTo>
                <a:lnTo>
                  <a:pt x="35184" y="308627"/>
                </a:lnTo>
                <a:lnTo>
                  <a:pt x="63928" y="293449"/>
                </a:lnTo>
                <a:lnTo>
                  <a:pt x="83313" y="270960"/>
                </a:lnTo>
                <a:lnTo>
                  <a:pt x="90424" y="243459"/>
                </a:lnTo>
                <a:lnTo>
                  <a:pt x="90424" y="70738"/>
                </a:lnTo>
                <a:lnTo>
                  <a:pt x="97536" y="43183"/>
                </a:lnTo>
                <a:lnTo>
                  <a:pt x="116935" y="20700"/>
                </a:lnTo>
                <a:lnTo>
                  <a:pt x="145716" y="5552"/>
                </a:lnTo>
                <a:lnTo>
                  <a:pt x="180975" y="0"/>
                </a:lnTo>
              </a:path>
            </a:pathLst>
          </a:custGeom>
          <a:ln w="19055">
            <a:solidFill>
              <a:srgbClr val="3986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3907790" y="1170622"/>
            <a:ext cx="898525" cy="57658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32715" marR="5080" indent="-120650">
              <a:lnSpc>
                <a:spcPct val="100800"/>
              </a:lnSpc>
              <a:spcBef>
                <a:spcPts val="85"/>
              </a:spcBef>
            </a:pPr>
            <a:r>
              <a:rPr sz="1800" spc="-25" dirty="0">
                <a:solidFill>
                  <a:srgbClr val="3986FF"/>
                </a:solidFill>
                <a:latin typeface="Calibri"/>
                <a:cs typeface="Calibri"/>
              </a:rPr>
              <a:t>Attention </a:t>
            </a:r>
            <a:r>
              <a:rPr sz="1800" spc="-10" dirty="0">
                <a:solidFill>
                  <a:srgbClr val="3986FF"/>
                </a:solidFill>
                <a:latin typeface="Calibri"/>
                <a:cs typeface="Calibri"/>
              </a:rPr>
              <a:t>output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3818890" y="1780794"/>
            <a:ext cx="4525010" cy="3904615"/>
            <a:chOff x="3818890" y="1780794"/>
            <a:chExt cx="4525010" cy="3904615"/>
          </a:xfrm>
        </p:grpSpPr>
        <p:sp>
          <p:nvSpPr>
            <p:cNvPr id="30" name="object 30"/>
            <p:cNvSpPr/>
            <p:nvPr/>
          </p:nvSpPr>
          <p:spPr>
            <a:xfrm>
              <a:off x="3818890" y="1780794"/>
              <a:ext cx="4143375" cy="339725"/>
            </a:xfrm>
            <a:custGeom>
              <a:avLst/>
              <a:gdLst/>
              <a:ahLst/>
              <a:cxnLst/>
              <a:rect l="l" t="t" r="r" b="b"/>
              <a:pathLst>
                <a:path w="4143375" h="339725">
                  <a:moveTo>
                    <a:pt x="4088241" y="296819"/>
                  </a:moveTo>
                  <a:lnTo>
                    <a:pt x="4040759" y="320293"/>
                  </a:lnTo>
                  <a:lnTo>
                    <a:pt x="4036060" y="322706"/>
                  </a:lnTo>
                  <a:lnTo>
                    <a:pt x="4034155" y="328421"/>
                  </a:lnTo>
                  <a:lnTo>
                    <a:pt x="4036441" y="333120"/>
                  </a:lnTo>
                  <a:lnTo>
                    <a:pt x="4038854" y="337819"/>
                  </a:lnTo>
                  <a:lnTo>
                    <a:pt x="4044568" y="339725"/>
                  </a:lnTo>
                  <a:lnTo>
                    <a:pt x="4126348" y="299211"/>
                  </a:lnTo>
                  <a:lnTo>
                    <a:pt x="4123436" y="299211"/>
                  </a:lnTo>
                  <a:lnTo>
                    <a:pt x="4088241" y="296819"/>
                  </a:lnTo>
                  <a:close/>
                </a:path>
                <a:path w="4143375" h="339725">
                  <a:moveTo>
                    <a:pt x="4105246" y="288412"/>
                  </a:moveTo>
                  <a:lnTo>
                    <a:pt x="4088241" y="296819"/>
                  </a:lnTo>
                  <a:lnTo>
                    <a:pt x="4123436" y="299211"/>
                  </a:lnTo>
                  <a:lnTo>
                    <a:pt x="4123546" y="297560"/>
                  </a:lnTo>
                  <a:lnTo>
                    <a:pt x="4118737" y="297560"/>
                  </a:lnTo>
                  <a:lnTo>
                    <a:pt x="4105246" y="288412"/>
                  </a:lnTo>
                  <a:close/>
                </a:path>
                <a:path w="4143375" h="339725">
                  <a:moveTo>
                    <a:pt x="4052062" y="229361"/>
                  </a:moveTo>
                  <a:lnTo>
                    <a:pt x="4046092" y="230504"/>
                  </a:lnTo>
                  <a:lnTo>
                    <a:pt x="4040251" y="239140"/>
                  </a:lnTo>
                  <a:lnTo>
                    <a:pt x="4041393" y="245109"/>
                  </a:lnTo>
                  <a:lnTo>
                    <a:pt x="4089559" y="277774"/>
                  </a:lnTo>
                  <a:lnTo>
                    <a:pt x="4124706" y="280161"/>
                  </a:lnTo>
                  <a:lnTo>
                    <a:pt x="4123595" y="296819"/>
                  </a:lnTo>
                  <a:lnTo>
                    <a:pt x="4123546" y="297560"/>
                  </a:lnTo>
                  <a:lnTo>
                    <a:pt x="4123436" y="299211"/>
                  </a:lnTo>
                  <a:lnTo>
                    <a:pt x="4126348" y="299211"/>
                  </a:lnTo>
                  <a:lnTo>
                    <a:pt x="4142993" y="290956"/>
                  </a:lnTo>
                  <a:lnTo>
                    <a:pt x="4052062" y="229361"/>
                  </a:lnTo>
                  <a:close/>
                </a:path>
                <a:path w="4143375" h="339725">
                  <a:moveTo>
                    <a:pt x="4119880" y="281177"/>
                  </a:moveTo>
                  <a:lnTo>
                    <a:pt x="4105246" y="288412"/>
                  </a:lnTo>
                  <a:lnTo>
                    <a:pt x="4118737" y="297560"/>
                  </a:lnTo>
                  <a:lnTo>
                    <a:pt x="4119880" y="281177"/>
                  </a:lnTo>
                  <a:close/>
                </a:path>
                <a:path w="4143375" h="339725">
                  <a:moveTo>
                    <a:pt x="4124638" y="281177"/>
                  </a:moveTo>
                  <a:lnTo>
                    <a:pt x="4119880" y="281177"/>
                  </a:lnTo>
                  <a:lnTo>
                    <a:pt x="4118788" y="296819"/>
                  </a:lnTo>
                  <a:lnTo>
                    <a:pt x="4118737" y="297560"/>
                  </a:lnTo>
                  <a:lnTo>
                    <a:pt x="4123546" y="297560"/>
                  </a:lnTo>
                  <a:lnTo>
                    <a:pt x="4124638" y="281177"/>
                  </a:lnTo>
                  <a:close/>
                </a:path>
                <a:path w="4143375" h="339725">
                  <a:moveTo>
                    <a:pt x="1270" y="0"/>
                  </a:moveTo>
                  <a:lnTo>
                    <a:pt x="0" y="18922"/>
                  </a:lnTo>
                  <a:lnTo>
                    <a:pt x="4088241" y="296819"/>
                  </a:lnTo>
                  <a:lnTo>
                    <a:pt x="4105246" y="288412"/>
                  </a:lnTo>
                  <a:lnTo>
                    <a:pt x="4089559" y="277774"/>
                  </a:lnTo>
                  <a:lnTo>
                    <a:pt x="1270" y="0"/>
                  </a:lnTo>
                  <a:close/>
                </a:path>
                <a:path w="4143375" h="339725">
                  <a:moveTo>
                    <a:pt x="4089559" y="277774"/>
                  </a:moveTo>
                  <a:lnTo>
                    <a:pt x="4105246" y="288412"/>
                  </a:lnTo>
                  <a:lnTo>
                    <a:pt x="4119880" y="281177"/>
                  </a:lnTo>
                  <a:lnTo>
                    <a:pt x="4124638" y="281177"/>
                  </a:lnTo>
                  <a:lnTo>
                    <a:pt x="4124706" y="280161"/>
                  </a:lnTo>
                  <a:lnTo>
                    <a:pt x="4089559" y="277774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305547" y="4361304"/>
              <a:ext cx="123830" cy="133355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305547" y="4523229"/>
              <a:ext cx="123830" cy="133228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305547" y="4694552"/>
              <a:ext cx="123830" cy="133355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305547" y="4866002"/>
              <a:ext cx="123830" cy="133355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6229350" y="4294632"/>
              <a:ext cx="266700" cy="781050"/>
            </a:xfrm>
            <a:custGeom>
              <a:avLst/>
              <a:gdLst/>
              <a:ahLst/>
              <a:cxnLst/>
              <a:rect l="l" t="t" r="r" b="b"/>
              <a:pathLst>
                <a:path w="266700" h="781050">
                  <a:moveTo>
                    <a:pt x="222250" y="0"/>
                  </a:moveTo>
                  <a:lnTo>
                    <a:pt x="239535" y="3498"/>
                  </a:lnTo>
                  <a:lnTo>
                    <a:pt x="253666" y="13033"/>
                  </a:lnTo>
                  <a:lnTo>
                    <a:pt x="263201" y="27164"/>
                  </a:lnTo>
                  <a:lnTo>
                    <a:pt x="266700" y="44450"/>
                  </a:lnTo>
                  <a:lnTo>
                    <a:pt x="266700" y="736473"/>
                  </a:lnTo>
                  <a:lnTo>
                    <a:pt x="263201" y="753758"/>
                  </a:lnTo>
                  <a:lnTo>
                    <a:pt x="253666" y="767889"/>
                  </a:lnTo>
                  <a:lnTo>
                    <a:pt x="239535" y="777424"/>
                  </a:lnTo>
                  <a:lnTo>
                    <a:pt x="222250" y="780923"/>
                  </a:lnTo>
                  <a:lnTo>
                    <a:pt x="44450" y="780923"/>
                  </a:lnTo>
                  <a:lnTo>
                    <a:pt x="27164" y="777424"/>
                  </a:lnTo>
                  <a:lnTo>
                    <a:pt x="13033" y="767889"/>
                  </a:lnTo>
                  <a:lnTo>
                    <a:pt x="3498" y="753758"/>
                  </a:lnTo>
                  <a:lnTo>
                    <a:pt x="0" y="736473"/>
                  </a:lnTo>
                  <a:lnTo>
                    <a:pt x="0" y="44450"/>
                  </a:lnTo>
                  <a:lnTo>
                    <a:pt x="3498" y="27164"/>
                  </a:lnTo>
                  <a:lnTo>
                    <a:pt x="13033" y="13033"/>
                  </a:lnTo>
                  <a:lnTo>
                    <a:pt x="27164" y="3498"/>
                  </a:lnTo>
                  <a:lnTo>
                    <a:pt x="44450" y="0"/>
                  </a:lnTo>
                  <a:lnTo>
                    <a:pt x="222250" y="0"/>
                  </a:lnTo>
                  <a:close/>
                </a:path>
              </a:pathLst>
            </a:custGeom>
            <a:ln w="19055">
              <a:solidFill>
                <a:srgbClr val="175E5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6307328" y="4629784"/>
              <a:ext cx="534035" cy="1055370"/>
            </a:xfrm>
            <a:custGeom>
              <a:avLst/>
              <a:gdLst/>
              <a:ahLst/>
              <a:cxnLst/>
              <a:rect l="l" t="t" r="r" b="b"/>
              <a:pathLst>
                <a:path w="534034" h="1055370">
                  <a:moveTo>
                    <a:pt x="110744" y="540512"/>
                  </a:moveTo>
                  <a:lnTo>
                    <a:pt x="66408" y="464566"/>
                  </a:lnTo>
                  <a:lnTo>
                    <a:pt x="55372" y="445643"/>
                  </a:lnTo>
                  <a:lnTo>
                    <a:pt x="0" y="540512"/>
                  </a:lnTo>
                  <a:lnTo>
                    <a:pt x="1524" y="546354"/>
                  </a:lnTo>
                  <a:lnTo>
                    <a:pt x="10668" y="551688"/>
                  </a:lnTo>
                  <a:lnTo>
                    <a:pt x="16510" y="550164"/>
                  </a:lnTo>
                  <a:lnTo>
                    <a:pt x="45847" y="499872"/>
                  </a:lnTo>
                  <a:lnTo>
                    <a:pt x="45847" y="1055319"/>
                  </a:lnTo>
                  <a:lnTo>
                    <a:pt x="64897" y="1055319"/>
                  </a:lnTo>
                  <a:lnTo>
                    <a:pt x="64897" y="499872"/>
                  </a:lnTo>
                  <a:lnTo>
                    <a:pt x="94234" y="550164"/>
                  </a:lnTo>
                  <a:lnTo>
                    <a:pt x="100076" y="551688"/>
                  </a:lnTo>
                  <a:lnTo>
                    <a:pt x="109220" y="546354"/>
                  </a:lnTo>
                  <a:lnTo>
                    <a:pt x="110744" y="540512"/>
                  </a:lnTo>
                  <a:close/>
                </a:path>
                <a:path w="534034" h="1055370">
                  <a:moveTo>
                    <a:pt x="533628" y="55308"/>
                  </a:moveTo>
                  <a:lnTo>
                    <a:pt x="517156" y="45720"/>
                  </a:lnTo>
                  <a:lnTo>
                    <a:pt x="438658" y="0"/>
                  </a:lnTo>
                  <a:lnTo>
                    <a:pt x="432816" y="1524"/>
                  </a:lnTo>
                  <a:lnTo>
                    <a:pt x="430149" y="6096"/>
                  </a:lnTo>
                  <a:lnTo>
                    <a:pt x="427482" y="10541"/>
                  </a:lnTo>
                  <a:lnTo>
                    <a:pt x="429133" y="16383"/>
                  </a:lnTo>
                  <a:lnTo>
                    <a:pt x="433578" y="19050"/>
                  </a:lnTo>
                  <a:lnTo>
                    <a:pt x="479285" y="45720"/>
                  </a:lnTo>
                  <a:lnTo>
                    <a:pt x="188722" y="45720"/>
                  </a:lnTo>
                  <a:lnTo>
                    <a:pt x="188722" y="64770"/>
                  </a:lnTo>
                  <a:lnTo>
                    <a:pt x="479501" y="64770"/>
                  </a:lnTo>
                  <a:lnTo>
                    <a:pt x="433578" y="91567"/>
                  </a:lnTo>
                  <a:lnTo>
                    <a:pt x="429133" y="94107"/>
                  </a:lnTo>
                  <a:lnTo>
                    <a:pt x="427482" y="99949"/>
                  </a:lnTo>
                  <a:lnTo>
                    <a:pt x="432816" y="109093"/>
                  </a:lnTo>
                  <a:lnTo>
                    <a:pt x="438658" y="110617"/>
                  </a:lnTo>
                  <a:lnTo>
                    <a:pt x="517207" y="64770"/>
                  </a:lnTo>
                  <a:lnTo>
                    <a:pt x="533412" y="55308"/>
                  </a:lnTo>
                  <a:lnTo>
                    <a:pt x="533628" y="55308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7" name="object 3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915147" y="4351779"/>
              <a:ext cx="123830" cy="133355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915147" y="4523229"/>
              <a:ext cx="123830" cy="133228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915147" y="4694552"/>
              <a:ext cx="123830" cy="133355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915147" y="4866002"/>
              <a:ext cx="123830" cy="123830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6848475" y="4285107"/>
              <a:ext cx="257175" cy="781050"/>
            </a:xfrm>
            <a:custGeom>
              <a:avLst/>
              <a:gdLst/>
              <a:ahLst/>
              <a:cxnLst/>
              <a:rect l="l" t="t" r="r" b="b"/>
              <a:pathLst>
                <a:path w="257175" h="781050">
                  <a:moveTo>
                    <a:pt x="214249" y="0"/>
                  </a:moveTo>
                  <a:lnTo>
                    <a:pt x="230975" y="3367"/>
                  </a:lnTo>
                  <a:lnTo>
                    <a:pt x="244617" y="12557"/>
                  </a:lnTo>
                  <a:lnTo>
                    <a:pt x="253807" y="26199"/>
                  </a:lnTo>
                  <a:lnTo>
                    <a:pt x="257175" y="42926"/>
                  </a:lnTo>
                  <a:lnTo>
                    <a:pt x="257175" y="737997"/>
                  </a:lnTo>
                  <a:lnTo>
                    <a:pt x="253807" y="754723"/>
                  </a:lnTo>
                  <a:lnTo>
                    <a:pt x="244617" y="768365"/>
                  </a:lnTo>
                  <a:lnTo>
                    <a:pt x="230975" y="777555"/>
                  </a:lnTo>
                  <a:lnTo>
                    <a:pt x="214249" y="780923"/>
                  </a:lnTo>
                  <a:lnTo>
                    <a:pt x="42925" y="780923"/>
                  </a:lnTo>
                  <a:lnTo>
                    <a:pt x="26199" y="777555"/>
                  </a:lnTo>
                  <a:lnTo>
                    <a:pt x="12557" y="768365"/>
                  </a:lnTo>
                  <a:lnTo>
                    <a:pt x="3367" y="754723"/>
                  </a:lnTo>
                  <a:lnTo>
                    <a:pt x="0" y="737997"/>
                  </a:lnTo>
                  <a:lnTo>
                    <a:pt x="0" y="42926"/>
                  </a:lnTo>
                  <a:lnTo>
                    <a:pt x="3367" y="26199"/>
                  </a:lnTo>
                  <a:lnTo>
                    <a:pt x="12557" y="12557"/>
                  </a:lnTo>
                  <a:lnTo>
                    <a:pt x="26199" y="3367"/>
                  </a:lnTo>
                  <a:lnTo>
                    <a:pt x="42925" y="0"/>
                  </a:lnTo>
                  <a:lnTo>
                    <a:pt x="214249" y="0"/>
                  </a:lnTo>
                  <a:close/>
                </a:path>
              </a:pathLst>
            </a:custGeom>
            <a:ln w="19055">
              <a:solidFill>
                <a:srgbClr val="175E5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6916928" y="4620259"/>
              <a:ext cx="534035" cy="1055370"/>
            </a:xfrm>
            <a:custGeom>
              <a:avLst/>
              <a:gdLst/>
              <a:ahLst/>
              <a:cxnLst/>
              <a:rect l="l" t="t" r="r" b="b"/>
              <a:pathLst>
                <a:path w="534034" h="1055370">
                  <a:moveTo>
                    <a:pt x="110744" y="540512"/>
                  </a:moveTo>
                  <a:lnTo>
                    <a:pt x="66408" y="464566"/>
                  </a:lnTo>
                  <a:lnTo>
                    <a:pt x="55372" y="445643"/>
                  </a:lnTo>
                  <a:lnTo>
                    <a:pt x="0" y="540512"/>
                  </a:lnTo>
                  <a:lnTo>
                    <a:pt x="1524" y="546354"/>
                  </a:lnTo>
                  <a:lnTo>
                    <a:pt x="10668" y="551688"/>
                  </a:lnTo>
                  <a:lnTo>
                    <a:pt x="16510" y="550164"/>
                  </a:lnTo>
                  <a:lnTo>
                    <a:pt x="45847" y="499884"/>
                  </a:lnTo>
                  <a:lnTo>
                    <a:pt x="45847" y="1055319"/>
                  </a:lnTo>
                  <a:lnTo>
                    <a:pt x="64897" y="1055319"/>
                  </a:lnTo>
                  <a:lnTo>
                    <a:pt x="64897" y="499884"/>
                  </a:lnTo>
                  <a:lnTo>
                    <a:pt x="94234" y="550164"/>
                  </a:lnTo>
                  <a:lnTo>
                    <a:pt x="100076" y="551688"/>
                  </a:lnTo>
                  <a:lnTo>
                    <a:pt x="109220" y="546354"/>
                  </a:lnTo>
                  <a:lnTo>
                    <a:pt x="110744" y="540512"/>
                  </a:lnTo>
                  <a:close/>
                </a:path>
                <a:path w="534034" h="1055370">
                  <a:moveTo>
                    <a:pt x="533628" y="55308"/>
                  </a:moveTo>
                  <a:lnTo>
                    <a:pt x="517156" y="45720"/>
                  </a:lnTo>
                  <a:lnTo>
                    <a:pt x="438658" y="0"/>
                  </a:lnTo>
                  <a:lnTo>
                    <a:pt x="432816" y="1524"/>
                  </a:lnTo>
                  <a:lnTo>
                    <a:pt x="430149" y="6096"/>
                  </a:lnTo>
                  <a:lnTo>
                    <a:pt x="427482" y="10541"/>
                  </a:lnTo>
                  <a:lnTo>
                    <a:pt x="429133" y="16383"/>
                  </a:lnTo>
                  <a:lnTo>
                    <a:pt x="433578" y="19050"/>
                  </a:lnTo>
                  <a:lnTo>
                    <a:pt x="479285" y="45720"/>
                  </a:lnTo>
                  <a:lnTo>
                    <a:pt x="188722" y="45720"/>
                  </a:lnTo>
                  <a:lnTo>
                    <a:pt x="188722" y="64770"/>
                  </a:lnTo>
                  <a:lnTo>
                    <a:pt x="479501" y="64770"/>
                  </a:lnTo>
                  <a:lnTo>
                    <a:pt x="433578" y="91567"/>
                  </a:lnTo>
                  <a:lnTo>
                    <a:pt x="429133" y="94107"/>
                  </a:lnTo>
                  <a:lnTo>
                    <a:pt x="427482" y="99949"/>
                  </a:lnTo>
                  <a:lnTo>
                    <a:pt x="432816" y="109093"/>
                  </a:lnTo>
                  <a:lnTo>
                    <a:pt x="438658" y="110617"/>
                  </a:lnTo>
                  <a:lnTo>
                    <a:pt x="517207" y="64770"/>
                  </a:lnTo>
                  <a:lnTo>
                    <a:pt x="533412" y="55308"/>
                  </a:lnTo>
                  <a:lnTo>
                    <a:pt x="533628" y="55308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3" name="object 43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134347" y="4351779"/>
              <a:ext cx="133355" cy="133355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134347" y="4523229"/>
              <a:ext cx="133355" cy="123703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134347" y="4685027"/>
              <a:ext cx="133355" cy="133355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134347" y="4856477"/>
              <a:ext cx="133355" cy="133355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8067675" y="4285107"/>
              <a:ext cx="266700" cy="781050"/>
            </a:xfrm>
            <a:custGeom>
              <a:avLst/>
              <a:gdLst/>
              <a:ahLst/>
              <a:cxnLst/>
              <a:rect l="l" t="t" r="r" b="b"/>
              <a:pathLst>
                <a:path w="266700" h="781050">
                  <a:moveTo>
                    <a:pt x="222250" y="0"/>
                  </a:moveTo>
                  <a:lnTo>
                    <a:pt x="239535" y="3498"/>
                  </a:lnTo>
                  <a:lnTo>
                    <a:pt x="253666" y="13033"/>
                  </a:lnTo>
                  <a:lnTo>
                    <a:pt x="263201" y="27164"/>
                  </a:lnTo>
                  <a:lnTo>
                    <a:pt x="266700" y="44450"/>
                  </a:lnTo>
                  <a:lnTo>
                    <a:pt x="266700" y="736473"/>
                  </a:lnTo>
                  <a:lnTo>
                    <a:pt x="263201" y="753758"/>
                  </a:lnTo>
                  <a:lnTo>
                    <a:pt x="253666" y="767889"/>
                  </a:lnTo>
                  <a:lnTo>
                    <a:pt x="239535" y="777424"/>
                  </a:lnTo>
                  <a:lnTo>
                    <a:pt x="222250" y="780923"/>
                  </a:lnTo>
                  <a:lnTo>
                    <a:pt x="44450" y="780923"/>
                  </a:lnTo>
                  <a:lnTo>
                    <a:pt x="27164" y="777424"/>
                  </a:lnTo>
                  <a:lnTo>
                    <a:pt x="13033" y="767889"/>
                  </a:lnTo>
                  <a:lnTo>
                    <a:pt x="3498" y="753758"/>
                  </a:lnTo>
                  <a:lnTo>
                    <a:pt x="0" y="736473"/>
                  </a:lnTo>
                  <a:lnTo>
                    <a:pt x="0" y="44450"/>
                  </a:lnTo>
                  <a:lnTo>
                    <a:pt x="3498" y="27164"/>
                  </a:lnTo>
                  <a:lnTo>
                    <a:pt x="13033" y="13033"/>
                  </a:lnTo>
                  <a:lnTo>
                    <a:pt x="27164" y="3498"/>
                  </a:lnTo>
                  <a:lnTo>
                    <a:pt x="44450" y="0"/>
                  </a:lnTo>
                  <a:lnTo>
                    <a:pt x="222250" y="0"/>
                  </a:lnTo>
                  <a:close/>
                </a:path>
              </a:pathLst>
            </a:custGeom>
            <a:ln w="19055">
              <a:solidFill>
                <a:srgbClr val="175E5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8136255" y="2237739"/>
              <a:ext cx="120650" cy="3437890"/>
            </a:xfrm>
            <a:custGeom>
              <a:avLst/>
              <a:gdLst/>
              <a:ahLst/>
              <a:cxnLst/>
              <a:rect l="l" t="t" r="r" b="b"/>
              <a:pathLst>
                <a:path w="120650" h="3437890">
                  <a:moveTo>
                    <a:pt x="110617" y="94869"/>
                  </a:moveTo>
                  <a:lnTo>
                    <a:pt x="108077" y="90297"/>
                  </a:lnTo>
                  <a:lnTo>
                    <a:pt x="66306" y="18923"/>
                  </a:lnTo>
                  <a:lnTo>
                    <a:pt x="55245" y="0"/>
                  </a:lnTo>
                  <a:lnTo>
                    <a:pt x="0" y="94869"/>
                  </a:lnTo>
                  <a:lnTo>
                    <a:pt x="1524" y="100711"/>
                  </a:lnTo>
                  <a:lnTo>
                    <a:pt x="10668" y="106045"/>
                  </a:lnTo>
                  <a:lnTo>
                    <a:pt x="16510" y="104521"/>
                  </a:lnTo>
                  <a:lnTo>
                    <a:pt x="19050" y="99949"/>
                  </a:lnTo>
                  <a:lnTo>
                    <a:pt x="45745" y="54178"/>
                  </a:lnTo>
                  <a:lnTo>
                    <a:pt x="47498" y="2046351"/>
                  </a:lnTo>
                  <a:lnTo>
                    <a:pt x="66675" y="2046351"/>
                  </a:lnTo>
                  <a:lnTo>
                    <a:pt x="64846" y="106045"/>
                  </a:lnTo>
                  <a:lnTo>
                    <a:pt x="64795" y="54178"/>
                  </a:lnTo>
                  <a:lnTo>
                    <a:pt x="94297" y="104521"/>
                  </a:lnTo>
                  <a:lnTo>
                    <a:pt x="94716" y="104521"/>
                  </a:lnTo>
                  <a:lnTo>
                    <a:pt x="100063" y="105918"/>
                  </a:lnTo>
                  <a:lnTo>
                    <a:pt x="104648" y="103251"/>
                  </a:lnTo>
                  <a:lnTo>
                    <a:pt x="108877" y="100711"/>
                  </a:lnTo>
                  <a:lnTo>
                    <a:pt x="109054" y="100711"/>
                  </a:lnTo>
                  <a:lnTo>
                    <a:pt x="110617" y="94869"/>
                  </a:lnTo>
                  <a:close/>
                </a:path>
                <a:path w="120650" h="3437890">
                  <a:moveTo>
                    <a:pt x="120142" y="2923032"/>
                  </a:moveTo>
                  <a:lnTo>
                    <a:pt x="75806" y="2847086"/>
                  </a:lnTo>
                  <a:lnTo>
                    <a:pt x="64770" y="2828163"/>
                  </a:lnTo>
                  <a:lnTo>
                    <a:pt x="9398" y="2923032"/>
                  </a:lnTo>
                  <a:lnTo>
                    <a:pt x="10922" y="2928874"/>
                  </a:lnTo>
                  <a:lnTo>
                    <a:pt x="20066" y="2934208"/>
                  </a:lnTo>
                  <a:lnTo>
                    <a:pt x="25908" y="2932684"/>
                  </a:lnTo>
                  <a:lnTo>
                    <a:pt x="55245" y="2882404"/>
                  </a:lnTo>
                  <a:lnTo>
                    <a:pt x="55245" y="3437839"/>
                  </a:lnTo>
                  <a:lnTo>
                    <a:pt x="74295" y="3437839"/>
                  </a:lnTo>
                  <a:lnTo>
                    <a:pt x="74295" y="2882404"/>
                  </a:lnTo>
                  <a:lnTo>
                    <a:pt x="103632" y="2932684"/>
                  </a:lnTo>
                  <a:lnTo>
                    <a:pt x="109474" y="2934208"/>
                  </a:lnTo>
                  <a:lnTo>
                    <a:pt x="118618" y="2928874"/>
                  </a:lnTo>
                  <a:lnTo>
                    <a:pt x="120142" y="2923032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9" name="object 49"/>
          <p:cNvSpPr txBox="1"/>
          <p:nvPr/>
        </p:nvSpPr>
        <p:spPr>
          <a:xfrm>
            <a:off x="6870065" y="5718809"/>
            <a:ext cx="245110" cy="2660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50" i="1" spc="-25" dirty="0">
                <a:latin typeface="Calibri"/>
                <a:cs typeface="Calibri"/>
              </a:rPr>
              <a:t>hit</a:t>
            </a:r>
            <a:endParaRPr sz="1550">
              <a:latin typeface="Calibri"/>
              <a:cs typeface="Calibri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7454265" y="5714682"/>
            <a:ext cx="949325" cy="2660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575310" algn="l"/>
              </a:tabLst>
            </a:pPr>
            <a:r>
              <a:rPr sz="1550" i="1" spc="-25" dirty="0">
                <a:latin typeface="Calibri"/>
                <a:cs typeface="Calibri"/>
              </a:rPr>
              <a:t>me</a:t>
            </a:r>
            <a:r>
              <a:rPr sz="1550" i="1" dirty="0">
                <a:latin typeface="Calibri"/>
                <a:cs typeface="Calibri"/>
              </a:rPr>
              <a:t>	</a:t>
            </a:r>
            <a:r>
              <a:rPr sz="1550" i="1" spc="-20" dirty="0">
                <a:latin typeface="Calibri"/>
                <a:cs typeface="Calibri"/>
              </a:rPr>
              <a:t>with</a:t>
            </a:r>
            <a:endParaRPr sz="1550">
              <a:latin typeface="Calibri"/>
              <a:cs typeface="Calibri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8044433" y="1925891"/>
            <a:ext cx="267970" cy="2660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r>
              <a:rPr sz="1550" spc="-430" dirty="0">
                <a:latin typeface="Cambria Math"/>
                <a:cs typeface="Cambria Math"/>
              </a:rPr>
              <a:t>𝑦ො</a:t>
            </a:r>
            <a:r>
              <a:rPr sz="1650" spc="-644" baseline="-17676" dirty="0">
                <a:latin typeface="Cambria Math"/>
                <a:cs typeface="Cambria Math"/>
              </a:rPr>
              <a:t>5</a:t>
            </a:r>
            <a:endParaRPr sz="1650" baseline="-17676">
              <a:latin typeface="Cambria Math"/>
              <a:cs typeface="Cambria Math"/>
            </a:endParaRPr>
          </a:p>
        </p:txBody>
      </p:sp>
      <p:grpSp>
        <p:nvGrpSpPr>
          <p:cNvPr id="52" name="object 52"/>
          <p:cNvGrpSpPr/>
          <p:nvPr/>
        </p:nvGrpSpPr>
        <p:grpSpPr>
          <a:xfrm>
            <a:off x="7439022" y="1552066"/>
            <a:ext cx="810895" cy="4123690"/>
            <a:chOff x="7439022" y="1552066"/>
            <a:chExt cx="810895" cy="4123690"/>
          </a:xfrm>
        </p:grpSpPr>
        <p:sp>
          <p:nvSpPr>
            <p:cNvPr id="53" name="object 53"/>
            <p:cNvSpPr/>
            <p:nvPr/>
          </p:nvSpPr>
          <p:spPr>
            <a:xfrm>
              <a:off x="8139049" y="1552066"/>
              <a:ext cx="111125" cy="347980"/>
            </a:xfrm>
            <a:custGeom>
              <a:avLst/>
              <a:gdLst/>
              <a:ahLst/>
              <a:cxnLst/>
              <a:rect l="l" t="t" r="r" b="b"/>
              <a:pathLst>
                <a:path w="111125" h="347980">
                  <a:moveTo>
                    <a:pt x="55987" y="37900"/>
                  </a:moveTo>
                  <a:lnTo>
                    <a:pt x="46211" y="54236"/>
                  </a:lnTo>
                  <a:lnTo>
                    <a:pt x="42925" y="347218"/>
                  </a:lnTo>
                  <a:lnTo>
                    <a:pt x="61975" y="347472"/>
                  </a:lnTo>
                  <a:lnTo>
                    <a:pt x="65264" y="54236"/>
                  </a:lnTo>
                  <a:lnTo>
                    <a:pt x="55987" y="37900"/>
                  </a:lnTo>
                  <a:close/>
                </a:path>
                <a:path w="111125" h="347980">
                  <a:moveTo>
                    <a:pt x="67072" y="18796"/>
                  </a:moveTo>
                  <a:lnTo>
                    <a:pt x="46608" y="18796"/>
                  </a:lnTo>
                  <a:lnTo>
                    <a:pt x="65658" y="19050"/>
                  </a:lnTo>
                  <a:lnTo>
                    <a:pt x="65264" y="54236"/>
                  </a:lnTo>
                  <a:lnTo>
                    <a:pt x="91440" y="100330"/>
                  </a:lnTo>
                  <a:lnTo>
                    <a:pt x="94106" y="104902"/>
                  </a:lnTo>
                  <a:lnTo>
                    <a:pt x="99949" y="106553"/>
                  </a:lnTo>
                  <a:lnTo>
                    <a:pt x="104303" y="104012"/>
                  </a:lnTo>
                  <a:lnTo>
                    <a:pt x="109093" y="101346"/>
                  </a:lnTo>
                  <a:lnTo>
                    <a:pt x="110617" y="95504"/>
                  </a:lnTo>
                  <a:lnTo>
                    <a:pt x="108076" y="90932"/>
                  </a:lnTo>
                  <a:lnTo>
                    <a:pt x="67072" y="18796"/>
                  </a:lnTo>
                  <a:close/>
                </a:path>
                <a:path w="111125" h="347980">
                  <a:moveTo>
                    <a:pt x="56387" y="0"/>
                  </a:moveTo>
                  <a:lnTo>
                    <a:pt x="0" y="94234"/>
                  </a:lnTo>
                  <a:lnTo>
                    <a:pt x="1397" y="100075"/>
                  </a:lnTo>
                  <a:lnTo>
                    <a:pt x="5969" y="102870"/>
                  </a:lnTo>
                  <a:lnTo>
                    <a:pt x="10541" y="105537"/>
                  </a:lnTo>
                  <a:lnTo>
                    <a:pt x="16382" y="104012"/>
                  </a:lnTo>
                  <a:lnTo>
                    <a:pt x="46201" y="54236"/>
                  </a:lnTo>
                  <a:lnTo>
                    <a:pt x="46552" y="23875"/>
                  </a:lnTo>
                  <a:lnTo>
                    <a:pt x="46608" y="18796"/>
                  </a:lnTo>
                  <a:lnTo>
                    <a:pt x="67072" y="18796"/>
                  </a:lnTo>
                  <a:lnTo>
                    <a:pt x="56387" y="0"/>
                  </a:lnTo>
                  <a:close/>
                </a:path>
                <a:path w="111125" h="347980">
                  <a:moveTo>
                    <a:pt x="46608" y="18796"/>
                  </a:moveTo>
                  <a:lnTo>
                    <a:pt x="46211" y="54236"/>
                  </a:lnTo>
                  <a:lnTo>
                    <a:pt x="55987" y="37900"/>
                  </a:lnTo>
                  <a:lnTo>
                    <a:pt x="47878" y="23622"/>
                  </a:lnTo>
                  <a:lnTo>
                    <a:pt x="65607" y="23622"/>
                  </a:lnTo>
                  <a:lnTo>
                    <a:pt x="65658" y="19050"/>
                  </a:lnTo>
                  <a:lnTo>
                    <a:pt x="46608" y="18796"/>
                  </a:lnTo>
                  <a:close/>
                </a:path>
                <a:path w="111125" h="347980">
                  <a:moveTo>
                    <a:pt x="65607" y="23622"/>
                  </a:moveTo>
                  <a:lnTo>
                    <a:pt x="47878" y="23622"/>
                  </a:lnTo>
                  <a:lnTo>
                    <a:pt x="64389" y="23875"/>
                  </a:lnTo>
                  <a:lnTo>
                    <a:pt x="55987" y="37900"/>
                  </a:lnTo>
                  <a:lnTo>
                    <a:pt x="65264" y="54236"/>
                  </a:lnTo>
                  <a:lnTo>
                    <a:pt x="65604" y="23875"/>
                  </a:lnTo>
                  <a:lnTo>
                    <a:pt x="65607" y="23622"/>
                  </a:lnTo>
                  <a:close/>
                </a:path>
                <a:path w="111125" h="347980">
                  <a:moveTo>
                    <a:pt x="47878" y="23622"/>
                  </a:moveTo>
                  <a:lnTo>
                    <a:pt x="55987" y="37900"/>
                  </a:lnTo>
                  <a:lnTo>
                    <a:pt x="64389" y="23875"/>
                  </a:lnTo>
                  <a:lnTo>
                    <a:pt x="47878" y="23622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4" name="object 5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524747" y="4351779"/>
              <a:ext cx="123830" cy="133355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524747" y="4523229"/>
              <a:ext cx="123830" cy="123703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524747" y="4685027"/>
              <a:ext cx="123830" cy="133355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524747" y="4856477"/>
              <a:ext cx="123830" cy="133355"/>
            </a:xfrm>
            <a:prstGeom prst="rect">
              <a:avLst/>
            </a:prstGeom>
          </p:spPr>
        </p:pic>
        <p:sp>
          <p:nvSpPr>
            <p:cNvPr id="58" name="object 58"/>
            <p:cNvSpPr/>
            <p:nvPr/>
          </p:nvSpPr>
          <p:spPr>
            <a:xfrm>
              <a:off x="7448550" y="4285106"/>
              <a:ext cx="266700" cy="781050"/>
            </a:xfrm>
            <a:custGeom>
              <a:avLst/>
              <a:gdLst/>
              <a:ahLst/>
              <a:cxnLst/>
              <a:rect l="l" t="t" r="r" b="b"/>
              <a:pathLst>
                <a:path w="266700" h="781050">
                  <a:moveTo>
                    <a:pt x="222250" y="0"/>
                  </a:moveTo>
                  <a:lnTo>
                    <a:pt x="239535" y="3498"/>
                  </a:lnTo>
                  <a:lnTo>
                    <a:pt x="253666" y="13033"/>
                  </a:lnTo>
                  <a:lnTo>
                    <a:pt x="263201" y="27164"/>
                  </a:lnTo>
                  <a:lnTo>
                    <a:pt x="266700" y="44450"/>
                  </a:lnTo>
                  <a:lnTo>
                    <a:pt x="266700" y="736473"/>
                  </a:lnTo>
                  <a:lnTo>
                    <a:pt x="263201" y="753758"/>
                  </a:lnTo>
                  <a:lnTo>
                    <a:pt x="253666" y="767889"/>
                  </a:lnTo>
                  <a:lnTo>
                    <a:pt x="239535" y="777424"/>
                  </a:lnTo>
                  <a:lnTo>
                    <a:pt x="222250" y="780923"/>
                  </a:lnTo>
                  <a:lnTo>
                    <a:pt x="44450" y="780923"/>
                  </a:lnTo>
                  <a:lnTo>
                    <a:pt x="27164" y="777424"/>
                  </a:lnTo>
                  <a:lnTo>
                    <a:pt x="13033" y="767889"/>
                  </a:lnTo>
                  <a:lnTo>
                    <a:pt x="3498" y="753758"/>
                  </a:lnTo>
                  <a:lnTo>
                    <a:pt x="0" y="736473"/>
                  </a:lnTo>
                  <a:lnTo>
                    <a:pt x="0" y="44450"/>
                  </a:lnTo>
                  <a:lnTo>
                    <a:pt x="3498" y="27164"/>
                  </a:lnTo>
                  <a:lnTo>
                    <a:pt x="13033" y="13033"/>
                  </a:lnTo>
                  <a:lnTo>
                    <a:pt x="27164" y="3498"/>
                  </a:lnTo>
                  <a:lnTo>
                    <a:pt x="44450" y="0"/>
                  </a:lnTo>
                  <a:lnTo>
                    <a:pt x="222250" y="0"/>
                  </a:lnTo>
                  <a:close/>
                </a:path>
              </a:pathLst>
            </a:custGeom>
            <a:ln w="19055">
              <a:solidFill>
                <a:srgbClr val="175E5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7526528" y="4620259"/>
              <a:ext cx="534035" cy="1055370"/>
            </a:xfrm>
            <a:custGeom>
              <a:avLst/>
              <a:gdLst/>
              <a:ahLst/>
              <a:cxnLst/>
              <a:rect l="l" t="t" r="r" b="b"/>
              <a:pathLst>
                <a:path w="534034" h="1055370">
                  <a:moveTo>
                    <a:pt x="110744" y="540512"/>
                  </a:moveTo>
                  <a:lnTo>
                    <a:pt x="66408" y="464566"/>
                  </a:lnTo>
                  <a:lnTo>
                    <a:pt x="55372" y="445643"/>
                  </a:lnTo>
                  <a:lnTo>
                    <a:pt x="0" y="540512"/>
                  </a:lnTo>
                  <a:lnTo>
                    <a:pt x="1524" y="546354"/>
                  </a:lnTo>
                  <a:lnTo>
                    <a:pt x="10668" y="551688"/>
                  </a:lnTo>
                  <a:lnTo>
                    <a:pt x="16510" y="550164"/>
                  </a:lnTo>
                  <a:lnTo>
                    <a:pt x="45847" y="499884"/>
                  </a:lnTo>
                  <a:lnTo>
                    <a:pt x="45847" y="1055319"/>
                  </a:lnTo>
                  <a:lnTo>
                    <a:pt x="64897" y="1055319"/>
                  </a:lnTo>
                  <a:lnTo>
                    <a:pt x="64897" y="499884"/>
                  </a:lnTo>
                  <a:lnTo>
                    <a:pt x="94234" y="550164"/>
                  </a:lnTo>
                  <a:lnTo>
                    <a:pt x="100076" y="551688"/>
                  </a:lnTo>
                  <a:lnTo>
                    <a:pt x="109220" y="546354"/>
                  </a:lnTo>
                  <a:lnTo>
                    <a:pt x="110744" y="540512"/>
                  </a:lnTo>
                  <a:close/>
                </a:path>
                <a:path w="534034" h="1055370">
                  <a:moveTo>
                    <a:pt x="533628" y="55308"/>
                  </a:moveTo>
                  <a:lnTo>
                    <a:pt x="517156" y="45720"/>
                  </a:lnTo>
                  <a:lnTo>
                    <a:pt x="438658" y="0"/>
                  </a:lnTo>
                  <a:lnTo>
                    <a:pt x="432816" y="1524"/>
                  </a:lnTo>
                  <a:lnTo>
                    <a:pt x="430149" y="6096"/>
                  </a:lnTo>
                  <a:lnTo>
                    <a:pt x="427482" y="10541"/>
                  </a:lnTo>
                  <a:lnTo>
                    <a:pt x="429133" y="16383"/>
                  </a:lnTo>
                  <a:lnTo>
                    <a:pt x="433578" y="19050"/>
                  </a:lnTo>
                  <a:lnTo>
                    <a:pt x="479285" y="45720"/>
                  </a:lnTo>
                  <a:lnTo>
                    <a:pt x="188722" y="45720"/>
                  </a:lnTo>
                  <a:lnTo>
                    <a:pt x="188722" y="64770"/>
                  </a:lnTo>
                  <a:lnTo>
                    <a:pt x="479501" y="64770"/>
                  </a:lnTo>
                  <a:lnTo>
                    <a:pt x="433578" y="91567"/>
                  </a:lnTo>
                  <a:lnTo>
                    <a:pt x="429133" y="94107"/>
                  </a:lnTo>
                  <a:lnTo>
                    <a:pt x="427482" y="99949"/>
                  </a:lnTo>
                  <a:lnTo>
                    <a:pt x="432816" y="109093"/>
                  </a:lnTo>
                  <a:lnTo>
                    <a:pt x="438658" y="110617"/>
                  </a:lnTo>
                  <a:lnTo>
                    <a:pt x="517207" y="64770"/>
                  </a:lnTo>
                  <a:lnTo>
                    <a:pt x="533412" y="55308"/>
                  </a:lnTo>
                  <a:lnTo>
                    <a:pt x="533628" y="55308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0" name="object 60"/>
          <p:cNvSpPr txBox="1"/>
          <p:nvPr/>
        </p:nvSpPr>
        <p:spPr>
          <a:xfrm>
            <a:off x="8140065" y="1239456"/>
            <a:ext cx="128905" cy="2660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50" i="1" spc="-50" dirty="0">
                <a:latin typeface="Calibri"/>
                <a:cs typeface="Calibri"/>
              </a:rPr>
              <a:t>a</a:t>
            </a:r>
            <a:endParaRPr sz="1550">
              <a:latin typeface="Calibri"/>
              <a:cs typeface="Calibri"/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10134600" y="4323207"/>
            <a:ext cx="190500" cy="781050"/>
          </a:xfrm>
          <a:custGeom>
            <a:avLst/>
            <a:gdLst/>
            <a:ahLst/>
            <a:cxnLst/>
            <a:rect l="l" t="t" r="r" b="b"/>
            <a:pathLst>
              <a:path w="190500" h="781050">
                <a:moveTo>
                  <a:pt x="0" y="0"/>
                </a:moveTo>
                <a:lnTo>
                  <a:pt x="37064" y="5861"/>
                </a:lnTo>
                <a:lnTo>
                  <a:pt x="67341" y="21844"/>
                </a:lnTo>
                <a:lnTo>
                  <a:pt x="87760" y="45541"/>
                </a:lnTo>
                <a:lnTo>
                  <a:pt x="95250" y="74549"/>
                </a:lnTo>
                <a:lnTo>
                  <a:pt x="95250" y="315976"/>
                </a:lnTo>
                <a:lnTo>
                  <a:pt x="102739" y="344963"/>
                </a:lnTo>
                <a:lnTo>
                  <a:pt x="123158" y="368617"/>
                </a:lnTo>
                <a:lnTo>
                  <a:pt x="153435" y="384556"/>
                </a:lnTo>
                <a:lnTo>
                  <a:pt x="190500" y="390398"/>
                </a:lnTo>
                <a:lnTo>
                  <a:pt x="153435" y="396259"/>
                </a:lnTo>
                <a:lnTo>
                  <a:pt x="123158" y="412242"/>
                </a:lnTo>
                <a:lnTo>
                  <a:pt x="102739" y="435939"/>
                </a:lnTo>
                <a:lnTo>
                  <a:pt x="95250" y="464947"/>
                </a:lnTo>
                <a:lnTo>
                  <a:pt x="95250" y="706374"/>
                </a:lnTo>
                <a:lnTo>
                  <a:pt x="87760" y="735381"/>
                </a:lnTo>
                <a:lnTo>
                  <a:pt x="67341" y="759079"/>
                </a:lnTo>
                <a:lnTo>
                  <a:pt x="37064" y="775061"/>
                </a:lnTo>
                <a:lnTo>
                  <a:pt x="0" y="780923"/>
                </a:lnTo>
              </a:path>
            </a:pathLst>
          </a:custGeom>
          <a:ln w="19055">
            <a:solidFill>
              <a:srgbClr val="00AF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 txBox="1"/>
          <p:nvPr/>
        </p:nvSpPr>
        <p:spPr>
          <a:xfrm>
            <a:off x="2618358" y="6413579"/>
            <a:ext cx="2236470" cy="2546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z="1800" dirty="0">
                <a:latin typeface="Calibri"/>
                <a:cs typeface="Calibri"/>
              </a:rPr>
              <a:t>Source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sentence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(input)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3" name="object 63"/>
          <p:cNvSpPr txBox="1">
            <a:spLocks noGrp="1"/>
          </p:cNvSpPr>
          <p:nvPr>
            <p:ph type="sldNum" sz="quarter" idx="7"/>
          </p:nvPr>
        </p:nvSpPr>
        <p:spPr>
          <a:xfrm>
            <a:off x="311150" y="6465490"/>
            <a:ext cx="428942" cy="28471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186690">
              <a:lnSpc>
                <a:spcPts val="1450"/>
              </a:lnSpc>
            </a:pPr>
            <a:fld id="{81D60167-4931-47E6-BA6A-407CBD079E47}" type="slidenum">
              <a:rPr lang="en-US" altLang="ja-JP" spc="-50" smtClean="0"/>
              <a:pPr marL="186690">
                <a:lnSpc>
                  <a:spcPts val="1450"/>
                </a:lnSpc>
              </a:pPr>
              <a:t>99</a:t>
            </a:fld>
            <a:endParaRPr spc="-25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游ゴシック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游ゴシック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8286</Words>
  <Application>Microsoft Office PowerPoint</Application>
  <PresentationFormat>ワイド画面</PresentationFormat>
  <Paragraphs>1487</Paragraphs>
  <Slides>106</Slides>
  <Notes>2</Notes>
  <HiddenSlides>0</HiddenSlides>
  <MMClips>0</MMClips>
  <ScaleCrop>false</ScaleCrop>
  <HeadingPairs>
    <vt:vector size="8" baseType="variant">
      <vt:variant>
        <vt:lpstr>使用されているフォント</vt:lpstr>
      </vt:variant>
      <vt:variant>
        <vt:i4>13</vt:i4>
      </vt:variant>
      <vt:variant>
        <vt:lpstr>テーマ</vt:lpstr>
      </vt:variant>
      <vt:variant>
        <vt:i4>1</vt:i4>
      </vt:variant>
      <vt:variant>
        <vt:lpstr>埋め込まれた OLE サーバー</vt:lpstr>
      </vt:variant>
      <vt:variant>
        <vt:i4>2</vt:i4>
      </vt:variant>
      <vt:variant>
        <vt:lpstr>スライド タイトル</vt:lpstr>
      </vt:variant>
      <vt:variant>
        <vt:i4>106</vt:i4>
      </vt:variant>
    </vt:vector>
  </HeadingPairs>
  <TitlesOfParts>
    <vt:vector size="122" baseType="lpstr">
      <vt:lpstr>Meiryo UI</vt:lpstr>
      <vt:lpstr>ＭＳ Ｐゴシック</vt:lpstr>
      <vt:lpstr>ＭＳ Ｐゴシック</vt:lpstr>
      <vt:lpstr>游ゴシック</vt:lpstr>
      <vt:lpstr>Arial</vt:lpstr>
      <vt:lpstr>Calibri</vt:lpstr>
      <vt:lpstr>Cambria Math</vt:lpstr>
      <vt:lpstr>Consolas</vt:lpstr>
      <vt:lpstr>Lucida Sans</vt:lpstr>
      <vt:lpstr>Symbol</vt:lpstr>
      <vt:lpstr>Times</vt:lpstr>
      <vt:lpstr>Times New Roman</vt:lpstr>
      <vt:lpstr>Wingdings</vt:lpstr>
      <vt:lpstr>Office テーマ</vt:lpstr>
      <vt:lpstr>Equation</vt:lpstr>
      <vt:lpstr>数式</vt:lpstr>
      <vt:lpstr>Lecture 4: Recurrent Neural Networks and LSTM</vt:lpstr>
      <vt:lpstr>Agenda</vt:lpstr>
      <vt:lpstr>Recap: Language Model</vt:lpstr>
      <vt:lpstr>Recap: n-gram Language Model</vt:lpstr>
      <vt:lpstr>Recap: Statistical Language Model</vt:lpstr>
      <vt:lpstr>Recap: Statistical Language Model</vt:lpstr>
      <vt:lpstr>Sparsity Problems with n-gram Language Models</vt:lpstr>
      <vt:lpstr>Storage Problems with n-gram Language Models</vt:lpstr>
      <vt:lpstr>n-gram Language Models in practice</vt:lpstr>
      <vt:lpstr>Generating text with a n-gram Language Model</vt:lpstr>
      <vt:lpstr>Generating text with a n-gram Language Model</vt:lpstr>
      <vt:lpstr>Generating text with a n-gram Language Model</vt:lpstr>
      <vt:lpstr>Generating text with a n-gram Language Model</vt:lpstr>
      <vt:lpstr>Evaluating Language Models</vt:lpstr>
      <vt:lpstr>Simple NER: Window classification using binary logistic classifier</vt:lpstr>
      <vt:lpstr>Classification review and notation</vt:lpstr>
      <vt:lpstr>Neural classification</vt:lpstr>
      <vt:lpstr>NER: Binary classification for center word being location</vt:lpstr>
      <vt:lpstr>Non-linearities, old and new</vt:lpstr>
      <vt:lpstr>Non-linearities (i.e., “f ” on previous slide): Why they’re needed</vt:lpstr>
      <vt:lpstr>Training with “cross entropy loss” – you use this in PyTorch!</vt:lpstr>
      <vt:lpstr>Remember: Stochastic Gradient Descent</vt:lpstr>
      <vt:lpstr>How to build a neural language model?</vt:lpstr>
      <vt:lpstr>A fixed-window neural Language Model</vt:lpstr>
      <vt:lpstr>A fixed-window neural Language Model</vt:lpstr>
      <vt:lpstr>2. Recurrent Neural Networks (RNN) A family of neural architectures</vt:lpstr>
      <vt:lpstr>A Simple RNN Language Model</vt:lpstr>
      <vt:lpstr>RNN Language Models</vt:lpstr>
      <vt:lpstr>Training an RNN Language Model</vt:lpstr>
      <vt:lpstr>Training an RNN Language Model</vt:lpstr>
      <vt:lpstr>Training an RNN Language Model</vt:lpstr>
      <vt:lpstr>Training an RNN Language Model</vt:lpstr>
      <vt:lpstr>Training an RNN Language Model</vt:lpstr>
      <vt:lpstr>Training an RNN Language Model</vt:lpstr>
      <vt:lpstr>Training a RNN Language Model</vt:lpstr>
      <vt:lpstr>Backpropagation for RNNs</vt:lpstr>
      <vt:lpstr>Multivariable Chain Rule</vt:lpstr>
      <vt:lpstr>Training the parameters of RNNs: Backpropagation for RNNs</vt:lpstr>
      <vt:lpstr>Generating with an RNN Language Model (“Generating roll outs”)</vt:lpstr>
      <vt:lpstr>Generating text with an RNN Language Model</vt:lpstr>
      <vt:lpstr>3. Problems with RNNs: Vanishing and Exploding Gradients</vt:lpstr>
      <vt:lpstr>PowerPoint プレゼンテーション</vt:lpstr>
      <vt:lpstr>Vanishing gradient intuition</vt:lpstr>
      <vt:lpstr>Vanishing gradient intuition</vt:lpstr>
      <vt:lpstr>Vanishing gradient intuition</vt:lpstr>
      <vt:lpstr>Vanishing gradient intuition</vt:lpstr>
      <vt:lpstr>Vanishing gradient proof sketch (linear case)</vt:lpstr>
      <vt:lpstr>Vanishing gradient proof sketch (linear case)</vt:lpstr>
      <vt:lpstr>Why is vanishing gradient a problem?</vt:lpstr>
      <vt:lpstr>Effect of vanishing gradient on RNN-LM</vt:lpstr>
      <vt:lpstr>Why is exploding gradient a problem?</vt:lpstr>
      <vt:lpstr>Gradient clipping: solution for exploding gradient</vt:lpstr>
      <vt:lpstr>How to fix the vanishing gradient problem?</vt:lpstr>
      <vt:lpstr>Long Short-Term Memory RNNs (LSTMs)</vt:lpstr>
      <vt:lpstr>Long Short-Term Memory RNNs (LSTMs)</vt:lpstr>
      <vt:lpstr>Long Short-Term Memory (LSTM)</vt:lpstr>
      <vt:lpstr>Long Short-Term Memory (LSTM)</vt:lpstr>
      <vt:lpstr>Long Short-Term Memory (LSTM)</vt:lpstr>
      <vt:lpstr>How does LSTM solve vanishing gradients?</vt:lpstr>
      <vt:lpstr>Is vanishing/exploding gradient just an RNN problem?</vt:lpstr>
      <vt:lpstr>Is vanishing/exploding gradient just a RNN problem?</vt:lpstr>
      <vt:lpstr>LSTMs: real-world success</vt:lpstr>
      <vt:lpstr>4. Bidirectional and Multi-layer RNNs: motivation</vt:lpstr>
      <vt:lpstr>Bidirectional RNNs</vt:lpstr>
      <vt:lpstr>Bidirectional RNNs</vt:lpstr>
      <vt:lpstr>Bidirectional RNNs: simplified diagram</vt:lpstr>
      <vt:lpstr>Bidirectional RNNs</vt:lpstr>
      <vt:lpstr>Multi-layer RNNs</vt:lpstr>
      <vt:lpstr>Multi-layer RNNs</vt:lpstr>
      <vt:lpstr>Multi-layer RNNs in practice</vt:lpstr>
      <vt:lpstr>Machine Translation</vt:lpstr>
      <vt:lpstr>The early history of MT: 1950s</vt:lpstr>
      <vt:lpstr>The early history of MT: 1950s</vt:lpstr>
      <vt:lpstr>1990s-2010s: Statistical Machine Translation</vt:lpstr>
      <vt:lpstr>1990s–2010s: Statistical Machine Translation</vt:lpstr>
      <vt:lpstr>2014</vt:lpstr>
      <vt:lpstr>NMT: the first big success story of NLP Deep Learning</vt:lpstr>
      <vt:lpstr>Neural Machine Translation (NMT)</vt:lpstr>
      <vt:lpstr>Sequence-to-sequence is versatile!</vt:lpstr>
      <vt:lpstr>Neural Machine Translation (NMT)</vt:lpstr>
      <vt:lpstr>Training a Neural Machine Translation system</vt:lpstr>
      <vt:lpstr>Multi-layer deep encoder-decoder machine translation net</vt:lpstr>
      <vt:lpstr>The final piece: the bottleneck problem in RNNs</vt:lpstr>
      <vt:lpstr>Issues with recurrent models: Linear interaction distance</vt:lpstr>
      <vt:lpstr>Issues with recurrent models: Lack of parallelizability</vt:lpstr>
      <vt:lpstr>Attention</vt:lpstr>
      <vt:lpstr>The starting point: mean-pooling for RNNs</vt:lpstr>
      <vt:lpstr>Attention is weighted averaging, which lets you do lookups!</vt:lpstr>
      <vt:lpstr>Sequence-to-sequence with attention</vt:lpstr>
      <vt:lpstr>Sequence-to-sequence with attention</vt:lpstr>
      <vt:lpstr>Sequence-to-sequence with attention</vt:lpstr>
      <vt:lpstr>Sequence-to-sequence with attention</vt:lpstr>
      <vt:lpstr>Sequence-to-sequence with attention</vt:lpstr>
      <vt:lpstr>Sequence-to-sequence with attention</vt:lpstr>
      <vt:lpstr>Sequence-to-sequence with attention</vt:lpstr>
      <vt:lpstr>Sequence-to-sequence with attention</vt:lpstr>
      <vt:lpstr>Sequence-to-sequence with attention</vt:lpstr>
      <vt:lpstr>Sequence-to-sequence with attention</vt:lpstr>
      <vt:lpstr>Sequence-to-sequence with attention</vt:lpstr>
      <vt:lpstr>Sequence-to-sequence with attention</vt:lpstr>
      <vt:lpstr>Attention: in equations</vt:lpstr>
      <vt:lpstr>Attention is parallelizable, and solves bottleneck issues.</vt:lpstr>
      <vt:lpstr>Attention is great!</vt:lpstr>
      <vt:lpstr>Attention is a general Deep Learning technique</vt:lpstr>
      <vt:lpstr>Attention is a general Deep Learning technique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矢口勇一</dc:creator>
  <cp:lastModifiedBy>矢口勇一</cp:lastModifiedBy>
  <cp:revision>1</cp:revision>
  <dcterms:created xsi:type="dcterms:W3CDTF">2025-10-09T17:59:14Z</dcterms:created>
  <dcterms:modified xsi:type="dcterms:W3CDTF">2025-10-18T11:37:41Z</dcterms:modified>
</cp:coreProperties>
</file>